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BDB6F5-84FA-439E-866E-8843BAAF21AC}">
  <a:tblStyle styleId="{22BDB6F5-84FA-439E-866E-8843BAAF21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RobotoMon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be40c944f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be40c944f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400">
                <a:solidFill>
                  <a:srgbClr val="434343"/>
                </a:solidFill>
              </a:rPr>
              <a:t>Jumping into the model building…as mentioned earlier, we took two approaches to responding to the issue of flight delays.</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434343"/>
                </a:solidFill>
              </a:rPr>
              <a:t>In considering our passengers as stakeholders and airlines being able to maintain their trust, we first looked at answering the question of whether or not a flight would be delayed as a binary classification problem.</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lang="en" sz="1400">
                <a:solidFill>
                  <a:srgbClr val="434343"/>
                </a:solidFill>
              </a:rPr>
              <a:t>For our second question, we looked at predicting the severity of the delay as a linear regression challenge with the goal of being able to predict delays at the minute level.</a:t>
            </a:r>
            <a:endParaRPr sz="1400">
              <a:solidFill>
                <a:srgbClr val="434343"/>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b1ee5adf0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b1ee5adf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Diana</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a:solidFill>
                  <a:schemeClr val="dk1"/>
                </a:solidFill>
              </a:rPr>
              <a:t>MODEL 1</a:t>
            </a:r>
            <a:endParaRPr b="1"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For our first goal of predicting whether or not a flight arrival would be delayed, we used 15 minutes as our threshold for what we classified as delayed or not.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To do this, we considered the target ArrDelay15 and we created logistic regression, decision trees, and random forests models.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And for our metrics, we started with accuracy but as we considered the different types of errors and their effects on stakeholders, we actually shifted to focusing on improving recall, precision and F-1 scores, with the assumption that false negatives are the most frustrating and trust-decreasing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Our</a:t>
            </a:r>
            <a:r>
              <a:rPr lang="en" sz="1400">
                <a:solidFill>
                  <a:schemeClr val="dk1"/>
                </a:solidFill>
              </a:rPr>
              <a:t> evaluation and tuning techniques included: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a:solidFill>
                  <a:schemeClr val="dk1"/>
                </a:solidFill>
              </a:rPr>
              <a:t>MODEL 2</a:t>
            </a:r>
            <a:endParaRPr b="1" sz="1400">
              <a:solidFill>
                <a:schemeClr val="dk1"/>
              </a:solidFill>
            </a:endParaRPr>
          </a:p>
          <a:p>
            <a:pPr indent="0" lvl="0" marL="0" rtl="0" algn="l">
              <a:spcBef>
                <a:spcPts val="0"/>
              </a:spcBef>
              <a:spcAft>
                <a:spcPts val="0"/>
              </a:spcAft>
              <a:buNone/>
            </a:pPr>
            <a:r>
              <a:rPr lang="en" sz="1400">
                <a:solidFill>
                  <a:schemeClr val="dk1"/>
                </a:solidFill>
              </a:rPr>
              <a:t>For our second question related to severity of delay, our target variable was the arrival delay in minutes. To do this, we started with a linear regression model using RMSE as the initial metric but adding in MAE, R-squared as we continued to evaluate and tune. </a:t>
            </a:r>
            <a:endParaRPr sz="1400">
              <a:solidFill>
                <a:schemeClr val="dk1"/>
              </a:solidFill>
            </a:endParaRPr>
          </a:p>
          <a:p>
            <a:pPr indent="0" lvl="0" marL="0" rtl="0" algn="l">
              <a:spcBef>
                <a:spcPts val="0"/>
              </a:spcBef>
              <a:spcAft>
                <a:spcPts val="0"/>
              </a:spcAft>
              <a:buNone/>
            </a:pPr>
            <a:r>
              <a:rPr lang="en" sz="1400">
                <a:solidFill>
                  <a:schemeClr val="dk1"/>
                </a:solidFill>
              </a:rPr>
              <a:t>Our techniques and methods for this model included feature selection, hyperparameter tuning, ridge, lasso and polynomial regression</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be40c944f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be40c944f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Naima/Diana/Maya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be40c94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be40c94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Elsie</a:t>
            </a:r>
            <a:br>
              <a:rPr b="1" lang="en">
                <a:solidFill>
                  <a:schemeClr val="dk1"/>
                </a:solidFill>
              </a:rPr>
            </a:br>
            <a:r>
              <a:rPr b="1" lang="en">
                <a:solidFill>
                  <a:schemeClr val="dk1"/>
                </a:solidFill>
              </a:rPr>
              <a:t>Root Mean Squared Error (RMSE):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Lower RMSE show that the model is making more accurate predictions. It decreased from 45.41 to 15.60 showing that the error between predicted and actual flight delay durations has been reduced significantly.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R² Score: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R² measures how much of the variance in the target variable (</a:t>
            </a:r>
            <a:r>
              <a:rPr lang="en">
                <a:solidFill>
                  <a:srgbClr val="188038"/>
                </a:solidFill>
                <a:latin typeface="Roboto Mono"/>
                <a:ea typeface="Roboto Mono"/>
                <a:cs typeface="Roboto Mono"/>
                <a:sym typeface="Roboto Mono"/>
              </a:rPr>
              <a:t>ArrDelayMinutes</a:t>
            </a:r>
            <a:r>
              <a:rPr lang="en">
                <a:solidFill>
                  <a:schemeClr val="dk1"/>
                </a:solidFill>
              </a:rPr>
              <a:t>) is explained by the model. It increased from 0.07 to 0.21 indicates the model explains a larger proportion of the variance, therefore the added interaction variable and feature scaling improved the model’s predictive power.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the linear regression model, we were predicting the arrival delay minutes - thaat is the number of minutes by which a passenger could be delayetd by</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tuning the model, we </a:t>
            </a:r>
            <a:r>
              <a:rPr lang="en">
                <a:solidFill>
                  <a:schemeClr val="dk1"/>
                </a:solidFill>
              </a:rPr>
              <a:t>implemented Ridge and Lasso regression models for their ability to handle multicollinearity and perform feature selection. which was important for this high dimensional dataset with potentially redundant features.</a:t>
            </a:r>
            <a:endParaRPr sz="1200">
              <a:solidFill>
                <a:srgbClr val="666666"/>
              </a:solidFill>
            </a:endParaRPr>
          </a:p>
          <a:p>
            <a:pPr indent="0" lvl="0" marL="0" rtl="0" algn="l">
              <a:lnSpc>
                <a:spcPct val="115000"/>
              </a:lnSpc>
              <a:spcBef>
                <a:spcPts val="1200"/>
              </a:spcBef>
              <a:spcAft>
                <a:spcPts val="0"/>
              </a:spcAft>
              <a:buNone/>
            </a:pPr>
            <a:r>
              <a:rPr lang="en">
                <a:solidFill>
                  <a:schemeClr val="dk1"/>
                </a:solidFill>
              </a:rPr>
              <a:t>We first used a grid search function to optimize the alpha parameter (which controls the regularization strength) but found it to be computationally expensive because of the exhaustive parameter testing so we used RandomizedSearchCV instead, which sampled from a uniform distribution of alpha values. </a:t>
            </a:r>
            <a:r>
              <a:rPr lang="en">
                <a:solidFill>
                  <a:schemeClr val="dk1"/>
                </a:solidFill>
              </a:rPr>
              <a:t>To capture non-linear relationships, we expanded the top 20 most predictive features (based on the Lasso regression feature importance) into second degree polynomial features. This allowed the model to account for interactions between variables and higher order effects. The expanded feature set was standardized and used with Ridge regression which resulted in a slight performance in improvement.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also used 5 fold cross-validation in this process to enhance performance across different subsets of the data.</a:t>
            </a:r>
            <a:endParaRPr>
              <a:solidFill>
                <a:schemeClr val="dk1"/>
              </a:solidFill>
            </a:endParaRPr>
          </a:p>
          <a:p>
            <a:pPr indent="-304800" lvl="2" marL="1371600" rtl="0" algn="l">
              <a:lnSpc>
                <a:spcPct val="115000"/>
              </a:lnSpc>
              <a:spcBef>
                <a:spcPts val="1200"/>
              </a:spcBef>
              <a:spcAft>
                <a:spcPts val="0"/>
              </a:spcAft>
              <a:buClr>
                <a:srgbClr val="666666"/>
              </a:buClr>
              <a:buSzPts val="1200"/>
              <a:buChar char="■"/>
            </a:pPr>
            <a:r>
              <a:rPr b="1" lang="en">
                <a:solidFill>
                  <a:schemeClr val="dk1"/>
                </a:solidFill>
              </a:rPr>
              <a:t>Root Mean Squared Error (RMSE)</a:t>
            </a:r>
            <a:r>
              <a:rPr lang="en">
                <a:solidFill>
                  <a:schemeClr val="dk1"/>
                </a:solidFill>
              </a:rPr>
              <a:t>: To penalize large errors in predictions.</a:t>
            </a:r>
            <a:endParaRPr>
              <a:solidFill>
                <a:schemeClr val="dk1"/>
              </a:solidFill>
            </a:endParaRPr>
          </a:p>
          <a:p>
            <a:pPr indent="-304800" lvl="2" marL="1371600" rtl="0" algn="l">
              <a:lnSpc>
                <a:spcPct val="115000"/>
              </a:lnSpc>
              <a:spcBef>
                <a:spcPts val="0"/>
              </a:spcBef>
              <a:spcAft>
                <a:spcPts val="0"/>
              </a:spcAft>
              <a:buClr>
                <a:srgbClr val="666666"/>
              </a:buClr>
              <a:buSzPts val="1200"/>
              <a:buChar char="■"/>
            </a:pPr>
            <a:r>
              <a:rPr b="1" lang="en">
                <a:solidFill>
                  <a:schemeClr val="dk1"/>
                </a:solidFill>
              </a:rPr>
              <a:t>Mean Absolute Error (MAE)</a:t>
            </a:r>
            <a:r>
              <a:rPr lang="en">
                <a:solidFill>
                  <a:schemeClr val="dk1"/>
                </a:solidFill>
              </a:rPr>
              <a:t>: To measure the average magnitude of errors.</a:t>
            </a:r>
            <a:endParaRPr>
              <a:solidFill>
                <a:schemeClr val="dk1"/>
              </a:solidFill>
            </a:endParaRPr>
          </a:p>
          <a:p>
            <a:pPr indent="-304800" lvl="2" marL="1371600" rtl="0" algn="l">
              <a:lnSpc>
                <a:spcPct val="115000"/>
              </a:lnSpc>
              <a:spcBef>
                <a:spcPts val="0"/>
              </a:spcBef>
              <a:spcAft>
                <a:spcPts val="0"/>
              </a:spcAft>
              <a:buClr>
                <a:srgbClr val="666666"/>
              </a:buClr>
              <a:buSzPts val="1200"/>
              <a:buChar char="■"/>
            </a:pPr>
            <a:r>
              <a:rPr b="1" lang="en">
                <a:solidFill>
                  <a:schemeClr val="dk1"/>
                </a:solidFill>
              </a:rPr>
              <a:t>R</a:t>
            </a:r>
            <a:r>
              <a:rPr b="1" baseline="30000" lang="en">
                <a:solidFill>
                  <a:schemeClr val="dk1"/>
                </a:solidFill>
              </a:rPr>
              <a:t>2</a:t>
            </a:r>
            <a:r>
              <a:rPr b="1" lang="en">
                <a:solidFill>
                  <a:schemeClr val="dk1"/>
                </a:solidFill>
              </a:rPr>
              <a:t> Score</a:t>
            </a:r>
            <a:r>
              <a:rPr lang="en">
                <a:solidFill>
                  <a:schemeClr val="dk1"/>
                </a:solidFill>
              </a:rPr>
              <a:t>: To assess the proportion of variance explained by the mode</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be40c944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be40c944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be40c944f_5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1be40c944f_5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MAYA</a:t>
            </a:r>
            <a:endParaRPr/>
          </a:p>
          <a:p>
            <a:pPr indent="0" lvl="0" marL="0" rtl="0" algn="l">
              <a:spcBef>
                <a:spcPts val="0"/>
              </a:spcBef>
              <a:spcAft>
                <a:spcPts val="0"/>
              </a:spcAft>
              <a:buClr>
                <a:schemeClr val="dk1"/>
              </a:buClr>
              <a:buSzPts val="1100"/>
              <a:buFont typeface="Arial"/>
              <a:buNone/>
            </a:pPr>
            <a:r>
              <a:rPr lang="en"/>
              <a:t>Synthesize individual work and provide findings and conclusions. Do not forget to mention the implications of your project and its results. Would you say it's ready to be used in the real-world yet? If not, what needs to be solved before you would say it was ready?</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bd41dfef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bd41dfef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Naima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Linda</a:t>
            </a:r>
            <a:endParaRPr/>
          </a:p>
          <a:p>
            <a:pPr indent="0" lvl="0" marL="0" rtl="0" algn="l">
              <a:spcBef>
                <a:spcPts val="0"/>
              </a:spcBef>
              <a:spcAft>
                <a:spcPts val="0"/>
              </a:spcAft>
              <a:buNone/>
            </a:pPr>
            <a:r>
              <a:rPr lang="en"/>
              <a:t>Describe your research question(s) and discuss the project context and motivation (who are the stakeholder(s) and what are the benefits to them?)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b1ee5adf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b1ee5ad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Lei</a:t>
            </a:r>
            <a:br>
              <a:rPr lang="en"/>
            </a:br>
            <a:r>
              <a:rPr lang="en"/>
              <a:t>Dataset: Describe the raw dataset: where or how did you collect it,</a:t>
            </a:r>
            <a:r>
              <a:rPr lang="en"/>
              <a:t> descriptives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eb211a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beb211a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Lei</a:t>
            </a:r>
            <a:endParaRPr/>
          </a:p>
          <a:p>
            <a:pPr indent="0" lvl="0" marL="0" rtl="0" algn="l">
              <a:spcBef>
                <a:spcPts val="0"/>
              </a:spcBef>
              <a:spcAft>
                <a:spcPts val="0"/>
              </a:spcAft>
              <a:buNone/>
            </a:pPr>
            <a:r>
              <a:rPr lang="en"/>
              <a:t>Steps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b1549d59d_0_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b1549d59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Lei</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beb211aeb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beb211ae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Audrey</a:t>
            </a:r>
            <a:br>
              <a:rPr lang="en">
                <a:solidFill>
                  <a:schemeClr val="dk1"/>
                </a:solidFill>
              </a:rPr>
            </a:br>
            <a:r>
              <a:rPr lang="en">
                <a:solidFill>
                  <a:schemeClr val="dk1"/>
                </a:solidFill>
              </a:rPr>
              <a:t>feature engineering, filtering, etc.</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434343"/>
                </a:solidFill>
              </a:rPr>
              <a:t>Feature Selection:</a:t>
            </a:r>
            <a:endParaRPr b="1" sz="1400">
              <a:solidFill>
                <a:srgbClr val="434343"/>
              </a:solidFill>
            </a:endParaRPr>
          </a:p>
          <a:p>
            <a:pPr indent="-317500" lvl="0" marL="457200" rtl="0" algn="l">
              <a:lnSpc>
                <a:spcPct val="115000"/>
              </a:lnSpc>
              <a:spcBef>
                <a:spcPts val="1200"/>
              </a:spcBef>
              <a:spcAft>
                <a:spcPts val="0"/>
              </a:spcAft>
              <a:buClr>
                <a:srgbClr val="434343"/>
              </a:buClr>
              <a:buSzPts val="1400"/>
              <a:buChar char="●"/>
            </a:pPr>
            <a:r>
              <a:rPr lang="en" sz="1400">
                <a:solidFill>
                  <a:srgbClr val="434343"/>
                </a:solidFill>
              </a:rPr>
              <a:t>Removed target-related columns (e.g., ArrDelayMinutes, DepDel15) to avoid target leakage.</a:t>
            </a:r>
            <a:endParaRPr sz="1400">
              <a:solidFill>
                <a:srgbClr val="434343"/>
              </a:solidFill>
            </a:endParaRPr>
          </a:p>
          <a:p>
            <a:pPr indent="-317500" lvl="0" marL="457200" rtl="0" algn="l">
              <a:lnSpc>
                <a:spcPct val="115000"/>
              </a:lnSpc>
              <a:spcBef>
                <a:spcPts val="0"/>
              </a:spcBef>
              <a:spcAft>
                <a:spcPts val="0"/>
              </a:spcAft>
              <a:buClr>
                <a:srgbClr val="434343"/>
              </a:buClr>
              <a:buSzPts val="1400"/>
              <a:buChar char="●"/>
            </a:pPr>
            <a:r>
              <a:rPr lang="en" sz="1400">
                <a:solidFill>
                  <a:srgbClr val="434343"/>
                </a:solidFill>
              </a:rPr>
              <a:t>Used operational and contextual features like Distance, AvgDelaysPerAircraft, and one-hot encoded airlines.</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434343"/>
                </a:solidFill>
              </a:rPr>
              <a:t>Feature Engineering:</a:t>
            </a:r>
            <a:endParaRPr b="1" sz="1400">
              <a:solidFill>
                <a:srgbClr val="434343"/>
              </a:solidFill>
            </a:endParaRPr>
          </a:p>
          <a:p>
            <a:pPr indent="-317500" lvl="0" marL="457200" rtl="0" algn="l">
              <a:lnSpc>
                <a:spcPct val="115000"/>
              </a:lnSpc>
              <a:spcBef>
                <a:spcPts val="1200"/>
              </a:spcBef>
              <a:spcAft>
                <a:spcPts val="0"/>
              </a:spcAft>
              <a:buClr>
                <a:srgbClr val="434343"/>
              </a:buClr>
              <a:buSzPts val="1400"/>
              <a:buChar char="●"/>
            </a:pPr>
            <a:r>
              <a:rPr lang="en" sz="1400">
                <a:solidFill>
                  <a:srgbClr val="434343"/>
                </a:solidFill>
              </a:rPr>
              <a:t>Created interaction features (e.g., Distance_AvgDelays) to capture relationships between distance and aircraft delay history.</a:t>
            </a:r>
            <a:endParaRPr sz="1400">
              <a:solidFill>
                <a:srgbClr val="434343"/>
              </a:solidFill>
            </a:endParaRPr>
          </a:p>
          <a:p>
            <a:pPr indent="-317500" lvl="0" marL="457200" rtl="0" algn="l">
              <a:lnSpc>
                <a:spcPct val="115000"/>
              </a:lnSpc>
              <a:spcBef>
                <a:spcPts val="0"/>
              </a:spcBef>
              <a:spcAft>
                <a:spcPts val="0"/>
              </a:spcAft>
              <a:buClr>
                <a:srgbClr val="434343"/>
              </a:buClr>
              <a:buSzPts val="1400"/>
              <a:buChar char="●"/>
            </a:pPr>
            <a:r>
              <a:rPr lang="en" sz="1400">
                <a:solidFill>
                  <a:srgbClr val="434343"/>
                </a:solidFill>
              </a:rPr>
              <a:t>Standardized numerical features to improve model performance.</a:t>
            </a:r>
            <a:endParaRPr sz="1400">
              <a:solidFill>
                <a:srgbClr val="434343"/>
              </a:solidFill>
            </a:endParaRPr>
          </a:p>
          <a:p>
            <a:pPr indent="0" lvl="0" marL="0" rtl="0" algn="l">
              <a:lnSpc>
                <a:spcPct val="115000"/>
              </a:lnSpc>
              <a:spcBef>
                <a:spcPts val="1200"/>
              </a:spcBef>
              <a:spcAft>
                <a:spcPts val="0"/>
              </a:spcAft>
              <a:buClr>
                <a:schemeClr val="dk1"/>
              </a:buClr>
              <a:buSzPts val="1100"/>
              <a:buFont typeface="Arial"/>
              <a:buNone/>
            </a:pPr>
            <a:r>
              <a:rPr b="1" lang="en" sz="1400">
                <a:solidFill>
                  <a:srgbClr val="434343"/>
                </a:solidFill>
              </a:rPr>
              <a:t>Data Handling:</a:t>
            </a:r>
            <a:endParaRPr b="1" sz="1400">
              <a:solidFill>
                <a:srgbClr val="434343"/>
              </a:solidFill>
            </a:endParaRPr>
          </a:p>
          <a:p>
            <a:pPr indent="-317500" lvl="0" marL="457200" rtl="0" algn="l">
              <a:lnSpc>
                <a:spcPct val="115000"/>
              </a:lnSpc>
              <a:spcBef>
                <a:spcPts val="1200"/>
              </a:spcBef>
              <a:spcAft>
                <a:spcPts val="0"/>
              </a:spcAft>
              <a:buClr>
                <a:srgbClr val="434343"/>
              </a:buClr>
              <a:buSzPts val="1400"/>
              <a:buChar char="●"/>
            </a:pPr>
            <a:r>
              <a:rPr lang="en" sz="1400">
                <a:solidFill>
                  <a:srgbClr val="434343"/>
                </a:solidFill>
              </a:rPr>
              <a:t>Addressed outliers by capping delay values at the 95th percentile.</a:t>
            </a:r>
            <a:endParaRPr sz="1400">
              <a:solidFill>
                <a:srgbClr val="434343"/>
              </a:solidFill>
            </a:endParaRPr>
          </a:p>
          <a:p>
            <a:pPr indent="-317500" lvl="0" marL="457200" rtl="0" algn="l">
              <a:lnSpc>
                <a:spcPct val="115000"/>
              </a:lnSpc>
              <a:spcBef>
                <a:spcPts val="0"/>
              </a:spcBef>
              <a:spcAft>
                <a:spcPts val="0"/>
              </a:spcAft>
              <a:buClr>
                <a:srgbClr val="434343"/>
              </a:buClr>
              <a:buSzPts val="1400"/>
              <a:buChar char="●"/>
            </a:pPr>
            <a:r>
              <a:rPr lang="en" sz="1400">
                <a:solidFill>
                  <a:srgbClr val="434343"/>
                </a:solidFill>
              </a:rPr>
              <a:t>Split data into training and testing sets using an 80/20 ratio and stratified sampling</a:t>
            </a:r>
            <a:endParaRPr sz="1400">
              <a:solidFill>
                <a:srgbClr val="434343"/>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10" Type="http://schemas.openxmlformats.org/officeDocument/2006/relationships/image" Target="../media/image12.png"/><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2.png"/><Relationship Id="rId7" Type="http://schemas.openxmlformats.org/officeDocument/2006/relationships/image" Target="../media/image9.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3"/>
          <p:cNvSpPr/>
          <p:nvPr/>
        </p:nvSpPr>
        <p:spPr>
          <a:xfrm>
            <a:off x="1998425" y="2426050"/>
            <a:ext cx="5790000" cy="2624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86" name="Google Shape;86;p13"/>
          <p:cNvSpPr txBox="1"/>
          <p:nvPr>
            <p:ph type="ctrTitle"/>
          </p:nvPr>
        </p:nvSpPr>
        <p:spPr>
          <a:xfrm>
            <a:off x="3328650" y="2711575"/>
            <a:ext cx="34713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900"/>
              <a:t>ETA Decoded</a:t>
            </a:r>
            <a:endParaRPr b="1" sz="3900"/>
          </a:p>
        </p:txBody>
      </p:sp>
      <p:sp>
        <p:nvSpPr>
          <p:cNvPr id="87" name="Google Shape;87;p13"/>
          <p:cNvSpPr txBox="1"/>
          <p:nvPr>
            <p:ph idx="1" type="subTitle"/>
          </p:nvPr>
        </p:nvSpPr>
        <p:spPr>
          <a:xfrm>
            <a:off x="3022525" y="3429100"/>
            <a:ext cx="3855900" cy="8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Ensuring You Stay on Schedule for What Matters Most</a:t>
            </a:r>
            <a:endParaRPr i="1"/>
          </a:p>
        </p:txBody>
      </p:sp>
      <p:sp>
        <p:nvSpPr>
          <p:cNvPr id="88" name="Google Shape;88;p13"/>
          <p:cNvSpPr txBox="1"/>
          <p:nvPr>
            <p:ph idx="1" type="subTitle"/>
          </p:nvPr>
        </p:nvSpPr>
        <p:spPr>
          <a:xfrm>
            <a:off x="3328650" y="4234600"/>
            <a:ext cx="2912700" cy="4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Group: The Frequent Flyers</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Free Images : travel, airplane, route, location, destination ..." id="209" name="Google Shape;209;p22"/>
          <p:cNvPicPr preferRelativeResize="0"/>
          <p:nvPr/>
        </p:nvPicPr>
        <p:blipFill rotWithShape="1">
          <a:blip r:embed="rId3">
            <a:alphaModFix amt="72000"/>
          </a:blip>
          <a:srcRect b="0" l="29378" r="25354" t="0"/>
          <a:stretch/>
        </p:blipFill>
        <p:spPr>
          <a:xfrm>
            <a:off x="5469525" y="2087250"/>
            <a:ext cx="1258301" cy="907451"/>
          </a:xfrm>
          <a:prstGeom prst="rect">
            <a:avLst/>
          </a:prstGeom>
          <a:noFill/>
          <a:ln>
            <a:noFill/>
          </a:ln>
        </p:spPr>
      </p:pic>
      <p:pic>
        <p:nvPicPr>
          <p:cNvPr descr="Free Images : travel, airplane, route, location, destination ..." id="210" name="Google Shape;210;p22"/>
          <p:cNvPicPr preferRelativeResize="0"/>
          <p:nvPr/>
        </p:nvPicPr>
        <p:blipFill rotWithShape="1">
          <a:blip r:embed="rId3">
            <a:alphaModFix amt="72000"/>
          </a:blip>
          <a:srcRect b="0" l="29378" r="25354" t="0"/>
          <a:stretch/>
        </p:blipFill>
        <p:spPr>
          <a:xfrm>
            <a:off x="2421525" y="2087250"/>
            <a:ext cx="1258301" cy="907451"/>
          </a:xfrm>
          <a:prstGeom prst="rect">
            <a:avLst/>
          </a:prstGeom>
          <a:noFill/>
          <a:ln>
            <a:noFill/>
          </a:ln>
        </p:spPr>
      </p:pic>
      <p:sp>
        <p:nvSpPr>
          <p:cNvPr id="211" name="Google Shape;211;p22"/>
          <p:cNvSpPr txBox="1"/>
          <p:nvPr>
            <p:ph type="title"/>
          </p:nvPr>
        </p:nvSpPr>
        <p:spPr>
          <a:xfrm>
            <a:off x="311700" y="410000"/>
            <a:ext cx="77145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Methods Overview</a:t>
            </a:r>
            <a:endParaRPr/>
          </a:p>
        </p:txBody>
      </p:sp>
      <p:sp>
        <p:nvSpPr>
          <p:cNvPr id="212" name="Google Shape;212;p22"/>
          <p:cNvSpPr/>
          <p:nvPr/>
        </p:nvSpPr>
        <p:spPr>
          <a:xfrm>
            <a:off x="3679822" y="1794354"/>
            <a:ext cx="1810800" cy="1938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
          <p:cNvSpPr/>
          <p:nvPr/>
        </p:nvSpPr>
        <p:spPr>
          <a:xfrm>
            <a:off x="3679839" y="1793400"/>
            <a:ext cx="1810800" cy="856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2"/>
          <p:cNvSpPr txBox="1"/>
          <p:nvPr>
            <p:ph idx="4294967295" type="body"/>
          </p:nvPr>
        </p:nvSpPr>
        <p:spPr>
          <a:xfrm>
            <a:off x="3680214" y="1958069"/>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Modeling</a:t>
            </a:r>
            <a:endParaRPr sz="1600">
              <a:solidFill>
                <a:schemeClr val="lt1"/>
              </a:solidFill>
            </a:endParaRPr>
          </a:p>
        </p:txBody>
      </p:sp>
      <p:sp>
        <p:nvSpPr>
          <p:cNvPr id="215" name="Google Shape;215;p22"/>
          <p:cNvSpPr txBox="1"/>
          <p:nvPr>
            <p:ph idx="4294967295" type="body"/>
          </p:nvPr>
        </p:nvSpPr>
        <p:spPr>
          <a:xfrm>
            <a:off x="3680200" y="2701175"/>
            <a:ext cx="1810500" cy="991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Objective 1: Will a flight be delayed?</a:t>
            </a:r>
            <a:endParaRPr sz="1300">
              <a:solidFill>
                <a:schemeClr val="dk1"/>
              </a:solidFill>
            </a:endParaRPr>
          </a:p>
          <a:p>
            <a:pPr indent="0" lvl="0" marL="0" rtl="0" algn="ctr">
              <a:lnSpc>
                <a:spcPct val="100000"/>
              </a:lnSpc>
              <a:spcBef>
                <a:spcPts val="0"/>
              </a:spcBef>
              <a:spcAft>
                <a:spcPts val="0"/>
              </a:spcAft>
              <a:buNone/>
            </a:pPr>
            <a:r>
              <a:t/>
            </a:r>
            <a:endParaRPr sz="1300">
              <a:solidFill>
                <a:schemeClr val="dk1"/>
              </a:solidFill>
            </a:endParaRPr>
          </a:p>
          <a:p>
            <a:pPr indent="0" lvl="0" marL="0" rtl="0" algn="ctr">
              <a:lnSpc>
                <a:spcPct val="100000"/>
              </a:lnSpc>
              <a:spcBef>
                <a:spcPts val="0"/>
              </a:spcBef>
              <a:spcAft>
                <a:spcPts val="0"/>
              </a:spcAft>
              <a:buNone/>
            </a:pPr>
            <a:r>
              <a:rPr lang="en" sz="1300">
                <a:solidFill>
                  <a:schemeClr val="dk1"/>
                </a:solidFill>
              </a:rPr>
              <a:t>Objective 2: Severity of delay</a:t>
            </a:r>
            <a:endParaRPr sz="1300">
              <a:solidFill>
                <a:schemeClr val="dk1"/>
              </a:solidFill>
            </a:endParaRPr>
          </a:p>
        </p:txBody>
      </p:sp>
      <p:sp>
        <p:nvSpPr>
          <p:cNvPr id="216" name="Google Shape;216;p22"/>
          <p:cNvSpPr/>
          <p:nvPr/>
        </p:nvSpPr>
        <p:spPr>
          <a:xfrm>
            <a:off x="6672732" y="1794354"/>
            <a:ext cx="2069400" cy="1938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2"/>
          <p:cNvSpPr/>
          <p:nvPr/>
        </p:nvSpPr>
        <p:spPr>
          <a:xfrm>
            <a:off x="6672750" y="1793411"/>
            <a:ext cx="2069400" cy="856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2"/>
          <p:cNvSpPr txBox="1"/>
          <p:nvPr>
            <p:ph idx="4294967295" type="body"/>
          </p:nvPr>
        </p:nvSpPr>
        <p:spPr>
          <a:xfrm>
            <a:off x="6672921" y="2016540"/>
            <a:ext cx="2069100" cy="40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Evaluation &amp; Tuning</a:t>
            </a:r>
            <a:endParaRPr sz="1600">
              <a:solidFill>
                <a:schemeClr val="lt1"/>
              </a:solidFill>
            </a:endParaRPr>
          </a:p>
        </p:txBody>
      </p:sp>
      <p:sp>
        <p:nvSpPr>
          <p:cNvPr id="219" name="Google Shape;219;p22"/>
          <p:cNvSpPr txBox="1"/>
          <p:nvPr>
            <p:ph idx="4294967295" type="body"/>
          </p:nvPr>
        </p:nvSpPr>
        <p:spPr>
          <a:xfrm>
            <a:off x="6672975" y="2840550"/>
            <a:ext cx="2069100" cy="809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Recall</a:t>
            </a:r>
            <a:endParaRPr sz="1300">
              <a:solidFill>
                <a:schemeClr val="dk1"/>
              </a:solidFill>
            </a:endParaRPr>
          </a:p>
          <a:p>
            <a:pPr indent="0" lvl="0" marL="0" rtl="0" algn="ctr">
              <a:lnSpc>
                <a:spcPct val="100000"/>
              </a:lnSpc>
              <a:spcBef>
                <a:spcPts val="0"/>
              </a:spcBef>
              <a:spcAft>
                <a:spcPts val="0"/>
              </a:spcAft>
              <a:buNone/>
            </a:pPr>
            <a:r>
              <a:t/>
            </a:r>
            <a:endParaRPr sz="1300">
              <a:solidFill>
                <a:schemeClr val="dk1"/>
              </a:solidFill>
            </a:endParaRPr>
          </a:p>
          <a:p>
            <a:pPr indent="0" lvl="0" marL="0" rtl="0" algn="ctr">
              <a:lnSpc>
                <a:spcPct val="100000"/>
              </a:lnSpc>
              <a:spcBef>
                <a:spcPts val="0"/>
              </a:spcBef>
              <a:spcAft>
                <a:spcPts val="0"/>
              </a:spcAft>
              <a:buNone/>
            </a:pPr>
            <a:r>
              <a:rPr lang="en" sz="1300">
                <a:solidFill>
                  <a:schemeClr val="dk1"/>
                </a:solidFill>
              </a:rPr>
              <a:t>RMSE</a:t>
            </a:r>
            <a:endParaRPr sz="1300">
              <a:solidFill>
                <a:schemeClr val="dk1"/>
              </a:solidFill>
            </a:endParaRPr>
          </a:p>
        </p:txBody>
      </p:sp>
      <p:sp>
        <p:nvSpPr>
          <p:cNvPr id="220" name="Google Shape;220;p22"/>
          <p:cNvSpPr/>
          <p:nvPr/>
        </p:nvSpPr>
        <p:spPr>
          <a:xfrm>
            <a:off x="610764" y="1794816"/>
            <a:ext cx="1810500" cy="19380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p:nvPr/>
        </p:nvSpPr>
        <p:spPr>
          <a:xfrm>
            <a:off x="610725" y="1794553"/>
            <a:ext cx="1810800" cy="85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2"/>
          <p:cNvSpPr txBox="1"/>
          <p:nvPr>
            <p:ph idx="4294967295" type="body"/>
          </p:nvPr>
        </p:nvSpPr>
        <p:spPr>
          <a:xfrm>
            <a:off x="610928" y="1959222"/>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Pre-processing</a:t>
            </a:r>
            <a:endParaRPr sz="1600">
              <a:solidFill>
                <a:schemeClr val="lt1"/>
              </a:solidFill>
            </a:endParaRPr>
          </a:p>
        </p:txBody>
      </p:sp>
      <p:sp>
        <p:nvSpPr>
          <p:cNvPr id="223" name="Google Shape;223;p22"/>
          <p:cNvSpPr txBox="1"/>
          <p:nvPr>
            <p:ph idx="4294967295" type="body"/>
          </p:nvPr>
        </p:nvSpPr>
        <p:spPr>
          <a:xfrm>
            <a:off x="610834" y="2934053"/>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Data cleaning</a:t>
            </a:r>
            <a:endParaRPr sz="1300">
              <a:solidFill>
                <a:schemeClr val="dk1"/>
              </a:solidFill>
            </a:endParaRPr>
          </a:p>
          <a:p>
            <a:pPr indent="0" lvl="0" marL="0" rtl="0" algn="ctr">
              <a:lnSpc>
                <a:spcPct val="100000"/>
              </a:lnSpc>
              <a:spcBef>
                <a:spcPts val="0"/>
              </a:spcBef>
              <a:spcAft>
                <a:spcPts val="0"/>
              </a:spcAft>
              <a:buNone/>
            </a:pPr>
            <a:r>
              <a:rPr lang="en" sz="1300">
                <a:solidFill>
                  <a:schemeClr val="dk1"/>
                </a:solidFill>
              </a:rPr>
              <a:t>Feature engineering</a:t>
            </a:r>
            <a:endParaRPr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type="title"/>
          </p:nvPr>
        </p:nvSpPr>
        <p:spPr>
          <a:xfrm>
            <a:off x="320100" y="187925"/>
            <a:ext cx="4045200" cy="76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a:t>
            </a:r>
            <a:r>
              <a:rPr lang="en"/>
              <a:t> 1</a:t>
            </a:r>
            <a:endParaRPr/>
          </a:p>
        </p:txBody>
      </p:sp>
      <p:sp>
        <p:nvSpPr>
          <p:cNvPr id="229" name="Google Shape;229;p23"/>
          <p:cNvSpPr txBox="1"/>
          <p:nvPr>
            <p:ph idx="1" type="subTitle"/>
          </p:nvPr>
        </p:nvSpPr>
        <p:spPr>
          <a:xfrm>
            <a:off x="611950" y="833125"/>
            <a:ext cx="3461400" cy="87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1800"/>
              <a:t>Predict whether or not a flight arrival will be delayed</a:t>
            </a:r>
            <a:endParaRPr b="1" sz="1800"/>
          </a:p>
        </p:txBody>
      </p:sp>
      <p:sp>
        <p:nvSpPr>
          <p:cNvPr id="230" name="Google Shape;230;p23"/>
          <p:cNvSpPr txBox="1"/>
          <p:nvPr>
            <p:ph idx="2" type="body"/>
          </p:nvPr>
        </p:nvSpPr>
        <p:spPr>
          <a:xfrm>
            <a:off x="536550" y="1845050"/>
            <a:ext cx="3612300" cy="3301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250">
                <a:solidFill>
                  <a:schemeClr val="dk2"/>
                </a:solidFill>
              </a:rPr>
              <a:t>Target Variable: ArrDelay15</a:t>
            </a:r>
            <a:endParaRPr b="1" sz="1250">
              <a:solidFill>
                <a:schemeClr val="dk2"/>
              </a:solidFill>
            </a:endParaRPr>
          </a:p>
          <a:p>
            <a:pPr indent="0" lvl="0" marL="0" rtl="0" algn="l">
              <a:spcBef>
                <a:spcPts val="0"/>
              </a:spcBef>
              <a:spcAft>
                <a:spcPts val="0"/>
              </a:spcAft>
              <a:buNone/>
            </a:pPr>
            <a:r>
              <a:t/>
            </a:r>
            <a:endParaRPr b="1" sz="1250">
              <a:solidFill>
                <a:schemeClr val="dk2"/>
              </a:solidFill>
            </a:endParaRPr>
          </a:p>
          <a:p>
            <a:pPr indent="0" lvl="0" marL="0" rtl="0" algn="l">
              <a:spcBef>
                <a:spcPts val="0"/>
              </a:spcBef>
              <a:spcAft>
                <a:spcPts val="0"/>
              </a:spcAft>
              <a:buNone/>
            </a:pPr>
            <a:r>
              <a:rPr b="1" lang="en" sz="1250">
                <a:solidFill>
                  <a:schemeClr val="dk2"/>
                </a:solidFill>
              </a:rPr>
              <a:t>Approach: </a:t>
            </a:r>
            <a:endParaRPr b="1" sz="1250">
              <a:solidFill>
                <a:schemeClr val="dk2"/>
              </a:solidFill>
            </a:endParaRPr>
          </a:p>
          <a:p>
            <a:pPr indent="-307975" lvl="0" marL="457200" rtl="0" algn="l">
              <a:spcBef>
                <a:spcPts val="0"/>
              </a:spcBef>
              <a:spcAft>
                <a:spcPts val="0"/>
              </a:spcAft>
              <a:buClr>
                <a:schemeClr val="dk2"/>
              </a:buClr>
              <a:buSzPts val="1250"/>
              <a:buChar char="●"/>
            </a:pPr>
            <a:r>
              <a:rPr lang="en" sz="1250">
                <a:solidFill>
                  <a:schemeClr val="dk2"/>
                </a:solidFill>
              </a:rPr>
              <a:t>Logistic Regression</a:t>
            </a:r>
            <a:endParaRPr sz="1250">
              <a:solidFill>
                <a:schemeClr val="dk2"/>
              </a:solidFill>
            </a:endParaRPr>
          </a:p>
          <a:p>
            <a:pPr indent="-307975" lvl="0" marL="457200" rtl="0" algn="l">
              <a:spcBef>
                <a:spcPts val="0"/>
              </a:spcBef>
              <a:spcAft>
                <a:spcPts val="0"/>
              </a:spcAft>
              <a:buClr>
                <a:schemeClr val="dk2"/>
              </a:buClr>
              <a:buSzPts val="1250"/>
              <a:buChar char="●"/>
            </a:pPr>
            <a:r>
              <a:rPr lang="en" sz="1250">
                <a:solidFill>
                  <a:schemeClr val="dk2"/>
                </a:solidFill>
              </a:rPr>
              <a:t>Decision Trees</a:t>
            </a:r>
            <a:endParaRPr sz="1250">
              <a:solidFill>
                <a:schemeClr val="dk2"/>
              </a:solidFill>
            </a:endParaRPr>
          </a:p>
          <a:p>
            <a:pPr indent="-307975" lvl="0" marL="457200" rtl="0" algn="l">
              <a:spcBef>
                <a:spcPts val="0"/>
              </a:spcBef>
              <a:spcAft>
                <a:spcPts val="0"/>
              </a:spcAft>
              <a:buClr>
                <a:schemeClr val="dk2"/>
              </a:buClr>
              <a:buSzPts val="1250"/>
              <a:buChar char="●"/>
            </a:pPr>
            <a:r>
              <a:rPr lang="en" sz="1250">
                <a:solidFill>
                  <a:schemeClr val="dk2"/>
                </a:solidFill>
              </a:rPr>
              <a:t>Random Forests</a:t>
            </a:r>
            <a:endParaRPr sz="1250">
              <a:solidFill>
                <a:schemeClr val="dk2"/>
              </a:solidFill>
            </a:endParaRPr>
          </a:p>
          <a:p>
            <a:pPr indent="0" lvl="0" marL="0" rtl="0" algn="l">
              <a:spcBef>
                <a:spcPts val="0"/>
              </a:spcBef>
              <a:spcAft>
                <a:spcPts val="0"/>
              </a:spcAft>
              <a:buNone/>
            </a:pPr>
            <a:r>
              <a:t/>
            </a:r>
            <a:endParaRPr sz="1250">
              <a:solidFill>
                <a:schemeClr val="dk2"/>
              </a:solidFill>
            </a:endParaRPr>
          </a:p>
          <a:p>
            <a:pPr indent="0" lvl="0" marL="0" rtl="0" algn="l">
              <a:spcBef>
                <a:spcPts val="0"/>
              </a:spcBef>
              <a:spcAft>
                <a:spcPts val="0"/>
              </a:spcAft>
              <a:buNone/>
            </a:pPr>
            <a:r>
              <a:rPr b="1" lang="en" sz="1250">
                <a:solidFill>
                  <a:schemeClr val="dk2"/>
                </a:solidFill>
              </a:rPr>
              <a:t>Metrics: </a:t>
            </a:r>
            <a:r>
              <a:rPr lang="en" sz="1250">
                <a:solidFill>
                  <a:schemeClr val="dk2"/>
                </a:solidFill>
              </a:rPr>
              <a:t>Recall, Precision, Accuracy, F-1, AUC</a:t>
            </a:r>
            <a:endParaRPr sz="1250">
              <a:solidFill>
                <a:schemeClr val="dk2"/>
              </a:solidFill>
            </a:endParaRPr>
          </a:p>
          <a:p>
            <a:pPr indent="0" lvl="0" marL="0" rtl="0" algn="l">
              <a:spcBef>
                <a:spcPts val="0"/>
              </a:spcBef>
              <a:spcAft>
                <a:spcPts val="0"/>
              </a:spcAft>
              <a:buNone/>
            </a:pPr>
            <a:r>
              <a:t/>
            </a:r>
            <a:endParaRPr sz="1250">
              <a:solidFill>
                <a:schemeClr val="dk2"/>
              </a:solidFill>
            </a:endParaRPr>
          </a:p>
          <a:p>
            <a:pPr indent="0" lvl="0" marL="0" rtl="0" algn="l">
              <a:spcBef>
                <a:spcPts val="0"/>
              </a:spcBef>
              <a:spcAft>
                <a:spcPts val="0"/>
              </a:spcAft>
              <a:buNone/>
            </a:pPr>
            <a:r>
              <a:rPr b="1" lang="en" sz="1250">
                <a:solidFill>
                  <a:schemeClr val="dk2"/>
                </a:solidFill>
              </a:rPr>
              <a:t>Evaluation &amp; Tuning:</a:t>
            </a:r>
            <a:r>
              <a:rPr lang="en" sz="1250">
                <a:solidFill>
                  <a:schemeClr val="dk2"/>
                </a:solidFill>
              </a:rPr>
              <a:t> Threshold optimization, hyperparameter tuning, class adjustments, cross-validation, confusion matrix, classification report</a:t>
            </a:r>
            <a:endParaRPr sz="1250">
              <a:solidFill>
                <a:schemeClr val="dk2"/>
              </a:solidFill>
            </a:endParaRPr>
          </a:p>
        </p:txBody>
      </p:sp>
      <p:sp>
        <p:nvSpPr>
          <p:cNvPr id="231" name="Google Shape;231;p23"/>
          <p:cNvSpPr txBox="1"/>
          <p:nvPr/>
        </p:nvSpPr>
        <p:spPr>
          <a:xfrm>
            <a:off x="5090950" y="289375"/>
            <a:ext cx="3110700" cy="7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232" name="Google Shape;232;p23"/>
          <p:cNvSpPr txBox="1"/>
          <p:nvPr/>
        </p:nvSpPr>
        <p:spPr>
          <a:xfrm>
            <a:off x="4727700" y="154475"/>
            <a:ext cx="41157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200">
                <a:solidFill>
                  <a:schemeClr val="lt1"/>
                </a:solidFill>
                <a:latin typeface="Roboto"/>
                <a:ea typeface="Roboto"/>
                <a:cs typeface="Roboto"/>
                <a:sym typeface="Roboto"/>
              </a:rPr>
              <a:t>Model 2</a:t>
            </a:r>
            <a:endParaRPr sz="4200">
              <a:solidFill>
                <a:schemeClr val="lt1"/>
              </a:solidFill>
              <a:latin typeface="Roboto"/>
              <a:ea typeface="Roboto"/>
              <a:cs typeface="Roboto"/>
              <a:sym typeface="Roboto"/>
            </a:endParaRPr>
          </a:p>
        </p:txBody>
      </p:sp>
      <p:sp>
        <p:nvSpPr>
          <p:cNvPr id="233" name="Google Shape;233;p23"/>
          <p:cNvSpPr txBox="1"/>
          <p:nvPr>
            <p:ph idx="1" type="subTitle"/>
          </p:nvPr>
        </p:nvSpPr>
        <p:spPr>
          <a:xfrm>
            <a:off x="5123650" y="833125"/>
            <a:ext cx="3461400" cy="875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1800">
                <a:solidFill>
                  <a:schemeClr val="lt1"/>
                </a:solidFill>
              </a:rPr>
              <a:t>Predict how much (in minutes) the flight will be delayed</a:t>
            </a:r>
            <a:endParaRPr b="1" sz="1800">
              <a:solidFill>
                <a:schemeClr val="lt1"/>
              </a:solidFill>
            </a:endParaRPr>
          </a:p>
        </p:txBody>
      </p:sp>
      <p:sp>
        <p:nvSpPr>
          <p:cNvPr id="234" name="Google Shape;234;p23"/>
          <p:cNvSpPr txBox="1"/>
          <p:nvPr>
            <p:ph idx="2" type="body"/>
          </p:nvPr>
        </p:nvSpPr>
        <p:spPr>
          <a:xfrm>
            <a:off x="5123650" y="1845050"/>
            <a:ext cx="3461400" cy="3671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1250"/>
              <a:t>Target Variable: ArrDelayMinutes</a:t>
            </a:r>
            <a:endParaRPr b="1" sz="1250"/>
          </a:p>
          <a:p>
            <a:pPr indent="0" lvl="0" marL="0" rtl="0" algn="l">
              <a:lnSpc>
                <a:spcPct val="100000"/>
              </a:lnSpc>
              <a:spcBef>
                <a:spcPts val="0"/>
              </a:spcBef>
              <a:spcAft>
                <a:spcPts val="0"/>
              </a:spcAft>
              <a:buNone/>
            </a:pPr>
            <a:r>
              <a:t/>
            </a:r>
            <a:endParaRPr b="1" sz="1250"/>
          </a:p>
          <a:p>
            <a:pPr indent="0" lvl="0" marL="0" rtl="0" algn="l">
              <a:lnSpc>
                <a:spcPct val="100000"/>
              </a:lnSpc>
              <a:spcBef>
                <a:spcPts val="0"/>
              </a:spcBef>
              <a:spcAft>
                <a:spcPts val="0"/>
              </a:spcAft>
              <a:buNone/>
            </a:pPr>
            <a:r>
              <a:rPr b="1" lang="en" sz="1250"/>
              <a:t>Approach:</a:t>
            </a:r>
            <a:endParaRPr b="1" sz="1250"/>
          </a:p>
          <a:p>
            <a:pPr indent="0" lvl="0" marL="0" rtl="0" algn="l">
              <a:lnSpc>
                <a:spcPct val="100000"/>
              </a:lnSpc>
              <a:spcBef>
                <a:spcPts val="0"/>
              </a:spcBef>
              <a:spcAft>
                <a:spcPts val="0"/>
              </a:spcAft>
              <a:buNone/>
            </a:pPr>
            <a:r>
              <a:rPr lang="en" sz="1250"/>
              <a:t>Built a regression model to predict how long in minutes will a flight be delayed to arrival at destination. </a:t>
            </a:r>
            <a:endParaRPr sz="1250"/>
          </a:p>
          <a:p>
            <a:pPr indent="0" lvl="0" marL="0" rtl="0" algn="l">
              <a:lnSpc>
                <a:spcPct val="100000"/>
              </a:lnSpc>
              <a:spcBef>
                <a:spcPts val="0"/>
              </a:spcBef>
              <a:spcAft>
                <a:spcPts val="0"/>
              </a:spcAft>
              <a:buNone/>
            </a:pPr>
            <a:r>
              <a:t/>
            </a:r>
            <a:endParaRPr b="1" sz="1250"/>
          </a:p>
          <a:p>
            <a:pPr indent="0" lvl="0" marL="0" rtl="0" algn="l">
              <a:lnSpc>
                <a:spcPct val="100000"/>
              </a:lnSpc>
              <a:spcBef>
                <a:spcPts val="0"/>
              </a:spcBef>
              <a:spcAft>
                <a:spcPts val="0"/>
              </a:spcAft>
              <a:buNone/>
            </a:pPr>
            <a:r>
              <a:rPr b="1" lang="en" sz="1250"/>
              <a:t>Metrics: </a:t>
            </a:r>
            <a:r>
              <a:rPr lang="en" sz="1250"/>
              <a:t>RMSE, MAE, R-squared</a:t>
            </a:r>
            <a:endParaRPr sz="1250"/>
          </a:p>
          <a:p>
            <a:pPr indent="0" lvl="0" marL="0" rtl="0" algn="l">
              <a:lnSpc>
                <a:spcPct val="100000"/>
              </a:lnSpc>
              <a:spcBef>
                <a:spcPts val="0"/>
              </a:spcBef>
              <a:spcAft>
                <a:spcPts val="0"/>
              </a:spcAft>
              <a:buNone/>
            </a:pPr>
            <a:r>
              <a:t/>
            </a:r>
            <a:endParaRPr sz="1250"/>
          </a:p>
          <a:p>
            <a:pPr indent="0" lvl="0" marL="0" rtl="0" algn="l">
              <a:lnSpc>
                <a:spcPct val="100000"/>
              </a:lnSpc>
              <a:spcBef>
                <a:spcPts val="0"/>
              </a:spcBef>
              <a:spcAft>
                <a:spcPts val="0"/>
              </a:spcAft>
              <a:buNone/>
            </a:pPr>
            <a:r>
              <a:rPr b="1" lang="en" sz="1250"/>
              <a:t>Evaluation &amp; Tuning:</a:t>
            </a:r>
            <a:r>
              <a:rPr lang="en" sz="1250"/>
              <a:t> Feature selection, hyperparameter tuning, ridge/lasso regression, cross-validation</a:t>
            </a:r>
            <a:endParaRPr sz="12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nvSpPr>
        <p:spPr>
          <a:xfrm>
            <a:off x="321900" y="317925"/>
            <a:ext cx="5136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Model 1 Performance and Metrics</a:t>
            </a:r>
            <a:endParaRPr sz="2200">
              <a:solidFill>
                <a:schemeClr val="lt1"/>
              </a:solidFill>
              <a:latin typeface="Roboto"/>
              <a:ea typeface="Roboto"/>
              <a:cs typeface="Roboto"/>
              <a:sym typeface="Roboto"/>
            </a:endParaRPr>
          </a:p>
        </p:txBody>
      </p:sp>
      <p:graphicFrame>
        <p:nvGraphicFramePr>
          <p:cNvPr id="240" name="Google Shape;240;p24"/>
          <p:cNvGraphicFramePr/>
          <p:nvPr/>
        </p:nvGraphicFramePr>
        <p:xfrm>
          <a:off x="831063" y="1586825"/>
          <a:ext cx="3000000" cy="3000000"/>
        </p:xfrm>
        <a:graphic>
          <a:graphicData uri="http://schemas.openxmlformats.org/drawingml/2006/table">
            <a:tbl>
              <a:tblPr>
                <a:noFill/>
                <a:tableStyleId>{22BDB6F5-84FA-439E-866E-8843BAAF21AC}</a:tableStyleId>
              </a:tblPr>
              <a:tblGrid>
                <a:gridCol w="1925675"/>
                <a:gridCol w="1389050"/>
                <a:gridCol w="1389050"/>
                <a:gridCol w="1389050"/>
                <a:gridCol w="1389050"/>
              </a:tblGrid>
              <a:tr h="518325">
                <a:tc>
                  <a:txBody>
                    <a:bodyPr/>
                    <a:lstStyle/>
                    <a:p>
                      <a:pPr indent="0" lvl="0" marL="0" rtl="0" algn="ctr">
                        <a:spcBef>
                          <a:spcPts val="0"/>
                        </a:spcBef>
                        <a:spcAft>
                          <a:spcPts val="0"/>
                        </a:spcAft>
                        <a:buNone/>
                      </a:pPr>
                      <a:r>
                        <a:rPr b="1" lang="en"/>
                        <a:t>Model</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t>Accuracy</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t>Recall*</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t>Precision</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
                        <a:t>F-1</a:t>
                      </a:r>
                      <a:endParaRPr b="1"/>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2"/>
                    </a:solidFill>
                  </a:tcPr>
                </a:tc>
              </a:tr>
              <a:tr h="509400">
                <a:tc>
                  <a:txBody>
                    <a:bodyPr/>
                    <a:lstStyle/>
                    <a:p>
                      <a:pPr indent="0" lvl="0" marL="0" rtl="0" algn="l">
                        <a:spcBef>
                          <a:spcPts val="0"/>
                        </a:spcBef>
                        <a:spcAft>
                          <a:spcPts val="0"/>
                        </a:spcAft>
                        <a:buNone/>
                      </a:pPr>
                      <a:r>
                        <a:rPr lang="en"/>
                        <a:t>Logistic Regression</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62.54</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62.67</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25.86</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a:t>
                      </a:r>
                      <a:r>
                        <a:rPr lang="en"/>
                        <a:t>.3662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09400">
                <a:tc>
                  <a:txBody>
                    <a:bodyPr/>
                    <a:lstStyle/>
                    <a:p>
                      <a:pPr indent="0" lvl="0" marL="0" rtl="0" algn="l">
                        <a:spcBef>
                          <a:spcPts val="0"/>
                        </a:spcBef>
                        <a:spcAft>
                          <a:spcPts val="0"/>
                        </a:spcAft>
                        <a:buNone/>
                      </a:pPr>
                      <a:r>
                        <a:rPr lang="en"/>
                        <a:t>Decision Tree</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64.43</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63.50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27.22</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a:t>
                      </a:r>
                      <a:r>
                        <a:rPr lang="en"/>
                        <a:t>3811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r h="509400">
                <a:tc>
                  <a:txBody>
                    <a:bodyPr/>
                    <a:lstStyle/>
                    <a:p>
                      <a:pPr indent="0" lvl="0" marL="0" rtl="0" algn="l">
                        <a:spcBef>
                          <a:spcPts val="0"/>
                        </a:spcBef>
                        <a:spcAft>
                          <a:spcPts val="0"/>
                        </a:spcAft>
                        <a:buNone/>
                      </a:pPr>
                      <a:r>
                        <a:rPr lang="en"/>
                        <a:t>Random Forest</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69.58</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79.10</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33.75</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0.4731</a:t>
                      </a:r>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idx="1" type="body"/>
          </p:nvPr>
        </p:nvSpPr>
        <p:spPr>
          <a:xfrm>
            <a:off x="269725" y="3519975"/>
            <a:ext cx="8520600" cy="14835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SzPts val="1100"/>
              <a:buFont typeface="Arial"/>
              <a:buChar char="●"/>
            </a:pPr>
            <a:r>
              <a:rPr lang="en" sz="1100">
                <a:latin typeface="Arial"/>
                <a:ea typeface="Arial"/>
                <a:cs typeface="Arial"/>
                <a:sym typeface="Arial"/>
              </a:rPr>
              <a:t>The Polynomial Ridge model performed best among the evaluated approaches, demonstrating slight improvements in predictive accuracy.</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models explained only 6%–7% of the variance in arrival delays, indicating that a linear model does not capture </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ctr">
              <a:spcBef>
                <a:spcPts val="1200"/>
              </a:spcBef>
              <a:spcAft>
                <a:spcPts val="1600"/>
              </a:spcAft>
              <a:buNone/>
            </a:pPr>
            <a:r>
              <a:t/>
            </a:r>
            <a:endParaRPr/>
          </a:p>
        </p:txBody>
      </p:sp>
      <p:sp>
        <p:nvSpPr>
          <p:cNvPr id="246" name="Google Shape;246;p25"/>
          <p:cNvSpPr txBox="1"/>
          <p:nvPr/>
        </p:nvSpPr>
        <p:spPr>
          <a:xfrm>
            <a:off x="321900" y="346450"/>
            <a:ext cx="5136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Model 2 Performance and Metrics</a:t>
            </a:r>
            <a:endParaRPr sz="2200">
              <a:solidFill>
                <a:schemeClr val="lt1"/>
              </a:solidFill>
              <a:latin typeface="Roboto"/>
              <a:ea typeface="Roboto"/>
              <a:cs typeface="Roboto"/>
              <a:sym typeface="Roboto"/>
            </a:endParaRPr>
          </a:p>
        </p:txBody>
      </p:sp>
      <p:pic>
        <p:nvPicPr>
          <p:cNvPr id="247" name="Google Shape;247;p25"/>
          <p:cNvPicPr preferRelativeResize="0"/>
          <p:nvPr/>
        </p:nvPicPr>
        <p:blipFill>
          <a:blip r:embed="rId3">
            <a:alphaModFix/>
          </a:blip>
          <a:stretch>
            <a:fillRect/>
          </a:stretch>
        </p:blipFill>
        <p:spPr>
          <a:xfrm>
            <a:off x="152400" y="1148075"/>
            <a:ext cx="8839198" cy="183268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pic>
        <p:nvPicPr>
          <p:cNvPr id="252" name="Google Shape;252;p26"/>
          <p:cNvPicPr preferRelativeResize="0"/>
          <p:nvPr/>
        </p:nvPicPr>
        <p:blipFill>
          <a:blip r:embed="rId3">
            <a:alphaModFix/>
          </a:blip>
          <a:stretch>
            <a:fillRect/>
          </a:stretch>
        </p:blipFill>
        <p:spPr>
          <a:xfrm>
            <a:off x="196650" y="782039"/>
            <a:ext cx="4277250" cy="1978861"/>
          </a:xfrm>
          <a:prstGeom prst="rect">
            <a:avLst/>
          </a:prstGeom>
          <a:noFill/>
          <a:ln>
            <a:noFill/>
          </a:ln>
        </p:spPr>
      </p:pic>
      <p:pic>
        <p:nvPicPr>
          <p:cNvPr id="253" name="Google Shape;253;p26"/>
          <p:cNvPicPr preferRelativeResize="0"/>
          <p:nvPr/>
        </p:nvPicPr>
        <p:blipFill>
          <a:blip r:embed="rId4">
            <a:alphaModFix/>
          </a:blip>
          <a:stretch>
            <a:fillRect/>
          </a:stretch>
        </p:blipFill>
        <p:spPr>
          <a:xfrm>
            <a:off x="4615750" y="764625"/>
            <a:ext cx="4352622" cy="2013700"/>
          </a:xfrm>
          <a:prstGeom prst="rect">
            <a:avLst/>
          </a:prstGeom>
          <a:noFill/>
          <a:ln>
            <a:noFill/>
          </a:ln>
        </p:spPr>
      </p:pic>
      <p:pic>
        <p:nvPicPr>
          <p:cNvPr id="254" name="Google Shape;254;p26"/>
          <p:cNvPicPr preferRelativeResize="0"/>
          <p:nvPr/>
        </p:nvPicPr>
        <p:blipFill>
          <a:blip r:embed="rId5">
            <a:alphaModFix/>
          </a:blip>
          <a:stretch>
            <a:fillRect/>
          </a:stretch>
        </p:blipFill>
        <p:spPr>
          <a:xfrm>
            <a:off x="2322125" y="2910815"/>
            <a:ext cx="4352626" cy="2008623"/>
          </a:xfrm>
          <a:prstGeom prst="rect">
            <a:avLst/>
          </a:prstGeom>
          <a:noFill/>
          <a:ln>
            <a:noFill/>
          </a:ln>
        </p:spPr>
      </p:pic>
      <p:sp>
        <p:nvSpPr>
          <p:cNvPr id="255" name="Google Shape;255;p26"/>
          <p:cNvSpPr txBox="1"/>
          <p:nvPr/>
        </p:nvSpPr>
        <p:spPr>
          <a:xfrm>
            <a:off x="309400" y="240225"/>
            <a:ext cx="5136600" cy="44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Model 2 Feature Importance</a:t>
            </a:r>
            <a:endParaRPr sz="2200">
              <a:solidFill>
                <a:schemeClr val="lt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Implications </a:t>
            </a:r>
            <a:endParaRPr/>
          </a:p>
          <a:p>
            <a:pPr indent="0" lvl="0" marL="0" rtl="0" algn="l">
              <a:spcBef>
                <a:spcPts val="0"/>
              </a:spcBef>
              <a:spcAft>
                <a:spcPts val="0"/>
              </a:spcAft>
              <a:buNone/>
            </a:pPr>
            <a:r>
              <a:t/>
            </a:r>
            <a:endParaRPr/>
          </a:p>
        </p:txBody>
      </p:sp>
      <p:sp>
        <p:nvSpPr>
          <p:cNvPr id="261" name="Google Shape;261;p27"/>
          <p:cNvSpPr txBox="1"/>
          <p:nvPr>
            <p:ph idx="1" type="body"/>
          </p:nvPr>
        </p:nvSpPr>
        <p:spPr>
          <a:xfrm>
            <a:off x="311700" y="1081500"/>
            <a:ext cx="8520600" cy="3487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a:t>
            </a:r>
            <a:r>
              <a:rPr lang="en"/>
              <a:t>verage of </a:t>
            </a:r>
            <a:r>
              <a:rPr b="1" lang="en"/>
              <a:t>over 100,000</a:t>
            </a:r>
            <a:r>
              <a:rPr lang="en"/>
              <a:t> commercial flights operating per day globally</a:t>
            </a:r>
            <a:endParaRPr/>
          </a:p>
          <a:p>
            <a:pPr indent="-342900" lvl="0" marL="457200" rtl="0" algn="l">
              <a:spcBef>
                <a:spcPts val="0"/>
              </a:spcBef>
              <a:spcAft>
                <a:spcPts val="0"/>
              </a:spcAft>
              <a:buSzPts val="1800"/>
              <a:buChar char="●"/>
            </a:pPr>
            <a:r>
              <a:rPr lang="en"/>
              <a:t>Average of </a:t>
            </a:r>
            <a:r>
              <a:rPr b="1" lang="en"/>
              <a:t>30,000</a:t>
            </a:r>
            <a:r>
              <a:rPr lang="en"/>
              <a:t> delayed flights per day globally</a:t>
            </a:r>
            <a:endParaRPr/>
          </a:p>
          <a:p>
            <a:pPr indent="-342900" lvl="0" marL="457200" rtl="0" algn="l">
              <a:spcBef>
                <a:spcPts val="0"/>
              </a:spcBef>
              <a:spcAft>
                <a:spcPts val="0"/>
              </a:spcAft>
              <a:buSzPts val="1800"/>
              <a:buChar char="●"/>
            </a:pPr>
            <a:r>
              <a:rPr lang="en"/>
              <a:t>Benefit of accurate predictions:</a:t>
            </a:r>
            <a:endParaRPr/>
          </a:p>
          <a:p>
            <a:pPr indent="-342900" lvl="1" marL="914400" rtl="0" algn="l">
              <a:spcBef>
                <a:spcPts val="0"/>
              </a:spcBef>
              <a:spcAft>
                <a:spcPts val="0"/>
              </a:spcAft>
              <a:buSzPts val="1800"/>
              <a:buChar char="○"/>
            </a:pPr>
            <a:r>
              <a:rPr lang="en" sz="1800"/>
              <a:t>True positives/True negatives</a:t>
            </a:r>
            <a:endParaRPr sz="1800"/>
          </a:p>
          <a:p>
            <a:pPr indent="-342900" lvl="0" marL="457200" rtl="0" algn="l">
              <a:spcBef>
                <a:spcPts val="0"/>
              </a:spcBef>
              <a:spcAft>
                <a:spcPts val="0"/>
              </a:spcAft>
              <a:buSzPts val="1800"/>
              <a:buChar char="●"/>
            </a:pPr>
            <a:r>
              <a:rPr lang="en"/>
              <a:t>Cost of inaccurate predictions:</a:t>
            </a:r>
            <a:endParaRPr/>
          </a:p>
          <a:p>
            <a:pPr indent="-342900" lvl="1" marL="914400" rtl="0" algn="l">
              <a:spcBef>
                <a:spcPts val="0"/>
              </a:spcBef>
              <a:spcAft>
                <a:spcPts val="0"/>
              </a:spcAft>
              <a:buSzPts val="1800"/>
              <a:buChar char="○"/>
            </a:pPr>
            <a:r>
              <a:rPr lang="en" sz="1800"/>
              <a:t>False positives/False negatives</a:t>
            </a:r>
            <a:endParaRPr sz="1800"/>
          </a:p>
          <a:p>
            <a:pPr indent="-342900" lvl="0" marL="457200" rtl="0" algn="l">
              <a:spcBef>
                <a:spcPts val="0"/>
              </a:spcBef>
              <a:spcAft>
                <a:spcPts val="0"/>
              </a:spcAft>
              <a:buSzPts val="1800"/>
              <a:buChar char="●"/>
            </a:pPr>
            <a:r>
              <a:rPr lang="en"/>
              <a:t>Ready for the real-world?</a:t>
            </a:r>
            <a:endParaRPr/>
          </a:p>
          <a:p>
            <a:pPr indent="-342900" lvl="1" marL="914400" rtl="0" algn="l">
              <a:spcBef>
                <a:spcPts val="0"/>
              </a:spcBef>
              <a:spcAft>
                <a:spcPts val="0"/>
              </a:spcAft>
              <a:buSzPts val="1800"/>
              <a:buChar char="○"/>
            </a:pPr>
            <a:r>
              <a:rPr b="1" lang="en" sz="1800"/>
              <a:t>Real-time/live data: </a:t>
            </a:r>
            <a:r>
              <a:rPr lang="en" sz="1800"/>
              <a:t>weather, maintenance issues, air traffic, global events, etc. </a:t>
            </a:r>
            <a:endParaRPr sz="1800"/>
          </a:p>
          <a:p>
            <a:pPr indent="-342900" lvl="1" marL="914400" rtl="0" algn="l">
              <a:spcBef>
                <a:spcPts val="0"/>
              </a:spcBef>
              <a:spcAft>
                <a:spcPts val="0"/>
              </a:spcAft>
              <a:buSzPts val="1800"/>
              <a:buChar char="○"/>
            </a:pPr>
            <a:r>
              <a:rPr b="1" lang="en" sz="1800"/>
              <a:t>Adaptive modeling:</a:t>
            </a:r>
            <a:r>
              <a:rPr lang="en" sz="1800"/>
              <a:t> responsive to real-time changes</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 </a:t>
            </a:r>
            <a:endParaRPr/>
          </a:p>
        </p:txBody>
      </p:sp>
      <p:sp>
        <p:nvSpPr>
          <p:cNvPr id="267" name="Google Shape;267;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High correlation between features</a:t>
            </a:r>
            <a:endParaRPr/>
          </a:p>
          <a:p>
            <a:pPr indent="-342900" lvl="0" marL="457200" rtl="0" algn="l">
              <a:spcBef>
                <a:spcPts val="0"/>
              </a:spcBef>
              <a:spcAft>
                <a:spcPts val="0"/>
              </a:spcAft>
              <a:buSzPts val="1800"/>
              <a:buChar char="●"/>
            </a:pPr>
            <a:r>
              <a:rPr lang="en"/>
              <a:t>Leakages</a:t>
            </a:r>
            <a:endParaRPr/>
          </a:p>
          <a:p>
            <a:pPr indent="-342900" lvl="0" marL="457200" rtl="0" algn="l">
              <a:spcBef>
                <a:spcPts val="0"/>
              </a:spcBef>
              <a:spcAft>
                <a:spcPts val="0"/>
              </a:spcAft>
              <a:buSzPts val="1800"/>
              <a:buChar char="●"/>
            </a:pPr>
            <a:r>
              <a:rPr lang="en"/>
              <a:t>Very large dataset</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152025" y="205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The Team</a:t>
            </a:r>
            <a:endParaRPr b="1"/>
          </a:p>
        </p:txBody>
      </p:sp>
      <p:sp>
        <p:nvSpPr>
          <p:cNvPr id="94" name="Google Shape;94;p14"/>
          <p:cNvSpPr/>
          <p:nvPr/>
        </p:nvSpPr>
        <p:spPr>
          <a:xfrm>
            <a:off x="2295699" y="3270449"/>
            <a:ext cx="1810800" cy="871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2295716" y="3270020"/>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idx="4294967295" type="body"/>
          </p:nvPr>
        </p:nvSpPr>
        <p:spPr>
          <a:xfrm>
            <a:off x="2296091" y="3344050"/>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Logistic</a:t>
            </a:r>
            <a:r>
              <a:rPr lang="en" sz="1100">
                <a:solidFill>
                  <a:schemeClr val="lt1"/>
                </a:solidFill>
              </a:rPr>
              <a:t> Regression</a:t>
            </a:r>
            <a:endParaRPr sz="1100">
              <a:solidFill>
                <a:schemeClr val="lt1"/>
              </a:solidFill>
            </a:endParaRPr>
          </a:p>
        </p:txBody>
      </p:sp>
      <p:sp>
        <p:nvSpPr>
          <p:cNvPr id="97" name="Google Shape;97;p14"/>
          <p:cNvSpPr txBox="1"/>
          <p:nvPr>
            <p:ph idx="4294967295" type="body"/>
          </p:nvPr>
        </p:nvSpPr>
        <p:spPr>
          <a:xfrm>
            <a:off x="2296075" y="3782305"/>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Naima</a:t>
            </a:r>
            <a:endParaRPr sz="1300">
              <a:solidFill>
                <a:schemeClr val="dk1"/>
              </a:solidFill>
            </a:endParaRPr>
          </a:p>
        </p:txBody>
      </p:sp>
      <p:sp>
        <p:nvSpPr>
          <p:cNvPr id="98" name="Google Shape;98;p14"/>
          <p:cNvSpPr/>
          <p:nvPr/>
        </p:nvSpPr>
        <p:spPr>
          <a:xfrm>
            <a:off x="4374209" y="3270449"/>
            <a:ext cx="1810800" cy="871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374227" y="3270020"/>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txBox="1"/>
          <p:nvPr>
            <p:ph idx="4294967295" type="body"/>
          </p:nvPr>
        </p:nvSpPr>
        <p:spPr>
          <a:xfrm>
            <a:off x="4374383" y="3344050"/>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Decision Tree</a:t>
            </a:r>
            <a:endParaRPr sz="1100">
              <a:solidFill>
                <a:schemeClr val="lt1"/>
              </a:solidFill>
            </a:endParaRPr>
          </a:p>
        </p:txBody>
      </p:sp>
      <p:sp>
        <p:nvSpPr>
          <p:cNvPr id="101" name="Google Shape;101;p14"/>
          <p:cNvSpPr txBox="1"/>
          <p:nvPr>
            <p:ph idx="4294967295" type="body"/>
          </p:nvPr>
        </p:nvSpPr>
        <p:spPr>
          <a:xfrm>
            <a:off x="4374414" y="3782305"/>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Diana</a:t>
            </a:r>
            <a:endParaRPr sz="1300">
              <a:solidFill>
                <a:schemeClr val="dk1"/>
              </a:solidFill>
            </a:endParaRPr>
          </a:p>
        </p:txBody>
      </p:sp>
      <p:sp>
        <p:nvSpPr>
          <p:cNvPr id="102" name="Google Shape;102;p14"/>
          <p:cNvSpPr/>
          <p:nvPr/>
        </p:nvSpPr>
        <p:spPr>
          <a:xfrm>
            <a:off x="6452673" y="3270449"/>
            <a:ext cx="1810800" cy="8715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6452769" y="3270020"/>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ph idx="4294967295" type="body"/>
          </p:nvPr>
        </p:nvSpPr>
        <p:spPr>
          <a:xfrm>
            <a:off x="6452785" y="3344050"/>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Random Forest</a:t>
            </a:r>
            <a:endParaRPr sz="1100">
              <a:solidFill>
                <a:schemeClr val="lt1"/>
              </a:solidFill>
            </a:endParaRPr>
          </a:p>
        </p:txBody>
      </p:sp>
      <p:sp>
        <p:nvSpPr>
          <p:cNvPr id="105" name="Google Shape;105;p14"/>
          <p:cNvSpPr txBox="1"/>
          <p:nvPr>
            <p:ph idx="4294967295" type="body"/>
          </p:nvPr>
        </p:nvSpPr>
        <p:spPr>
          <a:xfrm>
            <a:off x="6452894" y="3782305"/>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Maya</a:t>
            </a:r>
            <a:endParaRPr sz="1300">
              <a:solidFill>
                <a:schemeClr val="dk1"/>
              </a:solidFill>
            </a:endParaRPr>
          </a:p>
        </p:txBody>
      </p:sp>
      <p:sp>
        <p:nvSpPr>
          <p:cNvPr id="106" name="Google Shape;106;p14"/>
          <p:cNvSpPr/>
          <p:nvPr/>
        </p:nvSpPr>
        <p:spPr>
          <a:xfrm>
            <a:off x="217249" y="3270656"/>
            <a:ext cx="1810500" cy="871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217210" y="3270538"/>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ph idx="4294967295" type="body"/>
          </p:nvPr>
        </p:nvSpPr>
        <p:spPr>
          <a:xfrm>
            <a:off x="217413" y="3344568"/>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Linear Regression</a:t>
            </a:r>
            <a:endParaRPr sz="1100">
              <a:solidFill>
                <a:schemeClr val="lt1"/>
              </a:solidFill>
            </a:endParaRPr>
          </a:p>
        </p:txBody>
      </p:sp>
      <p:sp>
        <p:nvSpPr>
          <p:cNvPr id="109" name="Google Shape;109;p14"/>
          <p:cNvSpPr txBox="1"/>
          <p:nvPr>
            <p:ph idx="4294967295" type="body"/>
          </p:nvPr>
        </p:nvSpPr>
        <p:spPr>
          <a:xfrm>
            <a:off x="217320" y="3782824"/>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Elsie</a:t>
            </a:r>
            <a:endParaRPr sz="1300">
              <a:solidFill>
                <a:schemeClr val="dk1"/>
              </a:solidFill>
            </a:endParaRPr>
          </a:p>
        </p:txBody>
      </p:sp>
      <p:sp>
        <p:nvSpPr>
          <p:cNvPr id="110" name="Google Shape;110;p14"/>
          <p:cNvSpPr/>
          <p:nvPr/>
        </p:nvSpPr>
        <p:spPr>
          <a:xfrm>
            <a:off x="3282488" y="1001431"/>
            <a:ext cx="1810500" cy="871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3282312" y="1001329"/>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txBox="1"/>
          <p:nvPr>
            <p:ph idx="4294967295" type="body"/>
          </p:nvPr>
        </p:nvSpPr>
        <p:spPr>
          <a:xfrm>
            <a:off x="3282446" y="1075343"/>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Data Cleaning, EDA,  Relevant Features</a:t>
            </a:r>
            <a:endParaRPr sz="1100">
              <a:solidFill>
                <a:schemeClr val="lt1"/>
              </a:solidFill>
            </a:endParaRPr>
          </a:p>
        </p:txBody>
      </p:sp>
      <p:sp>
        <p:nvSpPr>
          <p:cNvPr id="113" name="Google Shape;113;p14"/>
          <p:cNvSpPr txBox="1"/>
          <p:nvPr>
            <p:ph idx="4294967295" type="body"/>
          </p:nvPr>
        </p:nvSpPr>
        <p:spPr>
          <a:xfrm>
            <a:off x="3282359" y="1513599"/>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Lei</a:t>
            </a:r>
            <a:endParaRPr sz="1300">
              <a:solidFill>
                <a:schemeClr val="dk1"/>
              </a:solidFill>
            </a:endParaRPr>
          </a:p>
        </p:txBody>
      </p:sp>
      <p:sp>
        <p:nvSpPr>
          <p:cNvPr id="114" name="Google Shape;114;p14"/>
          <p:cNvSpPr/>
          <p:nvPr/>
        </p:nvSpPr>
        <p:spPr>
          <a:xfrm>
            <a:off x="2315749" y="2139307"/>
            <a:ext cx="1810500" cy="871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2315710" y="2139189"/>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txBox="1"/>
          <p:nvPr>
            <p:ph idx="4294967295" type="body"/>
          </p:nvPr>
        </p:nvSpPr>
        <p:spPr>
          <a:xfrm>
            <a:off x="2315913" y="2213219"/>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Baseline Model 1</a:t>
            </a:r>
            <a:endParaRPr sz="1100">
              <a:solidFill>
                <a:schemeClr val="lt1"/>
              </a:solidFill>
            </a:endParaRPr>
          </a:p>
        </p:txBody>
      </p:sp>
      <p:sp>
        <p:nvSpPr>
          <p:cNvPr id="117" name="Google Shape;117;p14"/>
          <p:cNvSpPr txBox="1"/>
          <p:nvPr>
            <p:ph idx="4294967295" type="body"/>
          </p:nvPr>
        </p:nvSpPr>
        <p:spPr>
          <a:xfrm>
            <a:off x="2315820" y="2651474"/>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Linda</a:t>
            </a:r>
            <a:endParaRPr sz="1300">
              <a:solidFill>
                <a:schemeClr val="dk1"/>
              </a:solidFill>
            </a:endParaRPr>
          </a:p>
        </p:txBody>
      </p:sp>
      <p:sp>
        <p:nvSpPr>
          <p:cNvPr id="118" name="Google Shape;118;p14"/>
          <p:cNvSpPr/>
          <p:nvPr/>
        </p:nvSpPr>
        <p:spPr>
          <a:xfrm>
            <a:off x="4394288" y="2139307"/>
            <a:ext cx="1810500" cy="8712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4394112" y="2139204"/>
            <a:ext cx="1810800" cy="385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txBox="1"/>
          <p:nvPr>
            <p:ph idx="4294967295" type="body"/>
          </p:nvPr>
        </p:nvSpPr>
        <p:spPr>
          <a:xfrm>
            <a:off x="4394221" y="2213219"/>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lt1"/>
                </a:solidFill>
              </a:rPr>
              <a:t>Feature Engineering/ Baseline Model 2</a:t>
            </a:r>
            <a:endParaRPr sz="1100">
              <a:solidFill>
                <a:schemeClr val="lt1"/>
              </a:solidFill>
            </a:endParaRPr>
          </a:p>
        </p:txBody>
      </p:sp>
      <p:sp>
        <p:nvSpPr>
          <p:cNvPr id="121" name="Google Shape;121;p14"/>
          <p:cNvSpPr txBox="1"/>
          <p:nvPr>
            <p:ph idx="4294967295" type="body"/>
          </p:nvPr>
        </p:nvSpPr>
        <p:spPr>
          <a:xfrm>
            <a:off x="4394159" y="2651474"/>
            <a:ext cx="1810500" cy="2373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Audrey</a:t>
            </a:r>
            <a:endParaRPr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OUTLINE </a:t>
            </a:r>
            <a:endParaRPr sz="4400"/>
          </a:p>
        </p:txBody>
      </p:sp>
      <p:grpSp>
        <p:nvGrpSpPr>
          <p:cNvPr id="127" name="Google Shape;127;p15"/>
          <p:cNvGrpSpPr/>
          <p:nvPr/>
        </p:nvGrpSpPr>
        <p:grpSpPr>
          <a:xfrm>
            <a:off x="6212550" y="1304875"/>
            <a:ext cx="2632500" cy="3416400"/>
            <a:chOff x="6212550" y="1304875"/>
            <a:chExt cx="2632500" cy="3416400"/>
          </a:xfrm>
        </p:grpSpPr>
        <p:sp>
          <p:nvSpPr>
            <p:cNvPr id="128" name="Google Shape;12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15"/>
          <p:cNvSpPr txBox="1"/>
          <p:nvPr>
            <p:ph idx="2" type="body"/>
          </p:nvPr>
        </p:nvSpPr>
        <p:spPr>
          <a:xfrm>
            <a:off x="4957025" y="784525"/>
            <a:ext cx="4328700" cy="3358200"/>
          </a:xfrm>
          <a:prstGeom prst="rect">
            <a:avLst/>
          </a:prstGeom>
        </p:spPr>
        <p:txBody>
          <a:bodyPr anchorCtr="0" anchor="ctr" bIns="91425" lIns="91425" spcFirstLastPara="1" rIns="91425" wrap="square" tIns="91425">
            <a:noAutofit/>
          </a:bodyPr>
          <a:lstStyle/>
          <a:p>
            <a:pPr indent="-419100" lvl="0" marL="457200" rtl="0" algn="l">
              <a:spcBef>
                <a:spcPts val="0"/>
              </a:spcBef>
              <a:spcAft>
                <a:spcPts val="0"/>
              </a:spcAft>
              <a:buSzPts val="3000"/>
              <a:buAutoNum type="arabicPeriod"/>
            </a:pPr>
            <a:r>
              <a:rPr lang="en" sz="3000"/>
              <a:t>Project Introduction</a:t>
            </a:r>
            <a:endParaRPr sz="3000"/>
          </a:p>
          <a:p>
            <a:pPr indent="-419100" lvl="0" marL="457200" rtl="0" algn="l">
              <a:spcBef>
                <a:spcPts val="0"/>
              </a:spcBef>
              <a:spcAft>
                <a:spcPts val="0"/>
              </a:spcAft>
              <a:buSzPts val="3000"/>
              <a:buAutoNum type="arabicPeriod"/>
            </a:pPr>
            <a:r>
              <a:rPr lang="en" sz="3000"/>
              <a:t>The Dataset</a:t>
            </a:r>
            <a:endParaRPr sz="3000"/>
          </a:p>
          <a:p>
            <a:pPr indent="-419100" lvl="0" marL="457200" rtl="0" algn="l">
              <a:spcBef>
                <a:spcPts val="0"/>
              </a:spcBef>
              <a:spcAft>
                <a:spcPts val="0"/>
              </a:spcAft>
              <a:buSzPts val="3000"/>
              <a:buAutoNum type="arabicPeriod"/>
            </a:pPr>
            <a:r>
              <a:rPr lang="en" sz="3000"/>
              <a:t>Our Methods</a:t>
            </a:r>
            <a:endParaRPr sz="3000"/>
          </a:p>
          <a:p>
            <a:pPr indent="-419100" lvl="0" marL="457200" rtl="0" algn="l">
              <a:spcBef>
                <a:spcPts val="0"/>
              </a:spcBef>
              <a:spcAft>
                <a:spcPts val="0"/>
              </a:spcAft>
              <a:buSzPts val="3000"/>
              <a:buAutoNum type="arabicPeriod"/>
            </a:pPr>
            <a:r>
              <a:rPr lang="en" sz="3000"/>
              <a:t>Results</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Introduction</a:t>
            </a:r>
            <a:endParaRPr sz="3400"/>
          </a:p>
        </p:txBody>
      </p:sp>
      <p:sp>
        <p:nvSpPr>
          <p:cNvPr id="136" name="Google Shape;136;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7" name="Google Shape;137;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Research Questions</a:t>
            </a:r>
            <a:endParaRPr>
              <a:solidFill>
                <a:schemeClr val="lt1"/>
              </a:solidFill>
            </a:endParaRPr>
          </a:p>
        </p:txBody>
      </p:sp>
      <p:sp>
        <p:nvSpPr>
          <p:cNvPr id="138" name="Google Shape;138;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600"/>
              <a:t>How can we predict flight arrival delays accurately using available flight and operational data?</a:t>
            </a:r>
            <a:endParaRPr sz="1600"/>
          </a:p>
        </p:txBody>
      </p:sp>
      <p:sp>
        <p:nvSpPr>
          <p:cNvPr id="139" name="Google Shape;139;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0" name="Google Shape;140;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Motivation</a:t>
            </a:r>
            <a:endParaRPr>
              <a:solidFill>
                <a:schemeClr val="lt1"/>
              </a:solidFill>
            </a:endParaRPr>
          </a:p>
        </p:txBody>
      </p:sp>
      <p:sp>
        <p:nvSpPr>
          <p:cNvPr id="141" name="Google Shape;141;p16"/>
          <p:cNvSpPr txBox="1"/>
          <p:nvPr>
            <p:ph idx="4294967295" type="body"/>
          </p:nvPr>
        </p:nvSpPr>
        <p:spPr>
          <a:xfrm>
            <a:off x="3191700" y="2070575"/>
            <a:ext cx="27606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Improving Airline Operations</a:t>
            </a:r>
            <a:endParaRPr sz="1600"/>
          </a:p>
          <a:p>
            <a:pPr indent="-330200" lvl="0" marL="457200" rtl="0" algn="l">
              <a:spcBef>
                <a:spcPts val="800"/>
              </a:spcBef>
              <a:spcAft>
                <a:spcPts val="800"/>
              </a:spcAft>
              <a:buSzPts val="1600"/>
              <a:buChar char="●"/>
            </a:pPr>
            <a:r>
              <a:rPr lang="en" sz="1600"/>
              <a:t>Enhancing the passenger </a:t>
            </a:r>
            <a:r>
              <a:rPr lang="en" sz="1600"/>
              <a:t>experience</a:t>
            </a:r>
            <a:r>
              <a:rPr lang="en" sz="1600"/>
              <a:t> </a:t>
            </a:r>
            <a:endParaRPr sz="1600"/>
          </a:p>
        </p:txBody>
      </p:sp>
      <p:sp>
        <p:nvSpPr>
          <p:cNvPr id="142" name="Google Shape;142;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Stakeholders</a:t>
            </a:r>
            <a:endParaRPr>
              <a:solidFill>
                <a:schemeClr val="lt1"/>
              </a:solidFill>
            </a:endParaRPr>
          </a:p>
        </p:txBody>
      </p:sp>
      <p:sp>
        <p:nvSpPr>
          <p:cNvPr id="144" name="Google Shape;144;p16"/>
          <p:cNvSpPr txBox="1"/>
          <p:nvPr>
            <p:ph idx="4294967295" type="body"/>
          </p:nvPr>
        </p:nvSpPr>
        <p:spPr>
          <a:xfrm>
            <a:off x="6239951" y="2028600"/>
            <a:ext cx="2471700" cy="2650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Airlines</a:t>
            </a:r>
            <a:endParaRPr sz="1600"/>
          </a:p>
          <a:p>
            <a:pPr indent="-330200" lvl="0" marL="457200" rtl="0" algn="l">
              <a:spcBef>
                <a:spcPts val="0"/>
              </a:spcBef>
              <a:spcAft>
                <a:spcPts val="0"/>
              </a:spcAft>
              <a:buSzPts val="1600"/>
              <a:buChar char="●"/>
            </a:pPr>
            <a:r>
              <a:rPr lang="en" sz="1600"/>
              <a:t>Passengers</a:t>
            </a:r>
            <a:endParaRPr sz="1600"/>
          </a:p>
          <a:p>
            <a:pPr indent="-330200" lvl="0" marL="457200" rtl="0" algn="l">
              <a:spcBef>
                <a:spcPts val="0"/>
              </a:spcBef>
              <a:spcAft>
                <a:spcPts val="0"/>
              </a:spcAft>
              <a:buSzPts val="1600"/>
              <a:buChar char="●"/>
            </a:pPr>
            <a:r>
              <a:rPr lang="en" sz="1600"/>
              <a:t>Airport Employees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7"/>
          <p:cNvSpPr txBox="1"/>
          <p:nvPr>
            <p:ph type="title"/>
          </p:nvPr>
        </p:nvSpPr>
        <p:spPr>
          <a:xfrm>
            <a:off x="0" y="1700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The Dataset</a:t>
            </a:r>
            <a:endParaRPr sz="4000"/>
          </a:p>
        </p:txBody>
      </p:sp>
      <p:grpSp>
        <p:nvGrpSpPr>
          <p:cNvPr id="150" name="Google Shape;150;p17"/>
          <p:cNvGrpSpPr/>
          <p:nvPr/>
        </p:nvGrpSpPr>
        <p:grpSpPr>
          <a:xfrm>
            <a:off x="0" y="1008888"/>
            <a:ext cx="5737774" cy="1248744"/>
            <a:chOff x="0" y="1225996"/>
            <a:chExt cx="7822459" cy="1411329"/>
          </a:xfrm>
        </p:grpSpPr>
        <p:pic>
          <p:nvPicPr>
            <p:cNvPr id="151" name="Google Shape;151;p17"/>
            <p:cNvPicPr preferRelativeResize="0"/>
            <p:nvPr/>
          </p:nvPicPr>
          <p:blipFill rotWithShape="1">
            <a:blip r:embed="rId3">
              <a:alphaModFix/>
            </a:blip>
            <a:srcRect b="0" l="0" r="14449" t="0"/>
            <a:stretch/>
          </p:blipFill>
          <p:spPr>
            <a:xfrm>
              <a:off x="0" y="1225996"/>
              <a:ext cx="7822459" cy="1411320"/>
            </a:xfrm>
            <a:prstGeom prst="rect">
              <a:avLst/>
            </a:prstGeom>
            <a:noFill/>
            <a:ln>
              <a:noFill/>
            </a:ln>
          </p:spPr>
        </p:pic>
        <p:pic>
          <p:nvPicPr>
            <p:cNvPr descr="File:Kaggle logo.png - Wikipedia" id="152" name="Google Shape;152;p17"/>
            <p:cNvPicPr preferRelativeResize="0"/>
            <p:nvPr/>
          </p:nvPicPr>
          <p:blipFill>
            <a:blip r:embed="rId4">
              <a:alphaModFix/>
            </a:blip>
            <a:stretch>
              <a:fillRect/>
            </a:stretch>
          </p:blipFill>
          <p:spPr>
            <a:xfrm>
              <a:off x="43800" y="2418625"/>
              <a:ext cx="566225" cy="218700"/>
            </a:xfrm>
            <a:prstGeom prst="rect">
              <a:avLst/>
            </a:prstGeom>
            <a:noFill/>
            <a:ln>
              <a:noFill/>
            </a:ln>
          </p:spPr>
        </p:pic>
      </p:grpSp>
      <p:sp>
        <p:nvSpPr>
          <p:cNvPr id="153" name="Google Shape;153;p17"/>
          <p:cNvSpPr txBox="1"/>
          <p:nvPr/>
        </p:nvSpPr>
        <p:spPr>
          <a:xfrm>
            <a:off x="325650" y="2426650"/>
            <a:ext cx="6336000" cy="947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Dataset: </a:t>
            </a:r>
            <a:r>
              <a:rPr lang="en">
                <a:solidFill>
                  <a:schemeClr val="lt1"/>
                </a:solidFill>
                <a:latin typeface="Roboto"/>
                <a:ea typeface="Roboto"/>
                <a:cs typeface="Roboto"/>
                <a:sym typeface="Roboto"/>
              </a:rPr>
              <a:t>Combined_Flights_2021.csv</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Original Shape: </a:t>
            </a:r>
            <a:r>
              <a:rPr lang="en">
                <a:solidFill>
                  <a:schemeClr val="lt1"/>
                </a:solidFill>
                <a:latin typeface="Roboto"/>
                <a:ea typeface="Roboto"/>
                <a:cs typeface="Roboto"/>
                <a:sym typeface="Roboto"/>
              </a:rPr>
              <a:t>6,311,871 instances, 61 columns</a:t>
            </a:r>
            <a:endParaRPr>
              <a:solidFill>
                <a:schemeClr val="lt1"/>
              </a:solidFill>
              <a:latin typeface="Roboto"/>
              <a:ea typeface="Roboto"/>
              <a:cs typeface="Roboto"/>
              <a:sym typeface="Roboto"/>
            </a:endParaRPr>
          </a:p>
          <a:p>
            <a:pPr indent="-317500" lvl="0" marL="457200" rtl="0" algn="l">
              <a:spcBef>
                <a:spcPts val="0"/>
              </a:spcBef>
              <a:spcAft>
                <a:spcPts val="0"/>
              </a:spcAft>
              <a:buClr>
                <a:schemeClr val="lt1"/>
              </a:buClr>
              <a:buSzPts val="1400"/>
              <a:buFont typeface="Roboto"/>
              <a:buChar char="●"/>
            </a:pPr>
            <a:r>
              <a:rPr b="1" lang="en">
                <a:solidFill>
                  <a:schemeClr val="lt1"/>
                </a:solidFill>
                <a:latin typeface="Roboto"/>
                <a:ea typeface="Roboto"/>
                <a:cs typeface="Roboto"/>
                <a:sym typeface="Roboto"/>
              </a:rPr>
              <a:t>Class Imbalance: ~</a:t>
            </a:r>
            <a:r>
              <a:rPr lang="en">
                <a:solidFill>
                  <a:schemeClr val="lt1"/>
                </a:solidFill>
              </a:rPr>
              <a:t>82.7% of instances belong to the negative class</a:t>
            </a:r>
            <a:endParaRPr>
              <a:solidFill>
                <a:schemeClr val="lt1"/>
              </a:solidFill>
              <a:latin typeface="Roboto"/>
              <a:ea typeface="Roboto"/>
              <a:cs typeface="Roboto"/>
              <a:sym typeface="Roboto"/>
            </a:endParaRPr>
          </a:p>
        </p:txBody>
      </p:sp>
      <p:pic>
        <p:nvPicPr>
          <p:cNvPr id="154" name="Google Shape;154;p17"/>
          <p:cNvPicPr preferRelativeResize="0"/>
          <p:nvPr/>
        </p:nvPicPr>
        <p:blipFill rotWithShape="1">
          <a:blip r:embed="rId5">
            <a:alphaModFix/>
          </a:blip>
          <a:srcRect b="0" l="2033" r="2024" t="0"/>
          <a:stretch/>
        </p:blipFill>
        <p:spPr>
          <a:xfrm>
            <a:off x="6892888" y="3374050"/>
            <a:ext cx="2084150" cy="1630499"/>
          </a:xfrm>
          <a:prstGeom prst="rect">
            <a:avLst/>
          </a:prstGeom>
          <a:noFill/>
          <a:ln>
            <a:noFill/>
          </a:ln>
        </p:spPr>
      </p:pic>
      <p:pic>
        <p:nvPicPr>
          <p:cNvPr id="155" name="Google Shape;155;p17"/>
          <p:cNvPicPr preferRelativeResize="0"/>
          <p:nvPr/>
        </p:nvPicPr>
        <p:blipFill>
          <a:blip r:embed="rId6">
            <a:alphaModFix/>
          </a:blip>
          <a:stretch>
            <a:fillRect/>
          </a:stretch>
        </p:blipFill>
        <p:spPr>
          <a:xfrm>
            <a:off x="3788028" y="1008900"/>
            <a:ext cx="1949747" cy="1248725"/>
          </a:xfrm>
          <a:prstGeom prst="rect">
            <a:avLst/>
          </a:prstGeom>
          <a:noFill/>
          <a:ln>
            <a:noFill/>
          </a:ln>
        </p:spPr>
      </p:pic>
      <p:pic>
        <p:nvPicPr>
          <p:cNvPr id="156" name="Google Shape;156;p17"/>
          <p:cNvPicPr preferRelativeResize="0"/>
          <p:nvPr/>
        </p:nvPicPr>
        <p:blipFill>
          <a:blip r:embed="rId7">
            <a:alphaModFix/>
          </a:blip>
          <a:stretch>
            <a:fillRect/>
          </a:stretch>
        </p:blipFill>
        <p:spPr>
          <a:xfrm>
            <a:off x="2361249" y="3374048"/>
            <a:ext cx="2212132" cy="1630500"/>
          </a:xfrm>
          <a:prstGeom prst="rect">
            <a:avLst/>
          </a:prstGeom>
          <a:noFill/>
          <a:ln>
            <a:noFill/>
          </a:ln>
        </p:spPr>
      </p:pic>
      <p:pic>
        <p:nvPicPr>
          <p:cNvPr id="157" name="Google Shape;157;p17"/>
          <p:cNvPicPr preferRelativeResize="0"/>
          <p:nvPr/>
        </p:nvPicPr>
        <p:blipFill rotWithShape="1">
          <a:blip r:embed="rId8">
            <a:alphaModFix/>
          </a:blip>
          <a:srcRect b="0" l="258" r="268" t="0"/>
          <a:stretch/>
        </p:blipFill>
        <p:spPr>
          <a:xfrm>
            <a:off x="166963" y="3374050"/>
            <a:ext cx="2140608" cy="1630500"/>
          </a:xfrm>
          <a:prstGeom prst="rect">
            <a:avLst/>
          </a:prstGeom>
          <a:noFill/>
          <a:ln>
            <a:noFill/>
          </a:ln>
        </p:spPr>
      </p:pic>
      <p:pic>
        <p:nvPicPr>
          <p:cNvPr id="158" name="Google Shape;158;p17"/>
          <p:cNvPicPr preferRelativeResize="0"/>
          <p:nvPr/>
        </p:nvPicPr>
        <p:blipFill>
          <a:blip r:embed="rId9">
            <a:alphaModFix/>
          </a:blip>
          <a:stretch>
            <a:fillRect/>
          </a:stretch>
        </p:blipFill>
        <p:spPr>
          <a:xfrm>
            <a:off x="4627060" y="3374050"/>
            <a:ext cx="2212149" cy="1630500"/>
          </a:xfrm>
          <a:prstGeom prst="rect">
            <a:avLst/>
          </a:prstGeom>
          <a:noFill/>
          <a:ln>
            <a:noFill/>
          </a:ln>
        </p:spPr>
      </p:pic>
      <p:pic>
        <p:nvPicPr>
          <p:cNvPr id="159" name="Google Shape;159;p17"/>
          <p:cNvPicPr preferRelativeResize="0"/>
          <p:nvPr/>
        </p:nvPicPr>
        <p:blipFill>
          <a:blip r:embed="rId10">
            <a:alphaModFix/>
          </a:blip>
          <a:stretch>
            <a:fillRect/>
          </a:stretch>
        </p:blipFill>
        <p:spPr>
          <a:xfrm>
            <a:off x="5797800" y="424325"/>
            <a:ext cx="3346200" cy="224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Free Images : travel, airplane, route, location, destination ..." id="164" name="Google Shape;164;p18"/>
          <p:cNvPicPr preferRelativeResize="0"/>
          <p:nvPr/>
        </p:nvPicPr>
        <p:blipFill rotWithShape="1">
          <a:blip r:embed="rId3">
            <a:alphaModFix amt="72000"/>
          </a:blip>
          <a:srcRect b="0" l="29378" r="25354" t="0"/>
          <a:stretch/>
        </p:blipFill>
        <p:spPr>
          <a:xfrm>
            <a:off x="1756575" y="1017800"/>
            <a:ext cx="1258301" cy="907451"/>
          </a:xfrm>
          <a:prstGeom prst="rect">
            <a:avLst/>
          </a:prstGeom>
          <a:noFill/>
          <a:ln>
            <a:noFill/>
          </a:ln>
        </p:spPr>
      </p:pic>
      <p:pic>
        <p:nvPicPr>
          <p:cNvPr descr="Free Images : travel, airplane, route, location, destination ..." id="165" name="Google Shape;165;p18"/>
          <p:cNvPicPr preferRelativeResize="0"/>
          <p:nvPr/>
        </p:nvPicPr>
        <p:blipFill rotWithShape="1">
          <a:blip r:embed="rId3">
            <a:alphaModFix amt="72000"/>
          </a:blip>
          <a:srcRect b="0" l="29378" r="25354" t="0"/>
          <a:stretch/>
        </p:blipFill>
        <p:spPr>
          <a:xfrm>
            <a:off x="3919150" y="1017800"/>
            <a:ext cx="1258301" cy="907451"/>
          </a:xfrm>
          <a:prstGeom prst="rect">
            <a:avLst/>
          </a:prstGeom>
          <a:noFill/>
          <a:ln>
            <a:noFill/>
          </a:ln>
        </p:spPr>
      </p:pic>
      <p:sp>
        <p:nvSpPr>
          <p:cNvPr id="166" name="Google Shape;166;p18"/>
          <p:cNvSpPr/>
          <p:nvPr/>
        </p:nvSpPr>
        <p:spPr>
          <a:xfrm>
            <a:off x="401475" y="1561350"/>
            <a:ext cx="1715700" cy="2772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401475" y="1561350"/>
            <a:ext cx="1715700" cy="85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txBox="1"/>
          <p:nvPr>
            <p:ph idx="4294967295" type="body"/>
          </p:nvPr>
        </p:nvSpPr>
        <p:spPr>
          <a:xfrm>
            <a:off x="354078" y="1706972"/>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Relevant </a:t>
            </a:r>
            <a:endParaRPr sz="1600">
              <a:solidFill>
                <a:schemeClr val="lt1"/>
              </a:solidFill>
            </a:endParaRPr>
          </a:p>
          <a:p>
            <a:pPr indent="0" lvl="0" marL="0" rtl="0" algn="ctr">
              <a:lnSpc>
                <a:spcPct val="100000"/>
              </a:lnSpc>
              <a:spcBef>
                <a:spcPts val="0"/>
              </a:spcBef>
              <a:spcAft>
                <a:spcPts val="0"/>
              </a:spcAft>
              <a:buNone/>
            </a:pPr>
            <a:r>
              <a:rPr lang="en" sz="1600">
                <a:solidFill>
                  <a:schemeClr val="lt1"/>
                </a:solidFill>
              </a:rPr>
              <a:t>Feature</a:t>
            </a:r>
            <a:r>
              <a:rPr lang="en" sz="1600">
                <a:solidFill>
                  <a:schemeClr val="lt1"/>
                </a:solidFill>
              </a:rPr>
              <a:t> Selection</a:t>
            </a:r>
            <a:endParaRPr sz="1600">
              <a:solidFill>
                <a:schemeClr val="lt1"/>
              </a:solidFill>
            </a:endParaRPr>
          </a:p>
        </p:txBody>
      </p:sp>
      <p:sp>
        <p:nvSpPr>
          <p:cNvPr id="169" name="Google Shape;169;p18"/>
          <p:cNvSpPr txBox="1"/>
          <p:nvPr>
            <p:ph idx="4294967295" type="body"/>
          </p:nvPr>
        </p:nvSpPr>
        <p:spPr>
          <a:xfrm>
            <a:off x="438075" y="2623550"/>
            <a:ext cx="1642500" cy="153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Selecting relevant or potentially important features for our modeling objectives</a:t>
            </a:r>
            <a:endParaRPr sz="1300">
              <a:solidFill>
                <a:schemeClr val="dk1"/>
              </a:solidFill>
            </a:endParaRPr>
          </a:p>
        </p:txBody>
      </p:sp>
      <p:sp>
        <p:nvSpPr>
          <p:cNvPr id="170" name="Google Shape;170;p18"/>
          <p:cNvSpPr txBox="1"/>
          <p:nvPr>
            <p:ph type="title"/>
          </p:nvPr>
        </p:nvSpPr>
        <p:spPr>
          <a:xfrm>
            <a:off x="311700" y="410000"/>
            <a:ext cx="3977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PRE-PROCESSING </a:t>
            </a:r>
            <a:endParaRPr/>
          </a:p>
        </p:txBody>
      </p:sp>
      <p:sp>
        <p:nvSpPr>
          <p:cNvPr id="171" name="Google Shape;171;p18"/>
          <p:cNvSpPr txBox="1"/>
          <p:nvPr>
            <p:ph idx="4294967295" type="body"/>
          </p:nvPr>
        </p:nvSpPr>
        <p:spPr>
          <a:xfrm>
            <a:off x="6658146" y="7150815"/>
            <a:ext cx="2069100" cy="40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EDA</a:t>
            </a:r>
            <a:endParaRPr sz="1600">
              <a:solidFill>
                <a:schemeClr val="lt1"/>
              </a:solidFill>
            </a:endParaRPr>
          </a:p>
        </p:txBody>
      </p:sp>
      <p:pic>
        <p:nvPicPr>
          <p:cNvPr descr="Free Images : travel, airplane, route, location, destination ..." id="172" name="Google Shape;172;p18"/>
          <p:cNvPicPr preferRelativeResize="0"/>
          <p:nvPr/>
        </p:nvPicPr>
        <p:blipFill rotWithShape="1">
          <a:blip r:embed="rId3">
            <a:alphaModFix amt="72000"/>
          </a:blip>
          <a:srcRect b="0" l="29378" r="25354" t="0"/>
          <a:stretch/>
        </p:blipFill>
        <p:spPr>
          <a:xfrm>
            <a:off x="6081725" y="1017800"/>
            <a:ext cx="1258301" cy="907451"/>
          </a:xfrm>
          <a:prstGeom prst="rect">
            <a:avLst/>
          </a:prstGeom>
          <a:noFill/>
          <a:ln>
            <a:noFill/>
          </a:ln>
        </p:spPr>
      </p:pic>
      <p:sp>
        <p:nvSpPr>
          <p:cNvPr id="173" name="Google Shape;173;p18"/>
          <p:cNvSpPr/>
          <p:nvPr/>
        </p:nvSpPr>
        <p:spPr>
          <a:xfrm>
            <a:off x="2609925" y="1561350"/>
            <a:ext cx="1715700" cy="2772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a:off x="2609925" y="1561350"/>
            <a:ext cx="1715700" cy="85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txBox="1"/>
          <p:nvPr>
            <p:ph idx="4294967295" type="body"/>
          </p:nvPr>
        </p:nvSpPr>
        <p:spPr>
          <a:xfrm>
            <a:off x="2562528" y="1706972"/>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Data Cleaning</a:t>
            </a:r>
            <a:endParaRPr sz="1600">
              <a:solidFill>
                <a:schemeClr val="lt1"/>
              </a:solidFill>
            </a:endParaRPr>
          </a:p>
        </p:txBody>
      </p:sp>
      <p:sp>
        <p:nvSpPr>
          <p:cNvPr id="176" name="Google Shape;176;p18"/>
          <p:cNvSpPr txBox="1"/>
          <p:nvPr>
            <p:ph idx="4294967295" type="body"/>
          </p:nvPr>
        </p:nvSpPr>
        <p:spPr>
          <a:xfrm>
            <a:off x="2646525" y="2623550"/>
            <a:ext cx="1642500" cy="153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Handle null values, data types, invalid entries, and duplicated records</a:t>
            </a:r>
            <a:endParaRPr sz="1300">
              <a:solidFill>
                <a:schemeClr val="dk1"/>
              </a:solidFill>
            </a:endParaRPr>
          </a:p>
        </p:txBody>
      </p:sp>
      <p:sp>
        <p:nvSpPr>
          <p:cNvPr id="177" name="Google Shape;177;p18"/>
          <p:cNvSpPr/>
          <p:nvPr/>
        </p:nvSpPr>
        <p:spPr>
          <a:xfrm>
            <a:off x="4818375" y="1561350"/>
            <a:ext cx="1715700" cy="2772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b="1"/>
          </a:p>
        </p:txBody>
      </p:sp>
      <p:sp>
        <p:nvSpPr>
          <p:cNvPr id="178" name="Google Shape;178;p18"/>
          <p:cNvSpPr/>
          <p:nvPr/>
        </p:nvSpPr>
        <p:spPr>
          <a:xfrm>
            <a:off x="4818375" y="1561350"/>
            <a:ext cx="1715700" cy="85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179" name="Google Shape;179;p18"/>
          <p:cNvSpPr txBox="1"/>
          <p:nvPr>
            <p:ph idx="4294967295" type="body"/>
          </p:nvPr>
        </p:nvSpPr>
        <p:spPr>
          <a:xfrm>
            <a:off x="4854975" y="2623550"/>
            <a:ext cx="1642500" cy="153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Examine summary statistics, distributions, outliers, correlations, unique values, and create visualizations</a:t>
            </a:r>
            <a:endParaRPr sz="1300">
              <a:solidFill>
                <a:schemeClr val="dk1"/>
              </a:solidFill>
            </a:endParaRPr>
          </a:p>
        </p:txBody>
      </p:sp>
      <p:sp>
        <p:nvSpPr>
          <p:cNvPr id="180" name="Google Shape;180;p18"/>
          <p:cNvSpPr txBox="1"/>
          <p:nvPr>
            <p:ph idx="4294967295" type="body"/>
          </p:nvPr>
        </p:nvSpPr>
        <p:spPr>
          <a:xfrm>
            <a:off x="4770978" y="1706972"/>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EDA</a:t>
            </a:r>
            <a:endParaRPr sz="1600">
              <a:solidFill>
                <a:schemeClr val="lt1"/>
              </a:solidFill>
            </a:endParaRPr>
          </a:p>
        </p:txBody>
      </p:sp>
      <p:sp>
        <p:nvSpPr>
          <p:cNvPr id="181" name="Google Shape;181;p18"/>
          <p:cNvSpPr/>
          <p:nvPr/>
        </p:nvSpPr>
        <p:spPr>
          <a:xfrm>
            <a:off x="7026825" y="1561350"/>
            <a:ext cx="1715700" cy="27726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a:off x="7026825" y="1561350"/>
            <a:ext cx="1715700" cy="85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txBox="1"/>
          <p:nvPr>
            <p:ph idx="4294967295" type="body"/>
          </p:nvPr>
        </p:nvSpPr>
        <p:spPr>
          <a:xfrm>
            <a:off x="6979428" y="1706972"/>
            <a:ext cx="1810500" cy="52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Feature Engineering</a:t>
            </a:r>
            <a:endParaRPr sz="1600">
              <a:solidFill>
                <a:schemeClr val="lt1"/>
              </a:solidFill>
            </a:endParaRPr>
          </a:p>
        </p:txBody>
      </p:sp>
      <p:sp>
        <p:nvSpPr>
          <p:cNvPr id="184" name="Google Shape;184;p18"/>
          <p:cNvSpPr txBox="1"/>
          <p:nvPr>
            <p:ph idx="4294967295" type="body"/>
          </p:nvPr>
        </p:nvSpPr>
        <p:spPr>
          <a:xfrm>
            <a:off x="7063425" y="2623550"/>
            <a:ext cx="1642500" cy="153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dk1"/>
                </a:solidFill>
              </a:rPr>
              <a:t>Creating new variables to improve predictive power and ensure better insights</a:t>
            </a:r>
            <a:endParaRPr sz="13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95550" y="226675"/>
            <a:ext cx="4045200" cy="7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t>Relevant Feature Selection</a:t>
            </a:r>
            <a:endParaRPr sz="2500"/>
          </a:p>
        </p:txBody>
      </p:sp>
      <p:sp>
        <p:nvSpPr>
          <p:cNvPr id="190" name="Google Shape;190;p19"/>
          <p:cNvSpPr txBox="1"/>
          <p:nvPr/>
        </p:nvSpPr>
        <p:spPr>
          <a:xfrm>
            <a:off x="322575" y="1084100"/>
            <a:ext cx="4045200" cy="38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t>From the 61 columns, we chose 21 columns as relevant or potentially important features for our modeling objectives, categorized into 7 groups.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We plan to choose at most 1 feature from each group to avoid redundancy and multicollinearity.</a:t>
            </a:r>
            <a:endParaRPr sz="1300"/>
          </a:p>
          <a:p>
            <a:pPr indent="0" lvl="0" marL="0" rtl="0" algn="l">
              <a:spcBef>
                <a:spcPts val="0"/>
              </a:spcBef>
              <a:spcAft>
                <a:spcPts val="0"/>
              </a:spcAft>
              <a:buNone/>
            </a:pPr>
            <a:r>
              <a:t/>
            </a:r>
            <a:endParaRPr sz="1200"/>
          </a:p>
          <a:p>
            <a:pPr indent="0" lvl="0" marL="0" rtl="0" algn="l">
              <a:spcBef>
                <a:spcPts val="0"/>
              </a:spcBef>
              <a:spcAft>
                <a:spcPts val="0"/>
              </a:spcAft>
              <a:buNone/>
            </a:pPr>
            <a:r>
              <a:rPr lang="en" sz="1300"/>
              <a:t>The 7 feature groups include: </a:t>
            </a:r>
            <a:endParaRPr sz="1300"/>
          </a:p>
          <a:p>
            <a:pPr indent="-304800" lvl="0" marL="457200" rtl="0" algn="l">
              <a:spcBef>
                <a:spcPts val="0"/>
              </a:spcBef>
              <a:spcAft>
                <a:spcPts val="0"/>
              </a:spcAft>
              <a:buSzPts val="1200"/>
              <a:buAutoNum type="arabicPeriod"/>
            </a:pPr>
            <a:r>
              <a:rPr b="1" lang="en" sz="1200"/>
              <a:t>Flight Date: </a:t>
            </a:r>
            <a:r>
              <a:rPr i="1" lang="en" sz="1200"/>
              <a:t>When is the </a:t>
            </a:r>
            <a:r>
              <a:rPr i="1" lang="en" sz="1200" u="sng"/>
              <a:t>scheduled</a:t>
            </a:r>
            <a:r>
              <a:rPr i="1" lang="en" sz="1200"/>
              <a:t> flight date? </a:t>
            </a:r>
            <a:endParaRPr i="1" sz="1200"/>
          </a:p>
          <a:p>
            <a:pPr indent="-304800" lvl="0" marL="457200" rtl="0" algn="l">
              <a:spcBef>
                <a:spcPts val="0"/>
              </a:spcBef>
              <a:spcAft>
                <a:spcPts val="0"/>
              </a:spcAft>
              <a:buSzPts val="1200"/>
              <a:buAutoNum type="arabicPeriod"/>
            </a:pPr>
            <a:r>
              <a:rPr b="1" lang="en" sz="1200"/>
              <a:t>Flight Time:</a:t>
            </a:r>
            <a:r>
              <a:rPr i="1" lang="en" sz="1200"/>
              <a:t> When is the </a:t>
            </a:r>
            <a:r>
              <a:rPr i="1" lang="en" sz="1200" u="sng"/>
              <a:t>scheduled</a:t>
            </a:r>
            <a:r>
              <a:rPr i="1" lang="en" sz="1200"/>
              <a:t> departure time or arrival time? </a:t>
            </a:r>
            <a:endParaRPr i="1" sz="1200"/>
          </a:p>
          <a:p>
            <a:pPr indent="-304800" lvl="0" marL="457200" rtl="0" algn="l">
              <a:spcBef>
                <a:spcPts val="0"/>
              </a:spcBef>
              <a:spcAft>
                <a:spcPts val="0"/>
              </a:spcAft>
              <a:buSzPts val="1200"/>
              <a:buAutoNum type="arabicPeriod"/>
            </a:pPr>
            <a:r>
              <a:rPr b="1" lang="en" sz="1200"/>
              <a:t>Airline: </a:t>
            </a:r>
            <a:r>
              <a:rPr i="1" lang="en" sz="1200"/>
              <a:t>Which airline will operate the flight? </a:t>
            </a:r>
            <a:endParaRPr i="1" sz="1200"/>
          </a:p>
          <a:p>
            <a:pPr indent="-304800" lvl="0" marL="457200" rtl="0" algn="l">
              <a:spcBef>
                <a:spcPts val="0"/>
              </a:spcBef>
              <a:spcAft>
                <a:spcPts val="0"/>
              </a:spcAft>
              <a:buSzPts val="1200"/>
              <a:buAutoNum type="arabicPeriod"/>
            </a:pPr>
            <a:r>
              <a:rPr b="1" lang="en" sz="1200"/>
              <a:t>Flight Number &amp; Aircraft Number: </a:t>
            </a:r>
            <a:r>
              <a:rPr i="1" lang="en" sz="1200"/>
              <a:t>What’s the flight number &amp; which aircraft was used? </a:t>
            </a:r>
            <a:endParaRPr i="1" sz="1200"/>
          </a:p>
          <a:p>
            <a:pPr indent="-304800" lvl="0" marL="457200" rtl="0" algn="l">
              <a:spcBef>
                <a:spcPts val="0"/>
              </a:spcBef>
              <a:spcAft>
                <a:spcPts val="0"/>
              </a:spcAft>
              <a:buSzPts val="1200"/>
              <a:buAutoNum type="arabicPeriod"/>
            </a:pPr>
            <a:r>
              <a:rPr b="1" lang="en" sz="1200"/>
              <a:t>Origin Location: </a:t>
            </a:r>
            <a:r>
              <a:rPr i="1" lang="en" sz="1200"/>
              <a:t>Where is the flight planned to take off from? </a:t>
            </a:r>
            <a:endParaRPr i="1" sz="1200"/>
          </a:p>
          <a:p>
            <a:pPr indent="-304800" lvl="0" marL="457200" rtl="0" algn="l">
              <a:spcBef>
                <a:spcPts val="0"/>
              </a:spcBef>
              <a:spcAft>
                <a:spcPts val="0"/>
              </a:spcAft>
              <a:buSzPts val="1200"/>
              <a:buAutoNum type="arabicPeriod"/>
            </a:pPr>
            <a:r>
              <a:rPr b="1" lang="en" sz="1200"/>
              <a:t>Destination Location: </a:t>
            </a:r>
            <a:r>
              <a:rPr i="1" lang="en" sz="1200"/>
              <a:t>Where is the flight planned to land? </a:t>
            </a:r>
            <a:endParaRPr i="1" sz="1200"/>
          </a:p>
          <a:p>
            <a:pPr indent="-304800" lvl="0" marL="457200" rtl="0" algn="l">
              <a:spcBef>
                <a:spcPts val="0"/>
              </a:spcBef>
              <a:spcAft>
                <a:spcPts val="0"/>
              </a:spcAft>
              <a:buSzPts val="1200"/>
              <a:buAutoNum type="arabicPeriod"/>
            </a:pPr>
            <a:r>
              <a:rPr b="1" lang="en" sz="1200"/>
              <a:t>Distance: </a:t>
            </a:r>
            <a:r>
              <a:rPr i="1" lang="en" sz="1200"/>
              <a:t>What’s the distance between planned origin and destination airports? </a:t>
            </a:r>
            <a:endParaRPr sz="1200">
              <a:latin typeface="Roboto"/>
              <a:ea typeface="Roboto"/>
              <a:cs typeface="Roboto"/>
              <a:sym typeface="Roboto"/>
            </a:endParaRPr>
          </a:p>
        </p:txBody>
      </p:sp>
      <p:sp>
        <p:nvSpPr>
          <p:cNvPr id="191" name="Google Shape;191;p19"/>
          <p:cNvSpPr txBox="1"/>
          <p:nvPr/>
        </p:nvSpPr>
        <p:spPr>
          <a:xfrm>
            <a:off x="4800925" y="2212450"/>
            <a:ext cx="4155600" cy="12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rPr>
              <a:t>Target variables for each type of prediction:</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Continuous Prediction: </a:t>
            </a:r>
            <a:r>
              <a:rPr i="1" lang="en" sz="1300">
                <a:solidFill>
                  <a:schemeClr val="lt1"/>
                </a:solidFill>
                <a:latin typeface="Courier New"/>
                <a:ea typeface="Courier New"/>
                <a:cs typeface="Courier New"/>
                <a:sym typeface="Courier New"/>
              </a:rPr>
              <a:t>ArrDelayMinutes</a:t>
            </a:r>
            <a:endParaRPr i="1"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Binary Prediction: </a:t>
            </a:r>
            <a:r>
              <a:rPr i="1" lang="en" sz="1300">
                <a:solidFill>
                  <a:schemeClr val="lt1"/>
                </a:solidFill>
                <a:latin typeface="Courier New"/>
                <a:ea typeface="Courier New"/>
                <a:cs typeface="Courier New"/>
                <a:sym typeface="Courier New"/>
              </a:rPr>
              <a:t>ArrDel15</a:t>
            </a:r>
            <a:endParaRPr i="1"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Categorical Prediction: </a:t>
            </a:r>
            <a:r>
              <a:rPr i="1" lang="en" sz="1300">
                <a:solidFill>
                  <a:schemeClr val="lt1"/>
                </a:solidFill>
                <a:latin typeface="Courier New"/>
                <a:ea typeface="Courier New"/>
                <a:cs typeface="Courier New"/>
                <a:sym typeface="Courier New"/>
              </a:rPr>
              <a:t>ArrivalDelayGroups</a:t>
            </a:r>
            <a:endParaRPr i="1" sz="1300">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92" name="Google Shape;192;p19"/>
          <p:cNvSpPr txBox="1"/>
          <p:nvPr>
            <p:ph type="title"/>
          </p:nvPr>
        </p:nvSpPr>
        <p:spPr>
          <a:xfrm>
            <a:off x="4856125" y="204575"/>
            <a:ext cx="4045200" cy="72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500">
                <a:solidFill>
                  <a:schemeClr val="lt1"/>
                </a:solidFill>
              </a:rPr>
              <a:t>Target Variable</a:t>
            </a:r>
            <a:r>
              <a:rPr lang="en" sz="2500">
                <a:solidFill>
                  <a:schemeClr val="lt1"/>
                </a:solidFill>
              </a:rPr>
              <a:t> Selection</a:t>
            </a:r>
            <a:endParaRPr sz="2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txBox="1"/>
          <p:nvPr>
            <p:ph type="title"/>
          </p:nvPr>
        </p:nvSpPr>
        <p:spPr>
          <a:xfrm>
            <a:off x="100325" y="379100"/>
            <a:ext cx="4731300" cy="7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Feature Engineering</a:t>
            </a:r>
            <a:endParaRPr sz="3600"/>
          </a:p>
        </p:txBody>
      </p:sp>
      <p:sp>
        <p:nvSpPr>
          <p:cNvPr id="198" name="Google Shape;198;p20"/>
          <p:cNvSpPr txBox="1"/>
          <p:nvPr>
            <p:ph idx="2" type="body"/>
          </p:nvPr>
        </p:nvSpPr>
        <p:spPr>
          <a:xfrm>
            <a:off x="4773025" y="1257800"/>
            <a:ext cx="4105500" cy="279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lang="en" sz="1400"/>
              <a:t>Engineered variables to capture relationships:</a:t>
            </a:r>
            <a:endParaRPr sz="1400"/>
          </a:p>
          <a:p>
            <a:pPr indent="0" lvl="0" marL="0" rtl="0" algn="l">
              <a:spcBef>
                <a:spcPts val="1600"/>
              </a:spcBef>
              <a:spcAft>
                <a:spcPts val="0"/>
              </a:spcAft>
              <a:buNone/>
            </a:pPr>
            <a:r>
              <a:rPr lang="en" sz="1400"/>
              <a:t>Weekend &amp; Holiday Indicators: Flagged travel patterns for non-working days.</a:t>
            </a:r>
            <a:endParaRPr sz="1400"/>
          </a:p>
          <a:p>
            <a:pPr indent="0" lvl="0" marL="0" rtl="0" algn="l">
              <a:spcBef>
                <a:spcPts val="1600"/>
              </a:spcBef>
              <a:spcAft>
                <a:spcPts val="0"/>
              </a:spcAft>
              <a:buNone/>
            </a:pPr>
            <a:r>
              <a:rPr lang="en" sz="1400"/>
              <a:t>Seasonal Labels: Highlighted weather impacts on delays.</a:t>
            </a:r>
            <a:endParaRPr sz="1400"/>
          </a:p>
          <a:p>
            <a:pPr indent="0" lvl="0" marL="0" rtl="0" algn="l">
              <a:spcBef>
                <a:spcPts val="1600"/>
              </a:spcBef>
              <a:spcAft>
                <a:spcPts val="0"/>
              </a:spcAft>
              <a:buNone/>
            </a:pPr>
            <a:r>
              <a:rPr lang="en" sz="1400"/>
              <a:t>Airport Capacity: Quantified origin/destination operational load.</a:t>
            </a:r>
            <a:endParaRPr sz="1400"/>
          </a:p>
          <a:p>
            <a:pPr indent="0" lvl="0" marL="0" rtl="0" algn="l">
              <a:spcBef>
                <a:spcPts val="1600"/>
              </a:spcBef>
              <a:spcAft>
                <a:spcPts val="0"/>
              </a:spcAft>
              <a:buNone/>
            </a:pPr>
            <a:r>
              <a:rPr lang="en" sz="1400"/>
              <a:t>Delay Trends by Aircraft: Captured per-aircraft delay histories.</a:t>
            </a:r>
            <a:endParaRPr sz="1400"/>
          </a:p>
          <a:p>
            <a:pPr indent="0" lvl="0" marL="0" rtl="0" algn="l">
              <a:spcBef>
                <a:spcPts val="1600"/>
              </a:spcBef>
              <a:spcAft>
                <a:spcPts val="0"/>
              </a:spcAft>
              <a:buNone/>
            </a:pPr>
            <a:r>
              <a:rPr lang="en" sz="1400"/>
              <a:t>Balanced dimensionality using one-hot encoding and scaled numeric features to improve model performance.</a:t>
            </a:r>
            <a:endParaRPr sz="1400"/>
          </a:p>
          <a:p>
            <a:pPr indent="0" lvl="0" marL="0" rtl="0" algn="l">
              <a:spcBef>
                <a:spcPts val="1600"/>
              </a:spcBef>
              <a:spcAft>
                <a:spcPts val="0"/>
              </a:spcAft>
              <a:buNone/>
            </a:pPr>
            <a:r>
              <a:rPr lang="en" sz="1400"/>
              <a:t>*** Observed Potential Data leakages</a:t>
            </a:r>
            <a:endParaRPr sz="1400"/>
          </a:p>
          <a:p>
            <a:pPr indent="0" lvl="0" marL="0" rtl="0" algn="l">
              <a:spcBef>
                <a:spcPts val="1600"/>
              </a:spcBef>
              <a:spcAft>
                <a:spcPts val="1600"/>
              </a:spcAft>
              <a:buNone/>
            </a:pPr>
            <a:r>
              <a:t/>
            </a:r>
            <a:endParaRPr sz="1400"/>
          </a:p>
        </p:txBody>
      </p:sp>
      <p:sp>
        <p:nvSpPr>
          <p:cNvPr id="199" name="Google Shape;199;p20"/>
          <p:cNvSpPr txBox="1"/>
          <p:nvPr/>
        </p:nvSpPr>
        <p:spPr>
          <a:xfrm>
            <a:off x="401075" y="1982850"/>
            <a:ext cx="3837000" cy="123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Started with </a:t>
            </a:r>
            <a:r>
              <a:rPr b="1" lang="en" sz="1800">
                <a:solidFill>
                  <a:schemeClr val="dk2"/>
                </a:solidFill>
                <a:latin typeface="Roboto"/>
                <a:ea typeface="Roboto"/>
                <a:cs typeface="Roboto"/>
                <a:sym typeface="Roboto"/>
              </a:rPr>
              <a:t>21</a:t>
            </a:r>
            <a:r>
              <a:rPr lang="en" sz="1800">
                <a:solidFill>
                  <a:schemeClr val="dk2"/>
                </a:solidFill>
                <a:latin typeface="Roboto"/>
                <a:ea typeface="Roboto"/>
                <a:cs typeface="Roboto"/>
                <a:sym typeface="Roboto"/>
              </a:rPr>
              <a:t> columns after initial selection.</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Expanded to </a:t>
            </a:r>
            <a:r>
              <a:rPr b="1" lang="en" sz="1800">
                <a:solidFill>
                  <a:schemeClr val="dk2"/>
                </a:solidFill>
                <a:latin typeface="Roboto"/>
                <a:ea typeface="Roboto"/>
                <a:cs typeface="Roboto"/>
                <a:sym typeface="Roboto"/>
              </a:rPr>
              <a:t>57</a:t>
            </a:r>
            <a:r>
              <a:rPr lang="en" sz="1800">
                <a:solidFill>
                  <a:schemeClr val="dk2"/>
                </a:solidFill>
                <a:latin typeface="Roboto"/>
                <a:ea typeface="Roboto"/>
                <a:cs typeface="Roboto"/>
                <a:sym typeface="Roboto"/>
              </a:rPr>
              <a:t> columns after tuning and feature engineering.</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