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18" r:id="rId4"/>
  </p:sldMasterIdLst>
  <p:notesMasterIdLst>
    <p:notesMasterId r:id="rId13"/>
  </p:notesMasterIdLst>
  <p:sldIdLst>
    <p:sldId id="256" r:id="rId5"/>
    <p:sldId id="257" r:id="rId6"/>
    <p:sldId id="258" r:id="rId7"/>
    <p:sldId id="259" r:id="rId8"/>
    <p:sldId id="260" r:id="rId9"/>
    <p:sldId id="262" r:id="rId10"/>
    <p:sldId id="263"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FF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D4233D-5D7D-4835-9A3A-CD721FB3FAF7}" v="10" dt="2018-08-03T02:21:25.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6"/>
    <p:restoredTop sz="91553"/>
  </p:normalViewPr>
  <p:slideViewPr>
    <p:cSldViewPr snapToGrid="0" snapToObjects="1">
      <p:cViewPr varScale="1">
        <p:scale>
          <a:sx n="59" d="100"/>
          <a:sy n="59" d="100"/>
        </p:scale>
        <p:origin x="933" y="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Chin" userId="0db5992c-4a71-44fe-9c7b-2bc8a696212e" providerId="ADAL" clId="{E0D4233D-5D7D-4835-9A3A-CD721FB3FAF7}"/>
    <pc:docChg chg="undo redo custSel modSld sldOrd">
      <pc:chgData name="Thomas Chin" userId="0db5992c-4a71-44fe-9c7b-2bc8a696212e" providerId="ADAL" clId="{E0D4233D-5D7D-4835-9A3A-CD721FB3FAF7}" dt="2018-08-03T02:21:25.516" v="9"/>
      <pc:docMkLst>
        <pc:docMk/>
      </pc:docMkLst>
      <pc:sldChg chg="ord">
        <pc:chgData name="Thomas Chin" userId="0db5992c-4a71-44fe-9c7b-2bc8a696212e" providerId="ADAL" clId="{E0D4233D-5D7D-4835-9A3A-CD721FB3FAF7}" dt="2018-08-02T20:59:31.419" v="0"/>
        <pc:sldMkLst>
          <pc:docMk/>
          <pc:sldMk cId="4081354143" sldId="256"/>
        </pc:sldMkLst>
      </pc:sldChg>
      <pc:sldChg chg="ord">
        <pc:chgData name="Thomas Chin" userId="0db5992c-4a71-44fe-9c7b-2bc8a696212e" providerId="ADAL" clId="{E0D4233D-5D7D-4835-9A3A-CD721FB3FAF7}" dt="2018-08-02T20:59:34.112" v="1"/>
        <pc:sldMkLst>
          <pc:docMk/>
          <pc:sldMk cId="1754554885" sldId="257"/>
        </pc:sldMkLst>
      </pc:sldChg>
      <pc:sldChg chg="modSp">
        <pc:chgData name="Thomas Chin" userId="0db5992c-4a71-44fe-9c7b-2bc8a696212e" providerId="ADAL" clId="{E0D4233D-5D7D-4835-9A3A-CD721FB3FAF7}" dt="2018-08-03T02:21:25.516" v="9"/>
        <pc:sldMkLst>
          <pc:docMk/>
          <pc:sldMk cId="485095348" sldId="259"/>
        </pc:sldMkLst>
        <pc:spChg chg="mod">
          <ac:chgData name="Thomas Chin" userId="0db5992c-4a71-44fe-9c7b-2bc8a696212e" providerId="ADAL" clId="{E0D4233D-5D7D-4835-9A3A-CD721FB3FAF7}" dt="2018-08-03T02:21:25.516" v="9"/>
          <ac:spMkLst>
            <pc:docMk/>
            <pc:sldMk cId="485095348" sldId="259"/>
            <ac:spMk id="4" creationId="{80C2EEF8-67C0-2D4E-A4AA-4DF8E7FC0C6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F5213-BEEE-D547-AF70-9766D28CC2EE}" type="datetimeFigureOut">
              <a:rPr lang="en-US" smtClean="0"/>
              <a:t>8/2/2018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CBFB75-AF34-BE48-AC5F-BE62D1484E6D}" type="slidenum">
              <a:rPr lang="en-US" smtClean="0"/>
              <a:t>‹#›</a:t>
            </a:fld>
            <a:endParaRPr lang="en-US"/>
          </a:p>
        </p:txBody>
      </p:sp>
    </p:spTree>
    <p:extLst>
      <p:ext uri="{BB962C8B-B14F-4D97-AF65-F5344CB8AC3E}">
        <p14:creationId xmlns:p14="http://schemas.microsoft.com/office/powerpoint/2010/main" val="250255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CBFB75-AF34-BE48-AC5F-BE62D1484E6D}" type="slidenum">
              <a:rPr lang="en-US" smtClean="0"/>
              <a:t>1</a:t>
            </a:fld>
            <a:endParaRPr lang="en-US"/>
          </a:p>
        </p:txBody>
      </p:sp>
    </p:spTree>
    <p:extLst>
      <p:ext uri="{BB962C8B-B14F-4D97-AF65-F5344CB8AC3E}">
        <p14:creationId xmlns:p14="http://schemas.microsoft.com/office/powerpoint/2010/main" val="109042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aspects are interrelated. E.g. Openness examples could link to conscientiousness. Perhaps someone who is more conscientious explores more markets to look for more profit opportunities. Conversely, someone could be too lazy to diversify/consider other options. E.g. 2. Conscientiousness could also link to agreeableness examples. Perhaps someone is too lazy which causes him to have the herd mentality. What about high extroversion and high agreeableness? </a:t>
            </a:r>
          </a:p>
        </p:txBody>
      </p:sp>
      <p:sp>
        <p:nvSpPr>
          <p:cNvPr id="4" name="Slide Number Placeholder 3"/>
          <p:cNvSpPr>
            <a:spLocks noGrp="1"/>
          </p:cNvSpPr>
          <p:nvPr>
            <p:ph type="sldNum" sz="quarter" idx="10"/>
          </p:nvPr>
        </p:nvSpPr>
        <p:spPr/>
        <p:txBody>
          <a:bodyPr/>
          <a:lstStyle/>
          <a:p>
            <a:fld id="{B6CBFB75-AF34-BE48-AC5F-BE62D1484E6D}" type="slidenum">
              <a:rPr lang="en-US" smtClean="0"/>
              <a:t>2</a:t>
            </a:fld>
            <a:endParaRPr lang="en-US"/>
          </a:p>
        </p:txBody>
      </p:sp>
    </p:spTree>
    <p:extLst>
      <p:ext uri="{BB962C8B-B14F-4D97-AF65-F5344CB8AC3E}">
        <p14:creationId xmlns:p14="http://schemas.microsoft.com/office/powerpoint/2010/main" val="1641765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Situational, context specific</a:t>
            </a:r>
          </a:p>
        </p:txBody>
      </p:sp>
      <p:sp>
        <p:nvSpPr>
          <p:cNvPr id="4" name="Slide Number Placeholder 3"/>
          <p:cNvSpPr>
            <a:spLocks noGrp="1"/>
          </p:cNvSpPr>
          <p:nvPr>
            <p:ph type="sldNum" sz="quarter" idx="10"/>
          </p:nvPr>
        </p:nvSpPr>
        <p:spPr/>
        <p:txBody>
          <a:bodyPr/>
          <a:lstStyle/>
          <a:p>
            <a:fld id="{B6CBFB75-AF34-BE48-AC5F-BE62D1484E6D}" type="slidenum">
              <a:rPr lang="en-US" smtClean="0"/>
              <a:t>3</a:t>
            </a:fld>
            <a:endParaRPr lang="en-US"/>
          </a:p>
        </p:txBody>
      </p:sp>
    </p:spTree>
    <p:extLst>
      <p:ext uri="{BB962C8B-B14F-4D97-AF65-F5344CB8AC3E}">
        <p14:creationId xmlns:p14="http://schemas.microsoft.com/office/powerpoint/2010/main" val="248844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be a combination of these investment styles since people can have multiple personality aspects</a:t>
            </a:r>
          </a:p>
        </p:txBody>
      </p:sp>
      <p:sp>
        <p:nvSpPr>
          <p:cNvPr id="4" name="Slide Number Placeholder 3"/>
          <p:cNvSpPr>
            <a:spLocks noGrp="1"/>
          </p:cNvSpPr>
          <p:nvPr>
            <p:ph type="sldNum" sz="quarter" idx="10"/>
          </p:nvPr>
        </p:nvSpPr>
        <p:spPr/>
        <p:txBody>
          <a:bodyPr/>
          <a:lstStyle/>
          <a:p>
            <a:fld id="{B6CBFB75-AF34-BE48-AC5F-BE62D1484E6D}" type="slidenum">
              <a:rPr lang="en-US" smtClean="0"/>
              <a:t>4</a:t>
            </a:fld>
            <a:endParaRPr lang="en-US"/>
          </a:p>
        </p:txBody>
      </p:sp>
    </p:spTree>
    <p:extLst>
      <p:ext uri="{BB962C8B-B14F-4D97-AF65-F5344CB8AC3E}">
        <p14:creationId xmlns:p14="http://schemas.microsoft.com/office/powerpoint/2010/main" val="88367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an investor has personality measures that match up with multiple investment styles, they could perhaps do well to incorporate both strategies in their investment behavior</a:t>
            </a:r>
          </a:p>
        </p:txBody>
      </p:sp>
      <p:sp>
        <p:nvSpPr>
          <p:cNvPr id="4" name="Slide Number Placeholder 3"/>
          <p:cNvSpPr>
            <a:spLocks noGrp="1"/>
          </p:cNvSpPr>
          <p:nvPr>
            <p:ph type="sldNum" sz="quarter" idx="10"/>
          </p:nvPr>
        </p:nvSpPr>
        <p:spPr/>
        <p:txBody>
          <a:bodyPr/>
          <a:lstStyle/>
          <a:p>
            <a:fld id="{B6CBFB75-AF34-BE48-AC5F-BE62D1484E6D}" type="slidenum">
              <a:rPr lang="en-US" smtClean="0"/>
              <a:t>5</a:t>
            </a:fld>
            <a:endParaRPr lang="en-US"/>
          </a:p>
        </p:txBody>
      </p:sp>
    </p:spTree>
    <p:extLst>
      <p:ext uri="{BB962C8B-B14F-4D97-AF65-F5344CB8AC3E}">
        <p14:creationId xmlns:p14="http://schemas.microsoft.com/office/powerpoint/2010/main" val="3879456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CBFB75-AF34-BE48-AC5F-BE62D1484E6D}" type="slidenum">
              <a:rPr lang="en-US" smtClean="0"/>
              <a:t>6</a:t>
            </a:fld>
            <a:endParaRPr lang="en-US"/>
          </a:p>
        </p:txBody>
      </p:sp>
    </p:spTree>
    <p:extLst>
      <p:ext uri="{BB962C8B-B14F-4D97-AF65-F5344CB8AC3E}">
        <p14:creationId xmlns:p14="http://schemas.microsoft.com/office/powerpoint/2010/main" val="1605041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be further quantifiably differentiated down</a:t>
            </a:r>
          </a:p>
        </p:txBody>
      </p:sp>
      <p:sp>
        <p:nvSpPr>
          <p:cNvPr id="4" name="Slide Number Placeholder 3"/>
          <p:cNvSpPr>
            <a:spLocks noGrp="1"/>
          </p:cNvSpPr>
          <p:nvPr>
            <p:ph type="sldNum" sz="quarter" idx="10"/>
          </p:nvPr>
        </p:nvSpPr>
        <p:spPr/>
        <p:txBody>
          <a:bodyPr/>
          <a:lstStyle/>
          <a:p>
            <a:fld id="{B6CBFB75-AF34-BE48-AC5F-BE62D1484E6D}" type="slidenum">
              <a:rPr lang="en-US" smtClean="0"/>
              <a:t>7</a:t>
            </a:fld>
            <a:endParaRPr lang="en-US"/>
          </a:p>
        </p:txBody>
      </p:sp>
    </p:spTree>
    <p:extLst>
      <p:ext uri="{BB962C8B-B14F-4D97-AF65-F5344CB8AC3E}">
        <p14:creationId xmlns:p14="http://schemas.microsoft.com/office/powerpoint/2010/main" val="2679527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CBFB75-AF34-BE48-AC5F-BE62D1484E6D}" type="slidenum">
              <a:rPr lang="en-US" smtClean="0"/>
              <a:t>8</a:t>
            </a:fld>
            <a:endParaRPr lang="en-US"/>
          </a:p>
        </p:txBody>
      </p:sp>
    </p:spTree>
    <p:extLst>
      <p:ext uri="{BB962C8B-B14F-4D97-AF65-F5344CB8AC3E}">
        <p14:creationId xmlns:p14="http://schemas.microsoft.com/office/powerpoint/2010/main" val="2183845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C44FA7-4DBB-664C-8435-8A576B0DBD27}"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C0E71-76AA-4B44-96C1-4DFD1B6003E3}" type="slidenum">
              <a:rPr lang="en-US" smtClean="0"/>
              <a:t>‹#›</a:t>
            </a:fld>
            <a:endParaRPr lang="en-US"/>
          </a:p>
        </p:txBody>
      </p:sp>
    </p:spTree>
    <p:extLst>
      <p:ext uri="{BB962C8B-B14F-4D97-AF65-F5344CB8AC3E}">
        <p14:creationId xmlns:p14="http://schemas.microsoft.com/office/powerpoint/2010/main" val="2960926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C44FA7-4DBB-664C-8435-8A576B0DBD27}"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C0E71-76AA-4B44-96C1-4DFD1B6003E3}" type="slidenum">
              <a:rPr lang="en-US" smtClean="0"/>
              <a:t>‹#›</a:t>
            </a:fld>
            <a:endParaRPr lang="en-US"/>
          </a:p>
        </p:txBody>
      </p:sp>
    </p:spTree>
    <p:extLst>
      <p:ext uri="{BB962C8B-B14F-4D97-AF65-F5344CB8AC3E}">
        <p14:creationId xmlns:p14="http://schemas.microsoft.com/office/powerpoint/2010/main" val="3829337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C44FA7-4DBB-664C-8435-8A576B0DBD27}"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C0E71-76AA-4B44-96C1-4DFD1B6003E3}" type="slidenum">
              <a:rPr lang="en-US" smtClean="0"/>
              <a:t>‹#›</a:t>
            </a:fld>
            <a:endParaRPr lang="en-US"/>
          </a:p>
        </p:txBody>
      </p:sp>
    </p:spTree>
    <p:extLst>
      <p:ext uri="{BB962C8B-B14F-4D97-AF65-F5344CB8AC3E}">
        <p14:creationId xmlns:p14="http://schemas.microsoft.com/office/powerpoint/2010/main" val="2207502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C44FA7-4DBB-664C-8435-8A576B0DBD27}"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C0E71-76AA-4B44-96C1-4DFD1B6003E3}"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41062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C44FA7-4DBB-664C-8435-8A576B0DBD27}"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C0E71-76AA-4B44-96C1-4DFD1B6003E3}" type="slidenum">
              <a:rPr lang="en-US" smtClean="0"/>
              <a:t>‹#›</a:t>
            </a:fld>
            <a:endParaRPr lang="en-US"/>
          </a:p>
        </p:txBody>
      </p:sp>
    </p:spTree>
    <p:extLst>
      <p:ext uri="{BB962C8B-B14F-4D97-AF65-F5344CB8AC3E}">
        <p14:creationId xmlns:p14="http://schemas.microsoft.com/office/powerpoint/2010/main" val="415840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C44FA7-4DBB-664C-8435-8A576B0DBD27}" type="datetimeFigureOut">
              <a:rPr lang="en-US" smtClean="0"/>
              <a:t>8/2/2018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C0E71-76AA-4B44-96C1-4DFD1B6003E3}" type="slidenum">
              <a:rPr lang="en-US" smtClean="0"/>
              <a:t>‹#›</a:t>
            </a:fld>
            <a:endParaRPr lang="en-US"/>
          </a:p>
        </p:txBody>
      </p:sp>
    </p:spTree>
    <p:extLst>
      <p:ext uri="{BB962C8B-B14F-4D97-AF65-F5344CB8AC3E}">
        <p14:creationId xmlns:p14="http://schemas.microsoft.com/office/powerpoint/2010/main" val="2182841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C44FA7-4DBB-664C-8435-8A576B0DBD27}" type="datetimeFigureOut">
              <a:rPr lang="en-US" smtClean="0"/>
              <a:t>8/2/2018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C0E71-76AA-4B44-96C1-4DFD1B6003E3}" type="slidenum">
              <a:rPr lang="en-US" smtClean="0"/>
              <a:t>‹#›</a:t>
            </a:fld>
            <a:endParaRPr lang="en-US"/>
          </a:p>
        </p:txBody>
      </p:sp>
    </p:spTree>
    <p:extLst>
      <p:ext uri="{BB962C8B-B14F-4D97-AF65-F5344CB8AC3E}">
        <p14:creationId xmlns:p14="http://schemas.microsoft.com/office/powerpoint/2010/main" val="799589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44FA7-4DBB-664C-8435-8A576B0DBD27}"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C0E71-76AA-4B44-96C1-4DFD1B6003E3}" type="slidenum">
              <a:rPr lang="en-US" smtClean="0"/>
              <a:t>‹#›</a:t>
            </a:fld>
            <a:endParaRPr lang="en-US"/>
          </a:p>
        </p:txBody>
      </p:sp>
    </p:spTree>
    <p:extLst>
      <p:ext uri="{BB962C8B-B14F-4D97-AF65-F5344CB8AC3E}">
        <p14:creationId xmlns:p14="http://schemas.microsoft.com/office/powerpoint/2010/main" val="1768301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44FA7-4DBB-664C-8435-8A576B0DBD27}"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C0E71-76AA-4B44-96C1-4DFD1B6003E3}" type="slidenum">
              <a:rPr lang="en-US" smtClean="0"/>
              <a:t>‹#›</a:t>
            </a:fld>
            <a:endParaRPr lang="en-US"/>
          </a:p>
        </p:txBody>
      </p:sp>
    </p:spTree>
    <p:extLst>
      <p:ext uri="{BB962C8B-B14F-4D97-AF65-F5344CB8AC3E}">
        <p14:creationId xmlns:p14="http://schemas.microsoft.com/office/powerpoint/2010/main" val="3660436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44FA7-4DBB-664C-8435-8A576B0DBD27}"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C0E71-76AA-4B44-96C1-4DFD1B6003E3}" type="slidenum">
              <a:rPr lang="en-US" smtClean="0"/>
              <a:t>‹#›</a:t>
            </a:fld>
            <a:endParaRPr lang="en-US"/>
          </a:p>
        </p:txBody>
      </p:sp>
    </p:spTree>
    <p:extLst>
      <p:ext uri="{BB962C8B-B14F-4D97-AF65-F5344CB8AC3E}">
        <p14:creationId xmlns:p14="http://schemas.microsoft.com/office/powerpoint/2010/main" val="383432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C44FA7-4DBB-664C-8435-8A576B0DBD27}"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C0E71-76AA-4B44-96C1-4DFD1B6003E3}" type="slidenum">
              <a:rPr lang="en-US" smtClean="0"/>
              <a:t>‹#›</a:t>
            </a:fld>
            <a:endParaRPr lang="en-US"/>
          </a:p>
        </p:txBody>
      </p:sp>
    </p:spTree>
    <p:extLst>
      <p:ext uri="{BB962C8B-B14F-4D97-AF65-F5344CB8AC3E}">
        <p14:creationId xmlns:p14="http://schemas.microsoft.com/office/powerpoint/2010/main" val="6774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C44FA7-4DBB-664C-8435-8A576B0DBD27}"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C0E71-76AA-4B44-96C1-4DFD1B6003E3}" type="slidenum">
              <a:rPr lang="en-US" smtClean="0"/>
              <a:t>‹#›</a:t>
            </a:fld>
            <a:endParaRPr lang="en-US"/>
          </a:p>
        </p:txBody>
      </p:sp>
    </p:spTree>
    <p:extLst>
      <p:ext uri="{BB962C8B-B14F-4D97-AF65-F5344CB8AC3E}">
        <p14:creationId xmlns:p14="http://schemas.microsoft.com/office/powerpoint/2010/main" val="104787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C44FA7-4DBB-664C-8435-8A576B0DBD27}" type="datetimeFigureOut">
              <a:rPr lang="en-US" smtClean="0"/>
              <a:t>8/2/2018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1C0E71-76AA-4B44-96C1-4DFD1B6003E3}" type="slidenum">
              <a:rPr lang="en-US" smtClean="0"/>
              <a:t>‹#›</a:t>
            </a:fld>
            <a:endParaRPr lang="en-US"/>
          </a:p>
        </p:txBody>
      </p:sp>
    </p:spTree>
    <p:extLst>
      <p:ext uri="{BB962C8B-B14F-4D97-AF65-F5344CB8AC3E}">
        <p14:creationId xmlns:p14="http://schemas.microsoft.com/office/powerpoint/2010/main" val="179316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C44FA7-4DBB-664C-8435-8A576B0DBD27}" type="datetimeFigureOut">
              <a:rPr lang="en-US" smtClean="0"/>
              <a:t>8/2/2018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C0E71-76AA-4B44-96C1-4DFD1B6003E3}" type="slidenum">
              <a:rPr lang="en-US" smtClean="0"/>
              <a:t>‹#›</a:t>
            </a:fld>
            <a:endParaRPr lang="en-US"/>
          </a:p>
        </p:txBody>
      </p:sp>
    </p:spTree>
    <p:extLst>
      <p:ext uri="{BB962C8B-B14F-4D97-AF65-F5344CB8AC3E}">
        <p14:creationId xmlns:p14="http://schemas.microsoft.com/office/powerpoint/2010/main" val="2280526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CC44FA7-4DBB-664C-8435-8A576B0DBD27}" type="datetimeFigureOut">
              <a:rPr lang="en-US" smtClean="0"/>
              <a:t>8/2/2018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1C0E71-76AA-4B44-96C1-4DFD1B6003E3}" type="slidenum">
              <a:rPr lang="en-US" smtClean="0"/>
              <a:t>‹#›</a:t>
            </a:fld>
            <a:endParaRPr lang="en-US"/>
          </a:p>
        </p:txBody>
      </p:sp>
    </p:spTree>
    <p:extLst>
      <p:ext uri="{BB962C8B-B14F-4D97-AF65-F5344CB8AC3E}">
        <p14:creationId xmlns:p14="http://schemas.microsoft.com/office/powerpoint/2010/main" val="3971939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C44FA7-4DBB-664C-8435-8A576B0DBD27}"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C0E71-76AA-4B44-96C1-4DFD1B6003E3}" type="slidenum">
              <a:rPr lang="en-US" smtClean="0"/>
              <a:t>‹#›</a:t>
            </a:fld>
            <a:endParaRPr lang="en-US"/>
          </a:p>
        </p:txBody>
      </p:sp>
    </p:spTree>
    <p:extLst>
      <p:ext uri="{BB962C8B-B14F-4D97-AF65-F5344CB8AC3E}">
        <p14:creationId xmlns:p14="http://schemas.microsoft.com/office/powerpoint/2010/main" val="3482745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C44FA7-4DBB-664C-8435-8A576B0DBD27}"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1C0E71-76AA-4B44-96C1-4DFD1B6003E3}" type="slidenum">
              <a:rPr lang="en-US" smtClean="0"/>
              <a:t>‹#›</a:t>
            </a:fld>
            <a:endParaRPr lang="en-US"/>
          </a:p>
        </p:txBody>
      </p:sp>
    </p:spTree>
    <p:extLst>
      <p:ext uri="{BB962C8B-B14F-4D97-AF65-F5344CB8AC3E}">
        <p14:creationId xmlns:p14="http://schemas.microsoft.com/office/powerpoint/2010/main" val="1573383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CC44FA7-4DBB-664C-8435-8A576B0DBD27}" type="datetimeFigureOut">
              <a:rPr lang="en-US" smtClean="0"/>
              <a:t>8/2/2018</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81C0E71-76AA-4B44-96C1-4DFD1B6003E3}" type="slidenum">
              <a:rPr lang="en-US" smtClean="0"/>
              <a:t>‹#›</a:t>
            </a:fld>
            <a:endParaRPr lang="en-US"/>
          </a:p>
        </p:txBody>
      </p:sp>
    </p:spTree>
    <p:extLst>
      <p:ext uri="{BB962C8B-B14F-4D97-AF65-F5344CB8AC3E}">
        <p14:creationId xmlns:p14="http://schemas.microsoft.com/office/powerpoint/2010/main" val="1986484587"/>
      </p:ext>
    </p:extLst>
  </p:cSld>
  <p:clrMap bg1="lt1" tx1="dk1" bg2="lt2" tx2="dk2" accent1="accent1" accent2="accent2" accent3="accent3" accent4="accent4" accent5="accent5" accent6="accent6" hlink="hlink" folHlink="folHlink"/>
  <p:sldLayoutIdLst>
    <p:sldLayoutId id="2147484319" r:id="rId1"/>
    <p:sldLayoutId id="2147484320" r:id="rId2"/>
    <p:sldLayoutId id="2147484321" r:id="rId3"/>
    <p:sldLayoutId id="2147484322" r:id="rId4"/>
    <p:sldLayoutId id="2147484323" r:id="rId5"/>
    <p:sldLayoutId id="2147484324" r:id="rId6"/>
    <p:sldLayoutId id="2147484325" r:id="rId7"/>
    <p:sldLayoutId id="2147484326" r:id="rId8"/>
    <p:sldLayoutId id="2147484327" r:id="rId9"/>
    <p:sldLayoutId id="2147484328" r:id="rId10"/>
    <p:sldLayoutId id="2147484329" r:id="rId11"/>
    <p:sldLayoutId id="2147484330" r:id="rId12"/>
    <p:sldLayoutId id="2147484331" r:id="rId13"/>
    <p:sldLayoutId id="2147484332" r:id="rId14"/>
    <p:sldLayoutId id="2147484333" r:id="rId15"/>
    <p:sldLayoutId id="2147484334" r:id="rId16"/>
    <p:sldLayoutId id="214748433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9D67-1E60-8E4B-A195-4BBA3ED3B5AF}"/>
              </a:ext>
            </a:extLst>
          </p:cNvPr>
          <p:cNvSpPr>
            <a:spLocks noGrp="1"/>
          </p:cNvSpPr>
          <p:nvPr>
            <p:ph type="ctrTitle"/>
          </p:nvPr>
        </p:nvSpPr>
        <p:spPr/>
        <p:txBody>
          <a:bodyPr>
            <a:normAutofit/>
          </a:bodyPr>
          <a:lstStyle/>
          <a:p>
            <a:pPr algn="ctr"/>
            <a:r>
              <a:rPr lang="en-US" sz="4400" dirty="0"/>
              <a:t>Mapping Personality Traits to Investment Behavior</a:t>
            </a:r>
          </a:p>
        </p:txBody>
      </p:sp>
      <p:sp>
        <p:nvSpPr>
          <p:cNvPr id="3" name="Subtitle 2">
            <a:extLst>
              <a:ext uri="{FF2B5EF4-FFF2-40B4-BE49-F238E27FC236}">
                <a16:creationId xmlns:a16="http://schemas.microsoft.com/office/drawing/2014/main" id="{258B0415-AEA1-0E43-8B62-7FA64B381C53}"/>
              </a:ext>
            </a:extLst>
          </p:cNvPr>
          <p:cNvSpPr>
            <a:spLocks noGrp="1"/>
          </p:cNvSpPr>
          <p:nvPr>
            <p:ph type="subTitle" idx="1"/>
          </p:nvPr>
        </p:nvSpPr>
        <p:spPr>
          <a:xfrm>
            <a:off x="1653194" y="3809998"/>
            <a:ext cx="8885612" cy="927845"/>
          </a:xfrm>
        </p:spPr>
        <p:txBody>
          <a:bodyPr>
            <a:normAutofit fontScale="92500"/>
          </a:bodyPr>
          <a:lstStyle/>
          <a:p>
            <a:r>
              <a:rPr lang="en-US" dirty="0"/>
              <a:t>How The Big 5 Ocean Personality Traits </a:t>
            </a:r>
          </a:p>
          <a:p>
            <a:r>
              <a:rPr lang="en-US" dirty="0"/>
              <a:t>factor into People’s investment choices</a:t>
            </a:r>
          </a:p>
        </p:txBody>
      </p:sp>
    </p:spTree>
    <p:extLst>
      <p:ext uri="{BB962C8B-B14F-4D97-AF65-F5344CB8AC3E}">
        <p14:creationId xmlns:p14="http://schemas.microsoft.com/office/powerpoint/2010/main" val="4081354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3BAD-6739-3646-9D53-941BA93185FA}"/>
              </a:ext>
            </a:extLst>
          </p:cNvPr>
          <p:cNvSpPr>
            <a:spLocks noGrp="1"/>
          </p:cNvSpPr>
          <p:nvPr>
            <p:ph type="title"/>
          </p:nvPr>
        </p:nvSpPr>
        <p:spPr>
          <a:xfrm>
            <a:off x="568197" y="652955"/>
            <a:ext cx="5322277" cy="917007"/>
          </a:xfrm>
        </p:spPr>
        <p:txBody>
          <a:bodyPr>
            <a:normAutofit fontScale="90000"/>
          </a:bodyPr>
          <a:lstStyle/>
          <a:p>
            <a:r>
              <a:rPr lang="en-US" sz="2800" dirty="0"/>
              <a:t>OCEAN 5 Personality Traits and their trading applications</a:t>
            </a:r>
          </a:p>
        </p:txBody>
      </p:sp>
      <p:sp>
        <p:nvSpPr>
          <p:cNvPr id="9" name="Content Placeholder 2">
            <a:extLst>
              <a:ext uri="{FF2B5EF4-FFF2-40B4-BE49-F238E27FC236}">
                <a16:creationId xmlns:a16="http://schemas.microsoft.com/office/drawing/2014/main" id="{2DC40949-D5A0-F046-8D8F-46EA42A20C38}"/>
              </a:ext>
            </a:extLst>
          </p:cNvPr>
          <p:cNvSpPr txBox="1">
            <a:spLocks/>
          </p:cNvSpPr>
          <p:nvPr/>
        </p:nvSpPr>
        <p:spPr>
          <a:xfrm>
            <a:off x="219917" y="1607180"/>
            <a:ext cx="5670557" cy="2106592"/>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Openness (O) </a:t>
            </a:r>
            <a:r>
              <a:rPr lang="en-US" dirty="0"/>
              <a:t>- </a:t>
            </a:r>
            <a:r>
              <a:rPr lang="en-US" i="1" dirty="0"/>
              <a:t>Willingness to try new, different things</a:t>
            </a:r>
          </a:p>
          <a:p>
            <a:pPr marL="0" indent="0">
              <a:buFont typeface="Wingdings 2" panose="05020102010507070707" pitchFamily="18" charset="2"/>
              <a:buNone/>
            </a:pPr>
            <a:r>
              <a:rPr lang="en-US" dirty="0"/>
              <a:t>Common traits include: </a:t>
            </a:r>
            <a:r>
              <a:rPr lang="en-US" i="1" dirty="0"/>
              <a:t>curiosity, preference for variety complexity, daringness</a:t>
            </a:r>
          </a:p>
          <a:p>
            <a:pPr marL="0" indent="0">
              <a:buFont typeface="Wingdings 2" panose="05020102010507070707" pitchFamily="18" charset="2"/>
              <a:buNone/>
            </a:pPr>
            <a:r>
              <a:rPr lang="en-US" dirty="0"/>
              <a:t>e.g. High O : willing to invest in emerging markets/ sectors/industries, more diversification in markets/assets</a:t>
            </a:r>
          </a:p>
          <a:p>
            <a:pPr marL="0" indent="0">
              <a:buFont typeface="Wingdings 2" panose="05020102010507070707" pitchFamily="18" charset="2"/>
              <a:buNone/>
            </a:pPr>
            <a:r>
              <a:rPr lang="en-US" dirty="0"/>
              <a:t>e.g. Low O : stick to more established/knowledgeable markets/sectors, less diversification in portfolio </a:t>
            </a:r>
          </a:p>
        </p:txBody>
      </p:sp>
      <p:sp>
        <p:nvSpPr>
          <p:cNvPr id="14" name="Content Placeholder 2">
            <a:extLst>
              <a:ext uri="{FF2B5EF4-FFF2-40B4-BE49-F238E27FC236}">
                <a16:creationId xmlns:a16="http://schemas.microsoft.com/office/drawing/2014/main" id="{2C12B889-F439-664D-A8B1-40F65FF07716}"/>
              </a:ext>
            </a:extLst>
          </p:cNvPr>
          <p:cNvSpPr txBox="1">
            <a:spLocks/>
          </p:cNvSpPr>
          <p:nvPr/>
        </p:nvSpPr>
        <p:spPr>
          <a:xfrm>
            <a:off x="219917" y="3619500"/>
            <a:ext cx="5329983" cy="2766090"/>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Conscientiousness (C) </a:t>
            </a:r>
            <a:r>
              <a:rPr lang="en-US" dirty="0"/>
              <a:t>– Tendency to control impulses and behave in a way that facilitates goal-directed behavior</a:t>
            </a:r>
            <a:endParaRPr lang="en-US" i="1" dirty="0"/>
          </a:p>
          <a:p>
            <a:pPr marL="0" indent="0">
              <a:buNone/>
            </a:pPr>
            <a:r>
              <a:rPr lang="en-US" dirty="0"/>
              <a:t>Common traits include: </a:t>
            </a:r>
            <a:r>
              <a:rPr lang="en-US" i="1" dirty="0"/>
              <a:t>vigilance, organization, efficiency, self-discipline, thoroughness, calculated</a:t>
            </a:r>
          </a:p>
          <a:p>
            <a:pPr marL="0" indent="0">
              <a:buFont typeface="Wingdings 2" panose="05020102010507070707" pitchFamily="18" charset="2"/>
              <a:buNone/>
            </a:pPr>
            <a:r>
              <a:rPr lang="en-US" dirty="0"/>
              <a:t>e.g. High C : more complex investment strategies/models, up-to-date and knowledgeable of new information</a:t>
            </a:r>
          </a:p>
          <a:p>
            <a:pPr marL="0" indent="0">
              <a:buFont typeface="Wingdings 2" panose="05020102010507070707" pitchFamily="18" charset="2"/>
              <a:buNone/>
            </a:pPr>
            <a:r>
              <a:rPr lang="en-US" dirty="0"/>
              <a:t>e.g. Low C : doesn’t make many new investments, slower to pick up new information, simpler investment strategies/models</a:t>
            </a:r>
          </a:p>
        </p:txBody>
      </p:sp>
      <p:sp>
        <p:nvSpPr>
          <p:cNvPr id="15" name="Content Placeholder 2">
            <a:extLst>
              <a:ext uri="{FF2B5EF4-FFF2-40B4-BE49-F238E27FC236}">
                <a16:creationId xmlns:a16="http://schemas.microsoft.com/office/drawing/2014/main" id="{BB94E61B-F4D9-CE43-9FB9-EF3D54CF217F}"/>
              </a:ext>
            </a:extLst>
          </p:cNvPr>
          <p:cNvSpPr txBox="1">
            <a:spLocks/>
          </p:cNvSpPr>
          <p:nvPr/>
        </p:nvSpPr>
        <p:spPr>
          <a:xfrm>
            <a:off x="5738072" y="208052"/>
            <a:ext cx="5670557" cy="2065249"/>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Extroversion (E) </a:t>
            </a:r>
            <a:r>
              <a:rPr lang="en-US" dirty="0"/>
              <a:t>– Tendency to draw energy from outside oneself</a:t>
            </a:r>
            <a:endParaRPr lang="en-US" i="1" dirty="0"/>
          </a:p>
          <a:p>
            <a:pPr marL="0" indent="0">
              <a:buFont typeface="Wingdings 2" panose="05020102010507070707" pitchFamily="18" charset="2"/>
              <a:buNone/>
            </a:pPr>
            <a:r>
              <a:rPr lang="en-US" dirty="0"/>
              <a:t>Common traits include: </a:t>
            </a:r>
            <a:r>
              <a:rPr lang="en-US" i="1" dirty="0"/>
              <a:t>sociability, talkativeness, assertiveness, outgoingness</a:t>
            </a:r>
          </a:p>
          <a:p>
            <a:pPr marL="0" indent="0">
              <a:buFont typeface="Wingdings 2" panose="05020102010507070707" pitchFamily="18" charset="2"/>
              <a:buNone/>
            </a:pPr>
            <a:r>
              <a:rPr lang="en-US" dirty="0"/>
              <a:t>e.g. High E : invest in interesting, trendy assets, invest in short-term, risky assets (e.g. bitcoin) (more to talk about)</a:t>
            </a:r>
          </a:p>
          <a:p>
            <a:pPr marL="0" indent="0">
              <a:buFont typeface="Wingdings 2" panose="05020102010507070707" pitchFamily="18" charset="2"/>
              <a:buNone/>
            </a:pPr>
            <a:r>
              <a:rPr lang="en-US" dirty="0"/>
              <a:t>e.g. Low E : invest longer term in bonds/fixed-income securities, less known/glamorous markets/sectors</a:t>
            </a:r>
          </a:p>
        </p:txBody>
      </p:sp>
      <p:sp>
        <p:nvSpPr>
          <p:cNvPr id="16" name="Content Placeholder 2">
            <a:extLst>
              <a:ext uri="{FF2B5EF4-FFF2-40B4-BE49-F238E27FC236}">
                <a16:creationId xmlns:a16="http://schemas.microsoft.com/office/drawing/2014/main" id="{38D39CF3-90EF-9C4E-8812-1A6217B9C5EA}"/>
              </a:ext>
            </a:extLst>
          </p:cNvPr>
          <p:cNvSpPr txBox="1">
            <a:spLocks/>
          </p:cNvSpPr>
          <p:nvPr/>
        </p:nvSpPr>
        <p:spPr>
          <a:xfrm>
            <a:off x="5738072" y="2164754"/>
            <a:ext cx="5920528" cy="2106592"/>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Agreeableness (A) </a:t>
            </a:r>
            <a:r>
              <a:rPr lang="en-US" dirty="0"/>
              <a:t>– </a:t>
            </a:r>
            <a:r>
              <a:rPr lang="en-US" i="1" dirty="0"/>
              <a:t>Tendency to agree with others</a:t>
            </a:r>
          </a:p>
          <a:p>
            <a:pPr marL="0" indent="0">
              <a:buFont typeface="Wingdings 2" panose="05020102010507070707" pitchFamily="18" charset="2"/>
              <a:buNone/>
            </a:pPr>
            <a:r>
              <a:rPr lang="en-US" dirty="0"/>
              <a:t>Common traits include: </a:t>
            </a:r>
            <a:r>
              <a:rPr lang="en-US" i="1" dirty="0"/>
              <a:t>amenability, humbleness, competitiveness </a:t>
            </a:r>
          </a:p>
          <a:p>
            <a:pPr marL="0" indent="0">
              <a:buNone/>
            </a:pPr>
            <a:r>
              <a:rPr lang="en-US" dirty="0"/>
              <a:t>e.g. High A : follow financial road map/advice of others (manager robot?). Follow trends/public sentiment</a:t>
            </a:r>
          </a:p>
          <a:p>
            <a:pPr marL="0" indent="0">
              <a:buNone/>
            </a:pPr>
            <a:r>
              <a:rPr lang="en-US" dirty="0"/>
              <a:t>e.g. Low A : highly competitive/wants to outdo everyone. Perhaps more willing to invest in more risky/speculative assets and bet against the trend/common sentiment</a:t>
            </a:r>
          </a:p>
        </p:txBody>
      </p:sp>
      <p:sp>
        <p:nvSpPr>
          <p:cNvPr id="17" name="Content Placeholder 2">
            <a:extLst>
              <a:ext uri="{FF2B5EF4-FFF2-40B4-BE49-F238E27FC236}">
                <a16:creationId xmlns:a16="http://schemas.microsoft.com/office/drawing/2014/main" id="{A42BEB86-36A0-5645-96FC-05A1528C8F4E}"/>
              </a:ext>
            </a:extLst>
          </p:cNvPr>
          <p:cNvSpPr txBox="1">
            <a:spLocks/>
          </p:cNvSpPr>
          <p:nvPr/>
        </p:nvSpPr>
        <p:spPr>
          <a:xfrm>
            <a:off x="5738072" y="4271346"/>
            <a:ext cx="5920528" cy="1956702"/>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Neuroticism (N) – </a:t>
            </a:r>
            <a:r>
              <a:rPr lang="en-US" dirty="0"/>
              <a:t>Emotional stability, reaction towards outside influences </a:t>
            </a:r>
            <a:endParaRPr lang="en-US" i="1" dirty="0"/>
          </a:p>
          <a:p>
            <a:pPr marL="0" indent="0">
              <a:buFont typeface="Wingdings 2" panose="05020102010507070707" pitchFamily="18" charset="2"/>
              <a:buNone/>
            </a:pPr>
            <a:r>
              <a:rPr lang="en-US" dirty="0"/>
              <a:t>Common traits include: anxiety, moodiness, fear, impatience, risk-tolerance</a:t>
            </a:r>
          </a:p>
          <a:p>
            <a:pPr marL="0" indent="0">
              <a:buFont typeface="Wingdings 2" panose="05020102010507070707" pitchFamily="18" charset="2"/>
              <a:buNone/>
            </a:pPr>
            <a:r>
              <a:rPr lang="en-US" dirty="0"/>
              <a:t>e.g. High N : Invest in fixed income/bonds, high turnover due to impatience and emotions, smooth but lesser rate of return</a:t>
            </a:r>
          </a:p>
          <a:p>
            <a:pPr marL="0" indent="0">
              <a:buFont typeface="Wingdings 2" panose="05020102010507070707" pitchFamily="18" charset="2"/>
              <a:buNone/>
            </a:pPr>
            <a:r>
              <a:rPr lang="en-US" dirty="0"/>
              <a:t>e.g. Low N : Invest in high-risk, high return assets. Portfolio is mostly equities, more volatile rate of return but tends to outperform over long periods </a:t>
            </a:r>
          </a:p>
        </p:txBody>
      </p:sp>
    </p:spTree>
    <p:extLst>
      <p:ext uri="{BB962C8B-B14F-4D97-AF65-F5344CB8AC3E}">
        <p14:creationId xmlns:p14="http://schemas.microsoft.com/office/powerpoint/2010/main" val="175455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C99B-1BA2-4B4F-B5A7-0C7E4F3CBA15}"/>
              </a:ext>
            </a:extLst>
          </p:cNvPr>
          <p:cNvSpPr>
            <a:spLocks noGrp="1"/>
          </p:cNvSpPr>
          <p:nvPr>
            <p:ph type="title"/>
          </p:nvPr>
        </p:nvSpPr>
        <p:spPr>
          <a:xfrm>
            <a:off x="913776" y="793328"/>
            <a:ext cx="5030486" cy="726190"/>
          </a:xfrm>
        </p:spPr>
        <p:txBody>
          <a:bodyPr>
            <a:noAutofit/>
          </a:bodyPr>
          <a:lstStyle/>
          <a:p>
            <a:r>
              <a:rPr lang="en-US" sz="2400" dirty="0"/>
              <a:t>Asset Groups and </a:t>
            </a:r>
            <a:br>
              <a:rPr lang="en-US" sz="2400" dirty="0"/>
            </a:br>
            <a:r>
              <a:rPr lang="en-US" sz="2400" dirty="0"/>
              <a:t>Personality Mapping</a:t>
            </a:r>
          </a:p>
        </p:txBody>
      </p:sp>
      <p:sp>
        <p:nvSpPr>
          <p:cNvPr id="5" name="Content Placeholder 2">
            <a:extLst>
              <a:ext uri="{FF2B5EF4-FFF2-40B4-BE49-F238E27FC236}">
                <a16:creationId xmlns:a16="http://schemas.microsoft.com/office/drawing/2014/main" id="{B6371F89-ABB1-5149-AB0D-3DF76E1A99D3}"/>
              </a:ext>
            </a:extLst>
          </p:cNvPr>
          <p:cNvSpPr txBox="1">
            <a:spLocks/>
          </p:cNvSpPr>
          <p:nvPr/>
        </p:nvSpPr>
        <p:spPr>
          <a:xfrm>
            <a:off x="273705" y="2164927"/>
            <a:ext cx="5670555" cy="1828801"/>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Stocks/Equities (</a:t>
            </a:r>
            <a:r>
              <a:rPr lang="en-US" dirty="0"/>
              <a:t>high e, low n) </a:t>
            </a:r>
          </a:p>
          <a:p>
            <a:pPr>
              <a:buFontTx/>
              <a:buChar char="-"/>
            </a:pPr>
            <a:r>
              <a:rPr lang="en-US" dirty="0"/>
              <a:t>Tend to outperform other investments over long period</a:t>
            </a:r>
          </a:p>
          <a:p>
            <a:pPr>
              <a:buFontTx/>
              <a:buChar char="-"/>
            </a:pPr>
            <a:r>
              <a:rPr lang="en-US" dirty="0"/>
              <a:t>Most volatile in the short term</a:t>
            </a:r>
          </a:p>
          <a:p>
            <a:pPr>
              <a:buFontTx/>
              <a:buChar char="-"/>
            </a:pPr>
            <a:r>
              <a:rPr lang="en-US" dirty="0"/>
              <a:t>Returns and principal will fluctuate so that net earnings, when redeemed may be worth more or less than original</a:t>
            </a:r>
          </a:p>
          <a:p>
            <a:pPr marL="0" indent="0">
              <a:buNone/>
            </a:pPr>
            <a:endParaRPr lang="en-US" dirty="0"/>
          </a:p>
          <a:p>
            <a:pPr marL="0" indent="0">
              <a:buNone/>
            </a:pPr>
            <a:endParaRPr lang="en-US" b="1" dirty="0"/>
          </a:p>
          <a:p>
            <a:pPr marL="0" indent="0">
              <a:buNone/>
            </a:pPr>
            <a:endParaRPr lang="en-US" b="1" dirty="0"/>
          </a:p>
        </p:txBody>
      </p:sp>
      <p:sp>
        <p:nvSpPr>
          <p:cNvPr id="8" name="Content Placeholder 2">
            <a:extLst>
              <a:ext uri="{FF2B5EF4-FFF2-40B4-BE49-F238E27FC236}">
                <a16:creationId xmlns:a16="http://schemas.microsoft.com/office/drawing/2014/main" id="{23A56F6E-2291-1F4D-968A-0F5BB16F3665}"/>
              </a:ext>
            </a:extLst>
          </p:cNvPr>
          <p:cNvSpPr txBox="1">
            <a:spLocks/>
          </p:cNvSpPr>
          <p:nvPr/>
        </p:nvSpPr>
        <p:spPr>
          <a:xfrm>
            <a:off x="273704" y="4016283"/>
            <a:ext cx="5374061" cy="1046487"/>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Fixed Income/Bond Investments </a:t>
            </a:r>
            <a:r>
              <a:rPr lang="en-US" dirty="0"/>
              <a:t>(low e, low n) </a:t>
            </a:r>
          </a:p>
          <a:p>
            <a:pPr>
              <a:buFontTx/>
              <a:buChar char="-"/>
            </a:pPr>
            <a:r>
              <a:rPr lang="en-US" dirty="0"/>
              <a:t>Set (low) rate of interest </a:t>
            </a:r>
          </a:p>
          <a:p>
            <a:pPr>
              <a:buFontTx/>
              <a:buChar char="-"/>
            </a:pPr>
            <a:r>
              <a:rPr lang="en-US" dirty="0"/>
              <a:t>More stability than stocks. Includes “risk-free” assets</a:t>
            </a:r>
          </a:p>
          <a:p>
            <a:pPr marL="0" indent="0">
              <a:buNone/>
            </a:pPr>
            <a:endParaRPr lang="en-US" dirty="0"/>
          </a:p>
          <a:p>
            <a:pPr marL="0" indent="0">
              <a:buNone/>
            </a:pPr>
            <a:endParaRPr lang="en-US" b="1" dirty="0"/>
          </a:p>
          <a:p>
            <a:pPr marL="0" indent="0">
              <a:buNone/>
            </a:pPr>
            <a:endParaRPr lang="en-US" b="1" dirty="0"/>
          </a:p>
        </p:txBody>
      </p:sp>
      <p:sp>
        <p:nvSpPr>
          <p:cNvPr id="9" name="Content Placeholder 2">
            <a:extLst>
              <a:ext uri="{FF2B5EF4-FFF2-40B4-BE49-F238E27FC236}">
                <a16:creationId xmlns:a16="http://schemas.microsoft.com/office/drawing/2014/main" id="{53AC5B76-C646-6541-AE1C-0CF5A5545612}"/>
              </a:ext>
            </a:extLst>
          </p:cNvPr>
          <p:cNvSpPr txBox="1">
            <a:spLocks/>
          </p:cNvSpPr>
          <p:nvPr/>
        </p:nvSpPr>
        <p:spPr>
          <a:xfrm>
            <a:off x="273703" y="4827446"/>
            <a:ext cx="5938837" cy="2030554"/>
          </a:xfrm>
          <a:prstGeom prst="rect">
            <a:avLst/>
          </a:prstGeom>
        </p:spPr>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600" b="1" dirty="0"/>
              <a:t>Foreign Exchange </a:t>
            </a:r>
            <a:r>
              <a:rPr lang="en-US" sz="2600" dirty="0"/>
              <a:t>(high c, high e, low a, low n) </a:t>
            </a:r>
          </a:p>
          <a:p>
            <a:pPr>
              <a:buFontTx/>
              <a:buChar char="-"/>
            </a:pPr>
            <a:r>
              <a:rPr lang="en-US" sz="2600" dirty="0"/>
              <a:t>No bearish periods. When one currency’s value falls, others’ will in turn rise. Zero-sum game. One wins, one loses (aka competitive)</a:t>
            </a:r>
          </a:p>
          <a:p>
            <a:pPr>
              <a:buFontTx/>
              <a:buChar char="-"/>
            </a:pPr>
            <a:r>
              <a:rPr lang="en-US" sz="2600" dirty="0"/>
              <a:t>The only truly 24-hour tradeable asset class.</a:t>
            </a:r>
          </a:p>
          <a:p>
            <a:pPr>
              <a:buFontTx/>
              <a:buChar char="-"/>
            </a:pPr>
            <a:r>
              <a:rPr lang="en-US" sz="2600" dirty="0"/>
              <a:t>Highly speculative market. Trading success requires good risk management and ability to curb behavioral impulses.</a:t>
            </a:r>
          </a:p>
          <a:p>
            <a:pPr marL="0" indent="0">
              <a:buNone/>
            </a:pPr>
            <a:endParaRPr lang="en-US" b="1" dirty="0"/>
          </a:p>
          <a:p>
            <a:pPr marL="0" indent="0">
              <a:buNone/>
            </a:pPr>
            <a:endParaRPr lang="en-US" b="1" dirty="0"/>
          </a:p>
        </p:txBody>
      </p:sp>
      <p:sp>
        <p:nvSpPr>
          <p:cNvPr id="10" name="Content Placeholder 2">
            <a:extLst>
              <a:ext uri="{FF2B5EF4-FFF2-40B4-BE49-F238E27FC236}">
                <a16:creationId xmlns:a16="http://schemas.microsoft.com/office/drawing/2014/main" id="{06B9F507-668D-FA4D-9F3C-2D918BB85541}"/>
              </a:ext>
            </a:extLst>
          </p:cNvPr>
          <p:cNvSpPr txBox="1">
            <a:spLocks/>
          </p:cNvSpPr>
          <p:nvPr/>
        </p:nvSpPr>
        <p:spPr>
          <a:xfrm>
            <a:off x="5944261" y="551329"/>
            <a:ext cx="6090857" cy="228600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400" b="1" dirty="0"/>
              <a:t>Real Estate </a:t>
            </a:r>
            <a:r>
              <a:rPr lang="en-US" sz="1400" dirty="0"/>
              <a:t>(low e, high n) </a:t>
            </a:r>
          </a:p>
          <a:p>
            <a:pPr>
              <a:buFontTx/>
              <a:buChar char="-"/>
            </a:pPr>
            <a:r>
              <a:rPr lang="en-US" sz="1400" dirty="0"/>
              <a:t>Helps protect future purchasing power as property values and rental income run parallel to inflation (a hedge against inflation)</a:t>
            </a:r>
          </a:p>
          <a:p>
            <a:pPr>
              <a:buFontTx/>
              <a:buChar char="-"/>
            </a:pPr>
            <a:r>
              <a:rPr lang="en-US" sz="1400" dirty="0"/>
              <a:t>Stable/predictable cash flow and appreciation </a:t>
            </a:r>
          </a:p>
          <a:p>
            <a:pPr>
              <a:buFontTx/>
              <a:buChar char="-"/>
            </a:pPr>
            <a:r>
              <a:rPr lang="en-US" sz="1400" dirty="0"/>
              <a:t>Values tend to rise and fall more slowly than stock and bond prices, but are subject to other various risks.</a:t>
            </a:r>
          </a:p>
          <a:p>
            <a:pPr>
              <a:buFontTx/>
              <a:buChar char="-"/>
            </a:pPr>
            <a:endParaRPr lang="en-US" sz="1400" dirty="0"/>
          </a:p>
          <a:p>
            <a:pPr>
              <a:buFontTx/>
              <a:buChar char="-"/>
            </a:pPr>
            <a:endParaRPr lang="en-US" sz="1400" b="1" dirty="0"/>
          </a:p>
          <a:p>
            <a:pPr marL="0" indent="0">
              <a:buNone/>
            </a:pPr>
            <a:endParaRPr lang="en-US" sz="1400" b="1" dirty="0"/>
          </a:p>
        </p:txBody>
      </p:sp>
      <p:sp>
        <p:nvSpPr>
          <p:cNvPr id="11" name="Content Placeholder 2">
            <a:extLst>
              <a:ext uri="{FF2B5EF4-FFF2-40B4-BE49-F238E27FC236}">
                <a16:creationId xmlns:a16="http://schemas.microsoft.com/office/drawing/2014/main" id="{C4660D1C-5800-E447-8FB4-0C1008A3C9B0}"/>
              </a:ext>
            </a:extLst>
          </p:cNvPr>
          <p:cNvSpPr txBox="1">
            <a:spLocks/>
          </p:cNvSpPr>
          <p:nvPr/>
        </p:nvSpPr>
        <p:spPr>
          <a:xfrm>
            <a:off x="5944260" y="2383253"/>
            <a:ext cx="5848810" cy="2073231"/>
          </a:xfrm>
          <a:prstGeom prst="rect">
            <a:avLst/>
          </a:prstGeom>
        </p:spPr>
        <p:txBody>
          <a:bodyPr vert="horz" lIns="91440" tIns="45720" rIns="91440" bIns="45720" rtlCol="0" anchor="ct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100" b="1" dirty="0"/>
              <a:t>Infrastructure </a:t>
            </a:r>
            <a:r>
              <a:rPr lang="en-US" sz="2100" dirty="0"/>
              <a:t>(high o, high c, low e, high n) </a:t>
            </a:r>
          </a:p>
          <a:p>
            <a:pPr>
              <a:buFontTx/>
              <a:buChar char="-"/>
            </a:pPr>
            <a:r>
              <a:rPr lang="en-US" sz="2100" dirty="0"/>
              <a:t>Provides a longer duration (facilitating cash flow matching with long-term liabilities)</a:t>
            </a:r>
          </a:p>
          <a:p>
            <a:pPr>
              <a:buFontTx/>
              <a:buChar char="-"/>
            </a:pPr>
            <a:r>
              <a:rPr lang="en-US" sz="2100" dirty="0"/>
              <a:t>Protection against inflation </a:t>
            </a:r>
          </a:p>
          <a:p>
            <a:pPr>
              <a:buFontTx/>
              <a:buChar char="-"/>
            </a:pPr>
            <a:r>
              <a:rPr lang="en-US" sz="2100" dirty="0"/>
              <a:t>Provides statistical diversification (low correlation with ’traditional’ listed assets such as equity and fixed income investments), thus reducing overall portfolio volatility</a:t>
            </a:r>
          </a:p>
          <a:p>
            <a:pPr>
              <a:buFontTx/>
              <a:buChar char="-"/>
            </a:pPr>
            <a:endParaRPr lang="en-US" sz="1400" dirty="0"/>
          </a:p>
          <a:p>
            <a:pPr>
              <a:buFontTx/>
              <a:buChar char="-"/>
            </a:pPr>
            <a:endParaRPr lang="en-US" sz="1400" b="1" dirty="0"/>
          </a:p>
          <a:p>
            <a:pPr marL="0" indent="0">
              <a:buNone/>
            </a:pPr>
            <a:endParaRPr lang="en-US" sz="1400" b="1" dirty="0"/>
          </a:p>
        </p:txBody>
      </p:sp>
      <p:sp>
        <p:nvSpPr>
          <p:cNvPr id="13" name="Content Placeholder 2">
            <a:extLst>
              <a:ext uri="{FF2B5EF4-FFF2-40B4-BE49-F238E27FC236}">
                <a16:creationId xmlns:a16="http://schemas.microsoft.com/office/drawing/2014/main" id="{AA9FCFA5-006A-8249-A092-B58F5AFC1C75}"/>
              </a:ext>
            </a:extLst>
          </p:cNvPr>
          <p:cNvSpPr txBox="1">
            <a:spLocks/>
          </p:cNvSpPr>
          <p:nvPr/>
        </p:nvSpPr>
        <p:spPr>
          <a:xfrm>
            <a:off x="5944260" y="4560939"/>
            <a:ext cx="5848810" cy="2129402"/>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700" b="1" dirty="0"/>
              <a:t>Commodities </a:t>
            </a:r>
            <a:r>
              <a:rPr lang="en-US" sz="1700" dirty="0"/>
              <a:t>(high o, high c, high e) </a:t>
            </a:r>
          </a:p>
          <a:p>
            <a:pPr>
              <a:buFontTx/>
              <a:buChar char="-"/>
            </a:pPr>
            <a:r>
              <a:rPr lang="en-US" sz="1700" dirty="0"/>
              <a:t>Protection against inflation as values have fixed utility</a:t>
            </a:r>
          </a:p>
          <a:p>
            <a:pPr>
              <a:buFontTx/>
              <a:buChar char="-"/>
            </a:pPr>
            <a:r>
              <a:rPr lang="en-US" sz="1700" dirty="0"/>
              <a:t>Values tend to exhibit low correlations with stock and bond prices (diversification)</a:t>
            </a:r>
          </a:p>
          <a:p>
            <a:pPr>
              <a:buFontTx/>
              <a:buChar char="-"/>
            </a:pPr>
            <a:r>
              <a:rPr lang="en-US" sz="1700" dirty="0"/>
              <a:t>Price dynamics are also unique: commodities become more volatile as prices rise. Thus a commodity with a 20% volatility might have a 50% volatility if prices doubled</a:t>
            </a:r>
          </a:p>
          <a:p>
            <a:pPr>
              <a:buFontTx/>
              <a:buChar char="-"/>
            </a:pPr>
            <a:endParaRPr lang="en-US" sz="1400" dirty="0"/>
          </a:p>
          <a:p>
            <a:pPr>
              <a:buFontTx/>
              <a:buChar char="-"/>
            </a:pPr>
            <a:endParaRPr lang="en-US" sz="1400" b="1" dirty="0"/>
          </a:p>
          <a:p>
            <a:pPr marL="0" indent="0">
              <a:buNone/>
            </a:pPr>
            <a:endParaRPr lang="en-US" sz="1400" b="1" dirty="0"/>
          </a:p>
        </p:txBody>
      </p:sp>
    </p:spTree>
    <p:extLst>
      <p:ext uri="{BB962C8B-B14F-4D97-AF65-F5344CB8AC3E}">
        <p14:creationId xmlns:p14="http://schemas.microsoft.com/office/powerpoint/2010/main" val="339607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AF37-31E2-2441-AF72-F0870F2D3D28}"/>
              </a:ext>
            </a:extLst>
          </p:cNvPr>
          <p:cNvSpPr>
            <a:spLocks noGrp="1"/>
          </p:cNvSpPr>
          <p:nvPr>
            <p:ph type="title"/>
          </p:nvPr>
        </p:nvSpPr>
        <p:spPr>
          <a:xfrm>
            <a:off x="913774" y="618518"/>
            <a:ext cx="4693649" cy="1156494"/>
          </a:xfrm>
        </p:spPr>
        <p:txBody>
          <a:bodyPr>
            <a:noAutofit/>
          </a:bodyPr>
          <a:lstStyle/>
          <a:p>
            <a:r>
              <a:rPr lang="en-US" sz="2800" dirty="0"/>
              <a:t>Investment Styles and </a:t>
            </a:r>
            <a:br>
              <a:rPr lang="en-US" sz="2800" dirty="0"/>
            </a:br>
            <a:r>
              <a:rPr lang="en-US" sz="2800" dirty="0"/>
              <a:t>Personality Mapping</a:t>
            </a:r>
          </a:p>
        </p:txBody>
      </p:sp>
      <p:sp>
        <p:nvSpPr>
          <p:cNvPr id="4" name="Content Placeholder 2">
            <a:extLst>
              <a:ext uri="{FF2B5EF4-FFF2-40B4-BE49-F238E27FC236}">
                <a16:creationId xmlns:a16="http://schemas.microsoft.com/office/drawing/2014/main" id="{80C2EEF8-67C0-2D4E-A4AA-4DF8E7FC0C6F}"/>
              </a:ext>
            </a:extLst>
          </p:cNvPr>
          <p:cNvSpPr txBox="1">
            <a:spLocks/>
          </p:cNvSpPr>
          <p:nvPr/>
        </p:nvSpPr>
        <p:spPr>
          <a:xfrm>
            <a:off x="300598" y="1963220"/>
            <a:ext cx="5867401" cy="2971851"/>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Aggressive Investing (</a:t>
            </a:r>
            <a:r>
              <a:rPr lang="en-US" dirty="0"/>
              <a:t>high o, high c, high e, low a, low n) </a:t>
            </a:r>
          </a:p>
          <a:p>
            <a:pPr>
              <a:buFontTx/>
              <a:buChar char="-"/>
            </a:pPr>
            <a:r>
              <a:rPr lang="en-US" dirty="0"/>
              <a:t>Invest in high-risk instrument e.g. shares of small-cap companies, penny stocks, sector stocks. (want to max gains)</a:t>
            </a:r>
          </a:p>
          <a:p>
            <a:pPr>
              <a:buFontTx/>
              <a:buChar char="-"/>
            </a:pPr>
            <a:r>
              <a:rPr lang="en-US" dirty="0"/>
              <a:t>Main exposure in equities. Not much diversification because they are confident in the prospects of their investments.</a:t>
            </a:r>
          </a:p>
          <a:p>
            <a:pPr>
              <a:buFontTx/>
              <a:buChar char="-"/>
            </a:pPr>
            <a:r>
              <a:rPr lang="en-US" dirty="0"/>
              <a:t>use market timing to try to outperform the market in an effort to seek short-term profits</a:t>
            </a:r>
          </a:p>
          <a:p>
            <a:pPr>
              <a:buFontTx/>
              <a:buChar char="-"/>
            </a:pPr>
            <a:r>
              <a:rPr lang="en-US" dirty="0"/>
              <a:t>prefer broader flexibility to utilize leverage and derivatives</a:t>
            </a:r>
          </a:p>
          <a:p>
            <a:pPr>
              <a:buFontTx/>
              <a:buChar char="-"/>
            </a:pPr>
            <a:r>
              <a:rPr lang="en-US" dirty="0"/>
              <a:t>actively managed funds that often seek to outperform market benchmarks </a:t>
            </a:r>
          </a:p>
          <a:p>
            <a:pPr>
              <a:buFontTx/>
              <a:buChar char="-"/>
            </a:pPr>
            <a:endParaRPr lang="en-US" dirty="0"/>
          </a:p>
          <a:p>
            <a:pPr marL="0" indent="0">
              <a:buNone/>
            </a:pPr>
            <a:endParaRPr lang="en-US" b="1" dirty="0"/>
          </a:p>
        </p:txBody>
      </p:sp>
      <p:sp>
        <p:nvSpPr>
          <p:cNvPr id="6" name="Content Placeholder 2">
            <a:extLst>
              <a:ext uri="{FF2B5EF4-FFF2-40B4-BE49-F238E27FC236}">
                <a16:creationId xmlns:a16="http://schemas.microsoft.com/office/drawing/2014/main" id="{F8858B35-1184-9D46-B86C-567C5021C805}"/>
              </a:ext>
            </a:extLst>
          </p:cNvPr>
          <p:cNvSpPr txBox="1">
            <a:spLocks/>
          </p:cNvSpPr>
          <p:nvPr/>
        </p:nvSpPr>
        <p:spPr>
          <a:xfrm>
            <a:off x="300598" y="4935071"/>
            <a:ext cx="5867401" cy="262222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Moderate Investing </a:t>
            </a:r>
            <a:r>
              <a:rPr lang="en-US" dirty="0"/>
              <a:t>(medium e, medium a, medium n) </a:t>
            </a:r>
          </a:p>
          <a:p>
            <a:pPr>
              <a:buFontTx/>
              <a:buChar char="-"/>
            </a:pPr>
            <a:r>
              <a:rPr lang="en-US" dirty="0"/>
              <a:t>Invest in managed funds with large-cap, blue chip securities or a value investment style.</a:t>
            </a:r>
          </a:p>
          <a:p>
            <a:pPr>
              <a:buFontTx/>
              <a:buChar char="-"/>
            </a:pPr>
            <a:r>
              <a:rPr lang="en-US" dirty="0"/>
              <a:t>Generally value stocks have moderate risk with fundamental characteristics that show their market values discounted from their intrinsic value</a:t>
            </a:r>
          </a:p>
          <a:p>
            <a:pPr>
              <a:buFontTx/>
              <a:buChar char="-"/>
            </a:pPr>
            <a:endParaRPr lang="en-US" dirty="0"/>
          </a:p>
          <a:p>
            <a:pPr>
              <a:buFontTx/>
              <a:buChar char="-"/>
            </a:pPr>
            <a:endParaRPr lang="en-US" dirty="0"/>
          </a:p>
          <a:p>
            <a:pPr marL="0" indent="0">
              <a:buNone/>
            </a:pPr>
            <a:endParaRPr lang="en-US" b="1" dirty="0"/>
          </a:p>
        </p:txBody>
      </p:sp>
      <p:sp>
        <p:nvSpPr>
          <p:cNvPr id="9" name="Content Placeholder 2">
            <a:extLst>
              <a:ext uri="{FF2B5EF4-FFF2-40B4-BE49-F238E27FC236}">
                <a16:creationId xmlns:a16="http://schemas.microsoft.com/office/drawing/2014/main" id="{2325F36C-6CE8-EA4D-A33A-36287C282E8B}"/>
              </a:ext>
            </a:extLst>
          </p:cNvPr>
          <p:cNvSpPr txBox="1">
            <a:spLocks/>
          </p:cNvSpPr>
          <p:nvPr/>
        </p:nvSpPr>
        <p:spPr>
          <a:xfrm>
            <a:off x="6167999" y="605071"/>
            <a:ext cx="5262002" cy="2971847"/>
          </a:xfrm>
          <a:prstGeom prst="rect">
            <a:avLst/>
          </a:prstGeom>
        </p:spPr>
        <p:txBody>
          <a:bodyPr vert="horz" lIns="91440" tIns="45720" rIns="91440" bIns="45720" rtlCol="0" anchor="ct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Passive Investing </a:t>
            </a:r>
            <a:r>
              <a:rPr lang="en-US" dirty="0"/>
              <a:t>(low e, high a, high n) </a:t>
            </a:r>
          </a:p>
          <a:p>
            <a:pPr>
              <a:buFontTx/>
              <a:buChar char="-"/>
            </a:pPr>
            <a:r>
              <a:rPr lang="en-US" dirty="0"/>
              <a:t>Invest in low-risk assets with predictable returns like fixed-income or debt products such as fixed deposits (usually longer term-assets)</a:t>
            </a:r>
          </a:p>
          <a:p>
            <a:pPr>
              <a:buFontTx/>
              <a:buChar char="-"/>
            </a:pPr>
            <a:r>
              <a:rPr lang="en-US" dirty="0"/>
              <a:t>Passive investors create portfolios that track a market-weighted index or portfolio.</a:t>
            </a:r>
          </a:p>
          <a:p>
            <a:pPr>
              <a:buFontTx/>
              <a:buChar char="-"/>
            </a:pPr>
            <a:r>
              <a:rPr lang="en-US" dirty="0"/>
              <a:t>Tracking an index will generally result in reduced risk due to diversification as well as lower transaction costs due to low turnover.</a:t>
            </a:r>
          </a:p>
          <a:p>
            <a:pPr>
              <a:buFontTx/>
              <a:buChar char="-"/>
            </a:pPr>
            <a:r>
              <a:rPr lang="en-US" dirty="0"/>
              <a:t>Conservative funds are generally good as income investments as well, with many paying interest distributions or reinvesting in capital appreciation growth.</a:t>
            </a:r>
          </a:p>
          <a:p>
            <a:pPr>
              <a:buFontTx/>
              <a:buChar char="-"/>
            </a:pPr>
            <a:endParaRPr lang="en-US" dirty="0"/>
          </a:p>
          <a:p>
            <a:pPr>
              <a:buFontTx/>
              <a:buChar char="-"/>
            </a:pPr>
            <a:endParaRPr lang="en-US" b="1" dirty="0"/>
          </a:p>
        </p:txBody>
      </p:sp>
      <p:sp>
        <p:nvSpPr>
          <p:cNvPr id="10" name="Content Placeholder 2">
            <a:extLst>
              <a:ext uri="{FF2B5EF4-FFF2-40B4-BE49-F238E27FC236}">
                <a16:creationId xmlns:a16="http://schemas.microsoft.com/office/drawing/2014/main" id="{D9F43EF5-C76E-DC4B-B371-8A53303C8429}"/>
              </a:ext>
            </a:extLst>
          </p:cNvPr>
          <p:cNvSpPr txBox="1">
            <a:spLocks/>
          </p:cNvSpPr>
          <p:nvPr/>
        </p:nvSpPr>
        <p:spPr>
          <a:xfrm>
            <a:off x="6167999" y="3682426"/>
            <a:ext cx="5133047" cy="2716301"/>
          </a:xfrm>
          <a:prstGeom prst="rect">
            <a:avLst/>
          </a:prstGeom>
        </p:spPr>
        <p:txBody>
          <a:bodyPr vert="horz" lIns="91440" tIns="45720" rIns="91440" bIns="45720" rtlCol="0" anchor="ct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Ignorant Investing </a:t>
            </a:r>
            <a:r>
              <a:rPr lang="en-US" dirty="0"/>
              <a:t>(high a, low c) </a:t>
            </a:r>
          </a:p>
          <a:p>
            <a:pPr>
              <a:buFontTx/>
              <a:buChar char="-"/>
            </a:pPr>
            <a:r>
              <a:rPr lang="en-US" dirty="0"/>
              <a:t>Portfolio strength depends on the objectivity and trustworthiness of the adviser. (more willing to listen to advice of a manager robot?)</a:t>
            </a:r>
          </a:p>
          <a:p>
            <a:pPr>
              <a:buFontTx/>
              <a:buChar char="-"/>
            </a:pPr>
            <a:r>
              <a:rPr lang="en-US" dirty="0"/>
              <a:t>Don’t know what is happening to their investments till the losses hit home.</a:t>
            </a:r>
          </a:p>
          <a:p>
            <a:pPr>
              <a:buFontTx/>
              <a:buChar char="-"/>
            </a:pPr>
            <a:r>
              <a:rPr lang="en-US" dirty="0"/>
              <a:t>Follow the financial road map of others/recommendations instead of investing as per their own goals.</a:t>
            </a:r>
          </a:p>
          <a:p>
            <a:pPr>
              <a:buFontTx/>
              <a:buChar char="-"/>
            </a:pPr>
            <a:r>
              <a:rPr lang="en-US" dirty="0"/>
              <a:t>Willing to invest in high-risk instruments if others are doing it. Investing in stocks that are trending/popular among the public</a:t>
            </a:r>
          </a:p>
          <a:p>
            <a:pPr>
              <a:buFontTx/>
              <a:buChar char="-"/>
            </a:pPr>
            <a:endParaRPr lang="en-US" dirty="0"/>
          </a:p>
          <a:p>
            <a:pPr>
              <a:buFontTx/>
              <a:buChar char="-"/>
            </a:pPr>
            <a:endParaRPr lang="en-US" dirty="0"/>
          </a:p>
          <a:p>
            <a:pPr>
              <a:buFontTx/>
              <a:buChar char="-"/>
            </a:pPr>
            <a:endParaRPr lang="en-US" dirty="0"/>
          </a:p>
        </p:txBody>
      </p:sp>
    </p:spTree>
    <p:extLst>
      <p:ext uri="{BB962C8B-B14F-4D97-AF65-F5344CB8AC3E}">
        <p14:creationId xmlns:p14="http://schemas.microsoft.com/office/powerpoint/2010/main" val="485095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4C3D80-4A11-A245-AC97-8E3D62828052}"/>
              </a:ext>
            </a:extLst>
          </p:cNvPr>
          <p:cNvSpPr>
            <a:spLocks noGrp="1"/>
          </p:cNvSpPr>
          <p:nvPr>
            <p:ph type="title"/>
          </p:nvPr>
        </p:nvSpPr>
        <p:spPr>
          <a:xfrm>
            <a:off x="913774" y="618518"/>
            <a:ext cx="4982934" cy="1156494"/>
          </a:xfrm>
        </p:spPr>
        <p:txBody>
          <a:bodyPr>
            <a:noAutofit/>
          </a:bodyPr>
          <a:lstStyle/>
          <a:p>
            <a:r>
              <a:rPr lang="en-US" sz="2800" dirty="0"/>
              <a:t>Investment Styles and </a:t>
            </a:r>
            <a:br>
              <a:rPr lang="en-US" sz="2800" dirty="0"/>
            </a:br>
            <a:r>
              <a:rPr lang="en-US" sz="2800" dirty="0"/>
              <a:t>Personality Mapping (cont.)</a:t>
            </a:r>
          </a:p>
        </p:txBody>
      </p:sp>
      <p:sp>
        <p:nvSpPr>
          <p:cNvPr id="5" name="Content Placeholder 2">
            <a:extLst>
              <a:ext uri="{FF2B5EF4-FFF2-40B4-BE49-F238E27FC236}">
                <a16:creationId xmlns:a16="http://schemas.microsoft.com/office/drawing/2014/main" id="{38ED8258-A9DD-1546-A4AE-D329F054D06B}"/>
              </a:ext>
            </a:extLst>
          </p:cNvPr>
          <p:cNvSpPr txBox="1">
            <a:spLocks/>
          </p:cNvSpPr>
          <p:nvPr/>
        </p:nvSpPr>
        <p:spPr>
          <a:xfrm>
            <a:off x="277151" y="2508394"/>
            <a:ext cx="5314755" cy="1618129"/>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Procrastinating Investing </a:t>
            </a:r>
            <a:r>
              <a:rPr lang="en-US" dirty="0"/>
              <a:t>(low c) </a:t>
            </a:r>
          </a:p>
          <a:p>
            <a:pPr>
              <a:buFontTx/>
              <a:buChar char="-"/>
            </a:pPr>
            <a:r>
              <a:rPr lang="en-US" dirty="0"/>
              <a:t>Postpone investing decisions in search of best price</a:t>
            </a:r>
          </a:p>
          <a:p>
            <a:pPr>
              <a:buFontTx/>
              <a:buChar char="-"/>
            </a:pPr>
            <a:r>
              <a:rPr lang="en-US" dirty="0"/>
              <a:t>slower to pick up new information, simpler investment strategies/models</a:t>
            </a:r>
          </a:p>
          <a:p>
            <a:pPr>
              <a:buFontTx/>
              <a:buChar char="-"/>
            </a:pPr>
            <a:r>
              <a:rPr lang="en-US" dirty="0"/>
              <a:t>Don’t make many new investments</a:t>
            </a:r>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marL="0" indent="0">
              <a:buNone/>
            </a:pPr>
            <a:endParaRPr lang="en-US" b="1" dirty="0"/>
          </a:p>
        </p:txBody>
      </p:sp>
      <p:sp>
        <p:nvSpPr>
          <p:cNvPr id="6" name="Content Placeholder 2">
            <a:extLst>
              <a:ext uri="{FF2B5EF4-FFF2-40B4-BE49-F238E27FC236}">
                <a16:creationId xmlns:a16="http://schemas.microsoft.com/office/drawing/2014/main" id="{89D8F085-B769-0E42-A6FE-9BD222F07954}"/>
              </a:ext>
            </a:extLst>
          </p:cNvPr>
          <p:cNvSpPr txBox="1">
            <a:spLocks/>
          </p:cNvSpPr>
          <p:nvPr/>
        </p:nvSpPr>
        <p:spPr>
          <a:xfrm>
            <a:off x="277150" y="3885856"/>
            <a:ext cx="5314755" cy="1618129"/>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Value Investing </a:t>
            </a:r>
            <a:r>
              <a:rPr lang="en-US" dirty="0"/>
              <a:t>(high o, high c, low e, low a) </a:t>
            </a:r>
          </a:p>
          <a:p>
            <a:pPr>
              <a:buFontTx/>
              <a:buChar char="-"/>
            </a:pPr>
            <a:r>
              <a:rPr lang="en-US" dirty="0"/>
              <a:t>look for those stocks that are out-of-favor or undervalued</a:t>
            </a:r>
          </a:p>
          <a:p>
            <a:pPr>
              <a:buFontTx/>
              <a:buChar char="-"/>
            </a:pPr>
            <a:r>
              <a:rPr lang="en-US" dirty="0"/>
              <a:t>expect that these securities will rise and seek to buy them before they do. </a:t>
            </a:r>
          </a:p>
          <a:p>
            <a:pPr>
              <a:buFontTx/>
              <a:buChar char="-"/>
            </a:pPr>
            <a:r>
              <a:rPr lang="en-US" dirty="0"/>
              <a:t>Analyze using and stick to complex metric and models</a:t>
            </a:r>
          </a:p>
          <a:p>
            <a:pPr>
              <a:buFontTx/>
              <a:buChar char="-"/>
            </a:pPr>
            <a:endParaRPr lang="en-US" dirty="0"/>
          </a:p>
          <a:p>
            <a:pPr>
              <a:buFontTx/>
              <a:buChar char="-"/>
            </a:pPr>
            <a:endParaRPr lang="en-US" dirty="0"/>
          </a:p>
          <a:p>
            <a:pPr>
              <a:buFontTx/>
              <a:buChar char="-"/>
            </a:pPr>
            <a:endParaRPr lang="en-US" dirty="0"/>
          </a:p>
          <a:p>
            <a:pPr marL="0" indent="0">
              <a:buNone/>
            </a:pPr>
            <a:endParaRPr lang="en-US" b="1" dirty="0"/>
          </a:p>
        </p:txBody>
      </p:sp>
      <p:sp>
        <p:nvSpPr>
          <p:cNvPr id="7" name="Content Placeholder 2">
            <a:extLst>
              <a:ext uri="{FF2B5EF4-FFF2-40B4-BE49-F238E27FC236}">
                <a16:creationId xmlns:a16="http://schemas.microsoft.com/office/drawing/2014/main" id="{9B32D8C2-1890-8B4C-BE80-D3E63C15725B}"/>
              </a:ext>
            </a:extLst>
          </p:cNvPr>
          <p:cNvSpPr txBox="1">
            <a:spLocks/>
          </p:cNvSpPr>
          <p:nvPr/>
        </p:nvSpPr>
        <p:spPr>
          <a:xfrm>
            <a:off x="277150" y="5275385"/>
            <a:ext cx="5420266" cy="1846729"/>
          </a:xfrm>
          <a:prstGeom prst="rect">
            <a:avLst/>
          </a:prstGeom>
        </p:spPr>
        <p:txBody>
          <a:bodyPr vert="horz" lIns="91440" tIns="45720" rIns="91440" bIns="45720" rtlCol="0" anchor="ct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Growth Investing </a:t>
            </a:r>
            <a:r>
              <a:rPr lang="en-US" dirty="0"/>
              <a:t>(high c, low e) </a:t>
            </a:r>
          </a:p>
          <a:p>
            <a:pPr>
              <a:buFontTx/>
              <a:buChar char="-"/>
            </a:pPr>
            <a:r>
              <a:rPr lang="en-US" dirty="0"/>
              <a:t>focus on stocks of companies whose earnings are growing faster than most other stocks and are expected to continue to grow</a:t>
            </a:r>
          </a:p>
          <a:p>
            <a:pPr>
              <a:buFontTx/>
              <a:buChar char="-"/>
            </a:pPr>
            <a:r>
              <a:rPr lang="en-US" dirty="0"/>
              <a:t>Oftentimes referred to as being overvalued and have a high price to earnings ratio</a:t>
            </a:r>
          </a:p>
          <a:p>
            <a:pPr>
              <a:buFontTx/>
              <a:buChar char="-"/>
            </a:pPr>
            <a:r>
              <a:rPr lang="en-US" dirty="0"/>
              <a:t>looks for firms that have high earnings growth rates, high return on equity, high profit margins, and low dividend yields</a:t>
            </a:r>
          </a:p>
          <a:p>
            <a:pPr>
              <a:buFontTx/>
              <a:buChar char="-"/>
            </a:pPr>
            <a:endParaRPr lang="en-US" dirty="0"/>
          </a:p>
          <a:p>
            <a:pPr>
              <a:buFontTx/>
              <a:buChar char="-"/>
            </a:pPr>
            <a:endParaRPr lang="en-US" dirty="0"/>
          </a:p>
          <a:p>
            <a:pPr marL="0" indent="0">
              <a:buNone/>
            </a:pPr>
            <a:endParaRPr lang="en-US" b="1" dirty="0"/>
          </a:p>
        </p:txBody>
      </p:sp>
      <p:sp>
        <p:nvSpPr>
          <p:cNvPr id="8" name="Content Placeholder 2">
            <a:extLst>
              <a:ext uri="{FF2B5EF4-FFF2-40B4-BE49-F238E27FC236}">
                <a16:creationId xmlns:a16="http://schemas.microsoft.com/office/drawing/2014/main" id="{B5F17445-297D-A54C-AE76-A572349EF68D}"/>
              </a:ext>
            </a:extLst>
          </p:cNvPr>
          <p:cNvSpPr txBox="1">
            <a:spLocks/>
          </p:cNvSpPr>
          <p:nvPr/>
        </p:nvSpPr>
        <p:spPr>
          <a:xfrm>
            <a:off x="5791200" y="477841"/>
            <a:ext cx="5205046" cy="1597144"/>
          </a:xfrm>
          <a:prstGeom prst="rect">
            <a:avLst/>
          </a:prstGeom>
        </p:spPr>
        <p:txBody>
          <a:bodyPr vert="horz" lIns="91440" tIns="45720" rIns="91440" bIns="45720" rtlCol="0" anchor="ct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Small Cap Investing </a:t>
            </a:r>
            <a:r>
              <a:rPr lang="en-US" dirty="0"/>
              <a:t>(high e, low n) </a:t>
            </a:r>
          </a:p>
          <a:p>
            <a:pPr>
              <a:buFontTx/>
              <a:buChar char="-"/>
            </a:pPr>
            <a:r>
              <a:rPr lang="en-US" dirty="0"/>
              <a:t>Invest in companies with a market cap b/w 300mil-2 </a:t>
            </a:r>
            <a:r>
              <a:rPr lang="en-US" dirty="0" err="1"/>
              <a:t>bil</a:t>
            </a:r>
            <a:endParaRPr lang="en-US" dirty="0"/>
          </a:p>
          <a:p>
            <a:pPr>
              <a:buFontTx/>
              <a:buChar char="-"/>
            </a:pPr>
            <a:r>
              <a:rPr lang="en-US" dirty="0"/>
              <a:t>Greater opportunities for growth and are more agile</a:t>
            </a:r>
          </a:p>
          <a:p>
            <a:pPr>
              <a:buFontTx/>
              <a:buChar char="-"/>
            </a:pPr>
            <a:r>
              <a:rPr lang="en-US" dirty="0"/>
              <a:t>Fewer resources and have less diversified business lines</a:t>
            </a:r>
          </a:p>
          <a:p>
            <a:pPr>
              <a:buFontTx/>
              <a:buChar char="-"/>
            </a:pPr>
            <a:r>
              <a:rPr lang="en-US" dirty="0"/>
              <a:t>On average, highest returns with greatest risk/volatility</a:t>
            </a:r>
          </a:p>
          <a:p>
            <a:pPr>
              <a:buFontTx/>
              <a:buChar char="-"/>
            </a:pPr>
            <a:endParaRPr lang="en-US" dirty="0"/>
          </a:p>
          <a:p>
            <a:pPr marL="0" indent="0">
              <a:buNone/>
            </a:pPr>
            <a:endParaRPr lang="en-US" b="1" dirty="0"/>
          </a:p>
        </p:txBody>
      </p:sp>
      <p:sp>
        <p:nvSpPr>
          <p:cNvPr id="9" name="Content Placeholder 2">
            <a:extLst>
              <a:ext uri="{FF2B5EF4-FFF2-40B4-BE49-F238E27FC236}">
                <a16:creationId xmlns:a16="http://schemas.microsoft.com/office/drawing/2014/main" id="{475656F1-4089-844C-8329-A9E43FFB9F87}"/>
              </a:ext>
            </a:extLst>
          </p:cNvPr>
          <p:cNvSpPr txBox="1">
            <a:spLocks/>
          </p:cNvSpPr>
          <p:nvPr/>
        </p:nvSpPr>
        <p:spPr>
          <a:xfrm>
            <a:off x="5791200" y="2016518"/>
            <a:ext cx="4853354" cy="924447"/>
          </a:xfrm>
          <a:prstGeom prst="rect">
            <a:avLst/>
          </a:prstGeom>
        </p:spPr>
        <p:txBody>
          <a:bodyPr vert="horz" lIns="91440" tIns="45720" rIns="91440" bIns="45720" rtlCol="0" anchor="ct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Medium Cap Investing </a:t>
            </a:r>
            <a:r>
              <a:rPr lang="en-US" dirty="0"/>
              <a:t>(Mid e, Mid n) </a:t>
            </a:r>
          </a:p>
          <a:p>
            <a:pPr>
              <a:buFontTx/>
              <a:buChar char="-"/>
            </a:pPr>
            <a:r>
              <a:rPr lang="en-US" dirty="0"/>
              <a:t>Invest in companies with a market cap b/w 2-10 </a:t>
            </a:r>
            <a:r>
              <a:rPr lang="en-US" dirty="0" err="1"/>
              <a:t>bil</a:t>
            </a:r>
            <a:endParaRPr lang="en-US" dirty="0"/>
          </a:p>
          <a:p>
            <a:pPr>
              <a:buFontTx/>
              <a:buChar char="-"/>
            </a:pPr>
            <a:r>
              <a:rPr lang="en-US" dirty="0"/>
              <a:t>Medium volatility, risk, and return</a:t>
            </a:r>
          </a:p>
          <a:p>
            <a:pPr marL="0" indent="0">
              <a:buNone/>
            </a:pPr>
            <a:endParaRPr lang="en-US" b="1" dirty="0"/>
          </a:p>
        </p:txBody>
      </p:sp>
      <p:sp>
        <p:nvSpPr>
          <p:cNvPr id="10" name="Content Placeholder 2">
            <a:extLst>
              <a:ext uri="{FF2B5EF4-FFF2-40B4-BE49-F238E27FC236}">
                <a16:creationId xmlns:a16="http://schemas.microsoft.com/office/drawing/2014/main" id="{98DDD057-49EC-A245-A209-F0080816C82E}"/>
              </a:ext>
            </a:extLst>
          </p:cNvPr>
          <p:cNvSpPr txBox="1">
            <a:spLocks/>
          </p:cNvSpPr>
          <p:nvPr/>
        </p:nvSpPr>
        <p:spPr>
          <a:xfrm>
            <a:off x="5791200" y="3121689"/>
            <a:ext cx="5521569" cy="1528333"/>
          </a:xfrm>
          <a:prstGeom prst="rect">
            <a:avLst/>
          </a:prstGeom>
        </p:spPr>
        <p:txBody>
          <a:bodyPr vert="horz" lIns="91440" tIns="45720" rIns="91440" bIns="45720" rtlCol="0" anchor="ct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Large Cap Investing </a:t>
            </a:r>
            <a:r>
              <a:rPr lang="en-US" dirty="0"/>
              <a:t>(Low e, High n) </a:t>
            </a:r>
          </a:p>
          <a:p>
            <a:pPr>
              <a:buFontTx/>
              <a:buChar char="-"/>
            </a:pPr>
            <a:r>
              <a:rPr lang="en-US" dirty="0"/>
              <a:t>Invest in companies with a market cap greater than 10 </a:t>
            </a:r>
            <a:r>
              <a:rPr lang="en-US" dirty="0" err="1"/>
              <a:t>bil</a:t>
            </a:r>
            <a:endParaRPr lang="en-US" dirty="0"/>
          </a:p>
          <a:p>
            <a:pPr>
              <a:buFontTx/>
              <a:buChar char="-"/>
            </a:pPr>
            <a:r>
              <a:rPr lang="en-US" dirty="0"/>
              <a:t>Smallest opportunities for growth, but are the most stable</a:t>
            </a:r>
          </a:p>
          <a:p>
            <a:pPr>
              <a:buFontTx/>
              <a:buChar char="-"/>
            </a:pPr>
            <a:r>
              <a:rPr lang="en-US" dirty="0"/>
              <a:t>Usually provides higher dividends and stability</a:t>
            </a:r>
          </a:p>
          <a:p>
            <a:pPr>
              <a:buFontTx/>
              <a:buChar char="-"/>
            </a:pPr>
            <a:r>
              <a:rPr lang="en-US" dirty="0"/>
              <a:t>On average, smaller returns with lowest risk/volatility</a:t>
            </a:r>
          </a:p>
          <a:p>
            <a:pPr>
              <a:buFontTx/>
              <a:buChar char="-"/>
            </a:pPr>
            <a:endParaRPr lang="en-US" dirty="0"/>
          </a:p>
          <a:p>
            <a:pPr marL="0" indent="0">
              <a:buNone/>
            </a:pPr>
            <a:endParaRPr lang="en-US" b="1" dirty="0"/>
          </a:p>
        </p:txBody>
      </p:sp>
      <p:sp>
        <p:nvSpPr>
          <p:cNvPr id="12" name="Content Placeholder 2">
            <a:extLst>
              <a:ext uri="{FF2B5EF4-FFF2-40B4-BE49-F238E27FC236}">
                <a16:creationId xmlns:a16="http://schemas.microsoft.com/office/drawing/2014/main" id="{469BB33D-AEBB-4B47-AE0C-4B1CC177A7C8}"/>
              </a:ext>
            </a:extLst>
          </p:cNvPr>
          <p:cNvSpPr txBox="1">
            <a:spLocks/>
          </p:cNvSpPr>
          <p:nvPr/>
        </p:nvSpPr>
        <p:spPr>
          <a:xfrm>
            <a:off x="5791200" y="4650022"/>
            <a:ext cx="5521569" cy="1528333"/>
          </a:xfrm>
          <a:prstGeom prst="rect">
            <a:avLst/>
          </a:prstGeom>
        </p:spPr>
        <p:txBody>
          <a:bodyPr vert="horz" lIns="91440" tIns="45720" rIns="91440" bIns="45720" rtlCol="0" anchor="ct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Buy and Hold Investing </a:t>
            </a:r>
            <a:r>
              <a:rPr lang="en-US" dirty="0"/>
              <a:t>(Low e, high n) </a:t>
            </a:r>
          </a:p>
          <a:p>
            <a:pPr>
              <a:buFontTx/>
              <a:buChar char="-"/>
            </a:pPr>
            <a:r>
              <a:rPr lang="en-US" dirty="0"/>
              <a:t>Form of passive investing where an investor engages in buy and hold investing</a:t>
            </a:r>
          </a:p>
          <a:p>
            <a:pPr>
              <a:buFontTx/>
              <a:buChar char="-"/>
            </a:pPr>
            <a:r>
              <a:rPr lang="en-US" dirty="0"/>
              <a:t>Rarely trades in their portfolio</a:t>
            </a:r>
          </a:p>
          <a:p>
            <a:pPr>
              <a:buFontTx/>
              <a:buChar char="-"/>
            </a:pPr>
            <a:r>
              <a:rPr lang="en-US" dirty="0"/>
              <a:t>Mostly concerned with long-term growth and returns</a:t>
            </a:r>
          </a:p>
          <a:p>
            <a:pPr>
              <a:buFontTx/>
              <a:buChar char="-"/>
            </a:pPr>
            <a:endParaRPr lang="en-US" dirty="0"/>
          </a:p>
          <a:p>
            <a:pPr marL="0" indent="0">
              <a:buNone/>
            </a:pPr>
            <a:endParaRPr lang="en-US" b="1" dirty="0"/>
          </a:p>
        </p:txBody>
      </p:sp>
    </p:spTree>
    <p:extLst>
      <p:ext uri="{BB962C8B-B14F-4D97-AF65-F5344CB8AC3E}">
        <p14:creationId xmlns:p14="http://schemas.microsoft.com/office/powerpoint/2010/main" val="3019235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5DE0F4D-1693-6447-855E-AD668F69E70E}"/>
              </a:ext>
            </a:extLst>
          </p:cNvPr>
          <p:cNvSpPr>
            <a:spLocks noGrp="1"/>
          </p:cNvSpPr>
          <p:nvPr>
            <p:ph type="title"/>
          </p:nvPr>
        </p:nvSpPr>
        <p:spPr>
          <a:xfrm>
            <a:off x="913774" y="618518"/>
            <a:ext cx="4982934" cy="1156494"/>
          </a:xfrm>
        </p:spPr>
        <p:txBody>
          <a:bodyPr>
            <a:noAutofit/>
          </a:bodyPr>
          <a:lstStyle/>
          <a:p>
            <a:r>
              <a:rPr lang="en-US" sz="2800" dirty="0"/>
              <a:t>Investment Styles and </a:t>
            </a:r>
            <a:br>
              <a:rPr lang="en-US" sz="2800" dirty="0"/>
            </a:br>
            <a:r>
              <a:rPr lang="en-US" sz="2800" dirty="0"/>
              <a:t>Personality Mapping (cont.)</a:t>
            </a:r>
          </a:p>
        </p:txBody>
      </p:sp>
      <p:sp>
        <p:nvSpPr>
          <p:cNvPr id="7" name="Content Placeholder 2">
            <a:extLst>
              <a:ext uri="{FF2B5EF4-FFF2-40B4-BE49-F238E27FC236}">
                <a16:creationId xmlns:a16="http://schemas.microsoft.com/office/drawing/2014/main" id="{DF380A1B-A497-D945-8867-18967B02CF5E}"/>
              </a:ext>
            </a:extLst>
          </p:cNvPr>
          <p:cNvSpPr txBox="1">
            <a:spLocks/>
          </p:cNvSpPr>
          <p:nvPr/>
        </p:nvSpPr>
        <p:spPr>
          <a:xfrm>
            <a:off x="146731" y="2608189"/>
            <a:ext cx="5749977" cy="1946375"/>
          </a:xfrm>
          <a:prstGeom prst="rect">
            <a:avLst/>
          </a:prstGeom>
        </p:spPr>
        <p:txBody>
          <a:bodyPr vert="horz" lIns="91440" tIns="45720" rIns="91440" bIns="45720" rtlCol="0" anchor="ct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Index Investing </a:t>
            </a:r>
            <a:r>
              <a:rPr lang="en-US" dirty="0"/>
              <a:t>(low o, low e, high a, low n) </a:t>
            </a:r>
          </a:p>
          <a:p>
            <a:pPr>
              <a:buFontTx/>
              <a:buChar char="-"/>
            </a:pPr>
            <a:r>
              <a:rPr lang="en-US" dirty="0"/>
              <a:t>Form of passive investing where an investor creates a portfolio that mirrors the companies of a particular stock index. The portfolio generally will perform in-line with the index. </a:t>
            </a:r>
          </a:p>
          <a:p>
            <a:pPr>
              <a:buFontTx/>
              <a:buChar char="-"/>
            </a:pPr>
            <a:r>
              <a:rPr lang="en-US" dirty="0"/>
              <a:t>Good for people that are more risk-averse because of the diversification of the index.</a:t>
            </a:r>
          </a:p>
          <a:p>
            <a:pPr>
              <a:buFontTx/>
              <a:buChar char="-"/>
            </a:pPr>
            <a:r>
              <a:rPr lang="en-US" dirty="0"/>
              <a:t>costs, including transaction costs and taxes, related to managing these kinds of the portfolio are relatively low in large part due to less turnover.</a:t>
            </a:r>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marL="0" indent="0">
              <a:buNone/>
            </a:pPr>
            <a:endParaRPr lang="en-US" b="1" dirty="0"/>
          </a:p>
        </p:txBody>
      </p:sp>
      <p:sp>
        <p:nvSpPr>
          <p:cNvPr id="8" name="Content Placeholder 2">
            <a:extLst>
              <a:ext uri="{FF2B5EF4-FFF2-40B4-BE49-F238E27FC236}">
                <a16:creationId xmlns:a16="http://schemas.microsoft.com/office/drawing/2014/main" id="{7DAB3046-5801-1C47-AAEF-061AB00DAAB8}"/>
              </a:ext>
            </a:extLst>
          </p:cNvPr>
          <p:cNvSpPr txBox="1">
            <a:spLocks/>
          </p:cNvSpPr>
          <p:nvPr/>
        </p:nvSpPr>
        <p:spPr>
          <a:xfrm>
            <a:off x="146730" y="4427470"/>
            <a:ext cx="5749977" cy="1713413"/>
          </a:xfrm>
          <a:prstGeom prst="rect">
            <a:avLst/>
          </a:prstGeom>
        </p:spPr>
        <p:txBody>
          <a:bodyPr vert="horz" lIns="91440" tIns="45720" rIns="91440" bIns="45720" rtlCol="0" anchor="ctr">
            <a:normAutofit fontScale="70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Diversification Investing </a:t>
            </a:r>
            <a:r>
              <a:rPr lang="en-US" dirty="0"/>
              <a:t>(high o, high c, high a, mid-high n) </a:t>
            </a:r>
          </a:p>
          <a:p>
            <a:pPr>
              <a:buFontTx/>
              <a:buChar char="-"/>
            </a:pPr>
            <a:r>
              <a:rPr lang="en-US" dirty="0"/>
              <a:t>Risk management technique that mixes a wide variety of investments</a:t>
            </a:r>
          </a:p>
          <a:p>
            <a:pPr>
              <a:buFontTx/>
              <a:buChar char="-"/>
            </a:pPr>
            <a:r>
              <a:rPr lang="en-US" dirty="0"/>
              <a:t>Allows for the reduction of unsystematic risk, or the risk that comes from investing in one particular company or sector</a:t>
            </a:r>
          </a:p>
          <a:p>
            <a:pPr>
              <a:buFontTx/>
              <a:buChar char="-"/>
            </a:pPr>
            <a:r>
              <a:rPr lang="en-US" dirty="0"/>
              <a:t>if you were to invest only in technology companies (perhaps because that where your expertise lies), you would have a high level of risk due to owning stocks in only one sector </a:t>
            </a:r>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marL="0" indent="0">
              <a:buNone/>
            </a:pPr>
            <a:endParaRPr lang="en-US" b="1" dirty="0"/>
          </a:p>
        </p:txBody>
      </p:sp>
      <p:sp>
        <p:nvSpPr>
          <p:cNvPr id="9" name="Content Placeholder 2">
            <a:extLst>
              <a:ext uri="{FF2B5EF4-FFF2-40B4-BE49-F238E27FC236}">
                <a16:creationId xmlns:a16="http://schemas.microsoft.com/office/drawing/2014/main" id="{F1CC0376-D242-0E4B-A147-D71185FAA03F}"/>
              </a:ext>
            </a:extLst>
          </p:cNvPr>
          <p:cNvSpPr txBox="1">
            <a:spLocks/>
          </p:cNvSpPr>
          <p:nvPr/>
        </p:nvSpPr>
        <p:spPr>
          <a:xfrm>
            <a:off x="146730" y="5961185"/>
            <a:ext cx="5952201" cy="1793629"/>
          </a:xfrm>
          <a:prstGeom prst="rect">
            <a:avLst/>
          </a:prstGeom>
        </p:spPr>
        <p:txBody>
          <a:bodyPr vert="horz" lIns="91440" tIns="45720" rIns="91440" bIns="45720" rtlCol="0" anchor="ct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Income Investing </a:t>
            </a:r>
            <a:r>
              <a:rPr lang="en-US" dirty="0"/>
              <a:t>(medium-high e, high n) </a:t>
            </a:r>
          </a:p>
          <a:p>
            <a:pPr>
              <a:buFontTx/>
              <a:buChar char="-"/>
            </a:pPr>
            <a:r>
              <a:rPr lang="en-US" dirty="0"/>
              <a:t>generate a steady income out of investments, through high dividend, high value stocks.</a:t>
            </a:r>
          </a:p>
          <a:p>
            <a:pPr>
              <a:buFontTx/>
              <a:buChar char="-"/>
            </a:pPr>
            <a:r>
              <a:rPr lang="en-US" dirty="0"/>
              <a:t>Conservative funds are generally good with many paying interest distributions or reinvesting in capital appreciation growth</a:t>
            </a:r>
          </a:p>
          <a:p>
            <a:pPr>
              <a:buFontTx/>
              <a:buChar char="-"/>
            </a:pPr>
            <a:r>
              <a:rPr lang="en-US" dirty="0"/>
              <a:t>Large-cap, blue chip stocks/mature businesses with committed dividend payout ratios and steady dividends </a:t>
            </a:r>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marL="0" indent="0">
              <a:buNone/>
            </a:pPr>
            <a:endParaRPr lang="en-US" b="1" dirty="0"/>
          </a:p>
        </p:txBody>
      </p:sp>
      <p:sp>
        <p:nvSpPr>
          <p:cNvPr id="10" name="Content Placeholder 2">
            <a:extLst>
              <a:ext uri="{FF2B5EF4-FFF2-40B4-BE49-F238E27FC236}">
                <a16:creationId xmlns:a16="http://schemas.microsoft.com/office/drawing/2014/main" id="{10BE5FB7-D068-0247-BF81-A5E2791D1233}"/>
              </a:ext>
            </a:extLst>
          </p:cNvPr>
          <p:cNvSpPr txBox="1">
            <a:spLocks/>
          </p:cNvSpPr>
          <p:nvPr/>
        </p:nvSpPr>
        <p:spPr>
          <a:xfrm>
            <a:off x="6098931" y="1196765"/>
            <a:ext cx="5272454" cy="2063349"/>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Defensive Investing </a:t>
            </a:r>
            <a:r>
              <a:rPr lang="en-US" dirty="0"/>
              <a:t>(high o, high c, high a, high n) </a:t>
            </a:r>
          </a:p>
          <a:p>
            <a:pPr>
              <a:buFontTx/>
              <a:buChar char="-"/>
            </a:pPr>
            <a:r>
              <a:rPr lang="en-US" dirty="0"/>
              <a:t>Focuses on more stable, less volatile stocks that have, seeking to provide market-like returns with lower risk</a:t>
            </a:r>
          </a:p>
          <a:p>
            <a:pPr>
              <a:buFontTx/>
              <a:buChar char="-"/>
            </a:pPr>
            <a:r>
              <a:rPr lang="en-US" dirty="0"/>
              <a:t>Invest in lower-beta stocks of companies with stable businesses, high profitability, low operating and financial leverage, lower earnings-per-share variability and other measures of quality. </a:t>
            </a:r>
          </a:p>
          <a:p>
            <a:pPr>
              <a:buFontTx/>
              <a:buChar char="-"/>
            </a:pPr>
            <a:r>
              <a:rPr lang="en-US" dirty="0"/>
              <a:t>Employs diversification.</a:t>
            </a:r>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marL="0" indent="0">
              <a:buNone/>
            </a:pPr>
            <a:endParaRPr lang="en-US" b="1" dirty="0"/>
          </a:p>
        </p:txBody>
      </p:sp>
      <p:sp>
        <p:nvSpPr>
          <p:cNvPr id="12" name="Content Placeholder 2">
            <a:extLst>
              <a:ext uri="{FF2B5EF4-FFF2-40B4-BE49-F238E27FC236}">
                <a16:creationId xmlns:a16="http://schemas.microsoft.com/office/drawing/2014/main" id="{917D0628-0091-EE47-A1DB-4E73F105A002}"/>
              </a:ext>
            </a:extLst>
          </p:cNvPr>
          <p:cNvSpPr txBox="1">
            <a:spLocks/>
          </p:cNvSpPr>
          <p:nvPr/>
        </p:nvSpPr>
        <p:spPr>
          <a:xfrm>
            <a:off x="6098931" y="2939303"/>
            <a:ext cx="5272454" cy="2063349"/>
          </a:xfrm>
          <a:prstGeom prst="rect">
            <a:avLst/>
          </a:prstGeom>
        </p:spPr>
        <p:txBody>
          <a:bodyPr vert="horz" lIns="91440" tIns="45720" rIns="91440" bIns="45720" rtlCol="0" anchor="ct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Momentum Investing </a:t>
            </a:r>
            <a:r>
              <a:rPr lang="en-US" dirty="0"/>
              <a:t>(med-high c, high e, high a) </a:t>
            </a:r>
          </a:p>
          <a:p>
            <a:pPr>
              <a:buFontTx/>
              <a:buChar char="-"/>
            </a:pPr>
            <a:r>
              <a:rPr lang="en-US" dirty="0"/>
              <a:t>Belief that once a trend is established, it is more likely to continue in that direction than to move against the trend.</a:t>
            </a:r>
          </a:p>
          <a:p>
            <a:pPr>
              <a:buFontTx/>
              <a:buChar char="-"/>
            </a:pPr>
            <a:r>
              <a:rPr lang="en-US" dirty="0"/>
              <a:t>Through looking at quantitative indicators, takes a long position in an asset that has shown an upward trending price, or the trader short-sells a security that has been in a downtrend</a:t>
            </a:r>
          </a:p>
          <a:p>
            <a:pPr>
              <a:buFontTx/>
              <a:buChar char="-"/>
            </a:pPr>
            <a:r>
              <a:rPr lang="en-US" dirty="0"/>
              <a:t>A naturally forward-looking short-term strategy that doesn’t have inherent quantitative qualities</a:t>
            </a:r>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marL="0" indent="0">
              <a:buNone/>
            </a:pPr>
            <a:endParaRPr lang="en-US" b="1" dirty="0"/>
          </a:p>
        </p:txBody>
      </p:sp>
      <p:sp>
        <p:nvSpPr>
          <p:cNvPr id="13" name="Content Placeholder 2">
            <a:extLst>
              <a:ext uri="{FF2B5EF4-FFF2-40B4-BE49-F238E27FC236}">
                <a16:creationId xmlns:a16="http://schemas.microsoft.com/office/drawing/2014/main" id="{9477EA45-00DD-E245-8787-07EE31D15D5A}"/>
              </a:ext>
            </a:extLst>
          </p:cNvPr>
          <p:cNvSpPr txBox="1">
            <a:spLocks/>
          </p:cNvSpPr>
          <p:nvPr/>
        </p:nvSpPr>
        <p:spPr>
          <a:xfrm>
            <a:off x="6098931" y="4793829"/>
            <a:ext cx="5366238" cy="2189201"/>
          </a:xfrm>
          <a:prstGeom prst="rect">
            <a:avLst/>
          </a:prstGeom>
        </p:spPr>
        <p:txBody>
          <a:bodyPr vert="horz" lIns="91440" tIns="45720" rIns="91440" bIns="45720" rtlCol="0" anchor="ctr">
            <a:normAutofit fontScale="70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Trend Investing </a:t>
            </a:r>
            <a:r>
              <a:rPr lang="en-US" dirty="0"/>
              <a:t>(high c, low-high e, high a) </a:t>
            </a:r>
          </a:p>
          <a:p>
            <a:pPr>
              <a:buFontTx/>
              <a:buChar char="-"/>
            </a:pPr>
            <a:r>
              <a:rPr lang="en-US" dirty="0"/>
              <a:t>Attempts to capture gains through the analysis of a security’s momentum in a particular direction.</a:t>
            </a:r>
          </a:p>
          <a:p>
            <a:pPr>
              <a:buFontTx/>
              <a:buChar char="-"/>
            </a:pPr>
            <a:r>
              <a:rPr lang="en-US" dirty="0"/>
              <a:t>enter into a long position when a security is trending upward and/or enter a short position when a security is trending lower.</a:t>
            </a:r>
          </a:p>
          <a:p>
            <a:pPr>
              <a:buFontTx/>
              <a:buChar char="-"/>
            </a:pPr>
            <a:r>
              <a:rPr lang="en-US" dirty="0"/>
              <a:t>A naturally backward-looking short, med, or long term strategy that is bigger picture and coincidental than fundamental and incidental/causal.</a:t>
            </a:r>
          </a:p>
          <a:p>
            <a:pPr>
              <a:buFontTx/>
              <a:buChar char="-"/>
            </a:pPr>
            <a:r>
              <a:rPr lang="en-US" dirty="0"/>
              <a:t>trend-following indicators are often less subjective and ambitious than momentum indicators</a:t>
            </a:r>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marL="0" indent="0">
              <a:buNone/>
            </a:pPr>
            <a:endParaRPr lang="en-US" b="1" dirty="0"/>
          </a:p>
        </p:txBody>
      </p:sp>
    </p:spTree>
    <p:extLst>
      <p:ext uri="{BB962C8B-B14F-4D97-AF65-F5344CB8AC3E}">
        <p14:creationId xmlns:p14="http://schemas.microsoft.com/office/powerpoint/2010/main" val="446466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B64D-1141-A444-808A-209D2216E5CC}"/>
              </a:ext>
            </a:extLst>
          </p:cNvPr>
          <p:cNvSpPr>
            <a:spLocks noGrp="1"/>
          </p:cNvSpPr>
          <p:nvPr>
            <p:ph type="title"/>
          </p:nvPr>
        </p:nvSpPr>
        <p:spPr>
          <a:xfrm>
            <a:off x="913775" y="618518"/>
            <a:ext cx="4085737" cy="1150906"/>
          </a:xfrm>
        </p:spPr>
        <p:txBody>
          <a:bodyPr/>
          <a:lstStyle/>
          <a:p>
            <a:r>
              <a:rPr lang="en-US" dirty="0"/>
              <a:t>Quantitative Measures/metrics</a:t>
            </a:r>
          </a:p>
        </p:txBody>
      </p:sp>
      <p:sp>
        <p:nvSpPr>
          <p:cNvPr id="4" name="Content Placeholder 2">
            <a:extLst>
              <a:ext uri="{FF2B5EF4-FFF2-40B4-BE49-F238E27FC236}">
                <a16:creationId xmlns:a16="http://schemas.microsoft.com/office/drawing/2014/main" id="{C88162A7-678F-1648-9FEA-7A3873AEC51B}"/>
              </a:ext>
            </a:extLst>
          </p:cNvPr>
          <p:cNvSpPr txBox="1">
            <a:spLocks/>
          </p:cNvSpPr>
          <p:nvPr/>
        </p:nvSpPr>
        <p:spPr>
          <a:xfrm>
            <a:off x="146731" y="2203745"/>
            <a:ext cx="5733369" cy="184623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Value </a:t>
            </a:r>
            <a:r>
              <a:rPr lang="en-US" dirty="0"/>
              <a:t>– DCF, P/E Ratio, Price to Free Cash Flow, Price to Book Ratio, Enterprise Multiple, Price to Sales, Debt to Equity</a:t>
            </a:r>
          </a:p>
          <a:p>
            <a:pPr>
              <a:buFontTx/>
              <a:buChar char="-"/>
            </a:pPr>
            <a:endParaRPr lang="en-US" dirty="0"/>
          </a:p>
          <a:p>
            <a:pPr>
              <a:buFontTx/>
              <a:buChar char="-"/>
            </a:pPr>
            <a:endParaRPr lang="en-US" dirty="0"/>
          </a:p>
          <a:p>
            <a:pPr>
              <a:buFontTx/>
              <a:buChar char="-"/>
            </a:pPr>
            <a:endParaRPr lang="en-US" dirty="0"/>
          </a:p>
          <a:p>
            <a:pPr marL="0" indent="0">
              <a:buNone/>
            </a:pPr>
            <a:endParaRPr lang="en-US" b="1" dirty="0"/>
          </a:p>
        </p:txBody>
      </p:sp>
      <p:sp>
        <p:nvSpPr>
          <p:cNvPr id="5" name="Content Placeholder 2">
            <a:extLst>
              <a:ext uri="{FF2B5EF4-FFF2-40B4-BE49-F238E27FC236}">
                <a16:creationId xmlns:a16="http://schemas.microsoft.com/office/drawing/2014/main" id="{236275F4-E0C5-A741-AE2C-DDF3F4309515}"/>
              </a:ext>
            </a:extLst>
          </p:cNvPr>
          <p:cNvSpPr txBox="1">
            <a:spLocks/>
          </p:cNvSpPr>
          <p:nvPr/>
        </p:nvSpPr>
        <p:spPr>
          <a:xfrm>
            <a:off x="146731" y="2825013"/>
            <a:ext cx="5854696" cy="193511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Growth </a:t>
            </a:r>
            <a:r>
              <a:rPr lang="en-US" dirty="0"/>
              <a:t>– Historical Earnings Growth, Projected Earnings Growth, Profit Margins, Return on Equity, Stock Performance</a:t>
            </a:r>
          </a:p>
          <a:p>
            <a:pPr>
              <a:buFontTx/>
              <a:buChar char="-"/>
            </a:pPr>
            <a:endParaRPr lang="en-US" dirty="0"/>
          </a:p>
          <a:p>
            <a:pPr>
              <a:buFontTx/>
              <a:buChar char="-"/>
            </a:pPr>
            <a:endParaRPr lang="en-US" dirty="0"/>
          </a:p>
          <a:p>
            <a:pPr marL="0" indent="0">
              <a:buNone/>
            </a:pPr>
            <a:endParaRPr lang="en-US" b="1" dirty="0"/>
          </a:p>
        </p:txBody>
      </p:sp>
      <p:sp>
        <p:nvSpPr>
          <p:cNvPr id="6" name="Content Placeholder 2">
            <a:extLst>
              <a:ext uri="{FF2B5EF4-FFF2-40B4-BE49-F238E27FC236}">
                <a16:creationId xmlns:a16="http://schemas.microsoft.com/office/drawing/2014/main" id="{7E771C5B-2FB5-A44D-A74E-77E7ED827F3D}"/>
              </a:ext>
            </a:extLst>
          </p:cNvPr>
          <p:cNvSpPr txBox="1">
            <a:spLocks/>
          </p:cNvSpPr>
          <p:nvPr/>
        </p:nvSpPr>
        <p:spPr>
          <a:xfrm>
            <a:off x="146730" y="4305025"/>
            <a:ext cx="5854696" cy="137379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Momentum </a:t>
            </a:r>
            <a:r>
              <a:rPr lang="en-US" dirty="0"/>
              <a:t>– Oscillators, Moving Average Convergence Divergence (MACD), Stochastics, Price Rate of Change, Relative Strength Index</a:t>
            </a:r>
          </a:p>
          <a:p>
            <a:pPr>
              <a:buFontTx/>
              <a:buChar char="-"/>
            </a:pPr>
            <a:endParaRPr lang="en-US" dirty="0"/>
          </a:p>
          <a:p>
            <a:pPr>
              <a:buFontTx/>
              <a:buChar char="-"/>
            </a:pPr>
            <a:endParaRPr lang="en-US" dirty="0"/>
          </a:p>
          <a:p>
            <a:pPr>
              <a:buFontTx/>
              <a:buChar char="-"/>
            </a:pPr>
            <a:endParaRPr lang="en-US" dirty="0"/>
          </a:p>
          <a:p>
            <a:pPr marL="0" indent="0">
              <a:buNone/>
            </a:pPr>
            <a:endParaRPr lang="en-US" b="1" dirty="0"/>
          </a:p>
        </p:txBody>
      </p:sp>
      <p:sp>
        <p:nvSpPr>
          <p:cNvPr id="7" name="Content Placeholder 2">
            <a:extLst>
              <a:ext uri="{FF2B5EF4-FFF2-40B4-BE49-F238E27FC236}">
                <a16:creationId xmlns:a16="http://schemas.microsoft.com/office/drawing/2014/main" id="{C2FEC577-C3BC-394E-B12A-9A0CF70359C4}"/>
              </a:ext>
            </a:extLst>
          </p:cNvPr>
          <p:cNvSpPr txBox="1">
            <a:spLocks/>
          </p:cNvSpPr>
          <p:nvPr/>
        </p:nvSpPr>
        <p:spPr>
          <a:xfrm>
            <a:off x="5880100" y="941724"/>
            <a:ext cx="5334000" cy="1646545"/>
          </a:xfrm>
          <a:prstGeom prst="rect">
            <a:avLst/>
          </a:prstGeom>
        </p:spPr>
        <p:txBody>
          <a:bodyPr vert="horz" lIns="91440" tIns="45720" rIns="91440" bIns="45720" rtlCol="0" anchor="ctr">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Defensive </a:t>
            </a:r>
            <a:r>
              <a:rPr lang="en-US" dirty="0"/>
              <a:t>– Dividend Yields &gt; Long-Term Treasury Yields, Blue Chip Stocks with Conservative Balance Sheets and Durable Competitive Advantages*, Good Companies with Large Share Repurchase Programs, Stocks Trading at Reasonable Valuations as Measured by Historical Metrics</a:t>
            </a:r>
          </a:p>
          <a:p>
            <a:pPr>
              <a:buFontTx/>
              <a:buChar char="-"/>
            </a:pPr>
            <a:endParaRPr lang="en-US" dirty="0"/>
          </a:p>
          <a:p>
            <a:pPr>
              <a:buFontTx/>
              <a:buChar char="-"/>
            </a:pPr>
            <a:endParaRPr lang="en-US" dirty="0"/>
          </a:p>
          <a:p>
            <a:pPr>
              <a:buFontTx/>
              <a:buChar char="-"/>
            </a:pPr>
            <a:endParaRPr lang="en-US" dirty="0"/>
          </a:p>
          <a:p>
            <a:pPr marL="0" indent="0">
              <a:buNone/>
            </a:pPr>
            <a:endParaRPr lang="en-US" b="1" dirty="0"/>
          </a:p>
        </p:txBody>
      </p:sp>
      <p:sp>
        <p:nvSpPr>
          <p:cNvPr id="8" name="Content Placeholder 2">
            <a:extLst>
              <a:ext uri="{FF2B5EF4-FFF2-40B4-BE49-F238E27FC236}">
                <a16:creationId xmlns:a16="http://schemas.microsoft.com/office/drawing/2014/main" id="{02182665-12E9-B44A-9341-8910BA13C904}"/>
              </a:ext>
            </a:extLst>
          </p:cNvPr>
          <p:cNvSpPr txBox="1">
            <a:spLocks/>
          </p:cNvSpPr>
          <p:nvPr/>
        </p:nvSpPr>
        <p:spPr>
          <a:xfrm>
            <a:off x="146730" y="5096487"/>
            <a:ext cx="6004687" cy="133141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Trend </a:t>
            </a:r>
            <a:r>
              <a:rPr lang="en-US" dirty="0"/>
              <a:t>– Moving Averages, Moving Average Convergence Divergence, Relative Strength Index, On-Balance Volume</a:t>
            </a:r>
          </a:p>
          <a:p>
            <a:pPr>
              <a:buFontTx/>
              <a:buChar char="-"/>
            </a:pPr>
            <a:endParaRPr lang="en-US" dirty="0"/>
          </a:p>
          <a:p>
            <a:pPr>
              <a:buFontTx/>
              <a:buChar char="-"/>
            </a:pPr>
            <a:endParaRPr lang="en-US" dirty="0"/>
          </a:p>
          <a:p>
            <a:pPr marL="0" indent="0">
              <a:buNone/>
            </a:pPr>
            <a:endParaRPr lang="en-US" b="1" dirty="0"/>
          </a:p>
        </p:txBody>
      </p:sp>
      <p:sp>
        <p:nvSpPr>
          <p:cNvPr id="9" name="Content Placeholder 2">
            <a:extLst>
              <a:ext uri="{FF2B5EF4-FFF2-40B4-BE49-F238E27FC236}">
                <a16:creationId xmlns:a16="http://schemas.microsoft.com/office/drawing/2014/main" id="{FF18C405-15FF-A64F-84D4-29A705F9D7DC}"/>
              </a:ext>
            </a:extLst>
          </p:cNvPr>
          <p:cNvSpPr txBox="1">
            <a:spLocks/>
          </p:cNvSpPr>
          <p:nvPr/>
        </p:nvSpPr>
        <p:spPr>
          <a:xfrm>
            <a:off x="5880099" y="1957275"/>
            <a:ext cx="6004687" cy="133141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Volatility </a:t>
            </a:r>
            <a:r>
              <a:rPr lang="en-US" dirty="0"/>
              <a:t>– Standard Deviation, Beta, R-Squared, Alpha</a:t>
            </a:r>
          </a:p>
          <a:p>
            <a:pPr marL="0" indent="0">
              <a:buNone/>
            </a:pPr>
            <a:endParaRPr lang="en-US" dirty="0"/>
          </a:p>
          <a:p>
            <a:pPr>
              <a:buFontTx/>
              <a:buChar char="-"/>
            </a:pPr>
            <a:endParaRPr lang="en-US" dirty="0"/>
          </a:p>
          <a:p>
            <a:pPr marL="0" indent="0">
              <a:buNone/>
            </a:pPr>
            <a:endParaRPr lang="en-US" b="1" dirty="0"/>
          </a:p>
        </p:txBody>
      </p:sp>
      <p:sp>
        <p:nvSpPr>
          <p:cNvPr id="10" name="Content Placeholder 2">
            <a:extLst>
              <a:ext uri="{FF2B5EF4-FFF2-40B4-BE49-F238E27FC236}">
                <a16:creationId xmlns:a16="http://schemas.microsoft.com/office/drawing/2014/main" id="{5E1E4854-0342-CF47-A5A1-C267867C8BA2}"/>
              </a:ext>
            </a:extLst>
          </p:cNvPr>
          <p:cNvSpPr txBox="1">
            <a:spLocks/>
          </p:cNvSpPr>
          <p:nvPr/>
        </p:nvSpPr>
        <p:spPr>
          <a:xfrm>
            <a:off x="5880099" y="2471273"/>
            <a:ext cx="6004687" cy="4026054"/>
          </a:xfrm>
          <a:prstGeom prst="rect">
            <a:avLst/>
          </a:prstGeom>
        </p:spPr>
        <p:txBody>
          <a:bodyPr vert="horz" lIns="91440" tIns="45720" rIns="91440" bIns="45720" rtlCol="0" anchor="ct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Quality </a:t>
            </a:r>
          </a:p>
          <a:p>
            <a:pPr marL="0" indent="0">
              <a:buNone/>
            </a:pPr>
            <a:r>
              <a:rPr lang="en-US" i="1" dirty="0"/>
              <a:t>Quantitative Metrics – </a:t>
            </a:r>
          </a:p>
          <a:p>
            <a:pPr marL="0" indent="0">
              <a:buNone/>
            </a:pPr>
            <a:r>
              <a:rPr lang="en-US" dirty="0"/>
              <a:t>Earnings measures: company’s return on equity and return on invested capital (i.e. debt plus equity), the size of its profit margins as well as the quality of its earnings</a:t>
            </a:r>
          </a:p>
          <a:p>
            <a:pPr marL="0" indent="0">
              <a:buNone/>
            </a:pPr>
            <a:r>
              <a:rPr lang="en-US" dirty="0"/>
              <a:t>Balance sheet measures: debt to equity ratios as well as the level of accrued income and expenses </a:t>
            </a:r>
          </a:p>
          <a:p>
            <a:pPr marL="0" indent="0">
              <a:buNone/>
            </a:pPr>
            <a:r>
              <a:rPr lang="en-US" dirty="0"/>
              <a:t>Qualitative Metrics: </a:t>
            </a:r>
          </a:p>
          <a:p>
            <a:pPr marL="0" indent="0">
              <a:buNone/>
            </a:pPr>
            <a:r>
              <a:rPr lang="en-US" dirty="0"/>
              <a:t>assessments of the company’s management team : level of senior management turnover, the transparency, timing and level of information the company discloses to investors, whether the management has a history of delivering on prior promises</a:t>
            </a:r>
          </a:p>
          <a:p>
            <a:pPr marL="0" indent="0">
              <a:buNone/>
            </a:pPr>
            <a:r>
              <a:rPr lang="en-US" dirty="0"/>
              <a:t>Strength of the company’s business model: the degree to which the company is focused on its core business, whether the core business has a sustainable competitive advantage that helps protect profit margins from competition, the degree to which revenues are diversified geographically and by customer</a:t>
            </a:r>
          </a:p>
          <a:p>
            <a:pPr marL="0" indent="0">
              <a:buNone/>
            </a:pPr>
            <a:r>
              <a:rPr lang="en-US" dirty="0"/>
              <a:t> </a:t>
            </a:r>
            <a:endParaRPr lang="en-US" i="1" dirty="0"/>
          </a:p>
          <a:p>
            <a:pPr>
              <a:buFontTx/>
              <a:buChar char="-"/>
            </a:pPr>
            <a:endParaRPr lang="en-US" dirty="0"/>
          </a:p>
          <a:p>
            <a:pPr marL="0" indent="0">
              <a:buNone/>
            </a:pPr>
            <a:endParaRPr lang="en-US" b="1" dirty="0"/>
          </a:p>
        </p:txBody>
      </p:sp>
    </p:spTree>
    <p:extLst>
      <p:ext uri="{BB962C8B-B14F-4D97-AF65-F5344CB8AC3E}">
        <p14:creationId xmlns:p14="http://schemas.microsoft.com/office/powerpoint/2010/main" val="3467117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2FEE2-58D0-A64D-B3A4-9A04709C136E}"/>
              </a:ext>
            </a:extLst>
          </p:cNvPr>
          <p:cNvSpPr>
            <a:spLocks noGrp="1"/>
          </p:cNvSpPr>
          <p:nvPr>
            <p:ph type="title"/>
          </p:nvPr>
        </p:nvSpPr>
        <p:spPr/>
        <p:txBody>
          <a:bodyPr/>
          <a:lstStyle/>
          <a:p>
            <a:r>
              <a:rPr lang="en-US" dirty="0"/>
              <a:t>Suggestions for future research and work</a:t>
            </a:r>
          </a:p>
        </p:txBody>
      </p:sp>
      <p:sp>
        <p:nvSpPr>
          <p:cNvPr id="3" name="Content Placeholder 2">
            <a:extLst>
              <a:ext uri="{FF2B5EF4-FFF2-40B4-BE49-F238E27FC236}">
                <a16:creationId xmlns:a16="http://schemas.microsoft.com/office/drawing/2014/main" id="{93FDA9EA-340B-CB44-A270-29F9E6D39095}"/>
              </a:ext>
            </a:extLst>
          </p:cNvPr>
          <p:cNvSpPr>
            <a:spLocks noGrp="1"/>
          </p:cNvSpPr>
          <p:nvPr>
            <p:ph sz="quarter" idx="13"/>
          </p:nvPr>
        </p:nvSpPr>
        <p:spPr>
          <a:xfrm>
            <a:off x="913774" y="2367092"/>
            <a:ext cx="10465426" cy="3424107"/>
          </a:xfrm>
        </p:spPr>
        <p:txBody>
          <a:bodyPr>
            <a:normAutofit fontScale="92500" lnSpcReduction="20000"/>
          </a:bodyPr>
          <a:lstStyle/>
          <a:p>
            <a:r>
              <a:rPr lang="en-US" dirty="0"/>
              <a:t>Other types of Investment styles (e.g. Upside/downside volatility)</a:t>
            </a:r>
          </a:p>
          <a:p>
            <a:r>
              <a:rPr lang="en-US" dirty="0"/>
              <a:t>Identify all the underlying "building-block" strategies by systematic and hedge fund managers such as AQR</a:t>
            </a:r>
          </a:p>
          <a:p>
            <a:r>
              <a:rPr lang="en-US" dirty="0"/>
              <a:t>Assess characteristics of these strategies and their performance and investment philosophy are observable, and come up with a map to the personality traits</a:t>
            </a:r>
          </a:p>
          <a:p>
            <a:r>
              <a:rPr lang="en-US" dirty="0"/>
              <a:t>Sketch the data needed and pseudo-code with which to replicate each of these strategies in Anita Trader website</a:t>
            </a:r>
          </a:p>
          <a:p>
            <a:r>
              <a:rPr lang="en-US" dirty="0"/>
              <a:t>Model some examples of specific Personalized investment portfolios or </a:t>
            </a:r>
            <a:r>
              <a:rPr lang="en-US" dirty="0" err="1"/>
              <a:t>Robo</a:t>
            </a:r>
            <a:r>
              <a:rPr lang="en-US" dirty="0"/>
              <a:t>-traders</a:t>
            </a:r>
          </a:p>
          <a:p>
            <a:r>
              <a:rPr lang="en-US" dirty="0"/>
              <a:t>Manager robot Idea?</a:t>
            </a:r>
          </a:p>
          <a:p>
            <a:pPr marL="0" indent="0">
              <a:buNone/>
            </a:pPr>
            <a:endParaRPr lang="en-US" dirty="0"/>
          </a:p>
          <a:p>
            <a:endParaRPr lang="en-US" dirty="0"/>
          </a:p>
        </p:txBody>
      </p:sp>
    </p:spTree>
    <p:extLst>
      <p:ext uri="{BB962C8B-B14F-4D97-AF65-F5344CB8AC3E}">
        <p14:creationId xmlns:p14="http://schemas.microsoft.com/office/powerpoint/2010/main" val="400636563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EB7CD4A3E0FC4ABC18B10106254B98" ma:contentTypeVersion="5" ma:contentTypeDescription="Create a new document." ma:contentTypeScope="" ma:versionID="2ce5acf574d2cb5241f9c86cbc360db0">
  <xsd:schema xmlns:xsd="http://www.w3.org/2001/XMLSchema" xmlns:xs="http://www.w3.org/2001/XMLSchema" xmlns:p="http://schemas.microsoft.com/office/2006/metadata/properties" xmlns:ns2="49ccbdca-6b11-472d-a80d-390dc961a3eb" targetNamespace="http://schemas.microsoft.com/office/2006/metadata/properties" ma:root="true" ma:fieldsID="9a6fecaf87e31c9e84146cc700767a3a" ns2:_="">
    <xsd:import namespace="49ccbdca-6b11-472d-a80d-390dc961a3e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ccbdca-6b11-472d-a80d-390dc961a3e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761339-AD7B-4603-B153-D8D1CC3D51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ccbdca-6b11-472d-a80d-390dc961a3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8E1EA3-AB13-4130-BD28-B1561D3DE9B4}">
  <ds:schemaRefs>
    <ds:schemaRef ds:uri="http://schemas.microsoft.com/sharepoint/v3/contenttype/forms"/>
  </ds:schemaRefs>
</ds:datastoreItem>
</file>

<file path=customXml/itemProps3.xml><?xml version="1.0" encoding="utf-8"?>
<ds:datastoreItem xmlns:ds="http://schemas.openxmlformats.org/officeDocument/2006/customXml" ds:itemID="{6FCE8D19-B396-4A78-9481-B9388E9D67F5}">
  <ds:schemaRefs>
    <ds:schemaRef ds:uri="http://purl.org/dc/dcmitype/"/>
    <ds:schemaRef ds:uri="http://purl.org/dc/elements/1.1/"/>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49ccbdca-6b11-472d-a80d-390dc961a3eb"/>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{3D892A69-2CAE-1840-B92A-66E465A842FE}tf10001073</Template>
  <TotalTime>1456</TotalTime>
  <Words>2141</Words>
  <Application>Microsoft Office PowerPoint</Application>
  <PresentationFormat>Widescreen</PresentationFormat>
  <Paragraphs>208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Tw Cen MT</vt:lpstr>
      <vt:lpstr>Wingdings 2</vt:lpstr>
      <vt:lpstr>Droplet</vt:lpstr>
      <vt:lpstr>Mapping Personality Traits to Investment Behavior</vt:lpstr>
      <vt:lpstr>OCEAN 5 Personality Traits and their trading applications</vt:lpstr>
      <vt:lpstr>Asset Groups and  Personality Mapping</vt:lpstr>
      <vt:lpstr>Investment Styles and  Personality Mapping</vt:lpstr>
      <vt:lpstr>Investment Styles and  Personality Mapping (cont.)</vt:lpstr>
      <vt:lpstr>Investment Styles and  Personality Mapping (cont.)</vt:lpstr>
      <vt:lpstr>Quantitative Measures/metrics</vt:lpstr>
      <vt:lpstr>Suggestions for future research and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Personality Traits to Investment Behavior</dc:title>
  <dc:creator>Emil Qiu</dc:creator>
  <cp:lastModifiedBy>Thomas Chin</cp:lastModifiedBy>
  <cp:revision>64</cp:revision>
  <dcterms:created xsi:type="dcterms:W3CDTF">2018-07-17T14:51:15Z</dcterms:created>
  <dcterms:modified xsi:type="dcterms:W3CDTF">2018-08-03T02:21:32Z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0x010100D5EB7CD4A3E0FC4ABC18B10106254B98</vt:lpwstr>
  </property>
</Properties>
</file>