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2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4D7C-E71C-47C0-A7FB-1D5432EAF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D127-69E7-4E51-B021-5377EFD0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D216-E392-4C6A-BB42-DF4E8636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40F1-123E-4379-A26F-A591F6CB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B330-427D-4DB6-B965-A71CEE21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CB73-D814-4EE5-8D35-69DAA340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A59E-450B-40E1-9A0C-4EF21397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6BE6-442A-4D98-BBC9-2C993C26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317F-5CB3-4963-AA7E-9C3E050A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D9D3-B861-4096-8F71-4FDB931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9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369-B87A-4E54-BEB2-E6D74F6C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4584-8A7A-41C7-9E5B-DF89E7EC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017F-2F8E-4D35-8F42-024BF557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22FA-668B-4A0E-9D09-7468B4A8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6AA2-7D2F-44B3-AEB1-EE99BFAD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7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6D2A-518F-4438-8D9A-A7527EFF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8B26-551E-4787-9C49-325FDD8F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D439-3729-48F8-BF0A-5FE383B8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19DA8-CE35-41C1-BC61-E360B24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059F-D812-4F1C-892A-3B27F0D3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301FA-2B1B-4944-A2D6-48D1AA94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4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C4B3-CDF1-43D6-98E4-1392D724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EF29-7B40-4FB2-91D2-DCF73E9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0441-215F-4942-92B3-3EB7BEC5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8828C-78CF-4C4E-9CA7-2A41099B2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2D56-EC52-4F06-B278-7F1059182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44719-A2B4-4FC1-9C55-499F26BD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F6C7F-2500-41A6-AB97-3009317B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F493C-32F6-464C-A482-F86C5C09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CD60-F1D7-4F10-8F1B-0BDB8069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28F9B-18D2-45A2-B248-C9797163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189CB-9161-4711-8B2C-1C63B95B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D05C-08B4-4241-916D-FE89729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E6B0-44C7-47EB-B242-5B877E29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41B61-D2C0-44BE-8757-DCB94DBD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4CFD-982C-4E1F-A8D0-90ADE25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3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A847-9DE1-42BC-BF19-7C17FF54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D3C0-E463-4F6B-9B50-FFF611B4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7709-80D2-40E3-8EE4-8CD9CC93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B9F29-C299-4E0E-9455-A64FF89B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E2E7-5ECC-4812-AF0B-A02E356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6AAFC-FFD2-4005-8DBB-F960F378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7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14D-32F6-4F09-AC5C-0B98C86E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4F9ED-82C5-417B-ADB5-285C65FAE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1A91B-0215-4C2D-A2C5-9A8B66C1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C1B78-97C9-4648-BC2C-83E27F0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BEE4D-0918-40C1-A452-6E93E8BB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8DFFE-3890-4064-8DC9-44E8E9F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1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7C9F-17FF-4614-A0CA-D59430DD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261C0-4A88-44FA-9C7D-16482DFD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E573-F980-4D50-A0F4-FCDD9E80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B9F1-9342-438C-9C64-52B114F7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A191-5689-4A63-9B70-9D1195D3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8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BC8C5-219C-44AD-8ACF-941663A75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6BB27-F8A4-48AC-BD51-A6AE2B58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AF93-333E-4888-B95C-C29E8F13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4CB6-240A-4BDE-A249-B0405401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6028-BD74-47B8-A941-7342125D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B273-534D-46C2-9134-77BC824B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0434-E1BE-489A-B458-C91CC93C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2C6F-DF95-4939-8949-5E0698C2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9807-FD4F-44E2-AF75-0DA6ED05227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0704-B99D-495A-881E-94AB2E064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CF5E-6DDC-4034-8F8B-59723A82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AE29-3B9D-4917-AAF3-C0BB0D70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99D9-E40E-4B15-9E0F-DE461DF29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Input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DD7EB-B3F0-4F9A-9884-F4CF544F4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3D73-785B-4536-9319-E4A66BCCF57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Other Validations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686F-BD94-4E1C-959C-2275CBF3EFC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a number of other ways to use validation.  A great way to learn the general concept is to use the tutorials at W3 Schools.  There are many other tutorials available and can be found by doing a google search on Form Input Validation.   The ways can be simple or complex but are too numerous to teach here.  A few examples: </a:t>
            </a:r>
          </a:p>
          <a:p>
            <a:pPr marL="0" indent="0">
              <a:buNone/>
            </a:pPr>
            <a:r>
              <a:rPr lang="en-US" sz="1800" dirty="0"/>
              <a:t>Pattern validation – This can help validate items expected to be in a specific pattern like phone numbers or social security numbers.  Also can be used to ensure proper text.  For example a town should not have numbers so the pattern would contain all letters, dashes, apostrophe’s and spaces.</a:t>
            </a:r>
          </a:p>
          <a:p>
            <a:pPr marL="0" indent="0">
              <a:buNone/>
            </a:pPr>
            <a:r>
              <a:rPr lang="en-US" sz="1800" dirty="0"/>
              <a:t>Restricting or requiring length – text fields created by &lt;input&gt; or &lt;</a:t>
            </a:r>
            <a:r>
              <a:rPr lang="en-US" sz="1800" dirty="0" err="1"/>
              <a:t>textarea</a:t>
            </a:r>
            <a:r>
              <a:rPr lang="en-US" sz="1800" dirty="0"/>
              <a:t>&gt; can be constrained and validated using </a:t>
            </a:r>
            <a:r>
              <a:rPr lang="en-US" sz="1800" dirty="0" err="1"/>
              <a:t>minlength</a:t>
            </a:r>
            <a:r>
              <a:rPr lang="en-US" sz="1800" dirty="0"/>
              <a:t> and </a:t>
            </a:r>
            <a:r>
              <a:rPr lang="en-US" sz="1800" dirty="0" err="1"/>
              <a:t>maxlength</a:t>
            </a:r>
            <a:r>
              <a:rPr lang="en-US" sz="1800" dirty="0"/>
              <a:t> attributes.</a:t>
            </a:r>
          </a:p>
          <a:p>
            <a:pPr marL="0" indent="0">
              <a:buNone/>
            </a:pPr>
            <a:r>
              <a:rPr lang="en-US" sz="1800" dirty="0"/>
              <a:t>Validation of specific input types – if an &lt;input type&gt; is specified the browser will validate what is entered.  </a:t>
            </a:r>
            <a:r>
              <a:rPr lang="en-US" sz="1800" dirty="0" err="1"/>
              <a:t>Thi</a:t>
            </a:r>
            <a:r>
              <a:rPr lang="en-US" sz="1800" dirty="0"/>
              <a:t> is common for items such as URL and email</a:t>
            </a:r>
          </a:p>
          <a:p>
            <a:pPr marL="0" indent="0">
              <a:buNone/>
            </a:pPr>
            <a:r>
              <a:rPr lang="en-US" sz="1800" dirty="0"/>
              <a:t>This is a partial list, again the best way to learn is through practice and tutorial. </a:t>
            </a:r>
          </a:p>
        </p:txBody>
      </p:sp>
    </p:spTree>
    <p:extLst>
      <p:ext uri="{BB962C8B-B14F-4D97-AF65-F5344CB8AC3E}">
        <p14:creationId xmlns:p14="http://schemas.microsoft.com/office/powerpoint/2010/main" val="16802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4987-A9D8-483F-84AB-CA59C21259D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Avoiding need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9CBB-819C-4B76-9532-62F33B0E4F4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Validation should not be avoided as it is beneficial.  However, the need for it can be minimized through good form design.  Some ways to create a better user experience with easier to enter forms:</a:t>
            </a:r>
          </a:p>
          <a:p>
            <a:r>
              <a:rPr lang="en-US" sz="2400" dirty="0"/>
              <a:t>Make sure descriptions of what should be entered are clear</a:t>
            </a:r>
          </a:p>
          <a:p>
            <a:r>
              <a:rPr lang="en-US" sz="2400" dirty="0"/>
              <a:t>Use a drop-down list when you expect only certain results</a:t>
            </a:r>
          </a:p>
          <a:p>
            <a:r>
              <a:rPr lang="en-US" sz="2400" dirty="0"/>
              <a:t>For items required in a certain syntax or pattern, show an example of that pattern in the instruction, or create a default value showing in the input box to be keyed over.</a:t>
            </a:r>
          </a:p>
          <a:p>
            <a:r>
              <a:rPr lang="en-US" sz="2400" dirty="0"/>
              <a:t>Use tools to help users such as date pickers, drop downs, radio buttons and </a:t>
            </a:r>
            <a:r>
              <a:rPr lang="en-US" sz="2400"/>
              <a:t>check boxes.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The key to clean and accurate data is a well thought out and validated input form.</a:t>
            </a:r>
          </a:p>
        </p:txBody>
      </p:sp>
    </p:spTree>
    <p:extLst>
      <p:ext uri="{BB962C8B-B14F-4D97-AF65-F5344CB8AC3E}">
        <p14:creationId xmlns:p14="http://schemas.microsoft.com/office/powerpoint/2010/main" val="38228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BF34-3E57-4DDC-B23D-6D6B8FFDF68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is Form Input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9DF6-D993-47BF-9D60-B1E987F227D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The topic of this discussion is called “Form Input Validation”.  You may have heard:</a:t>
            </a:r>
          </a:p>
          <a:p>
            <a:r>
              <a:rPr lang="en-US" dirty="0"/>
              <a:t>Form Validation</a:t>
            </a:r>
          </a:p>
          <a:p>
            <a:r>
              <a:rPr lang="en-US" dirty="0"/>
              <a:t>Form Data Validation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Field Validation</a:t>
            </a:r>
          </a:p>
          <a:p>
            <a:r>
              <a:rPr lang="en-US" dirty="0"/>
              <a:t>Input Data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2CB7-D0C0-471A-990D-361A56BAE98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High Level Description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D6F0-5A20-49EE-AB4D-1AE3136C4E6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a few types of validation.   These are not “official” definitions, but my interpretations based on research for this presentation.</a:t>
            </a:r>
          </a:p>
          <a:p>
            <a:r>
              <a:rPr lang="en-US" dirty="0"/>
              <a:t>Required vs. Optional – This type of check simply determines if required field in a form contain an entry.  It does not check the entry for correctness.</a:t>
            </a:r>
          </a:p>
          <a:p>
            <a:r>
              <a:rPr lang="en-US" dirty="0"/>
              <a:t>Validation against constraints – This type of check ensures the data entered is sensible and reasonable.  For example if you create a form requiring an address it wouldn’t make sense if there were numbers in the state field.</a:t>
            </a:r>
          </a:p>
          <a:p>
            <a:r>
              <a:rPr lang="en-US" dirty="0"/>
              <a:t>There are three categories of HTML5 validation features:</a:t>
            </a:r>
          </a:p>
          <a:p>
            <a:pPr lvl="1"/>
            <a:r>
              <a:rPr lang="en-US" dirty="0"/>
              <a:t>	HTML attributes on &lt;input&gt;, &lt;select&gt;, and &lt;</a:t>
            </a:r>
            <a:r>
              <a:rPr lang="en-US" dirty="0" err="1"/>
              <a:t>textarea</a:t>
            </a:r>
            <a:r>
              <a:rPr lang="en-US" dirty="0"/>
              <a:t>&gt; elements</a:t>
            </a:r>
          </a:p>
          <a:p>
            <a:pPr lvl="1"/>
            <a:r>
              <a:rPr lang="en-US" dirty="0"/>
              <a:t>	CSS pseudo selectors</a:t>
            </a:r>
          </a:p>
          <a:p>
            <a:pPr lvl="1"/>
            <a:r>
              <a:rPr lang="en-US" dirty="0"/>
              <a:t>	JavaScript API’s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7C99-6C1A-4FD3-A579-5289994DDE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High Level Description of Validation-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6532-FF7B-45D0-ABC6-8C355F34D1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There are also two types of form validation</a:t>
            </a:r>
          </a:p>
          <a:p>
            <a:pPr lvl="1"/>
            <a:r>
              <a:rPr lang="en-US" dirty="0"/>
              <a:t>Client-side validation – this validation occurs in the browser.  The user input is checked against the rules and constraints built into the HTML5 or JavaScript and instant feedback is returned to the user.</a:t>
            </a:r>
          </a:p>
          <a:p>
            <a:pPr lvl="1"/>
            <a:r>
              <a:rPr lang="en-US" dirty="0"/>
              <a:t>Server-side validation – this occurs after the data has been submitted.  The rules have the potential to be more complex and the data can be scrubbed.  For example, a client-side validation can check and email address to see that it’s in the correct email address form.  A server-side validation can check to see if the email is already in use on the site.  Server-side validation is not as user friendly because the validation occurs after the entire form has been submitted.</a:t>
            </a:r>
          </a:p>
          <a:p>
            <a:pPr marL="0" indent="0">
              <a:buNone/>
            </a:pPr>
            <a:r>
              <a:rPr lang="en-US" dirty="0"/>
              <a:t>For the purpose of this presentation we will focus on Built-in form validation using “validation attributes” occurring on the client-side.</a:t>
            </a:r>
          </a:p>
        </p:txBody>
      </p:sp>
    </p:spTree>
    <p:extLst>
      <p:ext uri="{BB962C8B-B14F-4D97-AF65-F5344CB8AC3E}">
        <p14:creationId xmlns:p14="http://schemas.microsoft.com/office/powerpoint/2010/main" val="2988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D235-782B-4719-A8D9-D76EA3D4104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Why Is Validation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2EFE-3574-441D-8730-926D113A120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Ensures data needed for any calculations is entered</a:t>
            </a:r>
          </a:p>
          <a:p>
            <a:r>
              <a:rPr lang="en-US" dirty="0"/>
              <a:t>Controls the format for the needed input</a:t>
            </a:r>
          </a:p>
          <a:p>
            <a:r>
              <a:rPr lang="en-US" dirty="0"/>
              <a:t>Can create a better user experience by paying more forcing more thought to initial form creation.</a:t>
            </a:r>
          </a:p>
        </p:txBody>
      </p:sp>
    </p:spTree>
    <p:extLst>
      <p:ext uri="{BB962C8B-B14F-4D97-AF65-F5344CB8AC3E}">
        <p14:creationId xmlns:p14="http://schemas.microsoft.com/office/powerpoint/2010/main" val="1485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D0C6F-6E28-45B5-9237-C0748B0DB2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Form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885A3-291B-42A0-98F5-69E308395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2354"/>
            <a:ext cx="5181600" cy="392460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There is no form validation and nearly no input instruction: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EA579-4D32-40CD-B030-841C09BD1533}"/>
              </a:ext>
            </a:extLst>
          </p:cNvPr>
          <p:cNvSpPr txBox="1"/>
          <p:nvPr/>
        </p:nvSpPr>
        <p:spPr>
          <a:xfrm>
            <a:off x="838200" y="1786855"/>
            <a:ext cx="105156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Here is an example of a crude form I made for an early HTML class.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7E3FCEB-8275-4C1C-864D-EA01B7689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71" y="3170093"/>
            <a:ext cx="2751058" cy="2232853"/>
          </a:xfrm>
          <a:ln w="12700">
            <a:solidFill>
              <a:schemeClr val="tx1"/>
            </a:solidFill>
          </a:ln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FFB485C1-862A-4152-9AB8-2194005A1A90}"/>
              </a:ext>
            </a:extLst>
          </p:cNvPr>
          <p:cNvSpPr txBox="1">
            <a:spLocks/>
          </p:cNvSpPr>
          <p:nvPr/>
        </p:nvSpPr>
        <p:spPr>
          <a:xfrm>
            <a:off x="6172202" y="2252354"/>
            <a:ext cx="5181600" cy="3924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user can enter anything, the likely result an invalid answer: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889C1F-A925-42A7-AD89-0C3FE283F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36" y="3094592"/>
            <a:ext cx="3040643" cy="28120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55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6E77-A99E-48D0-8A93-B904725F9B8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with Better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BF86-4512-40AD-8C04-87A529460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Adding more specific entry instructions will help increase the chances of valid entry: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5E20E1-4F38-4FE1-9B6A-E063A21106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37" y="2736390"/>
            <a:ext cx="3292125" cy="2865368"/>
          </a:xfrm>
          <a:ln w="12700"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3A0BF-A546-4FD4-A2D4-18B3BC10626B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But what happens if the user has a typographical error, or simply doesn’t understand the instructions?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95EA6-72FF-4B8B-897B-8964B5EB7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74" y="2736390"/>
            <a:ext cx="3414056" cy="29568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63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98A-1A49-45D9-ACB0-96717D0CC1D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with Validation of Required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EC1C-334E-4AB0-8A95-3AE86E99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Below is a screenshot of the same form modified to “require” entry into each field.  CSS has been added to show distinguish fields needing entry.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CEC3A0-1C0F-46F1-AFCF-C34F62ABC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06" y="3076434"/>
            <a:ext cx="3314987" cy="2621507"/>
          </a:xfrm>
          <a:ln w="12700"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F30BBF-7AA7-46EB-B7CA-BD3DBE7F5A47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These fields can be made dynamic using CSS, that is, changing appearance when the required entry is fulfilled.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22761A-F6E6-45CB-BF40-444A480F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67" y="3076434"/>
            <a:ext cx="3345470" cy="26443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53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98A-1A49-45D9-ACB0-96717D0CC1D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with Validation of Required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EC1C-334E-4AB0-8A95-3AE86E99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the user attempts to submit without the required validation and error message will display.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F30BBF-7AA7-46EB-B7CA-BD3DBE7F5A47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is accomplished by adding instruction to the HTML (see red instruction):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400" dirty="0"/>
              <a:t>&lt;label for="</a:t>
            </a:r>
            <a:r>
              <a:rPr lang="en-US" sz="1400" dirty="0" err="1"/>
              <a:t>mopmt</a:t>
            </a:r>
            <a:r>
              <a:rPr lang="en-US" sz="1400" dirty="0"/>
              <a:t>"&gt;How much will you pay per month?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Enter whole dollars. ex. $25.00 enter "25" &lt;</a:t>
            </a:r>
            <a:r>
              <a:rPr lang="en-US" sz="1400" dirty="0" err="1"/>
              <a:t>br</a:t>
            </a:r>
            <a:r>
              <a:rPr lang="en-US" sz="1400" dirty="0"/>
              <a:t>&gt;&lt;/label&gt;</a:t>
            </a:r>
          </a:p>
          <a:p>
            <a:pPr marL="0" indent="0">
              <a:buNone/>
            </a:pPr>
            <a:r>
              <a:rPr lang="en-US" sz="1400" dirty="0"/>
              <a:t>        &lt;input id="</a:t>
            </a:r>
            <a:r>
              <a:rPr lang="en-US" sz="1400" dirty="0" err="1"/>
              <a:t>pmt</a:t>
            </a:r>
            <a:r>
              <a:rPr lang="en-US" sz="1400" dirty="0"/>
              <a:t>" name="</a:t>
            </a:r>
            <a:r>
              <a:rPr lang="en-US" sz="1400" dirty="0" err="1"/>
              <a:t>pmtamt</a:t>
            </a:r>
            <a:r>
              <a:rPr lang="en-US" sz="1400" dirty="0"/>
              <a:t>" </a:t>
            </a:r>
            <a:r>
              <a:rPr lang="en-US" sz="1400" b="1" dirty="0">
                <a:solidFill>
                  <a:srgbClr val="FF0000"/>
                </a:solidFill>
              </a:rPr>
              <a:t>required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800" dirty="0"/>
              <a:t>And to the CSS:</a:t>
            </a:r>
          </a:p>
          <a:p>
            <a:pPr marL="0" indent="0">
              <a:buNone/>
            </a:pPr>
            <a:r>
              <a:rPr lang="en-US" sz="1400" dirty="0" err="1"/>
              <a:t>input:invalid</a:t>
            </a:r>
            <a:r>
              <a:rPr lang="en-US" sz="1400" dirty="0"/>
              <a:t> {  border: 2px dashed red; }</a:t>
            </a:r>
          </a:p>
          <a:p>
            <a:pPr marL="0" indent="0">
              <a:buNone/>
            </a:pPr>
            <a:r>
              <a:rPr lang="en-US" sz="1400" dirty="0" err="1"/>
              <a:t>input:valid</a:t>
            </a:r>
            <a:r>
              <a:rPr lang="en-US" sz="1400" dirty="0"/>
              <a:t> {  border: 2px solid black; }</a:t>
            </a:r>
          </a:p>
          <a:p>
            <a:pPr marL="0" indent="0">
              <a:buNone/>
            </a:pPr>
            <a:r>
              <a:rPr lang="en-US" sz="1800" dirty="0"/>
              <a:t>The instruction “required” returns a value of either “invalid” or “valid” to the input element.  This allows the CSS to apply the designated styling.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7D146-4B93-4E24-AAF8-8E001337A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8073" r="37867" b="56268"/>
          <a:stretch/>
        </p:blipFill>
        <p:spPr>
          <a:xfrm>
            <a:off x="1866464" y="3076434"/>
            <a:ext cx="3199172" cy="2644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756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960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Form Input Validation</vt:lpstr>
      <vt:lpstr>What is Form Input Validation?</vt:lpstr>
      <vt:lpstr>High Level Description of Validation</vt:lpstr>
      <vt:lpstr>High Level Description of Validation- cont’d</vt:lpstr>
      <vt:lpstr>Why Is Validation Important?</vt:lpstr>
      <vt:lpstr>Form Example</vt:lpstr>
      <vt:lpstr>Example with Better Instructions:</vt:lpstr>
      <vt:lpstr>Example with Validation of Required Fields</vt:lpstr>
      <vt:lpstr>Example with Validation of Required Fields</vt:lpstr>
      <vt:lpstr>Other Validations </vt:lpstr>
      <vt:lpstr>Avoiding need for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Input Validation</dc:title>
  <dc:creator>Lynne Merrill</dc:creator>
  <cp:lastModifiedBy>Lynne Merrill</cp:lastModifiedBy>
  <cp:revision>20</cp:revision>
  <dcterms:created xsi:type="dcterms:W3CDTF">2018-06-10T22:11:51Z</dcterms:created>
  <dcterms:modified xsi:type="dcterms:W3CDTF">2018-06-11T07:55:05Z</dcterms:modified>
</cp:coreProperties>
</file>