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30"/>
  </p:notesMasterIdLst>
  <p:sldIdLst>
    <p:sldId id="277" r:id="rId3"/>
    <p:sldId id="258" r:id="rId4"/>
    <p:sldId id="260" r:id="rId5"/>
    <p:sldId id="278" r:id="rId6"/>
    <p:sldId id="280" r:id="rId7"/>
    <p:sldId id="281" r:id="rId8"/>
    <p:sldId id="287" r:id="rId9"/>
    <p:sldId id="290" r:id="rId10"/>
    <p:sldId id="291" r:id="rId11"/>
    <p:sldId id="286" r:id="rId12"/>
    <p:sldId id="292" r:id="rId13"/>
    <p:sldId id="306" r:id="rId14"/>
    <p:sldId id="285" r:id="rId15"/>
    <p:sldId id="293" r:id="rId16"/>
    <p:sldId id="307" r:id="rId17"/>
    <p:sldId id="310" r:id="rId18"/>
    <p:sldId id="308" r:id="rId19"/>
    <p:sldId id="279" r:id="rId20"/>
    <p:sldId id="309" r:id="rId21"/>
    <p:sldId id="300" r:id="rId22"/>
    <p:sldId id="302" r:id="rId23"/>
    <p:sldId id="303" r:id="rId24"/>
    <p:sldId id="304" r:id="rId25"/>
    <p:sldId id="305" r:id="rId26"/>
    <p:sldId id="314" r:id="rId27"/>
    <p:sldId id="316" r:id="rId28"/>
    <p:sldId id="26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45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32" autoAdjust="0"/>
    <p:restoredTop sz="71719" autoAdjust="0"/>
  </p:normalViewPr>
  <p:slideViewPr>
    <p:cSldViewPr snapToGrid="0" snapToObjects="1" showGuides="1">
      <p:cViewPr varScale="1">
        <p:scale>
          <a:sx n="48" d="100"/>
          <a:sy n="48" d="100"/>
        </p:scale>
        <p:origin x="1104" y="36"/>
      </p:cViewPr>
      <p:guideLst>
        <p:guide orient="horz" pos="22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286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E058B-7437-CA42-8D37-5B578290B080}" type="datetimeFigureOut">
              <a:t>2019/7/29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832F5-8182-CB47-B0FF-E82631E0BAB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002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832F5-8182-CB47-B0FF-E82631E0BAB3}" type="slidenum">
              <a:rPr lang="en-US" altLang="zh-CN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0080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832F5-8182-CB47-B0FF-E82631E0BAB3}" type="slidenum"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723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832F5-8182-CB47-B0FF-E82631E0BAB3}" type="slidenum">
              <a:rPr lang="en-US" altLang="zh-CN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849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assumptions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832F5-8182-CB47-B0FF-E82631E0BAB3}" type="slidenum">
              <a:rPr lang="en-US" smtClean="0"/>
              <a:t>17</a:t>
            </a:fld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46019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832F5-8182-CB47-B0FF-E82631E0BAB3}" type="slidenum">
              <a:rPr lang="en-US" smtClean="0"/>
              <a:t>18</a:t>
            </a:fld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239462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832F5-8182-CB47-B0FF-E82631E0BAB3}" type="slidenum">
              <a:rPr lang="en-US" smtClean="0"/>
              <a:t>19</a:t>
            </a:fld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696169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832F5-8182-CB47-B0FF-E82631E0BAB3}" type="slidenum">
              <a:rPr lang="en-US" altLang="zh-CN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75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85CA7-9725-6A40-8BEE-95533D122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E26612-EAD7-3949-8E08-4EA4BBE85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088DEA-10A6-284B-8F87-7479CD81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9369-2549-A443-9C95-7650FADFA56F}" type="datetimeFigureOut">
              <a:t>2019/7/29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AB253-A53A-EF4D-958A-92FFE46C4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B88066-E4AE-514E-BF2F-0126728A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59828-30CF-5349-88BD-B7098528932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4644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an dir="u"/>
      </p:transition>
    </mc:Choice>
    <mc:Fallback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F7201-B404-E945-ADCB-FAD3F909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3AD61A-30AB-DF4E-B67A-903D4C671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BF02F5-0671-BF49-85F3-71D236C4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9369-2549-A443-9C95-7650FADFA56F}" type="datetimeFigureOut">
              <a:t>2019/7/29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D62F63-1F23-6B4F-9AC7-C288949E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2CD26-F189-A847-B00C-FEA806CC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59828-30CF-5349-88BD-B7098528932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6887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an dir="u"/>
      </p:transition>
    </mc:Choice>
    <mc:Fallback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A52FAC-A01E-CC44-AC5A-E37C63F83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5781BD-9D5A-F14D-931E-79D83733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082547-66F0-1D4C-90B9-1B15D5122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9369-2549-A443-9C95-7650FADFA56F}" type="datetimeFigureOut">
              <a:t>2019/7/29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EC2300-4F17-AA44-AC3B-7B977586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FEEDB-4DFE-C04E-BF65-DD65AFD8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59828-30CF-5349-88BD-B7098528932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2154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an dir="u"/>
      </p:transition>
    </mc:Choice>
    <mc:Fallback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B6B7D-D4E7-6047-A213-0FAEFBE3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065075-B457-2546-A535-40DC34B7C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A4EA2-5B22-5544-B24D-ED085C68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9369-2549-A443-9C95-7650FADFA56F}" type="datetimeFigureOut">
              <a:t>2019/7/29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BCDDE-E415-C048-B4F8-5D0D7B6F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B4D1FA-502B-9D44-9FC8-FC5AD550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59828-30CF-5349-88BD-B7098528932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2978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an dir="u"/>
      </p:transition>
    </mc:Choice>
    <mc:Fallback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76281-B5FB-A349-9DC4-9D47AF9E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040E2B-54B6-A840-BD20-0C1872B1C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438F59-B3FD-014A-BD00-D06FD242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9369-2549-A443-9C95-7650FADFA56F}" type="datetimeFigureOut">
              <a:t>2019/7/29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976D0D-6FEF-A646-8DE1-2ACC49F94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6E8CB6-6762-1245-95F3-058422B4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59828-30CF-5349-88BD-B7098528932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7296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an dir="u"/>
      </p:transition>
    </mc:Choice>
    <mc:Fallback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6AE59-92EA-E84F-AE88-79EB89AE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9500E3-7CE9-0141-8DE1-49862FAF6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DE69A0-C202-A749-81D2-C990CC9D5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B38B4F-18B6-524E-B9B4-690F58013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9369-2549-A443-9C95-7650FADFA56F}" type="datetimeFigureOut">
              <a:t>2019/7/29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3FF56B-8793-AC4A-BD45-C51D4535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78D1B5-F436-9840-ACB0-CA6A0691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59828-30CF-5349-88BD-B7098528932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0067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an dir="u"/>
      </p:transition>
    </mc:Choice>
    <mc:Fallback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EACD3-A199-664F-8CB7-240F4CC8E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DDCC2D-2041-FE4E-A81E-193B8D9E6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78DBCA-52CA-4E43-870F-EBD7FDFED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F98036-F434-1549-8220-94D591A45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93E20C-0E9A-9D43-BF61-B4EC89D59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DD1B88-958D-C943-9AD6-20394663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9369-2549-A443-9C95-7650FADFA56F}" type="datetimeFigureOut">
              <a:t>2019/7/29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A87183-D8A1-6849-B63B-745501C6C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9C7EA3-4A29-9444-BAC4-0BAC69FA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59828-30CF-5349-88BD-B7098528932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0603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an dir="u"/>
      </p:transition>
    </mc:Choice>
    <mc:Fallback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F0A0F-8403-1D4C-9696-FAF75317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6E12FF-8E19-224F-8E2C-46F4EF67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9369-2549-A443-9C95-7650FADFA56F}" type="datetimeFigureOut">
              <a:t>2019/7/29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19B3F0-61D0-B043-8B78-DA082103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A3A15D-7753-924D-8908-CEFC9464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59828-30CF-5349-88BD-B7098528932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3101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an dir="u"/>
      </p:transition>
    </mc:Choice>
    <mc:Fallback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A18B75-1E10-0043-B4E4-CB2B640B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9369-2549-A443-9C95-7650FADFA56F}" type="datetimeFigureOut">
              <a:t>2019/7/29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8EEBEB-A3BA-874D-83F2-44F59F2F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B8BCAB-647A-2248-98A5-CB2F94E8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59828-30CF-5349-88BD-B7098528932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0587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an dir="u"/>
      </p:transition>
    </mc:Choice>
    <mc:Fallback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3F53D-3BEE-CA4C-84C1-106AEAF71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C28C4E-EA8A-7A4D-9A0B-481E2A69B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D66CEB-A419-B549-97B1-6E1E1F4E8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45A962-00F3-3B4A-B91C-C93A53FD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9369-2549-A443-9C95-7650FADFA56F}" type="datetimeFigureOut">
              <a:t>2019/7/29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A17AAD-605C-C345-8EF0-2ECF1E00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61D619-1950-634D-9965-02A77C2C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59828-30CF-5349-88BD-B7098528932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0900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an dir="u"/>
      </p:transition>
    </mc:Choice>
    <mc:Fallback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13120-8B11-D042-8810-A2EADB7C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6190D9-FD77-2248-9FA6-F764FBEA0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ABDE0A-D1E1-C24D-9A24-C5960B434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B43977-7B9D-1449-AB9F-89F78D84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9369-2549-A443-9C95-7650FADFA56F}" type="datetimeFigureOut">
              <a:t>2019/7/29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6440CA-D80F-1B40-A2C5-3F640A98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C73C2B-E8DD-C54F-B022-45B2D8AE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59828-30CF-5349-88BD-B7098528932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7541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an dir="u"/>
      </p:transition>
    </mc:Choice>
    <mc:Fallback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0430D9-AFDD-644D-830F-7BC6EE210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CE1FF5-63F6-BD44-832B-2741A9BEE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D66D86-1F90-BF4A-9309-85EF0A5F4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D9369-2549-A443-9C95-7650FADFA56F}" type="datetimeFigureOut">
              <a:t>2019/7/29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AD6530-FCAB-2746-A9EF-611B267C2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255B86-4F81-3D44-B08D-1FE9614EF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59828-30CF-5349-88BD-B7098528932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670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advClick="0">
        <p14:pan dir="u"/>
      </p:transition>
    </mc:Choice>
    <mc:Fallback>
      <p:transition spd="slow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E929911F-2CC9-424A-8A3C-5A8496D98E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17000"/>
            </a:blip>
            <a:srcRect/>
            <a:stretch>
              <a:fillRect l="-1085" r="-108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Oval 39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2FFF5003-0CE4-5141-9F1A-A11F0BD93978}"/>
              </a:ext>
            </a:extLst>
          </p:cNvPr>
          <p:cNvSpPr/>
          <p:nvPr/>
        </p:nvSpPr>
        <p:spPr>
          <a:xfrm>
            <a:off x="11170903" y="451615"/>
            <a:ext cx="633274" cy="633274"/>
          </a:xfrm>
          <a:prstGeom prst="ellipse">
            <a:avLst/>
          </a:prstGeom>
          <a:solidFill>
            <a:srgbClr val="DB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39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AB2AC7F0-49A9-C74D-B2EC-9BAF00A14897}"/>
              </a:ext>
            </a:extLst>
          </p:cNvPr>
          <p:cNvSpPr/>
          <p:nvPr/>
        </p:nvSpPr>
        <p:spPr>
          <a:xfrm>
            <a:off x="-419863" y="5286580"/>
            <a:ext cx="2248646" cy="2248646"/>
          </a:xfrm>
          <a:prstGeom prst="ellipse">
            <a:avLst/>
          </a:prstGeom>
          <a:solidFill>
            <a:schemeClr val="bg1">
              <a:lumMod val="8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文本框 8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1CFCB26F-21FF-554E-B27E-E7E8F66B839B}"/>
              </a:ext>
            </a:extLst>
          </p:cNvPr>
          <p:cNvSpPr txBox="1"/>
          <p:nvPr/>
        </p:nvSpPr>
        <p:spPr>
          <a:xfrm>
            <a:off x="1702321" y="1953517"/>
            <a:ext cx="8787358" cy="17543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DB45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House Prices: Advanced Regression Techniques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36A3747-48C4-4ED1-9E98-9F6AF7ACB76F}"/>
              </a:ext>
            </a:extLst>
          </p:cNvPr>
          <p:cNvGrpSpPr/>
          <p:nvPr/>
        </p:nvGrpSpPr>
        <p:grpSpPr>
          <a:xfrm>
            <a:off x="-93349" y="3880828"/>
            <a:ext cx="10583028" cy="1072172"/>
            <a:chOff x="1128676" y="5200807"/>
            <a:chExt cx="9309551" cy="1072172"/>
          </a:xfrm>
        </p:grpSpPr>
        <p:sp>
          <p:nvSpPr>
            <p:cNvPr id="18" name="矩形 17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  <a:extLst>
                <a:ext uri="{FF2B5EF4-FFF2-40B4-BE49-F238E27FC236}">
                  <a16:creationId xmlns:a16="http://schemas.microsoft.com/office/drawing/2014/main" id="{1EA61E68-F001-994C-9AB2-2C3A615DA520}"/>
                </a:ext>
              </a:extLst>
            </p:cNvPr>
            <p:cNvSpPr/>
            <p:nvPr/>
          </p:nvSpPr>
          <p:spPr>
            <a:xfrm>
              <a:off x="2759428" y="5200807"/>
              <a:ext cx="7678799" cy="1072172"/>
            </a:xfrm>
            <a:prstGeom prst="rect">
              <a:avLst/>
            </a:prstGeom>
            <a:solidFill>
              <a:srgbClr val="DB45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  <a:extLst>
                <a:ext uri="{FF2B5EF4-FFF2-40B4-BE49-F238E27FC236}">
                  <a16:creationId xmlns:a16="http://schemas.microsoft.com/office/drawing/2014/main" id="{7B990F3B-3136-F642-B54D-10FCEC0959ED}"/>
                </a:ext>
              </a:extLst>
            </p:cNvPr>
            <p:cNvSpPr txBox="1"/>
            <p:nvPr/>
          </p:nvSpPr>
          <p:spPr>
            <a:xfrm>
              <a:off x="1128676" y="5344113"/>
              <a:ext cx="87799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Open Sans" charset="0"/>
                  <a:cs typeface="Arial" panose="020B0604020202020204" pitchFamily="34" charset="0"/>
                </a:rPr>
                <a:t>Team Members :   Nelson</a:t>
              </a:r>
              <a:r>
                <a:rPr lang="en-US" altLang="zh-CN" sz="2000" i="1" spc="3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charset="-122"/>
                  <a:cs typeface="Arial" panose="020B0604020202020204" pitchFamily="34" charset="0"/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Open Sans" charset="0"/>
                  <a:cs typeface="Arial" panose="020B0604020202020204" pitchFamily="34" charset="0"/>
                </a:rPr>
                <a:t>Lam      Justin NG       </a:t>
              </a:r>
            </a:p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Open Sans" charset="0"/>
                  <a:cs typeface="Arial" panose="020B0604020202020204" pitchFamily="34" charset="0"/>
                </a:rPr>
                <a:t>                                 Yuqin Xu           Maomao Yi   </a:t>
              </a:r>
            </a:p>
          </p:txBody>
        </p:sp>
      </p:grpSp>
      <p:sp>
        <p:nvSpPr>
          <p:cNvPr id="5" name="e7d195523061f1c0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 hidden="1">
            <a:extLst>
              <a:ext uri="{FF2B5EF4-FFF2-40B4-BE49-F238E27FC236}">
                <a16:creationId xmlns:a16="http://schemas.microsoft.com/office/drawing/2014/main" id="{DC154986-A1FB-4D79-94B0-1F32AA4C1FFC}"/>
              </a:ext>
            </a:extLst>
          </p:cNvPr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e7d195523061f1c0d318120d6aeaf1b6ccceb6ba3da59c0775C5DE19DDDEBC09ED96DBD9900D9848D623ECAD1D4904B78047D0015C22C8BE97228BE8B5BFF08FE7A3AE04126DA07312A96C0F69F9BAB76F8859E20D01CB9848FF7F66D6A3948AE6DF032643815085651A494EA163CE4F6427E374FFE537FBE860703F955158E86F3475ED957ADFAF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674027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an dir="u"/>
      </p:transition>
    </mc:Choice>
    <mc:Fallback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DF4A33CF-8B83-DA49-8D99-CE922EC03E54}"/>
              </a:ext>
            </a:extLst>
          </p:cNvPr>
          <p:cNvSpPr/>
          <p:nvPr/>
        </p:nvSpPr>
        <p:spPr>
          <a:xfrm>
            <a:off x="0" y="-7017"/>
            <a:ext cx="12191999" cy="6858000"/>
          </a:xfrm>
          <a:prstGeom prst="rect">
            <a:avLst/>
          </a:prstGeom>
          <a:blipFill dpi="0" rotWithShape="1">
            <a:blip r:embed="rId3"/>
            <a:srcRect/>
            <a:stretch>
              <a:fillRect l="-1085" r="-108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705CCE80-9290-5945-A08C-90F55A862E08}"/>
              </a:ext>
            </a:extLst>
          </p:cNvPr>
          <p:cNvSpPr/>
          <p:nvPr/>
        </p:nvSpPr>
        <p:spPr>
          <a:xfrm>
            <a:off x="0" y="7017"/>
            <a:ext cx="9160933" cy="6858000"/>
          </a:xfrm>
          <a:prstGeom prst="rect">
            <a:avLst/>
          </a:prstGeom>
          <a:solidFill>
            <a:srgbClr val="DB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B1806626-3CAD-0049-A076-324ADD09DDD6}"/>
              </a:ext>
            </a:extLst>
          </p:cNvPr>
          <p:cNvSpPr/>
          <p:nvPr/>
        </p:nvSpPr>
        <p:spPr>
          <a:xfrm>
            <a:off x="685800" y="1562100"/>
            <a:ext cx="4819901" cy="4555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矩形 4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88BA258F-888B-9244-801A-24F748A20436}"/>
              </a:ext>
            </a:extLst>
          </p:cNvPr>
          <p:cNvSpPr/>
          <p:nvPr/>
        </p:nvSpPr>
        <p:spPr>
          <a:xfrm>
            <a:off x="6686299" y="1562100"/>
            <a:ext cx="4819901" cy="4571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65FE575A-CB4C-C84E-B87C-52E14F0958E3}"/>
              </a:ext>
            </a:extLst>
          </p:cNvPr>
          <p:cNvSpPr txBox="1"/>
          <p:nvPr/>
        </p:nvSpPr>
        <p:spPr>
          <a:xfrm>
            <a:off x="7924800" y="5155044"/>
            <a:ext cx="2663862" cy="58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Test Dataset</a:t>
            </a:r>
          </a:p>
        </p:txBody>
      </p:sp>
      <p:sp>
        <p:nvSpPr>
          <p:cNvPr id="3" name="e7d195523061f1c0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 hidden="1">
            <a:extLst>
              <a:ext uri="{FF2B5EF4-FFF2-40B4-BE49-F238E27FC236}">
                <a16:creationId xmlns:a16="http://schemas.microsoft.com/office/drawing/2014/main" id="{0EAD7CC9-6F1A-4E82-979D-EEC8770372BC}"/>
              </a:ext>
            </a:extLst>
          </p:cNvPr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e7d195523061f1c0d318120d6aeaf1b6ccceb6ba3da59c0775C5DE19DDDEBC09ED96DBD9900D9848D623ECAD1D4904B78047D0015C22C8BE97228BE8B5BFF08FE7A3AE04126DA07312A96C0F69F9BAB76F8859E20D01CB9848FF7F66D6A3948AE6DF032643815085651A494EA163CE4F6427E374FFE537FBE860703F955158E86F3475ED957ADFAF</a:t>
            </a:r>
            <a:endParaRPr lang="zh-CN" altLang="en-US" sz="1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DF4B19-5FAC-423B-AF83-7B2D613EE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291" y="1803399"/>
            <a:ext cx="4510533" cy="321608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1617F24-2FDF-46C8-A52E-378D5A2F2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176" y="1803399"/>
            <a:ext cx="4320274" cy="3216085"/>
          </a:xfrm>
          <a:prstGeom prst="rect">
            <a:avLst/>
          </a:prstGeom>
        </p:spPr>
      </p:pic>
      <p:sp>
        <p:nvSpPr>
          <p:cNvPr id="17" name="文本框 16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38019A8A-24A4-4A0B-85F3-4CE08FBAB0A3}"/>
              </a:ext>
            </a:extLst>
          </p:cNvPr>
          <p:cNvSpPr txBox="1"/>
          <p:nvPr/>
        </p:nvSpPr>
        <p:spPr>
          <a:xfrm>
            <a:off x="1295400" y="5155044"/>
            <a:ext cx="2663862" cy="58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Train Dataset</a:t>
            </a:r>
          </a:p>
        </p:txBody>
      </p:sp>
      <p:sp>
        <p:nvSpPr>
          <p:cNvPr id="18" name="文本框 17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CC3675F3-8ACF-4D19-97C4-4C829231BB77}"/>
              </a:ext>
            </a:extLst>
          </p:cNvPr>
          <p:cNvSpPr txBox="1"/>
          <p:nvPr/>
        </p:nvSpPr>
        <p:spPr>
          <a:xfrm>
            <a:off x="695491" y="330503"/>
            <a:ext cx="7911972" cy="82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Drop Useless Variables</a:t>
            </a:r>
          </a:p>
        </p:txBody>
      </p:sp>
    </p:spTree>
    <p:extLst>
      <p:ext uri="{BB962C8B-B14F-4D97-AF65-F5344CB8AC3E}">
        <p14:creationId xmlns:p14="http://schemas.microsoft.com/office/powerpoint/2010/main" val="1055295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an dir="u"/>
      </p:transition>
    </mc:Choice>
    <mc:Fallback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130BD283-2DD5-3A4A-80DE-768EC1FCAB26}"/>
              </a:ext>
            </a:extLst>
          </p:cNvPr>
          <p:cNvSpPr/>
          <p:nvPr/>
        </p:nvSpPr>
        <p:spPr>
          <a:xfrm>
            <a:off x="0" y="119679"/>
            <a:ext cx="12192000" cy="6858000"/>
          </a:xfrm>
          <a:prstGeom prst="rect">
            <a:avLst/>
          </a:prstGeom>
          <a:blipFill>
            <a:blip r:embed="rId2">
              <a:alphaModFix amt="9000"/>
            </a:blip>
            <a:srcRect/>
            <a:stretch>
              <a:fillRect l="-1085" r="-108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Oval 39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CEA3B4DE-FA34-5F4A-84D7-05359D8BA61A}"/>
              </a:ext>
            </a:extLst>
          </p:cNvPr>
          <p:cNvSpPr/>
          <p:nvPr/>
        </p:nvSpPr>
        <p:spPr>
          <a:xfrm>
            <a:off x="-419863" y="5286580"/>
            <a:ext cx="2248646" cy="2248646"/>
          </a:xfrm>
          <a:prstGeom prst="ellipse">
            <a:avLst/>
          </a:prstGeom>
          <a:solidFill>
            <a:schemeClr val="bg1">
              <a:lumMod val="8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矩形 2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E01FCEE5-719A-3948-AAA8-C6D2CAB7BC3F}"/>
              </a:ext>
            </a:extLst>
          </p:cNvPr>
          <p:cNvSpPr/>
          <p:nvPr/>
        </p:nvSpPr>
        <p:spPr>
          <a:xfrm>
            <a:off x="-3354" y="385971"/>
            <a:ext cx="5311398" cy="881577"/>
          </a:xfrm>
          <a:prstGeom prst="rect">
            <a:avLst/>
          </a:prstGeom>
          <a:solidFill>
            <a:srgbClr val="DB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文本框 3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36D8DB82-5151-3B49-8B65-F6F40CC4A4DB}"/>
              </a:ext>
            </a:extLst>
          </p:cNvPr>
          <p:cNvSpPr txBox="1"/>
          <p:nvPr/>
        </p:nvSpPr>
        <p:spPr>
          <a:xfrm>
            <a:off x="247823" y="314549"/>
            <a:ext cx="4770944" cy="82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Feature Engineering</a:t>
            </a:r>
          </a:p>
        </p:txBody>
      </p:sp>
      <p:sp>
        <p:nvSpPr>
          <p:cNvPr id="5" name="文本框 4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8946E2FE-C6F8-7B43-9225-C9D00354467F}"/>
              </a:ext>
            </a:extLst>
          </p:cNvPr>
          <p:cNvSpPr txBox="1"/>
          <p:nvPr/>
        </p:nvSpPr>
        <p:spPr>
          <a:xfrm>
            <a:off x="704459" y="1783152"/>
            <a:ext cx="11099717" cy="3717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Casting numerical features to categorical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MSSubClass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‘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OverallQual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‘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OverallCond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‘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YrSold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‘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MoSold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‘, ‘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GarageYrBlt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,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YearBuilt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‘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YearRemodAdd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Adding variables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lphaLcParenR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Square Feet =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TotalBsmtSF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+ 1stFlrSF + 2stFlrSF</a:t>
            </a:r>
          </a:p>
          <a:p>
            <a:pPr marL="457200" indent="-457200">
              <a:lnSpc>
                <a:spcPct val="150000"/>
              </a:lnSpc>
              <a:buAutoNum type="alphaLcParenR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Inflation index</a:t>
            </a:r>
          </a:p>
        </p:txBody>
      </p:sp>
      <p:sp>
        <p:nvSpPr>
          <p:cNvPr id="7" name="Oval 39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196F88FF-228A-4044-8C55-DFEB7C075924}"/>
              </a:ext>
            </a:extLst>
          </p:cNvPr>
          <p:cNvSpPr/>
          <p:nvPr/>
        </p:nvSpPr>
        <p:spPr>
          <a:xfrm>
            <a:off x="11170903" y="451615"/>
            <a:ext cx="633274" cy="633274"/>
          </a:xfrm>
          <a:prstGeom prst="ellipse">
            <a:avLst/>
          </a:prstGeom>
          <a:solidFill>
            <a:srgbClr val="DB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e7d195523061f1c0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 hidden="1">
            <a:extLst>
              <a:ext uri="{FF2B5EF4-FFF2-40B4-BE49-F238E27FC236}">
                <a16:creationId xmlns:a16="http://schemas.microsoft.com/office/drawing/2014/main" id="{C08AECBA-FB1B-4BD9-BF0C-590392A3276E}"/>
              </a:ext>
            </a:extLst>
          </p:cNvPr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e7d195523061f1c0d318120d6aeaf1b6ccceb6ba3da59c0775C5DE19DDDEBC09ED96DBD9900D9848D623ECAD1D4904B78047D0015C22C8BE97228BE8B5BFF08FE7A3AE04126DA07312A96C0F69F9BAB76F8859E20D01CB9848FF7F66D6A3948AE6DF032643815085651A494EA163CE4F6427E374FFE537FBE860703F955158E86F3475ED957ADFAF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933191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an dir="u"/>
      </p:transition>
    </mc:Choice>
    <mc:Fallback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39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CEA3B4DE-FA34-5F4A-84D7-05359D8BA61A}"/>
              </a:ext>
            </a:extLst>
          </p:cNvPr>
          <p:cNvSpPr/>
          <p:nvPr/>
        </p:nvSpPr>
        <p:spPr>
          <a:xfrm>
            <a:off x="-419863" y="5286580"/>
            <a:ext cx="2248646" cy="2248646"/>
          </a:xfrm>
          <a:prstGeom prst="ellipse">
            <a:avLst/>
          </a:prstGeom>
          <a:solidFill>
            <a:schemeClr val="bg1">
              <a:lumMod val="8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矩形 2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E01FCEE5-719A-3948-AAA8-C6D2CAB7BC3F}"/>
              </a:ext>
            </a:extLst>
          </p:cNvPr>
          <p:cNvSpPr/>
          <p:nvPr/>
        </p:nvSpPr>
        <p:spPr>
          <a:xfrm>
            <a:off x="-3355" y="385972"/>
            <a:ext cx="8697650" cy="698918"/>
          </a:xfrm>
          <a:prstGeom prst="rect">
            <a:avLst/>
          </a:prstGeom>
          <a:solidFill>
            <a:srgbClr val="DB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文本框 3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36D8DB82-5151-3B49-8B65-F6F40CC4A4DB}"/>
              </a:ext>
            </a:extLst>
          </p:cNvPr>
          <p:cNvSpPr txBox="1"/>
          <p:nvPr/>
        </p:nvSpPr>
        <p:spPr>
          <a:xfrm>
            <a:off x="367744" y="418331"/>
            <a:ext cx="8326551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Total Square Feet =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TotalBsmtSF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+ 1stFlrSF + 2stFlrSF</a:t>
            </a:r>
          </a:p>
        </p:txBody>
      </p:sp>
      <p:sp>
        <p:nvSpPr>
          <p:cNvPr id="7" name="Oval 39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196F88FF-228A-4044-8C55-DFEB7C075924}"/>
              </a:ext>
            </a:extLst>
          </p:cNvPr>
          <p:cNvSpPr/>
          <p:nvPr/>
        </p:nvSpPr>
        <p:spPr>
          <a:xfrm>
            <a:off x="11170903" y="451615"/>
            <a:ext cx="633274" cy="633274"/>
          </a:xfrm>
          <a:prstGeom prst="ellipse">
            <a:avLst/>
          </a:prstGeom>
          <a:solidFill>
            <a:srgbClr val="DB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e7d195523061f1c0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 hidden="1">
            <a:extLst>
              <a:ext uri="{FF2B5EF4-FFF2-40B4-BE49-F238E27FC236}">
                <a16:creationId xmlns:a16="http://schemas.microsoft.com/office/drawing/2014/main" id="{C08AECBA-FB1B-4BD9-BF0C-590392A3276E}"/>
              </a:ext>
            </a:extLst>
          </p:cNvPr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e7d195523061f1c0d318120d6aeaf1b6ccceb6ba3da59c0775C5DE19DDDEBC09ED96DBD9900D9848D623ECAD1D4904B78047D0015C22C8BE97228BE8B5BFF08FE7A3AE04126DA07312A96C0F69F9BAB76F8859E20D01CB9848FF7F66D6A3948AE6DF032643815085651A494EA163CE4F6427E374FFE537FBE860703F955158E86F3475ED957ADFAF</a:t>
            </a:r>
            <a:endParaRPr lang="zh-CN" altLang="en-US" sz="100"/>
          </a:p>
        </p:txBody>
      </p:sp>
      <p:pic>
        <p:nvPicPr>
          <p:cNvPr id="14338" name="Picture 2" descr="https://lh3.googleusercontent.com/VjQJlVBwudupBhmshC7XlS9oi98asDQAIQFW3hOPDHfUGRogGjmuzpIPsrOjPNMThagPKQGkRtzuwf6G71irkzG4kjlfAUhUqdF4sZnZDUqYiYnI3Xyd4u33TJ7ro8eNa0J9CHxngkY">
            <a:extLst>
              <a:ext uri="{FF2B5EF4-FFF2-40B4-BE49-F238E27FC236}">
                <a16:creationId xmlns:a16="http://schemas.microsoft.com/office/drawing/2014/main" id="{E7C06938-4E74-4AFE-A9D0-B29100F193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2"/>
          <a:stretch/>
        </p:blipFill>
        <p:spPr bwMode="auto">
          <a:xfrm>
            <a:off x="704460" y="1648918"/>
            <a:ext cx="2525060" cy="237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s://lh6.googleusercontent.com/Y43aGeA2hrtZebomlEbarSvJfXjfvWpxl4wNsoAwOuYCHgvnXdxc6RcQFsRotBscLhQVwj1IQ_nqX6-qOXOfxtFaJUqFIKFPuAbxsqM-IGhRvT06aT0_BLdENTU-fXdBxQNWrC1w2gk">
            <a:extLst>
              <a:ext uri="{FF2B5EF4-FFF2-40B4-BE49-F238E27FC236}">
                <a16:creationId xmlns:a16="http://schemas.microsoft.com/office/drawing/2014/main" id="{A22EA06A-718D-49BB-A070-E218B6B1D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8"/>
          <a:stretch/>
        </p:blipFill>
        <p:spPr bwMode="auto">
          <a:xfrm>
            <a:off x="4133841" y="1648918"/>
            <a:ext cx="2525060" cy="237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https://lh3.googleusercontent.com/CDsZNW2VvIEJQ8_UjGpicsDuiLyD-XD7GndYdDOdl0rUBSz8ICcCPp8oZG04BL_QHXjkeBQR51Wn9Gs0YnSWGyxbgTFNLVxEW7SOOD-KIzNoWWSDliblOxj0Kc3JGh4RTP7t_ZWLnNg">
            <a:extLst>
              <a:ext uri="{FF2B5EF4-FFF2-40B4-BE49-F238E27FC236}">
                <a16:creationId xmlns:a16="http://schemas.microsoft.com/office/drawing/2014/main" id="{1B1C7D7F-D820-43B3-A4B1-50DF96632A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6"/>
          <a:stretch/>
        </p:blipFill>
        <p:spPr bwMode="auto">
          <a:xfrm>
            <a:off x="1966990" y="4212236"/>
            <a:ext cx="2794518" cy="264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https://lh6.googleusercontent.com/4J41peitBd30XEXKWc2Jf2cj-vIRjCgD4YGPbNkHMT8M6lkpq2HK247xqcxef0f2aL-bJJRubpBOVm-BQEpfJ_wiMCHr0ecB3AVORaWS_qftWTo9z-hSYpO3OSGk2Y0DUU8eyaJG3UY">
            <a:extLst>
              <a:ext uri="{FF2B5EF4-FFF2-40B4-BE49-F238E27FC236}">
                <a16:creationId xmlns:a16="http://schemas.microsoft.com/office/drawing/2014/main" id="{25342A04-3694-4936-B932-2FE2AC13B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359" y="1788410"/>
            <a:ext cx="4242544" cy="421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425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an dir="u"/>
      </p:transition>
    </mc:Choice>
    <mc:Fallback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35B0B63F-A731-2349-A76E-3D8EBD38ACEE}"/>
              </a:ext>
            </a:extLst>
          </p:cNvPr>
          <p:cNvSpPr txBox="1"/>
          <p:nvPr/>
        </p:nvSpPr>
        <p:spPr>
          <a:xfrm>
            <a:off x="677333" y="526195"/>
            <a:ext cx="4972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Transforming Variables</a:t>
            </a:r>
          </a:p>
        </p:txBody>
      </p:sp>
      <p:sp>
        <p:nvSpPr>
          <p:cNvPr id="3" name="e7d195523061f1c0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 hidden="1">
            <a:extLst>
              <a:ext uri="{FF2B5EF4-FFF2-40B4-BE49-F238E27FC236}">
                <a16:creationId xmlns:a16="http://schemas.microsoft.com/office/drawing/2014/main" id="{FD4D683B-38BD-4C28-B191-E04BEAA71BF1}"/>
              </a:ext>
            </a:extLst>
          </p:cNvPr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e7d195523061f1c0d318120d6aeaf1b6ccceb6ba3da59c0775C5DE19DDDEBC09ED96DBD9900D9848D623ECAD1D4904B78047D0015C22C8BE97228BE8B5BFF08FE7A3AE04126DA07312A96C0F69F9BAB76F8859E20D01CB9848FF7F66D6A3948AE6DF032643815085651A494EA163CE4F6427E374FFE537FBE860703F955158E86F3475ED957ADFAF</a:t>
            </a:r>
            <a:endParaRPr lang="zh-CN" altLang="en-US" sz="100"/>
          </a:p>
        </p:txBody>
      </p:sp>
      <p:sp>
        <p:nvSpPr>
          <p:cNvPr id="16" name="矩形 15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0834B058-9A79-4075-B379-F91C3D0189AB}"/>
              </a:ext>
            </a:extLst>
          </p:cNvPr>
          <p:cNvSpPr/>
          <p:nvPr/>
        </p:nvSpPr>
        <p:spPr>
          <a:xfrm>
            <a:off x="9010650" y="526195"/>
            <a:ext cx="2504017" cy="511781"/>
          </a:xfrm>
          <a:prstGeom prst="rect">
            <a:avLst/>
          </a:prstGeom>
          <a:solidFill>
            <a:srgbClr val="DB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Open Sans" panose="020B0606030504020204" pitchFamily="34" charset="0"/>
                <a:cs typeface="Open Sans" panose="020B0606030504020204" pitchFamily="34" charset="0"/>
              </a:rPr>
              <a:t>Sale Price</a:t>
            </a:r>
          </a:p>
        </p:txBody>
      </p:sp>
      <p:pic>
        <p:nvPicPr>
          <p:cNvPr id="9218" name="Picture 2" descr="https://lh5.googleusercontent.com/OUi-o2pe5KJVp4_DP2tVC9BilEYFRJTbm_YQ96tBTZaqqdwxWbjxX3Zh9QYiyJsEb9lsU7DMG7CBAnAcLDscjqnWbyPtYkNa6VJqe6jfw1vt8zHtCbkgUXlx0sYZX2TJAKTBiRh2Ae8">
            <a:extLst>
              <a:ext uri="{FF2B5EF4-FFF2-40B4-BE49-F238E27FC236}">
                <a16:creationId xmlns:a16="http://schemas.microsoft.com/office/drawing/2014/main" id="{6DAFBFA2-56C9-4166-955E-B5C4CFEE7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2" y="1803400"/>
            <a:ext cx="4972213" cy="478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lh4.googleusercontent.com/lOuEgrjHAVmBp2VFElfC12RO0Ma_Lbpk3I6aLC97JbvNNhn8LAgcLkauFK1SHU8r_TOO9uhz4pZN19_9WwTkJasl9SUQ_dd-twm4ml0F_eqy18ntG930ph2D3uJX8l3kAsp_V6izfpU">
            <a:extLst>
              <a:ext uri="{FF2B5EF4-FFF2-40B4-BE49-F238E27FC236}">
                <a16:creationId xmlns:a16="http://schemas.microsoft.com/office/drawing/2014/main" id="{19B30511-1852-4E7C-A43D-423648E09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457" y="1974734"/>
            <a:ext cx="4791238" cy="461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7525E216-F137-4814-AC9A-EB3522730DC9}"/>
              </a:ext>
            </a:extLst>
          </p:cNvPr>
          <p:cNvSpPr txBox="1"/>
          <p:nvPr/>
        </p:nvSpPr>
        <p:spPr>
          <a:xfrm>
            <a:off x="775807" y="1048551"/>
            <a:ext cx="699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Apply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BoxCox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transformation to all variables with skewness &gt; 1.5</a:t>
            </a:r>
          </a:p>
        </p:txBody>
      </p:sp>
      <p:sp>
        <p:nvSpPr>
          <p:cNvPr id="11" name="矩形 10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EFC31C46-B56E-45B6-9451-BBB0D42AF862}"/>
              </a:ext>
            </a:extLst>
          </p:cNvPr>
          <p:cNvSpPr/>
          <p:nvPr/>
        </p:nvSpPr>
        <p:spPr>
          <a:xfrm>
            <a:off x="775807" y="1490377"/>
            <a:ext cx="870113" cy="45719"/>
          </a:xfrm>
          <a:prstGeom prst="rect">
            <a:avLst/>
          </a:prstGeom>
          <a:solidFill>
            <a:srgbClr val="DB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075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an dir="u"/>
      </p:transition>
    </mc:Choice>
    <mc:Fallback>
      <p:transition spd="slow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47D7FFC7-2174-764F-9FFB-B00648EA092F}"/>
              </a:ext>
            </a:extLst>
          </p:cNvPr>
          <p:cNvSpPr/>
          <p:nvPr/>
        </p:nvSpPr>
        <p:spPr>
          <a:xfrm>
            <a:off x="775807" y="1175584"/>
            <a:ext cx="870113" cy="45719"/>
          </a:xfrm>
          <a:prstGeom prst="rect">
            <a:avLst/>
          </a:prstGeom>
          <a:solidFill>
            <a:srgbClr val="DB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文本框 9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35B0B63F-A731-2349-A76E-3D8EBD38ACEE}"/>
              </a:ext>
            </a:extLst>
          </p:cNvPr>
          <p:cNvSpPr txBox="1"/>
          <p:nvPr/>
        </p:nvSpPr>
        <p:spPr>
          <a:xfrm>
            <a:off x="677333" y="526195"/>
            <a:ext cx="4972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Transforming Variables</a:t>
            </a:r>
          </a:p>
        </p:txBody>
      </p:sp>
      <p:sp>
        <p:nvSpPr>
          <p:cNvPr id="3" name="e7d195523061f1c0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 hidden="1">
            <a:extLst>
              <a:ext uri="{FF2B5EF4-FFF2-40B4-BE49-F238E27FC236}">
                <a16:creationId xmlns:a16="http://schemas.microsoft.com/office/drawing/2014/main" id="{FD4D683B-38BD-4C28-B191-E04BEAA71BF1}"/>
              </a:ext>
            </a:extLst>
          </p:cNvPr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e7d195523061f1c0d318120d6aeaf1b6ccceb6ba3da59c0775C5DE19DDDEBC09ED96DBD9900D9848D623ECAD1D4904B78047D0015C22C8BE97228BE8B5BFF08FE7A3AE04126DA07312A96C0F69F9BAB76F8859E20D01CB9848FF7F66D6A3948AE6DF032643815085651A494EA163CE4F6427E374FFE537FBE860703F955158E86F3475ED957ADFAF</a:t>
            </a:r>
            <a:endParaRPr lang="zh-CN" altLang="en-US" sz="100"/>
          </a:p>
        </p:txBody>
      </p:sp>
      <p:pic>
        <p:nvPicPr>
          <p:cNvPr id="11266" name="Picture 2" descr="https://lh6.googleusercontent.com/7b-oTlj80UjQefzOQJrNfEVxS2d-d8Dj-edZjHOsCNkyMINDN7U3I57TJF5DOwPETsTsaD-XewwnUI_40sPRZrBXN_xJ0Vc38XJc7FblRYUaJHk2HkN6TcnhvspRm05tvNAKt30ocaA">
            <a:extLst>
              <a:ext uri="{FF2B5EF4-FFF2-40B4-BE49-F238E27FC236}">
                <a16:creationId xmlns:a16="http://schemas.microsoft.com/office/drawing/2014/main" id="{0624695D-C4E4-429E-9DEA-4FD1FBA63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2" y="1525270"/>
            <a:ext cx="4772025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lh4.googleusercontent.com/BbYi74S9ehPqi1GKoZh7qUA2i-QBfC0be_NQs6dE8x8y-GDNHitYikYsQyR3YX08dESmg8iwlO-BOtlbWii2cQ7Eom-gMwyYYjn8az8xSGh8-TPm4BB9ftPZbKRrbVOvUQOMA2YcBAo">
            <a:extLst>
              <a:ext uri="{FF2B5EF4-FFF2-40B4-BE49-F238E27FC236}">
                <a16:creationId xmlns:a16="http://schemas.microsoft.com/office/drawing/2014/main" id="{499CA0ED-FAD5-4231-A873-1454EDBEA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1525270"/>
            <a:ext cx="4752975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44D89A47-68ED-4D87-A9BB-55BD3E395531}"/>
              </a:ext>
            </a:extLst>
          </p:cNvPr>
          <p:cNvSpPr/>
          <p:nvPr/>
        </p:nvSpPr>
        <p:spPr>
          <a:xfrm>
            <a:off x="9010650" y="526195"/>
            <a:ext cx="2504017" cy="511781"/>
          </a:xfrm>
          <a:prstGeom prst="rect">
            <a:avLst/>
          </a:prstGeom>
          <a:solidFill>
            <a:srgbClr val="DB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Open Sans" panose="020B0606030504020204" pitchFamily="34" charset="0"/>
                <a:cs typeface="Open Sans" panose="020B0606030504020204" pitchFamily="34" charset="0"/>
              </a:rPr>
              <a:t>Sale Price</a:t>
            </a:r>
          </a:p>
        </p:txBody>
      </p:sp>
    </p:spTree>
    <p:extLst>
      <p:ext uri="{BB962C8B-B14F-4D97-AF65-F5344CB8AC3E}">
        <p14:creationId xmlns:p14="http://schemas.microsoft.com/office/powerpoint/2010/main" val="719143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an dir="u"/>
      </p:transition>
    </mc:Choice>
    <mc:Fallback>
      <p:transition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F590793D-DCA5-2E47-9D65-28F0E90A0720}"/>
              </a:ext>
            </a:extLst>
          </p:cNvPr>
          <p:cNvSpPr/>
          <p:nvPr/>
        </p:nvSpPr>
        <p:spPr>
          <a:xfrm>
            <a:off x="-1" y="580130"/>
            <a:ext cx="8274571" cy="900680"/>
          </a:xfrm>
          <a:prstGeom prst="rect">
            <a:avLst/>
          </a:prstGeom>
          <a:solidFill>
            <a:srgbClr val="DB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文本框 3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F7E29913-AADE-6C4D-8BA1-6768B0BB599B}"/>
              </a:ext>
            </a:extLst>
          </p:cNvPr>
          <p:cNvSpPr txBox="1"/>
          <p:nvPr/>
        </p:nvSpPr>
        <p:spPr>
          <a:xfrm>
            <a:off x="239843" y="764943"/>
            <a:ext cx="7689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b="1" spc="300" dirty="0">
                <a:solidFill>
                  <a:schemeClr val="bg1"/>
                </a:solidFill>
                <a:latin typeface="Arial" panose="020B0604020202020204" pitchFamily="34" charset="0"/>
                <a:ea typeface="Open Sans Semibold" charset="0"/>
                <a:cs typeface="Arial" panose="020B0604020202020204" pitchFamily="34" charset="0"/>
              </a:rPr>
              <a:t>Scaling and Encoding Variables</a:t>
            </a:r>
          </a:p>
        </p:txBody>
      </p:sp>
      <p:sp>
        <p:nvSpPr>
          <p:cNvPr id="6" name="e7d195523061f1c0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 hidden="1">
            <a:extLst>
              <a:ext uri="{FF2B5EF4-FFF2-40B4-BE49-F238E27FC236}">
                <a16:creationId xmlns:a16="http://schemas.microsoft.com/office/drawing/2014/main" id="{B1BAF74C-BBDD-4C19-9303-38E8EA3300F4}"/>
              </a:ext>
            </a:extLst>
          </p:cNvPr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e7d195523061f1c0d318120d6aeaf1b6ccceb6ba3da59c0775C5DE19DDDEBC09ED96DBD9900D9848D623ECAD1D4904B78047D0015C22C8BE97228BE8B5BFF08FE7A3AE04126DA07312A96C0F69F9BAB76F8859E20D01CB9848FF7F66D6A3948AE6DF032643815085651A494EA163CE4F6427E374FFE537FBE860703F955158E86F3475ED957ADFAF</a:t>
            </a:r>
            <a:endParaRPr lang="zh-CN" altLang="en-US" sz="100"/>
          </a:p>
        </p:txBody>
      </p:sp>
      <p:sp>
        <p:nvSpPr>
          <p:cNvPr id="14" name="Google Shape;141;p25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1DF0A87B-D824-496C-B5F6-CFA549617601}"/>
              </a:ext>
            </a:extLst>
          </p:cNvPr>
          <p:cNvSpPr/>
          <p:nvPr/>
        </p:nvSpPr>
        <p:spPr>
          <a:xfrm>
            <a:off x="1" y="6616458"/>
            <a:ext cx="12192000" cy="241541"/>
          </a:xfrm>
          <a:prstGeom prst="rect">
            <a:avLst/>
          </a:prstGeom>
          <a:solidFill>
            <a:srgbClr val="DB454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sym typeface="Lato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8F8C61-BCAD-4CB6-8AA7-35138A00E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43" y="1803400"/>
            <a:ext cx="6991077" cy="1625600"/>
          </a:xfrm>
          <a:prstGeom prst="rect">
            <a:avLst/>
          </a:prstGeom>
        </p:spPr>
      </p:pic>
      <p:sp>
        <p:nvSpPr>
          <p:cNvPr id="10" name="文本框 9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53B158E7-B323-4478-9049-8E6852DB6926}"/>
              </a:ext>
            </a:extLst>
          </p:cNvPr>
          <p:cNvSpPr txBox="1"/>
          <p:nvPr/>
        </p:nvSpPr>
        <p:spPr>
          <a:xfrm>
            <a:off x="7964775" y="2511655"/>
            <a:ext cx="3672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rPr>
              <a:t>LabelEncoding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862B36-FB4F-4B7B-ABF3-80C4316D6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80" y="3717967"/>
            <a:ext cx="7638095" cy="1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44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an dir="u"/>
      </p:transition>
    </mc:Choice>
    <mc:Fallback>
      <p:transition spd="slow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F590793D-DCA5-2E47-9D65-28F0E90A0720}"/>
              </a:ext>
            </a:extLst>
          </p:cNvPr>
          <p:cNvSpPr/>
          <p:nvPr/>
        </p:nvSpPr>
        <p:spPr>
          <a:xfrm>
            <a:off x="-1" y="580130"/>
            <a:ext cx="8274571" cy="900680"/>
          </a:xfrm>
          <a:prstGeom prst="rect">
            <a:avLst/>
          </a:prstGeom>
          <a:solidFill>
            <a:srgbClr val="DB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文本框 3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F7E29913-AADE-6C4D-8BA1-6768B0BB599B}"/>
              </a:ext>
            </a:extLst>
          </p:cNvPr>
          <p:cNvSpPr txBox="1"/>
          <p:nvPr/>
        </p:nvSpPr>
        <p:spPr>
          <a:xfrm>
            <a:off x="239843" y="764943"/>
            <a:ext cx="7689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b="1" spc="300" dirty="0">
                <a:solidFill>
                  <a:schemeClr val="bg1"/>
                </a:solidFill>
                <a:latin typeface="Arial" panose="020B0604020202020204" pitchFamily="34" charset="0"/>
                <a:ea typeface="Open Sans Semibold" charset="0"/>
                <a:cs typeface="Arial" panose="020B0604020202020204" pitchFamily="34" charset="0"/>
              </a:rPr>
              <a:t>Scaling and Encoding Variables</a:t>
            </a:r>
          </a:p>
        </p:txBody>
      </p:sp>
      <p:sp>
        <p:nvSpPr>
          <p:cNvPr id="6" name="e7d195523061f1c0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 hidden="1">
            <a:extLst>
              <a:ext uri="{FF2B5EF4-FFF2-40B4-BE49-F238E27FC236}">
                <a16:creationId xmlns:a16="http://schemas.microsoft.com/office/drawing/2014/main" id="{B1BAF74C-BBDD-4C19-9303-38E8EA3300F4}"/>
              </a:ext>
            </a:extLst>
          </p:cNvPr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e7d195523061f1c0d318120d6aeaf1b6ccceb6ba3da59c0775C5DE19DDDEBC09ED96DBD9900D9848D623ECAD1D4904B78047D0015C22C8BE97228BE8B5BFF08FE7A3AE04126DA07312A96C0F69F9BAB76F8859E20D01CB9848FF7F66D6A3948AE6DF032643815085651A494EA163CE4F6427E374FFE537FBE860703F955158E86F3475ED957ADFAF</a:t>
            </a:r>
            <a:endParaRPr lang="zh-CN" altLang="en-US" sz="100"/>
          </a:p>
        </p:txBody>
      </p:sp>
      <p:sp>
        <p:nvSpPr>
          <p:cNvPr id="14" name="Google Shape;141;p25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1DF0A87B-D824-496C-B5F6-CFA549617601}"/>
              </a:ext>
            </a:extLst>
          </p:cNvPr>
          <p:cNvSpPr/>
          <p:nvPr/>
        </p:nvSpPr>
        <p:spPr>
          <a:xfrm>
            <a:off x="1" y="6616458"/>
            <a:ext cx="12192000" cy="241541"/>
          </a:xfrm>
          <a:prstGeom prst="rect">
            <a:avLst/>
          </a:prstGeom>
          <a:solidFill>
            <a:srgbClr val="DB454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sym typeface="Lato"/>
            </a:endParaRPr>
          </a:p>
        </p:txBody>
      </p:sp>
      <p:sp>
        <p:nvSpPr>
          <p:cNvPr id="10" name="文本框 9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53B158E7-B323-4478-9049-8E6852DB6926}"/>
              </a:ext>
            </a:extLst>
          </p:cNvPr>
          <p:cNvSpPr txBox="1"/>
          <p:nvPr/>
        </p:nvSpPr>
        <p:spPr>
          <a:xfrm>
            <a:off x="8274570" y="2519953"/>
            <a:ext cx="29930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rPr>
              <a:t>OneHot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rPr>
              <a:t> Encoding ( Dummies)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8E405C-39A2-4850-8A25-7DB11CAFA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36" y="1918720"/>
            <a:ext cx="7673802" cy="9006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6012198-E207-4B32-BB19-0E3ABF81C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28" y="3073230"/>
            <a:ext cx="5628571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an dir="u"/>
      </p:transition>
    </mc:Choice>
    <mc:Fallback>
      <p:transition spd="slow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2B3C4828-2DDD-704A-A249-306F94A7D133}"/>
              </a:ext>
            </a:extLst>
          </p:cNvPr>
          <p:cNvSpPr/>
          <p:nvPr/>
        </p:nvSpPr>
        <p:spPr>
          <a:xfrm>
            <a:off x="1" y="-1"/>
            <a:ext cx="4199466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356EB1CA-5A9F-1343-8F10-361BB77194E4}"/>
              </a:ext>
            </a:extLst>
          </p:cNvPr>
          <p:cNvSpPr/>
          <p:nvPr/>
        </p:nvSpPr>
        <p:spPr>
          <a:xfrm>
            <a:off x="7040041" y="1701375"/>
            <a:ext cx="603504" cy="45719"/>
          </a:xfrm>
          <a:prstGeom prst="rect">
            <a:avLst/>
          </a:prstGeom>
          <a:solidFill>
            <a:srgbClr val="DB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文本框 17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29A8B612-62D1-6741-8983-236B95DB9213}"/>
              </a:ext>
            </a:extLst>
          </p:cNvPr>
          <p:cNvSpPr txBox="1"/>
          <p:nvPr/>
        </p:nvSpPr>
        <p:spPr>
          <a:xfrm>
            <a:off x="6919912" y="2633411"/>
            <a:ext cx="4371865" cy="2317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RMSE:</a:t>
            </a:r>
            <a:r>
              <a:rPr lang="zh-CN" alt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0.11103479383295042</a:t>
            </a:r>
          </a:p>
          <a:p>
            <a:pPr>
              <a:lnSpc>
                <a:spcPts val="2500"/>
              </a:lnSpc>
            </a:pPr>
            <a:endParaRPr lang="en-US" altLang="zh-CN" sz="2400" i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ts val="2500"/>
              </a:lnSpc>
            </a:pPr>
            <a:endParaRPr lang="en-US" altLang="zh-CN" sz="2400" i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ts val="2500"/>
              </a:lnSpc>
              <a:buFontTx/>
              <a:buAutoNum type="arabicPeriod"/>
            </a:pPr>
            <a:r>
              <a:rPr lang="en-US" altLang="zh-CN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Alpha</a:t>
            </a:r>
            <a:r>
              <a:rPr lang="zh-CN" alt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zh-CN" alt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l1_ratio</a:t>
            </a:r>
          </a:p>
          <a:p>
            <a:pPr marL="342900" indent="-342900">
              <a:lnSpc>
                <a:spcPts val="2500"/>
              </a:lnSpc>
              <a:buAutoNum type="arabicPeriod"/>
            </a:pP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Removes the limitation on the number of selected variables</a:t>
            </a:r>
          </a:p>
          <a:p>
            <a:pPr marL="342900" indent="-342900">
              <a:lnSpc>
                <a:spcPts val="2500"/>
              </a:lnSpc>
              <a:buAutoNum type="arabicPeriod"/>
            </a:pPr>
            <a:endParaRPr lang="en-US" altLang="zh-CN" i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e7d195523061f1c0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 hidden="1">
            <a:extLst>
              <a:ext uri="{FF2B5EF4-FFF2-40B4-BE49-F238E27FC236}">
                <a16:creationId xmlns:a16="http://schemas.microsoft.com/office/drawing/2014/main" id="{A41C58BB-D6FB-48C8-B9A6-383DB0DBC944}"/>
              </a:ext>
            </a:extLst>
          </p:cNvPr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e7d195523061f1c0d318120d6aeaf1b6ccceb6ba3da59c0775C5DE19DDDEBC09ED96DBD9900D9848D623ECAD1D4904B78047D0015C22C8BE97228BE8B5BFF08FE7A3AE04126DA07312A96C0F69F9BAB76F8859E20D01CB9848FF7F66D6A3948AE6DF032643815085651A494EA163CE4F6427E374FFE537FBE860703F955158E86F3475ED957ADFAF</a:t>
            </a:r>
            <a:endParaRPr lang="zh-CN" altLang="en-US" sz="100"/>
          </a:p>
        </p:txBody>
      </p:sp>
      <p:sp>
        <p:nvSpPr>
          <p:cNvPr id="9" name="文本框 19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96244EFF-3CB4-0F42-86CF-D0E72393F498}"/>
              </a:ext>
            </a:extLst>
          </p:cNvPr>
          <p:cNvSpPr txBox="1"/>
          <p:nvPr/>
        </p:nvSpPr>
        <p:spPr>
          <a:xfrm>
            <a:off x="6919912" y="1934734"/>
            <a:ext cx="3201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rPr>
              <a:t>Elastic-Net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BC6BDDE-454F-FA44-BDE8-44E0EB083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360" y="1619504"/>
            <a:ext cx="3808283" cy="366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95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an dir="u"/>
      </p:transition>
    </mc:Choice>
    <mc:Fallback>
      <p:transition spd="slow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2B3C4828-2DDD-704A-A249-306F94A7D133}"/>
              </a:ext>
            </a:extLst>
          </p:cNvPr>
          <p:cNvSpPr/>
          <p:nvPr/>
        </p:nvSpPr>
        <p:spPr>
          <a:xfrm>
            <a:off x="1" y="-1"/>
            <a:ext cx="4199466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356EB1CA-5A9F-1343-8F10-361BB77194E4}"/>
              </a:ext>
            </a:extLst>
          </p:cNvPr>
          <p:cNvSpPr/>
          <p:nvPr/>
        </p:nvSpPr>
        <p:spPr>
          <a:xfrm>
            <a:off x="1117926" y="418829"/>
            <a:ext cx="603504" cy="45719"/>
          </a:xfrm>
          <a:prstGeom prst="rect">
            <a:avLst/>
          </a:prstGeom>
          <a:solidFill>
            <a:srgbClr val="DB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文本框 17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29A8B612-62D1-6741-8983-236B95DB9213}"/>
              </a:ext>
            </a:extLst>
          </p:cNvPr>
          <p:cNvSpPr txBox="1"/>
          <p:nvPr/>
        </p:nvSpPr>
        <p:spPr>
          <a:xfrm>
            <a:off x="620732" y="1376814"/>
            <a:ext cx="3963315" cy="1696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RMSE:</a:t>
            </a:r>
            <a:r>
              <a:rPr lang="zh-CN" alt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0.11156861825</a:t>
            </a:r>
          </a:p>
          <a:p>
            <a:pPr>
              <a:lnSpc>
                <a:spcPts val="2500"/>
              </a:lnSpc>
            </a:pPr>
            <a:endParaRPr lang="en-US" sz="2400" i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lnSpc>
                <a:spcPts val="2500"/>
              </a:lnSpc>
              <a:buAutoNum type="arabicPeriod"/>
            </a:pPr>
            <a:r>
              <a:rPr lang="en-US" altLang="zh-CN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Alpha</a:t>
            </a:r>
          </a:p>
          <a:p>
            <a:pPr marL="457200" indent="-457200">
              <a:lnSpc>
                <a:spcPts val="2500"/>
              </a:lnSpc>
              <a:buAutoNum type="arabicPeriod"/>
            </a:pPr>
            <a:r>
              <a:rPr lang="en-US" altLang="zh-CN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Kernel:</a:t>
            </a:r>
            <a:r>
              <a:rPr lang="zh-CN" alt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polynomial</a:t>
            </a:r>
          </a:p>
          <a:p>
            <a:pPr marL="457200" indent="-457200">
              <a:lnSpc>
                <a:spcPts val="2500"/>
              </a:lnSpc>
              <a:buAutoNum type="arabicPeriod"/>
            </a:pPr>
            <a:r>
              <a:rPr lang="en-US" altLang="zh-CN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Degree</a:t>
            </a:r>
          </a:p>
        </p:txBody>
      </p:sp>
      <p:sp>
        <p:nvSpPr>
          <p:cNvPr id="20" name="文本框 19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4EDA74DB-BBD0-F143-A315-16B28336F42A}"/>
              </a:ext>
            </a:extLst>
          </p:cNvPr>
          <p:cNvSpPr txBox="1"/>
          <p:nvPr/>
        </p:nvSpPr>
        <p:spPr>
          <a:xfrm>
            <a:off x="620732" y="652188"/>
            <a:ext cx="3201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rPr>
              <a:t>Kernel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rPr>
              <a:t>Ridge</a:t>
            </a:r>
          </a:p>
        </p:txBody>
      </p:sp>
      <p:sp>
        <p:nvSpPr>
          <p:cNvPr id="2" name="e7d195523061f1c0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 hidden="1">
            <a:extLst>
              <a:ext uri="{FF2B5EF4-FFF2-40B4-BE49-F238E27FC236}">
                <a16:creationId xmlns:a16="http://schemas.microsoft.com/office/drawing/2014/main" id="{A41C58BB-D6FB-48C8-B9A6-383DB0DBC944}"/>
              </a:ext>
            </a:extLst>
          </p:cNvPr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e7d195523061f1c0d318120d6aeaf1b6ccceb6ba3da59c0775C5DE19DDDEBC09ED96DBD9900D9848D623ECAD1D4904B78047D0015C22C8BE97228BE8B5BFF08FE7A3AE04126DA07312A96C0F69F9BAB76F8859E20D01CB9848FF7F66D6A3948AE6DF032643815085651A494EA163CE4F6427E374FFE537FBE860703F955158E86F3475ED957ADFAF</a:t>
            </a:r>
            <a:endParaRPr lang="zh-CN" altLang="en-US" sz="1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B659D6-FAE1-C543-B802-102AD3F1C1C1}"/>
              </a:ext>
            </a:extLst>
          </p:cNvPr>
          <p:cNvSpPr/>
          <p:nvPr/>
        </p:nvSpPr>
        <p:spPr>
          <a:xfrm>
            <a:off x="5982586" y="1272475"/>
            <a:ext cx="4309578" cy="1034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Linear</a:t>
            </a:r>
            <a:r>
              <a:rPr lang="zh-CN" alt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            </a:t>
            </a:r>
            <a:r>
              <a:rPr lang="en-US" altLang="zh-CN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sym typeface="Wingdings" pitchFamily="2" charset="2"/>
              </a:rPr>
              <a:t></a:t>
            </a:r>
            <a:r>
              <a:rPr lang="zh-CN" alt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sym typeface="Wingdings" pitchFamily="2" charset="2"/>
              </a:rPr>
              <a:t>       </a:t>
            </a: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non-linear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zh-CN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kernel</a:t>
            </a:r>
            <a:r>
              <a:rPr lang="zh-CN" alt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 </a:t>
            </a:r>
            <a:r>
              <a:rPr lang="en-US" altLang="zh-CN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space</a:t>
            </a:r>
            <a:r>
              <a:rPr lang="zh-CN" alt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 </a:t>
            </a:r>
            <a:r>
              <a:rPr lang="en-US" altLang="zh-CN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sym typeface="Wingdings" pitchFamily="2" charset="2"/>
              </a:rPr>
              <a:t></a:t>
            </a:r>
            <a:r>
              <a:rPr lang="zh-CN" alt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sym typeface="Wingdings" pitchFamily="2" charset="2"/>
              </a:rPr>
              <a:t>       </a:t>
            </a: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original space</a:t>
            </a:r>
          </a:p>
          <a:p>
            <a:pPr marL="342900" indent="-342900">
              <a:lnSpc>
                <a:spcPts val="2500"/>
              </a:lnSpc>
              <a:buFontTx/>
              <a:buAutoNum type="arabicPeriod"/>
            </a:pPr>
            <a:endParaRPr lang="en-US" altLang="zh-CN" i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67E49E-FE82-4FBC-ABF0-077AE2D1A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396" y="2346140"/>
            <a:ext cx="7751958" cy="362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37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an dir="u"/>
      </p:transition>
    </mc:Choice>
    <mc:Fallback>
      <p:transition spd="slow"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2B3C4828-2DDD-704A-A249-306F94A7D133}"/>
              </a:ext>
            </a:extLst>
          </p:cNvPr>
          <p:cNvSpPr/>
          <p:nvPr/>
        </p:nvSpPr>
        <p:spPr>
          <a:xfrm>
            <a:off x="1" y="-1"/>
            <a:ext cx="4199466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Screen Shot 2019-07-29 at 12.22.12 AM</a:t>
            </a:r>
          </a:p>
        </p:txBody>
      </p:sp>
      <p:sp>
        <p:nvSpPr>
          <p:cNvPr id="16" name="Rectangle 15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356EB1CA-5A9F-1343-8F10-361BB77194E4}"/>
              </a:ext>
            </a:extLst>
          </p:cNvPr>
          <p:cNvSpPr/>
          <p:nvPr/>
        </p:nvSpPr>
        <p:spPr>
          <a:xfrm>
            <a:off x="6698073" y="1849959"/>
            <a:ext cx="603504" cy="45719"/>
          </a:xfrm>
          <a:prstGeom prst="rect">
            <a:avLst/>
          </a:prstGeom>
          <a:solidFill>
            <a:srgbClr val="DB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文本框 17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29A8B612-62D1-6741-8983-236B95DB9213}"/>
              </a:ext>
            </a:extLst>
          </p:cNvPr>
          <p:cNvSpPr txBox="1"/>
          <p:nvPr/>
        </p:nvSpPr>
        <p:spPr>
          <a:xfrm>
            <a:off x="6625502" y="3698415"/>
            <a:ext cx="3963315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RMSE:</a:t>
            </a:r>
            <a:r>
              <a:rPr lang="zh-CN" alt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0.108662258056165</a:t>
            </a:r>
          </a:p>
          <a:p>
            <a:pPr>
              <a:lnSpc>
                <a:spcPts val="2500"/>
              </a:lnSpc>
            </a:pPr>
            <a:endParaRPr lang="en-US" altLang="zh-CN" i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ts val="2500"/>
              </a:lnSpc>
            </a:pPr>
            <a:endParaRPr lang="en-US" altLang="zh-CN" i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文本框 19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4EDA74DB-BBD0-F143-A315-16B28336F42A}"/>
              </a:ext>
            </a:extLst>
          </p:cNvPr>
          <p:cNvSpPr txBox="1"/>
          <p:nvPr/>
        </p:nvSpPr>
        <p:spPr>
          <a:xfrm>
            <a:off x="6625502" y="2135327"/>
            <a:ext cx="49695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rPr>
              <a:t>Stochastic </a:t>
            </a:r>
          </a:p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rPr>
              <a:t>Gradient Boosting</a:t>
            </a:r>
          </a:p>
        </p:txBody>
      </p:sp>
      <p:sp>
        <p:nvSpPr>
          <p:cNvPr id="2" name="e7d195523061f1c0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 hidden="1">
            <a:extLst>
              <a:ext uri="{FF2B5EF4-FFF2-40B4-BE49-F238E27FC236}">
                <a16:creationId xmlns:a16="http://schemas.microsoft.com/office/drawing/2014/main" id="{A41C58BB-D6FB-48C8-B9A6-383DB0DBC944}"/>
              </a:ext>
            </a:extLst>
          </p:cNvPr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e7d195523061f1c0d318120d6aeaf1b6ccceb6ba3da59c0775C5DE19DDDEBC09ED96DBD9900D9848D623ECAD1D4904B78047D0015C22C8BE97228BE8B5BFF08FE7A3AE04126DA07312A96C0F69F9BAB76F8859E20D01CB9848FF7F66D6A3948AE6DF032643815085651A494EA163CE4F6427E374FFE537FBE860703F955158E86F3475ED957ADFAF</a:t>
            </a:r>
            <a:endParaRPr lang="zh-CN" altLang="en-US" sz="10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FA053C-9DFA-CD46-A9AA-DE849B32B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" y="1865910"/>
            <a:ext cx="54991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41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an dir="u"/>
      </p:transition>
    </mc:Choice>
    <mc:Fallback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507A732A-779C-564D-BB7E-24092904B593}"/>
              </a:ext>
            </a:extLst>
          </p:cNvPr>
          <p:cNvSpPr/>
          <p:nvPr/>
        </p:nvSpPr>
        <p:spPr>
          <a:xfrm>
            <a:off x="0" y="-1"/>
            <a:ext cx="2944906" cy="1794933"/>
          </a:xfrm>
          <a:prstGeom prst="rect">
            <a:avLst/>
          </a:prstGeom>
          <a:solidFill>
            <a:srgbClr val="DB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Google Shape;140;p25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FF993F37-8591-0A4F-9B03-1DF3FC81FE7F}"/>
              </a:ext>
            </a:extLst>
          </p:cNvPr>
          <p:cNvSpPr/>
          <p:nvPr/>
        </p:nvSpPr>
        <p:spPr>
          <a:xfrm>
            <a:off x="1100667" y="973666"/>
            <a:ext cx="4470400" cy="4910667"/>
          </a:xfrm>
          <a:custGeom>
            <a:avLst/>
            <a:gdLst/>
            <a:ahLst/>
            <a:cxnLst/>
            <a:rect l="l" t="t" r="r" b="b"/>
            <a:pathLst>
              <a:path w="4174426" h="4720107" extrusionOk="0">
                <a:moveTo>
                  <a:pt x="0" y="0"/>
                </a:moveTo>
                <a:lnTo>
                  <a:pt x="4174426" y="0"/>
                </a:lnTo>
                <a:lnTo>
                  <a:pt x="4174426" y="4720107"/>
                </a:lnTo>
                <a:lnTo>
                  <a:pt x="0" y="47201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sym typeface="Calibri"/>
            </a:endParaRPr>
          </a:p>
        </p:txBody>
      </p:sp>
      <p:sp>
        <p:nvSpPr>
          <p:cNvPr id="4" name="矩形 3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2C974427-9C1F-A240-AF6F-1411AE8011A8}"/>
              </a:ext>
            </a:extLst>
          </p:cNvPr>
          <p:cNvSpPr/>
          <p:nvPr/>
        </p:nvSpPr>
        <p:spPr>
          <a:xfrm>
            <a:off x="6096000" y="6400801"/>
            <a:ext cx="60960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42B4E46B-845E-0E4D-9187-4EAC3CC5F9C5}"/>
              </a:ext>
            </a:extLst>
          </p:cNvPr>
          <p:cNvSpPr/>
          <p:nvPr/>
        </p:nvSpPr>
        <p:spPr>
          <a:xfrm>
            <a:off x="11497733" y="-1"/>
            <a:ext cx="694267" cy="711201"/>
          </a:xfrm>
          <a:prstGeom prst="rect">
            <a:avLst/>
          </a:prstGeom>
          <a:solidFill>
            <a:srgbClr val="DB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e7d195523061f1c0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 hidden="1">
            <a:extLst>
              <a:ext uri="{FF2B5EF4-FFF2-40B4-BE49-F238E27FC236}">
                <a16:creationId xmlns:a16="http://schemas.microsoft.com/office/drawing/2014/main" id="{C98BF659-C2A1-47B8-AF17-6466EB0D854C}"/>
              </a:ext>
            </a:extLst>
          </p:cNvPr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e7d195523061f1c0d318120d6aeaf1b6ccceb6ba3da59c0775C5DE19DDDEBC09ED96DBD9900D9848D623ECAD1D4904B78047D0015C22C8BE97228BE8B5BFF08FE7A3AE04126DA07312A96C0F69F9BAB76F8859E20D01CB9848FF7F66D6A3948AE6DF032643815085651A494EA163CE4F6427E374FFE537FBE860703F955158E86F3475ED957ADFAF</a:t>
            </a:r>
            <a:endParaRPr lang="zh-CN" altLang="en-US" sz="1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91B81B-40E6-4772-BB2C-9148EEDCE0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48" r="23850"/>
          <a:stretch/>
        </p:blipFill>
        <p:spPr>
          <a:xfrm>
            <a:off x="1294228" y="1668518"/>
            <a:ext cx="3832129" cy="3520961"/>
          </a:xfrm>
          <a:prstGeom prst="rect">
            <a:avLst/>
          </a:prstGeom>
        </p:spPr>
      </p:pic>
      <p:sp>
        <p:nvSpPr>
          <p:cNvPr id="15" name="Rectangle 15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6EC2FFFE-F46D-421F-90B8-1C1518A747E4}"/>
              </a:ext>
            </a:extLst>
          </p:cNvPr>
          <p:cNvSpPr/>
          <p:nvPr/>
        </p:nvSpPr>
        <p:spPr>
          <a:xfrm flipV="1">
            <a:off x="6352976" y="1637501"/>
            <a:ext cx="637515" cy="45719"/>
          </a:xfrm>
          <a:prstGeom prst="rect">
            <a:avLst/>
          </a:prstGeom>
          <a:solidFill>
            <a:srgbClr val="DB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文本框 17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81662206-D4C4-413C-A0E3-515AA49DD75F}"/>
              </a:ext>
            </a:extLst>
          </p:cNvPr>
          <p:cNvSpPr txBox="1"/>
          <p:nvPr/>
        </p:nvSpPr>
        <p:spPr>
          <a:xfrm>
            <a:off x="6257213" y="1803400"/>
            <a:ext cx="6096000" cy="335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Data Clean</a:t>
            </a:r>
          </a:p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Feature Engineering</a:t>
            </a:r>
          </a:p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Models</a:t>
            </a:r>
          </a:p>
          <a:p>
            <a:pPr>
              <a:lnSpc>
                <a:spcPct val="200000"/>
              </a:lnSpc>
            </a:pP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Stacking and </a:t>
            </a:r>
            <a:r>
              <a:rPr lang="en-US" altLang="zh-CN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Ensembling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Estimates</a:t>
            </a:r>
          </a:p>
        </p:txBody>
      </p:sp>
      <p:sp>
        <p:nvSpPr>
          <p:cNvPr id="19" name="Rectangle 15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E7124328-A71C-4D4D-B0DF-40C4637E0EB5}"/>
              </a:ext>
            </a:extLst>
          </p:cNvPr>
          <p:cNvSpPr/>
          <p:nvPr/>
        </p:nvSpPr>
        <p:spPr>
          <a:xfrm flipV="1">
            <a:off x="10969213" y="5380938"/>
            <a:ext cx="637515" cy="45719"/>
          </a:xfrm>
          <a:prstGeom prst="rect">
            <a:avLst/>
          </a:prstGeom>
          <a:solidFill>
            <a:srgbClr val="DB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258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an dir="u"/>
      </p:transition>
    </mc:Choice>
    <mc:Fallback>
      <p:transition spd="slow"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7d195523061f1c0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 hidden="1">
            <a:extLst>
              <a:ext uri="{FF2B5EF4-FFF2-40B4-BE49-F238E27FC236}">
                <a16:creationId xmlns:a16="http://schemas.microsoft.com/office/drawing/2014/main" id="{B1BAF74C-BBDD-4C19-9303-38E8EA3300F4}"/>
              </a:ext>
            </a:extLst>
          </p:cNvPr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e7d195523061f1c0d318120d6aeaf1b6ccceb6ba3da59c0775C5DE19DDDEBC09ED96DBD9900D9848D623ECAD1D4904B78047D0015C22C8BE97228BE8B5BFF08FE7A3AE04126DA07312A96C0F69F9BAB76F8859E20D01CB9848FF7F66D6A3948AE6DF032643815085651A494EA163CE4F6427E374FFE537FBE860703F955158E86F3475ED957ADFAF</a:t>
            </a:r>
            <a:endParaRPr lang="zh-CN" altLang="en-US" sz="100"/>
          </a:p>
        </p:txBody>
      </p:sp>
      <p:sp>
        <p:nvSpPr>
          <p:cNvPr id="12" name="Google Shape;211;p30">
            <a:extLst>
              <a:ext uri="{FF2B5EF4-FFF2-40B4-BE49-F238E27FC236}">
                <a16:creationId xmlns:a16="http://schemas.microsoft.com/office/drawing/2014/main" id="{AD53B2AD-5A34-4F3D-8450-33CE3D28499E}"/>
              </a:ext>
            </a:extLst>
          </p:cNvPr>
          <p:cNvSpPr txBox="1">
            <a:spLocks/>
          </p:cNvSpPr>
          <p:nvPr/>
        </p:nvSpPr>
        <p:spPr>
          <a:xfrm>
            <a:off x="970200" y="1803400"/>
            <a:ext cx="102516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Introduction of regularization term</a:t>
            </a:r>
          </a:p>
          <a:p>
            <a:pPr marL="0" indent="0">
              <a:spcBef>
                <a:spcPts val="2133"/>
              </a:spcBef>
              <a:buFont typeface="Arial" panose="020B0604020202020204" pitchFamily="34" charset="0"/>
              <a:buNone/>
            </a:pP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133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Parallel Processing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Handling Missing Values Iteratively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Built in CV with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Dmatrix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Test RMSE: 0.1156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Train RMSE: 0.0487</a:t>
            </a:r>
          </a:p>
          <a:p>
            <a:pPr marL="0" indent="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oogle Shape;212;p30">
            <a:extLst>
              <a:ext uri="{FF2B5EF4-FFF2-40B4-BE49-F238E27FC236}">
                <a16:creationId xmlns:a16="http://schemas.microsoft.com/office/drawing/2014/main" id="{7B689147-6AC0-4ABE-ADA7-36FC06E8B0C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54550" y="2343433"/>
            <a:ext cx="5844565" cy="108166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1;p25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1DF0A87B-D824-496C-B5F6-CFA549617601}"/>
              </a:ext>
            </a:extLst>
          </p:cNvPr>
          <p:cNvSpPr/>
          <p:nvPr/>
        </p:nvSpPr>
        <p:spPr>
          <a:xfrm>
            <a:off x="1" y="6616458"/>
            <a:ext cx="12192000" cy="241541"/>
          </a:xfrm>
          <a:prstGeom prst="rect">
            <a:avLst/>
          </a:prstGeom>
          <a:solidFill>
            <a:srgbClr val="DB454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sym typeface="Lato"/>
            </a:endParaRPr>
          </a:p>
        </p:txBody>
      </p:sp>
      <p:sp>
        <p:nvSpPr>
          <p:cNvPr id="8" name="Rectangle 15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F67A2D83-4151-4A4C-81E5-CA4E9BE56A24}"/>
              </a:ext>
            </a:extLst>
          </p:cNvPr>
          <p:cNvSpPr/>
          <p:nvPr/>
        </p:nvSpPr>
        <p:spPr>
          <a:xfrm>
            <a:off x="1042771" y="590260"/>
            <a:ext cx="603504" cy="45719"/>
          </a:xfrm>
          <a:prstGeom prst="rect">
            <a:avLst/>
          </a:prstGeom>
          <a:solidFill>
            <a:srgbClr val="DB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文本框 8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588AF004-1B41-47B8-A2B1-CC1DC18283F4}"/>
              </a:ext>
            </a:extLst>
          </p:cNvPr>
          <p:cNvSpPr txBox="1"/>
          <p:nvPr/>
        </p:nvSpPr>
        <p:spPr>
          <a:xfrm>
            <a:off x="970200" y="875628"/>
            <a:ext cx="4969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rPr>
              <a:t>XGBoost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121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an dir="u"/>
      </p:transition>
    </mc:Choice>
    <mc:Fallback>
      <p:transition spd="slow" advClick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3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59A7CBB7-2E7A-4BBE-8D55-CD9DF35B608F}"/>
              </a:ext>
            </a:extLst>
          </p:cNvPr>
          <p:cNvSpPr/>
          <p:nvPr/>
        </p:nvSpPr>
        <p:spPr>
          <a:xfrm>
            <a:off x="0" y="1079771"/>
            <a:ext cx="3371850" cy="900680"/>
          </a:xfrm>
          <a:prstGeom prst="rect">
            <a:avLst/>
          </a:prstGeom>
          <a:solidFill>
            <a:srgbClr val="DB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文本框 5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0C9C399D-E14F-1E41-85A2-DFCD47D6E08B}"/>
              </a:ext>
            </a:extLst>
          </p:cNvPr>
          <p:cNvSpPr txBox="1"/>
          <p:nvPr/>
        </p:nvSpPr>
        <p:spPr>
          <a:xfrm>
            <a:off x="714862" y="1226647"/>
            <a:ext cx="2466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rPr>
              <a:t>Stacking</a:t>
            </a:r>
          </a:p>
        </p:txBody>
      </p:sp>
      <p:sp>
        <p:nvSpPr>
          <p:cNvPr id="11" name="Google Shape;141;p25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01EBAB89-5FF1-1E44-85C3-DD4AABAAB8B3}"/>
              </a:ext>
            </a:extLst>
          </p:cNvPr>
          <p:cNvSpPr/>
          <p:nvPr/>
        </p:nvSpPr>
        <p:spPr>
          <a:xfrm>
            <a:off x="1" y="6616458"/>
            <a:ext cx="12192000" cy="241541"/>
          </a:xfrm>
          <a:prstGeom prst="rect">
            <a:avLst/>
          </a:prstGeom>
          <a:solidFill>
            <a:srgbClr val="DB454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sym typeface="Lato"/>
            </a:endParaRPr>
          </a:p>
        </p:txBody>
      </p:sp>
      <p:sp>
        <p:nvSpPr>
          <p:cNvPr id="12" name="Oval 9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9310E3A8-B635-E346-8240-43D515589376}"/>
              </a:ext>
            </a:extLst>
          </p:cNvPr>
          <p:cNvSpPr/>
          <p:nvPr/>
        </p:nvSpPr>
        <p:spPr>
          <a:xfrm>
            <a:off x="6620418" y="1494719"/>
            <a:ext cx="5285832" cy="43401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srgbClr val="DB454D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7d195523061f1c0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 hidden="1">
            <a:extLst>
              <a:ext uri="{FF2B5EF4-FFF2-40B4-BE49-F238E27FC236}">
                <a16:creationId xmlns:a16="http://schemas.microsoft.com/office/drawing/2014/main" id="{38A6AF0D-A848-4339-8093-48EAD247E694}"/>
              </a:ext>
            </a:extLst>
          </p:cNvPr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e7d195523061f1c0d318120d6aeaf1b6ccceb6ba3da59c0775C5DE19DDDEBC09ED96DBD9900D9848D623ECAD1D4904B78047D0015C22C8BE97228BE8B5BFF08FE7A3AE04126DA07312A96C0F69F9BAB76F8859E20D01CB9848FF7F66D6A3948AE6DF032643815085651A494EA163CE4F6427E374FFE537FBE860703F955158E86F3475ED957ADFAF</a:t>
            </a:r>
            <a:endParaRPr lang="zh-CN" altLang="en-US" sz="100"/>
          </a:p>
        </p:txBody>
      </p:sp>
      <p:sp>
        <p:nvSpPr>
          <p:cNvPr id="15" name="Google Shape;218;p31">
            <a:extLst>
              <a:ext uri="{FF2B5EF4-FFF2-40B4-BE49-F238E27FC236}">
                <a16:creationId xmlns:a16="http://schemas.microsoft.com/office/drawing/2014/main" id="{C38B0353-D844-4375-A5F0-979E29565C8C}"/>
              </a:ext>
            </a:extLst>
          </p:cNvPr>
          <p:cNvSpPr txBox="1">
            <a:spLocks/>
          </p:cNvSpPr>
          <p:nvPr/>
        </p:nvSpPr>
        <p:spPr>
          <a:xfrm>
            <a:off x="714862" y="2444443"/>
            <a:ext cx="5905556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Original data matrix X: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E5EFF5"/>
                </a:highlight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E5EFF5"/>
                </a:highlight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n_samples</a:t>
            </a:r>
            <a:r>
              <a:rPr lang="en-US" sz="2000" dirty="0">
                <a:solidFill>
                  <a:srgbClr val="000000"/>
                </a:solidFill>
                <a:highlight>
                  <a:srgbClr val="E5EFF5"/>
                </a:highlight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E5EFF5"/>
                </a:highlight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n_features</a:t>
            </a:r>
            <a:r>
              <a:rPr lang="en-US" sz="2000" dirty="0">
                <a:solidFill>
                  <a:srgbClr val="000000"/>
                </a:solidFill>
                <a:highlight>
                  <a:srgbClr val="E5EFF5"/>
                </a:highlight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)</a:t>
            </a:r>
          </a:p>
          <a:p>
            <a:pPr marL="0" indent="0">
              <a:spcBef>
                <a:spcPts val="2133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New prediction matrix M: </a:t>
            </a:r>
          </a:p>
          <a:p>
            <a:pPr marL="0" indent="0">
              <a:spcBef>
                <a:spcPts val="2133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E5EFF5"/>
                </a:highlight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E5EFF5"/>
                </a:highlight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n_samples</a:t>
            </a:r>
            <a:r>
              <a:rPr lang="en-US" sz="2000" dirty="0">
                <a:solidFill>
                  <a:srgbClr val="000000"/>
                </a:solidFill>
                <a:highlight>
                  <a:srgbClr val="E5EFF5"/>
                </a:highlight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E5EFF5"/>
                </a:highlight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n_base_learners</a:t>
            </a:r>
            <a:r>
              <a:rPr lang="en-US" sz="2000" dirty="0">
                <a:solidFill>
                  <a:srgbClr val="000000"/>
                </a:solidFill>
                <a:highlight>
                  <a:srgbClr val="E5EFF5"/>
                </a:highlight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)</a:t>
            </a:r>
          </a:p>
          <a:p>
            <a:pPr marL="0" indent="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meta learner is trained on (X + M)</a:t>
            </a:r>
            <a:endParaRPr lang="en-US" sz="2400" dirty="0">
              <a:solidFill>
                <a:srgbClr val="000000"/>
              </a:solidFill>
              <a:highlight>
                <a:srgbClr val="E5EFF5"/>
              </a:highlight>
              <a:latin typeface="Arial" panose="020B0604020202020204" pitchFamily="34" charset="0"/>
              <a:ea typeface="Courier New"/>
              <a:cs typeface="Arial" panose="020B0604020202020204" pitchFamily="34" charset="0"/>
              <a:sym typeface="Courier New"/>
            </a:endParaRPr>
          </a:p>
        </p:txBody>
      </p:sp>
      <p:pic>
        <p:nvPicPr>
          <p:cNvPr id="16" name="Google Shape;219;p31">
            <a:extLst>
              <a:ext uri="{FF2B5EF4-FFF2-40B4-BE49-F238E27FC236}">
                <a16:creationId xmlns:a16="http://schemas.microsoft.com/office/drawing/2014/main" id="{FD0BEB10-DB85-4136-8B16-7ABA1E1C587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0418" y="1595051"/>
            <a:ext cx="5285833" cy="4263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9966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an dir="u"/>
      </p:transition>
    </mc:Choice>
    <mc:Fallback>
      <p:transition spd="slow" advClick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5B6E599E-AEA7-DE48-BBAD-11CEDD89E79F}"/>
              </a:ext>
            </a:extLst>
          </p:cNvPr>
          <p:cNvSpPr/>
          <p:nvPr/>
        </p:nvSpPr>
        <p:spPr>
          <a:xfrm>
            <a:off x="8686800" y="0"/>
            <a:ext cx="3505200" cy="6858000"/>
          </a:xfrm>
          <a:prstGeom prst="rect">
            <a:avLst/>
          </a:prstGeom>
          <a:solidFill>
            <a:srgbClr val="DB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C96051BF-0540-FB43-9225-D3C5DA6562B0}"/>
              </a:ext>
            </a:extLst>
          </p:cNvPr>
          <p:cNvSpPr/>
          <p:nvPr/>
        </p:nvSpPr>
        <p:spPr>
          <a:xfrm>
            <a:off x="5093285" y="1339758"/>
            <a:ext cx="6287729" cy="41784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3F49B245-623E-F344-924C-9910FDDB3A2E}"/>
              </a:ext>
            </a:extLst>
          </p:cNvPr>
          <p:cNvSpPr txBox="1"/>
          <p:nvPr/>
        </p:nvSpPr>
        <p:spPr>
          <a:xfrm>
            <a:off x="810986" y="1470341"/>
            <a:ext cx="2402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rPr>
              <a:t>Stacking</a:t>
            </a:r>
          </a:p>
        </p:txBody>
      </p:sp>
      <p:sp>
        <p:nvSpPr>
          <p:cNvPr id="2" name="e7d195523061f1c0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 hidden="1">
            <a:extLst>
              <a:ext uri="{FF2B5EF4-FFF2-40B4-BE49-F238E27FC236}">
                <a16:creationId xmlns:a16="http://schemas.microsoft.com/office/drawing/2014/main" id="{9E37B739-A78C-4FC7-8F76-F6030B86270B}"/>
              </a:ext>
            </a:extLst>
          </p:cNvPr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e7d195523061f1c0d318120d6aeaf1b6ccceb6ba3da59c0775C5DE19DDDEBC09ED96DBD9900D9848D623ECAD1D4904B78047D0015C22C8BE97228BE8B5BFF08FE7A3AE04126DA07312A96C0F69F9BAB76F8859E20D01CB9848FF7F66D6A3948AE6DF032643815085651A494EA163CE4F6427E374FFE537FBE860703F955158E86F3475ED957ADFAF</a:t>
            </a:r>
            <a:endParaRPr lang="zh-CN" altLang="en-US" sz="100"/>
          </a:p>
        </p:txBody>
      </p:sp>
      <p:pic>
        <p:nvPicPr>
          <p:cNvPr id="12" name="Google Shape;226;p32">
            <a:extLst>
              <a:ext uri="{FF2B5EF4-FFF2-40B4-BE49-F238E27FC236}">
                <a16:creationId xmlns:a16="http://schemas.microsoft.com/office/drawing/2014/main" id="{7A24C0C5-632C-48E3-97DC-8D59929F2B5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98049" y="1831556"/>
            <a:ext cx="6078199" cy="364856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25;p32">
            <a:extLst>
              <a:ext uri="{FF2B5EF4-FFF2-40B4-BE49-F238E27FC236}">
                <a16:creationId xmlns:a16="http://schemas.microsoft.com/office/drawing/2014/main" id="{0DC2BF59-F3DE-4CDB-B88E-6F5DB4A497BE}"/>
              </a:ext>
            </a:extLst>
          </p:cNvPr>
          <p:cNvSpPr txBox="1">
            <a:spLocks/>
          </p:cNvSpPr>
          <p:nvPr/>
        </p:nvSpPr>
        <p:spPr>
          <a:xfrm>
            <a:off x="810986" y="2677297"/>
            <a:ext cx="47805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Reduce Overfit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Task Compartmentalization</a:t>
            </a:r>
          </a:p>
        </p:txBody>
      </p:sp>
    </p:spTree>
    <p:extLst>
      <p:ext uri="{BB962C8B-B14F-4D97-AF65-F5344CB8AC3E}">
        <p14:creationId xmlns:p14="http://schemas.microsoft.com/office/powerpoint/2010/main" val="84734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an dir="u"/>
      </p:transition>
    </mc:Choice>
    <mc:Fallback>
      <p:transition spd="slow" advClick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3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59A7CBB7-2E7A-4BBE-8D55-CD9DF35B608F}"/>
              </a:ext>
            </a:extLst>
          </p:cNvPr>
          <p:cNvSpPr/>
          <p:nvPr/>
        </p:nvSpPr>
        <p:spPr>
          <a:xfrm>
            <a:off x="0" y="1079771"/>
            <a:ext cx="3371850" cy="900680"/>
          </a:xfrm>
          <a:prstGeom prst="rect">
            <a:avLst/>
          </a:prstGeom>
          <a:solidFill>
            <a:srgbClr val="DB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文本框 5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0C9C399D-E14F-1E41-85A2-DFCD47D6E08B}"/>
              </a:ext>
            </a:extLst>
          </p:cNvPr>
          <p:cNvSpPr txBox="1"/>
          <p:nvPr/>
        </p:nvSpPr>
        <p:spPr>
          <a:xfrm>
            <a:off x="714862" y="1226647"/>
            <a:ext cx="2466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rPr>
              <a:t>Stacking</a:t>
            </a:r>
          </a:p>
        </p:txBody>
      </p:sp>
      <p:sp>
        <p:nvSpPr>
          <p:cNvPr id="11" name="Google Shape;141;p25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01EBAB89-5FF1-1E44-85C3-DD4AABAAB8B3}"/>
              </a:ext>
            </a:extLst>
          </p:cNvPr>
          <p:cNvSpPr/>
          <p:nvPr/>
        </p:nvSpPr>
        <p:spPr>
          <a:xfrm>
            <a:off x="1" y="6616458"/>
            <a:ext cx="12192000" cy="241541"/>
          </a:xfrm>
          <a:prstGeom prst="rect">
            <a:avLst/>
          </a:prstGeom>
          <a:solidFill>
            <a:srgbClr val="DB454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sym typeface="Lato"/>
            </a:endParaRPr>
          </a:p>
        </p:txBody>
      </p:sp>
      <p:sp>
        <p:nvSpPr>
          <p:cNvPr id="12" name="Oval 9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9310E3A8-B635-E346-8240-43D515589376}"/>
              </a:ext>
            </a:extLst>
          </p:cNvPr>
          <p:cNvSpPr/>
          <p:nvPr/>
        </p:nvSpPr>
        <p:spPr>
          <a:xfrm>
            <a:off x="7257151" y="949705"/>
            <a:ext cx="4433477" cy="5119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srgbClr val="DB454D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7d195523061f1c0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 hidden="1">
            <a:extLst>
              <a:ext uri="{FF2B5EF4-FFF2-40B4-BE49-F238E27FC236}">
                <a16:creationId xmlns:a16="http://schemas.microsoft.com/office/drawing/2014/main" id="{38A6AF0D-A848-4339-8093-48EAD247E694}"/>
              </a:ext>
            </a:extLst>
          </p:cNvPr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e7d195523061f1c0d318120d6aeaf1b6ccceb6ba3da59c0775C5DE19DDDEBC09ED96DBD9900D9848D623ECAD1D4904B78047D0015C22C8BE97228BE8B5BFF08FE7A3AE04126DA07312A96C0F69F9BAB76F8859E20D01CB9848FF7F66D6A3948AE6DF032643815085651A494EA163CE4F6427E374FFE537FBE860703F955158E86F3475ED957ADFAF</a:t>
            </a:r>
            <a:endParaRPr lang="zh-CN" altLang="en-US" sz="100"/>
          </a:p>
        </p:txBody>
      </p:sp>
      <p:sp>
        <p:nvSpPr>
          <p:cNvPr id="9" name="Google Shape;232;p33">
            <a:extLst>
              <a:ext uri="{FF2B5EF4-FFF2-40B4-BE49-F238E27FC236}">
                <a16:creationId xmlns:a16="http://schemas.microsoft.com/office/drawing/2014/main" id="{9B6A5927-6F01-4939-A512-1BF3642709EE}"/>
              </a:ext>
            </a:extLst>
          </p:cNvPr>
          <p:cNvSpPr txBox="1">
            <a:spLocks/>
          </p:cNvSpPr>
          <p:nvPr/>
        </p:nvSpPr>
        <p:spPr>
          <a:xfrm>
            <a:off x="714862" y="2348481"/>
            <a:ext cx="102516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Base models:</a:t>
            </a:r>
            <a:b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1) Elastic Net (0.1110)</a:t>
            </a:r>
            <a:b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2) Stochastic Gradient Descent (0.1087)</a:t>
            </a:r>
            <a:b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3) Kernel Ridge Regression (0.1115)</a:t>
            </a:r>
            <a:b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Meta model: Lasso</a:t>
            </a:r>
          </a:p>
          <a:p>
            <a:pPr>
              <a:spcBef>
                <a:spcPts val="2133"/>
              </a:spcBef>
              <a:spcAft>
                <a:spcPts val="2133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Train RMSE: 0.0689</a:t>
            </a:r>
            <a:b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Test RMSE: 0.1086</a:t>
            </a:r>
          </a:p>
        </p:txBody>
      </p:sp>
      <p:pic>
        <p:nvPicPr>
          <p:cNvPr id="13314" name="Picture 2" descr="https://lh5.googleusercontent.com/42wjXHXP4Tn5RRr87tlHicWNNeNnEdYXV44s3OvEtSHRIo46TEHadO6zxAogfJipmXxsKedB6MK9RSXvdipXAyKYx-RFXP1Ivr9HBwhVHSfjwoV3ZQXS-0_imOdHTtsOTNwYR6FNutw">
            <a:extLst>
              <a:ext uri="{FF2B5EF4-FFF2-40B4-BE49-F238E27FC236}">
                <a16:creationId xmlns:a16="http://schemas.microsoft.com/office/drawing/2014/main" id="{DA87135C-BEDA-4DB1-9DEA-F2063CCF1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152" y="949705"/>
            <a:ext cx="4433477" cy="499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214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an dir="u"/>
      </p:transition>
    </mc:Choice>
    <mc:Fallback>
      <p:transition spd="slow" advClick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130BD283-2DD5-3A4A-80DE-768EC1FCAB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9000"/>
            </a:blip>
            <a:srcRect/>
            <a:stretch>
              <a:fillRect l="-1085" r="-108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Oval 39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CEA3B4DE-FA34-5F4A-84D7-05359D8BA61A}"/>
              </a:ext>
            </a:extLst>
          </p:cNvPr>
          <p:cNvSpPr/>
          <p:nvPr/>
        </p:nvSpPr>
        <p:spPr>
          <a:xfrm>
            <a:off x="-419863" y="5286580"/>
            <a:ext cx="2248646" cy="2248646"/>
          </a:xfrm>
          <a:prstGeom prst="ellipse">
            <a:avLst/>
          </a:prstGeom>
          <a:solidFill>
            <a:schemeClr val="bg1">
              <a:lumMod val="8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矩形 2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E01FCEE5-719A-3948-AAA8-C6D2CAB7BC3F}"/>
              </a:ext>
            </a:extLst>
          </p:cNvPr>
          <p:cNvSpPr/>
          <p:nvPr/>
        </p:nvSpPr>
        <p:spPr>
          <a:xfrm>
            <a:off x="1222752" y="1623881"/>
            <a:ext cx="3685309" cy="881577"/>
          </a:xfrm>
          <a:prstGeom prst="rect">
            <a:avLst/>
          </a:prstGeom>
          <a:solidFill>
            <a:srgbClr val="DB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文本框 3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36D8DB82-5151-3B49-8B65-F6F40CC4A4DB}"/>
              </a:ext>
            </a:extLst>
          </p:cNvPr>
          <p:cNvSpPr txBox="1"/>
          <p:nvPr/>
        </p:nvSpPr>
        <p:spPr>
          <a:xfrm>
            <a:off x="1446958" y="1667861"/>
            <a:ext cx="3202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Ensembling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Oval 39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196F88FF-228A-4044-8C55-DFEB7C075924}"/>
              </a:ext>
            </a:extLst>
          </p:cNvPr>
          <p:cNvSpPr/>
          <p:nvPr/>
        </p:nvSpPr>
        <p:spPr>
          <a:xfrm>
            <a:off x="11170903" y="451615"/>
            <a:ext cx="633274" cy="633274"/>
          </a:xfrm>
          <a:prstGeom prst="ellipse">
            <a:avLst/>
          </a:prstGeom>
          <a:solidFill>
            <a:srgbClr val="DB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e7d195523061f1c0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 hidden="1">
            <a:extLst>
              <a:ext uri="{FF2B5EF4-FFF2-40B4-BE49-F238E27FC236}">
                <a16:creationId xmlns:a16="http://schemas.microsoft.com/office/drawing/2014/main" id="{C08AECBA-FB1B-4BD9-BF0C-590392A3276E}"/>
              </a:ext>
            </a:extLst>
          </p:cNvPr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e7d195523061f1c0d318120d6aeaf1b6ccceb6ba3da59c0775C5DE19DDDEBC09ED96DBD9900D9848D623ECAD1D4904B78047D0015C22C8BE97228BE8B5BFF08FE7A3AE04126DA07312A96C0F69F9BAB76F8859E20D01CB9848FF7F66D6A3948AE6DF032643815085651A494EA163CE4F6427E374FFE537FBE860703F955158E86F3475ED957ADFAF</a:t>
            </a:r>
            <a:endParaRPr lang="zh-CN" altLang="en-US" sz="100"/>
          </a:p>
        </p:txBody>
      </p:sp>
      <p:pic>
        <p:nvPicPr>
          <p:cNvPr id="11" name="Google Shape;240;p34">
            <a:extLst>
              <a:ext uri="{FF2B5EF4-FFF2-40B4-BE49-F238E27FC236}">
                <a16:creationId xmlns:a16="http://schemas.microsoft.com/office/drawing/2014/main" id="{8F702262-D029-4A60-B4F7-CD5AAF863F1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910" y="4799716"/>
            <a:ext cx="11215203" cy="6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239;p34">
            <a:extLst>
              <a:ext uri="{FF2B5EF4-FFF2-40B4-BE49-F238E27FC236}">
                <a16:creationId xmlns:a16="http://schemas.microsoft.com/office/drawing/2014/main" id="{07AF432A-4BBA-4B43-A2D1-87CA964AE63E}"/>
              </a:ext>
            </a:extLst>
          </p:cNvPr>
          <p:cNvSpPr txBox="1">
            <a:spLocks/>
          </p:cNvSpPr>
          <p:nvPr/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XGBoost model is probably more prone to overfitting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0.6 (Stacked Model) + 0.4 (XGBoost) as final model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81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an dir="u"/>
      </p:transition>
    </mc:Choice>
    <mc:Fallback>
      <p:transition spd="slow" advClick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130BD283-2DD5-3A4A-80DE-768EC1FCAB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9000"/>
            </a:blip>
            <a:srcRect/>
            <a:stretch>
              <a:fillRect l="-1085" r="-108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Oval 39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CEA3B4DE-FA34-5F4A-84D7-05359D8BA61A}"/>
              </a:ext>
            </a:extLst>
          </p:cNvPr>
          <p:cNvSpPr/>
          <p:nvPr/>
        </p:nvSpPr>
        <p:spPr>
          <a:xfrm>
            <a:off x="-419863" y="5286580"/>
            <a:ext cx="2248646" cy="2248646"/>
          </a:xfrm>
          <a:prstGeom prst="ellipse">
            <a:avLst/>
          </a:prstGeom>
          <a:solidFill>
            <a:schemeClr val="bg1">
              <a:lumMod val="8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矩形 2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E01FCEE5-719A-3948-AAA8-C6D2CAB7BC3F}"/>
              </a:ext>
            </a:extLst>
          </p:cNvPr>
          <p:cNvSpPr/>
          <p:nvPr/>
        </p:nvSpPr>
        <p:spPr>
          <a:xfrm>
            <a:off x="1222752" y="1623881"/>
            <a:ext cx="6212369" cy="881577"/>
          </a:xfrm>
          <a:prstGeom prst="rect">
            <a:avLst/>
          </a:prstGeom>
          <a:solidFill>
            <a:srgbClr val="DB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文本框 3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36D8DB82-5151-3B49-8B65-F6F40CC4A4DB}"/>
              </a:ext>
            </a:extLst>
          </p:cNvPr>
          <p:cNvSpPr txBox="1"/>
          <p:nvPr/>
        </p:nvSpPr>
        <p:spPr>
          <a:xfrm>
            <a:off x="1446957" y="1667861"/>
            <a:ext cx="8251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Lessons &amp; Improvements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Oval 39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196F88FF-228A-4044-8C55-DFEB7C075924}"/>
              </a:ext>
            </a:extLst>
          </p:cNvPr>
          <p:cNvSpPr/>
          <p:nvPr/>
        </p:nvSpPr>
        <p:spPr>
          <a:xfrm>
            <a:off x="11170903" y="451615"/>
            <a:ext cx="633274" cy="633274"/>
          </a:xfrm>
          <a:prstGeom prst="ellipse">
            <a:avLst/>
          </a:prstGeom>
          <a:solidFill>
            <a:srgbClr val="DB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e7d195523061f1c0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 hidden="1">
            <a:extLst>
              <a:ext uri="{FF2B5EF4-FFF2-40B4-BE49-F238E27FC236}">
                <a16:creationId xmlns:a16="http://schemas.microsoft.com/office/drawing/2014/main" id="{C08AECBA-FB1B-4BD9-BF0C-590392A3276E}"/>
              </a:ext>
            </a:extLst>
          </p:cNvPr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e7d195523061f1c0d318120d6aeaf1b6ccceb6ba3da59c0775C5DE19DDDEBC09ED96DBD9900D9848D623ECAD1D4904B78047D0015C22C8BE97228BE8B5BFF08FE7A3AE04126DA07312A96C0F69F9BAB76F8859E20D01CB9848FF7F66D6A3948AE6DF032643815085651A494EA163CE4F6427E374FFE537FBE860703F955158E86F3475ED957ADFAF</a:t>
            </a:r>
            <a:endParaRPr lang="zh-CN" altLang="en-US" sz="100"/>
          </a:p>
        </p:txBody>
      </p:sp>
      <p:sp>
        <p:nvSpPr>
          <p:cNvPr id="10" name="Google Shape;246;p35">
            <a:extLst>
              <a:ext uri="{FF2B5EF4-FFF2-40B4-BE49-F238E27FC236}">
                <a16:creationId xmlns:a16="http://schemas.microsoft.com/office/drawing/2014/main" id="{E1237945-139F-4B8B-9B75-156BBCE9F8C2}"/>
              </a:ext>
            </a:extLst>
          </p:cNvPr>
          <p:cNvSpPr txBox="1">
            <a:spLocks/>
          </p:cNvSpPr>
          <p:nvPr/>
        </p:nvSpPr>
        <p:spPr>
          <a:xfrm>
            <a:off x="1222752" y="3009831"/>
            <a:ext cx="4453839" cy="158071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Competition Workflow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</p:txBody>
      </p:sp>
      <p:sp>
        <p:nvSpPr>
          <p:cNvPr id="13" name="Google Shape;246;p35">
            <a:extLst>
              <a:ext uri="{FF2B5EF4-FFF2-40B4-BE49-F238E27FC236}">
                <a16:creationId xmlns:a16="http://schemas.microsoft.com/office/drawing/2014/main" id="{9261E92A-4B4E-4018-A5B2-B3F674D72065}"/>
              </a:ext>
            </a:extLst>
          </p:cNvPr>
          <p:cNvSpPr txBox="1">
            <a:spLocks/>
          </p:cNvSpPr>
          <p:nvPr/>
        </p:nvSpPr>
        <p:spPr>
          <a:xfrm>
            <a:off x="6114858" y="2969827"/>
            <a:ext cx="5321458" cy="163947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Hyperparameter Tuning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Bayesian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Optimisation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19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an dir="u"/>
      </p:transition>
    </mc:Choice>
    <mc:Fallback>
      <p:transition spd="slow" advClick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130BD283-2DD5-3A4A-80DE-768EC1FCAB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9000"/>
            </a:blip>
            <a:srcRect/>
            <a:stretch>
              <a:fillRect l="-1085" r="-108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Oval 39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CEA3B4DE-FA34-5F4A-84D7-05359D8BA61A}"/>
              </a:ext>
            </a:extLst>
          </p:cNvPr>
          <p:cNvSpPr/>
          <p:nvPr/>
        </p:nvSpPr>
        <p:spPr>
          <a:xfrm>
            <a:off x="-419863" y="5286580"/>
            <a:ext cx="2248646" cy="2248646"/>
          </a:xfrm>
          <a:prstGeom prst="ellipse">
            <a:avLst/>
          </a:prstGeom>
          <a:solidFill>
            <a:schemeClr val="bg1">
              <a:lumMod val="8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B166C8C-4268-4008-BA26-16437CA0E797}"/>
              </a:ext>
            </a:extLst>
          </p:cNvPr>
          <p:cNvGrpSpPr/>
          <p:nvPr/>
        </p:nvGrpSpPr>
        <p:grpSpPr>
          <a:xfrm>
            <a:off x="704460" y="1581015"/>
            <a:ext cx="8251679" cy="881577"/>
            <a:chOff x="704460" y="1581015"/>
            <a:chExt cx="8251679" cy="881577"/>
          </a:xfrm>
        </p:grpSpPr>
        <p:sp>
          <p:nvSpPr>
            <p:cNvPr id="3" name="矩形 2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  <a:extLst>
                <a:ext uri="{FF2B5EF4-FFF2-40B4-BE49-F238E27FC236}">
                  <a16:creationId xmlns:a16="http://schemas.microsoft.com/office/drawing/2014/main" id="{E01FCEE5-719A-3948-AAA8-C6D2CAB7BC3F}"/>
                </a:ext>
              </a:extLst>
            </p:cNvPr>
            <p:cNvSpPr/>
            <p:nvPr/>
          </p:nvSpPr>
          <p:spPr>
            <a:xfrm>
              <a:off x="704460" y="1581015"/>
              <a:ext cx="6212369" cy="881577"/>
            </a:xfrm>
            <a:prstGeom prst="rect">
              <a:avLst/>
            </a:prstGeom>
            <a:solidFill>
              <a:srgbClr val="DB45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" name="文本框 3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  <a:extLst>
                <a:ext uri="{FF2B5EF4-FFF2-40B4-BE49-F238E27FC236}">
                  <a16:creationId xmlns:a16="http://schemas.microsoft.com/office/drawing/2014/main" id="{36D8DB82-5151-3B49-8B65-F6F40CC4A4DB}"/>
                </a:ext>
              </a:extLst>
            </p:cNvPr>
            <p:cNvSpPr txBox="1"/>
            <p:nvPr/>
          </p:nvSpPr>
          <p:spPr>
            <a:xfrm>
              <a:off x="704460" y="1667860"/>
              <a:ext cx="82516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Lessons &amp; Improvements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" name="Oval 39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196F88FF-228A-4044-8C55-DFEB7C075924}"/>
              </a:ext>
            </a:extLst>
          </p:cNvPr>
          <p:cNvSpPr/>
          <p:nvPr/>
        </p:nvSpPr>
        <p:spPr>
          <a:xfrm>
            <a:off x="11170903" y="451615"/>
            <a:ext cx="633274" cy="633274"/>
          </a:xfrm>
          <a:prstGeom prst="ellipse">
            <a:avLst/>
          </a:prstGeom>
          <a:solidFill>
            <a:srgbClr val="DB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e7d195523061f1c0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 hidden="1">
            <a:extLst>
              <a:ext uri="{FF2B5EF4-FFF2-40B4-BE49-F238E27FC236}">
                <a16:creationId xmlns:a16="http://schemas.microsoft.com/office/drawing/2014/main" id="{C08AECBA-FB1B-4BD9-BF0C-590392A3276E}"/>
              </a:ext>
            </a:extLst>
          </p:cNvPr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e7d195523061f1c0d318120d6aeaf1b6ccceb6ba3da59c0775C5DE19DDDEBC09ED96DBD9900D9848D623ECAD1D4904B78047D0015C22C8BE97228BE8B5BFF08FE7A3AE04126DA07312A96C0F69F9BAB76F8859E20D01CB9848FF7F66D6A3948AE6DF032643815085651A494EA163CE4F6427E374FFE537FBE860703F955158E86F3475ED957ADFAF</a:t>
            </a:r>
            <a:endParaRPr lang="zh-CN" altLang="en-US" sz="100"/>
          </a:p>
        </p:txBody>
      </p:sp>
      <p:sp>
        <p:nvSpPr>
          <p:cNvPr id="11" name="Google Shape;252;p36">
            <a:extLst>
              <a:ext uri="{FF2B5EF4-FFF2-40B4-BE49-F238E27FC236}">
                <a16:creationId xmlns:a16="http://schemas.microsoft.com/office/drawing/2014/main" id="{8D988556-D880-4D4F-BBED-A79BCFB1C7CF}"/>
              </a:ext>
            </a:extLst>
          </p:cNvPr>
          <p:cNvSpPr txBox="1">
            <a:spLocks/>
          </p:cNvSpPr>
          <p:nvPr/>
        </p:nvSpPr>
        <p:spPr>
          <a:xfrm>
            <a:off x="679807" y="2819400"/>
            <a:ext cx="11394285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Catboost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(0.1259)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1) Ordered Boosting + Ordered Target Statistics to reduce bias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2) Convenience of categorical handling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LightGBM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Downsampling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 Gradient-based One-Sided Sampling (GOSS)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2) Leaf-based growth vs level-based growth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927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an dir="u"/>
      </p:transition>
    </mc:Choice>
    <mc:Fallback>
      <p:transition spd="slow" advClick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52BD9D6-C337-451F-98CE-29F9A6814213}"/>
              </a:ext>
            </a:extLst>
          </p:cNvPr>
          <p:cNvGrpSpPr/>
          <p:nvPr/>
        </p:nvGrpSpPr>
        <p:grpSpPr>
          <a:xfrm>
            <a:off x="2501704" y="4657689"/>
            <a:ext cx="7188592" cy="975695"/>
            <a:chOff x="2037009" y="2962481"/>
            <a:chExt cx="7188592" cy="975695"/>
          </a:xfrm>
        </p:grpSpPr>
        <p:sp>
          <p:nvSpPr>
            <p:cNvPr id="2" name="Rectangle 6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  <a:extLst>
                <a:ext uri="{FF2B5EF4-FFF2-40B4-BE49-F238E27FC236}">
                  <a16:creationId xmlns:a16="http://schemas.microsoft.com/office/drawing/2014/main" id="{1E7A603F-94F4-E344-9914-A48696DB4E0D}"/>
                </a:ext>
              </a:extLst>
            </p:cNvPr>
            <p:cNvSpPr/>
            <p:nvPr/>
          </p:nvSpPr>
          <p:spPr>
            <a:xfrm>
              <a:off x="2037009" y="2962481"/>
              <a:ext cx="7188592" cy="975695"/>
            </a:xfrm>
            <a:prstGeom prst="rect">
              <a:avLst/>
            </a:prstGeom>
            <a:solidFill>
              <a:srgbClr val="DB45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PA_文本框 20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  <a:extLst>
                <a:ext uri="{FF2B5EF4-FFF2-40B4-BE49-F238E27FC236}">
                  <a16:creationId xmlns:a16="http://schemas.microsoft.com/office/drawing/2014/main" id="{02F40670-F3D3-6A49-B05E-F7F5A5057287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377369" y="3228944"/>
              <a:ext cx="4927606" cy="4001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dist"/>
              <a:r>
                <a:rPr lang="en-US" altLang="zh-CN" sz="2000" kern="1200" spc="6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THANKS</a:t>
              </a:r>
              <a:endParaRPr lang="zh-CN" altLang="en-US" sz="2000" kern="1200" spc="600" dirty="0">
                <a:solidFill>
                  <a:schemeClr val="bg1"/>
                </a:solidFill>
                <a:latin typeface="Open Sans Light" panose="020B0306030504020204" pitchFamily="34" charset="0"/>
                <a:ea typeface="Open Sans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8" name="文本框 7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DDB77954-0BE8-0243-8B3D-AAC645D09001}"/>
              </a:ext>
            </a:extLst>
          </p:cNvPr>
          <p:cNvSpPr txBox="1"/>
          <p:nvPr/>
        </p:nvSpPr>
        <p:spPr>
          <a:xfrm>
            <a:off x="4096894" y="5899847"/>
            <a:ext cx="3752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rPr>
              <a:t>ANY QUESTIONS ?</a:t>
            </a:r>
            <a:endParaRPr lang="zh-CN" altLang="en-US" sz="2800" b="1" spc="300" dirty="0">
              <a:solidFill>
                <a:srgbClr val="DB454D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5" name="e7d195523061f1c0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 hidden="1">
            <a:extLst>
              <a:ext uri="{FF2B5EF4-FFF2-40B4-BE49-F238E27FC236}">
                <a16:creationId xmlns:a16="http://schemas.microsoft.com/office/drawing/2014/main" id="{6F87BEA9-E8A6-45D3-B23B-D2CD776AAE13}"/>
              </a:ext>
            </a:extLst>
          </p:cNvPr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e7d195523061f1c0d318120d6aeaf1b6ccceb6ba3da59c0775C5DE19DDDEBC09ED96DBD9900D9848D623ECAD1D4904B78047D0015C22C8BE97228BE8B5BFF08FE7A3AE04126DA07312A96C0F69F9BAB76F8859E20D01CB9848FF7F66D6A3948AE6DF032643815085651A494EA163CE4F6427E374FFE537FBE860703F955158E86F3475ED957ADFAF</a:t>
            </a:r>
            <a:endParaRPr lang="zh-CN" altLang="en-US" sz="100"/>
          </a:p>
        </p:txBody>
      </p:sp>
      <p:pic>
        <p:nvPicPr>
          <p:cNvPr id="1032" name="Picture 8" descr="Image result for kaggle">
            <a:extLst>
              <a:ext uri="{FF2B5EF4-FFF2-40B4-BE49-F238E27FC236}">
                <a16:creationId xmlns:a16="http://schemas.microsoft.com/office/drawing/2014/main" id="{27F47B4C-6C9F-49BB-81A3-1C7E136CF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0"/>
            <a:ext cx="87630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360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an dir="u"/>
      </p:transition>
    </mc:Choice>
    <mc:Fallback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47D7FFC7-2174-764F-9FFB-B00648EA092F}"/>
              </a:ext>
            </a:extLst>
          </p:cNvPr>
          <p:cNvSpPr/>
          <p:nvPr/>
        </p:nvSpPr>
        <p:spPr>
          <a:xfrm>
            <a:off x="775807" y="1175584"/>
            <a:ext cx="870113" cy="45719"/>
          </a:xfrm>
          <a:prstGeom prst="rect">
            <a:avLst/>
          </a:prstGeom>
          <a:solidFill>
            <a:srgbClr val="DB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文本框 9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35B0B63F-A731-2349-A76E-3D8EBD38ACEE}"/>
              </a:ext>
            </a:extLst>
          </p:cNvPr>
          <p:cNvSpPr txBox="1"/>
          <p:nvPr/>
        </p:nvSpPr>
        <p:spPr>
          <a:xfrm>
            <a:off x="677333" y="526195"/>
            <a:ext cx="4972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Outliers : Area VS Price</a:t>
            </a:r>
            <a:endParaRPr lang="en-US" altLang="zh-C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7d195523061f1c0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 hidden="1">
            <a:extLst>
              <a:ext uri="{FF2B5EF4-FFF2-40B4-BE49-F238E27FC236}">
                <a16:creationId xmlns:a16="http://schemas.microsoft.com/office/drawing/2014/main" id="{FD4D683B-38BD-4C28-B191-E04BEAA71BF1}"/>
              </a:ext>
            </a:extLst>
          </p:cNvPr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e7d195523061f1c0d318120d6aeaf1b6ccceb6ba3da59c0775C5DE19DDDEBC09ED96DBD9900D9848D623ECAD1D4904B78047D0015C22C8BE97228BE8B5BFF08FE7A3AE04126DA07312A96C0F69F9BAB76F8859E20D01CB9848FF7F66D6A3948AE6DF032643815085651A494EA163CE4F6427E374FFE537FBE860703F955158E86F3475ED957ADFAF</a:t>
            </a:r>
            <a:endParaRPr lang="zh-CN" altLang="en-US" sz="100"/>
          </a:p>
        </p:txBody>
      </p:sp>
      <p:pic>
        <p:nvPicPr>
          <p:cNvPr id="1026" name="Picture 2" descr="https://lh3.googleusercontent.com/hdEnb2sjX8Z_AnDA682f9GNYLBlD5-_9LZVPFt_wOqYSUS1A5lM0VPyhJd3RRtoopmT7Wi-wfj2SQUz1Mcy9kl3sa17LcfnFq8LAQLQ-V1mu3i-TDf-Gc9WNFyVJwf-D2ZIzYyPAhLo">
            <a:extLst>
              <a:ext uri="{FF2B5EF4-FFF2-40B4-BE49-F238E27FC236}">
                <a16:creationId xmlns:a16="http://schemas.microsoft.com/office/drawing/2014/main" id="{9B332D17-8727-470F-AB29-804293C5B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2" y="1586508"/>
            <a:ext cx="5104490" cy="474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4.googleusercontent.com/2QnylOXzFvln0tm0F_pH0VmNXfIZTXisXmHNBzt-LAHdSwzv2tgVosu4mGhkDJ5lK4F0jtFfjLMfeASI7_aHZcrmGNh2Q8KYUpt0EmwRorV1UY4TYGZ5YgvCk_lU-Ra-cNJy3NDUBnA">
            <a:extLst>
              <a:ext uri="{FF2B5EF4-FFF2-40B4-BE49-F238E27FC236}">
                <a16:creationId xmlns:a16="http://schemas.microsoft.com/office/drawing/2014/main" id="{23E8AE76-F043-4C77-8786-79EA30591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53833"/>
            <a:ext cx="5418667" cy="498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0834B058-9A79-4075-B379-F91C3D0189AB}"/>
              </a:ext>
            </a:extLst>
          </p:cNvPr>
          <p:cNvSpPr/>
          <p:nvPr/>
        </p:nvSpPr>
        <p:spPr>
          <a:xfrm>
            <a:off x="9819249" y="526195"/>
            <a:ext cx="1695418" cy="511781"/>
          </a:xfrm>
          <a:prstGeom prst="rect">
            <a:avLst/>
          </a:prstGeom>
          <a:solidFill>
            <a:srgbClr val="DB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Open Sans" panose="020B0606030504020204" pitchFamily="34" charset="0"/>
                <a:cs typeface="Open Sans" panose="020B0606030504020204" pitchFamily="34" charset="0"/>
              </a:rPr>
              <a:t>Data Clean</a:t>
            </a:r>
            <a:endParaRPr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922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an dir="u"/>
      </p:transition>
    </mc:Choice>
    <mc:Fallback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47D7FFC7-2174-764F-9FFB-B00648EA092F}"/>
              </a:ext>
            </a:extLst>
          </p:cNvPr>
          <p:cNvSpPr/>
          <p:nvPr/>
        </p:nvSpPr>
        <p:spPr>
          <a:xfrm>
            <a:off x="775807" y="1175584"/>
            <a:ext cx="870113" cy="45719"/>
          </a:xfrm>
          <a:prstGeom prst="rect">
            <a:avLst/>
          </a:prstGeom>
          <a:solidFill>
            <a:srgbClr val="DB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文本框 9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35B0B63F-A731-2349-A76E-3D8EBD38ACEE}"/>
              </a:ext>
            </a:extLst>
          </p:cNvPr>
          <p:cNvSpPr txBox="1"/>
          <p:nvPr/>
        </p:nvSpPr>
        <p:spPr>
          <a:xfrm>
            <a:off x="677333" y="526195"/>
            <a:ext cx="4972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Outliers : Area VS Price</a:t>
            </a:r>
            <a:endParaRPr lang="en-US" altLang="zh-C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7d195523061f1c0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 hidden="1">
            <a:extLst>
              <a:ext uri="{FF2B5EF4-FFF2-40B4-BE49-F238E27FC236}">
                <a16:creationId xmlns:a16="http://schemas.microsoft.com/office/drawing/2014/main" id="{FD4D683B-38BD-4C28-B191-E04BEAA71BF1}"/>
              </a:ext>
            </a:extLst>
          </p:cNvPr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e7d195523061f1c0d318120d6aeaf1b6ccceb6ba3da59c0775C5DE19DDDEBC09ED96DBD9900D9848D623ECAD1D4904B78047D0015C22C8BE97228BE8B5BFF08FE7A3AE04126DA07312A96C0F69F9BAB76F8859E20D01CB9848FF7F66D6A3948AE6DF032643815085651A494EA163CE4F6427E374FFE537FBE860703F955158E86F3475ED957ADFAF</a:t>
            </a:r>
            <a:endParaRPr lang="zh-CN" altLang="en-US" sz="100"/>
          </a:p>
        </p:txBody>
      </p:sp>
      <p:pic>
        <p:nvPicPr>
          <p:cNvPr id="2050" name="Picture 2" descr="https://lh3.googleusercontent.com/EBUGefowCovlDqqO8LsZdF4933sRUCij3sgsL5dxHSvxYff83zZK-IwSxBQhzkBxLyBX6gidCODdhZISD76JfItu05iaUvyTMLe1tcovSAhm7xc6fPXY4uBhDAP2ZI7k_vf3_BIpNA0">
            <a:extLst>
              <a:ext uri="{FF2B5EF4-FFF2-40B4-BE49-F238E27FC236}">
                <a16:creationId xmlns:a16="http://schemas.microsoft.com/office/drawing/2014/main" id="{E288F479-1C3C-4706-A163-1A6DA3A27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08" y="1619664"/>
            <a:ext cx="4766864" cy="472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5.googleusercontent.com/vrReZ6WqFFuPucBYqVTe6uEWsfOsksyAzS8iAiWK1obINf05xtgXMWXbS40gP7Flyj91qXZX2q_yVVRoBJg-iLKF34GDYTqkdorirjTdrI5VaVNEuWWdLQTPF0DOEja50VNgyFnT-JU">
            <a:extLst>
              <a:ext uri="{FF2B5EF4-FFF2-40B4-BE49-F238E27FC236}">
                <a16:creationId xmlns:a16="http://schemas.microsoft.com/office/drawing/2014/main" id="{6B6F28B5-708B-4798-B7A5-B0247A98B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269" y="1405240"/>
            <a:ext cx="5180923" cy="497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C17139D4-2222-4203-BB82-FA627A2B8590}"/>
              </a:ext>
            </a:extLst>
          </p:cNvPr>
          <p:cNvSpPr/>
          <p:nvPr/>
        </p:nvSpPr>
        <p:spPr>
          <a:xfrm>
            <a:off x="9819249" y="526195"/>
            <a:ext cx="1695418" cy="511781"/>
          </a:xfrm>
          <a:prstGeom prst="rect">
            <a:avLst/>
          </a:prstGeom>
          <a:solidFill>
            <a:srgbClr val="DB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Open Sans" panose="020B0606030504020204" pitchFamily="34" charset="0"/>
                <a:cs typeface="Open Sans" panose="020B0606030504020204" pitchFamily="34" charset="0"/>
              </a:rPr>
              <a:t>Data Clean</a:t>
            </a:r>
            <a:endParaRPr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932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an dir="u"/>
      </p:transition>
    </mc:Choice>
    <mc:Fallback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390712AE-3298-4F6B-ACDB-08B4A9DFB31A}"/>
              </a:ext>
            </a:extLst>
          </p:cNvPr>
          <p:cNvSpPr/>
          <p:nvPr/>
        </p:nvSpPr>
        <p:spPr>
          <a:xfrm>
            <a:off x="0" y="1943100"/>
            <a:ext cx="12191999" cy="4921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1878533-B0EE-4A12-962D-5B80D74F6728}"/>
              </a:ext>
            </a:extLst>
          </p:cNvPr>
          <p:cNvSpPr/>
          <p:nvPr/>
        </p:nvSpPr>
        <p:spPr>
          <a:xfrm>
            <a:off x="792089" y="3352595"/>
            <a:ext cx="2118640" cy="1157209"/>
          </a:xfrm>
          <a:prstGeom prst="rect">
            <a:avLst/>
          </a:prstGeom>
          <a:solidFill>
            <a:srgbClr val="DB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Missing Value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7021EE2-D1CF-4D0B-9F65-BC2E5C58C034}"/>
              </a:ext>
            </a:extLst>
          </p:cNvPr>
          <p:cNvSpPr/>
          <p:nvPr/>
        </p:nvSpPr>
        <p:spPr>
          <a:xfrm>
            <a:off x="657499" y="1167135"/>
            <a:ext cx="5184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POWER YOUT POINT TO HERE </a:t>
            </a:r>
            <a:endParaRPr lang="zh-CN" alt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E562E02-291F-42F7-A566-D9355FFFAD00}"/>
              </a:ext>
            </a:extLst>
          </p:cNvPr>
          <p:cNvGrpSpPr/>
          <p:nvPr/>
        </p:nvGrpSpPr>
        <p:grpSpPr>
          <a:xfrm>
            <a:off x="3429004" y="2651819"/>
            <a:ext cx="2813514" cy="2494013"/>
            <a:chOff x="1126654" y="2564904"/>
            <a:chExt cx="2592288" cy="2232248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93BAA6B2-8025-477A-AE6E-E147F1FDD198}"/>
                </a:ext>
              </a:extLst>
            </p:cNvPr>
            <p:cNvSpPr/>
            <p:nvPr/>
          </p:nvSpPr>
          <p:spPr>
            <a:xfrm>
              <a:off x="1306674" y="2564904"/>
              <a:ext cx="2232248" cy="2232248"/>
            </a:xfrm>
            <a:prstGeom prst="ellipse">
              <a:avLst/>
            </a:prstGeom>
            <a:solidFill>
              <a:srgbClr val="DB45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619A417-3497-4344-93C6-94AAF003B625}"/>
                </a:ext>
              </a:extLst>
            </p:cNvPr>
            <p:cNvSpPr txBox="1"/>
            <p:nvPr/>
          </p:nvSpPr>
          <p:spPr>
            <a:xfrm>
              <a:off x="1126654" y="3391780"/>
              <a:ext cx="2592288" cy="52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+mj-lt"/>
                  <a:ea typeface="Segoe UI" panose="020B0502040204020203" pitchFamily="34" charset="0"/>
                  <a:cs typeface="Segoe UI" panose="020B0502040204020203" pitchFamily="34" charset="0"/>
                </a:rPr>
                <a:t>Imputation</a:t>
              </a:r>
              <a:endParaRPr lang="zh-CN" altLang="en-US" sz="2400" b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39" name="直接连接符 38">
            <a:extLst>
              <a:ext uri="{FF2B5EF4-FFF2-40B4-BE49-F238E27FC236}">
                <a16:creationId xmlns:a16="http://schemas.microsoft.com/office/drawing/2014/main" id="{9E232A56-36FF-4F5F-9F89-7E82DB9515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9006" y="4048604"/>
            <a:ext cx="492023" cy="19996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0" name="直接连接符 39">
            <a:extLst>
              <a:ext uri="{FF2B5EF4-FFF2-40B4-BE49-F238E27FC236}">
                <a16:creationId xmlns:a16="http://schemas.microsoft.com/office/drawing/2014/main" id="{55C44CEB-73E3-45F6-8902-D966095B46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1876" y="2254661"/>
            <a:ext cx="1094965" cy="1"/>
          </a:xfrm>
          <a:prstGeom prst="line">
            <a:avLst/>
          </a:prstGeom>
          <a:noFill/>
          <a:ln w="38100">
            <a:solidFill>
              <a:srgbClr val="DB454D"/>
            </a:solidFill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1" name="直接连接符 40">
            <a:extLst>
              <a:ext uri="{FF2B5EF4-FFF2-40B4-BE49-F238E27FC236}">
                <a16:creationId xmlns:a16="http://schemas.microsoft.com/office/drawing/2014/main" id="{517CFA0A-23C9-451B-B8EB-058230CFB3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1030" y="3462175"/>
            <a:ext cx="1094965" cy="1"/>
          </a:xfrm>
          <a:prstGeom prst="line">
            <a:avLst/>
          </a:prstGeom>
          <a:noFill/>
          <a:ln w="38100">
            <a:solidFill>
              <a:srgbClr val="DB454D"/>
            </a:solidFill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" name="直接连接符 41">
            <a:extLst>
              <a:ext uri="{FF2B5EF4-FFF2-40B4-BE49-F238E27FC236}">
                <a16:creationId xmlns:a16="http://schemas.microsoft.com/office/drawing/2014/main" id="{3898BC07-9991-4A7A-B0A9-AE56AD24D4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1030" y="4673437"/>
            <a:ext cx="1094965" cy="1"/>
          </a:xfrm>
          <a:prstGeom prst="line">
            <a:avLst/>
          </a:prstGeom>
          <a:noFill/>
          <a:ln w="38100">
            <a:solidFill>
              <a:srgbClr val="DB454D"/>
            </a:solidFill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3" name="直接连接符 42">
            <a:extLst>
              <a:ext uri="{FF2B5EF4-FFF2-40B4-BE49-F238E27FC236}">
                <a16:creationId xmlns:a16="http://schemas.microsoft.com/office/drawing/2014/main" id="{CBC5A12B-ECD2-427D-B14E-1DC09D69A4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1029" y="5884698"/>
            <a:ext cx="1094965" cy="1"/>
          </a:xfrm>
          <a:prstGeom prst="line">
            <a:avLst/>
          </a:prstGeom>
          <a:noFill/>
          <a:ln w="38100">
            <a:solidFill>
              <a:srgbClr val="DB454D"/>
            </a:solidFill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4" name="直接连接符 43">
            <a:extLst>
              <a:ext uri="{FF2B5EF4-FFF2-40B4-BE49-F238E27FC236}">
                <a16:creationId xmlns:a16="http://schemas.microsoft.com/office/drawing/2014/main" id="{81CB7093-7CC4-487C-B532-2BE1E777EB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31030" y="2250912"/>
            <a:ext cx="1" cy="3633788"/>
          </a:xfrm>
          <a:prstGeom prst="line">
            <a:avLst/>
          </a:prstGeom>
          <a:noFill/>
          <a:ln w="38100">
            <a:solidFill>
              <a:srgbClr val="DB45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0F4FE89-7A47-4F11-B0F4-BFDBBD1670AD}"/>
              </a:ext>
            </a:extLst>
          </p:cNvPr>
          <p:cNvSpPr txBox="1"/>
          <p:nvPr/>
        </p:nvSpPr>
        <p:spPr>
          <a:xfrm>
            <a:off x="677333" y="1235537"/>
            <a:ext cx="9076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There are 35 columns with missing data, 4 different types of missing.</a:t>
            </a:r>
            <a:endParaRPr lang="zh-CN" altLang="en-US" sz="2000" b="1" dirty="0">
              <a:solidFill>
                <a:srgbClr val="BED35C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A6D6916-FB0E-4747-A0C9-74A87660C02E}"/>
              </a:ext>
            </a:extLst>
          </p:cNvPr>
          <p:cNvSpPr txBox="1"/>
          <p:nvPr/>
        </p:nvSpPr>
        <p:spPr>
          <a:xfrm>
            <a:off x="7935149" y="2080128"/>
            <a:ext cx="36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Mode</a:t>
            </a:r>
            <a:r>
              <a:rPr lang="en-US" altLang="zh-CN" sz="2800" b="1" dirty="0"/>
              <a:t> </a:t>
            </a:r>
            <a:r>
              <a:rPr lang="en-US" altLang="zh-CN" sz="2400" b="1" dirty="0"/>
              <a:t>imputation</a:t>
            </a:r>
            <a:endParaRPr lang="zh-CN" altLang="en-US" sz="2400" b="1" dirty="0">
              <a:solidFill>
                <a:srgbClr val="7CBB47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BE6C766-9FF9-4912-8698-EF6A14D183D7}"/>
              </a:ext>
            </a:extLst>
          </p:cNvPr>
          <p:cNvSpPr txBox="1"/>
          <p:nvPr/>
        </p:nvSpPr>
        <p:spPr>
          <a:xfrm>
            <a:off x="8026230" y="4404058"/>
            <a:ext cx="36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Random</a:t>
            </a:r>
            <a:r>
              <a:rPr lang="en-US" altLang="zh-CN" sz="2800" b="1" dirty="0"/>
              <a:t> </a:t>
            </a:r>
            <a:r>
              <a:rPr lang="en-US" altLang="zh-CN" sz="2400" b="1" dirty="0"/>
              <a:t>imputation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CEB2462-683D-4062-B9F6-FD7BD2806E0D}"/>
              </a:ext>
            </a:extLst>
          </p:cNvPr>
          <p:cNvSpPr txBox="1"/>
          <p:nvPr/>
        </p:nvSpPr>
        <p:spPr>
          <a:xfrm>
            <a:off x="8026230" y="5622463"/>
            <a:ext cx="36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Other</a:t>
            </a:r>
            <a:r>
              <a:rPr lang="en-US" altLang="zh-CN" sz="2800" b="1" dirty="0"/>
              <a:t> </a:t>
            </a:r>
            <a:r>
              <a:rPr lang="en-US" altLang="zh-CN" sz="2400" b="1" dirty="0"/>
              <a:t>Imputation</a:t>
            </a:r>
            <a:endParaRPr lang="zh-CN" altLang="en-US" sz="2400" b="1" dirty="0">
              <a:solidFill>
                <a:srgbClr val="0C7052"/>
              </a:solidFill>
            </a:endParaRPr>
          </a:p>
        </p:txBody>
      </p:sp>
      <p:sp>
        <p:nvSpPr>
          <p:cNvPr id="58" name="直接连接符 57">
            <a:extLst>
              <a:ext uri="{FF2B5EF4-FFF2-40B4-BE49-F238E27FC236}">
                <a16:creationId xmlns:a16="http://schemas.microsoft.com/office/drawing/2014/main" id="{0F7A51DE-BD33-467A-B28E-07F34419C4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00023" y="3998974"/>
            <a:ext cx="760912" cy="27107"/>
          </a:xfrm>
          <a:prstGeom prst="line">
            <a:avLst/>
          </a:prstGeom>
          <a:noFill/>
          <a:ln w="44450">
            <a:solidFill>
              <a:srgbClr val="DB454D"/>
            </a:solidFill>
            <a:miter lim="800000"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CA9BAB14-4CBC-4CBB-AD27-E7F33E722B3A}"/>
              </a:ext>
            </a:extLst>
          </p:cNvPr>
          <p:cNvGrpSpPr/>
          <p:nvPr/>
        </p:nvGrpSpPr>
        <p:grpSpPr>
          <a:xfrm>
            <a:off x="5879182" y="6453336"/>
            <a:ext cx="432048" cy="261222"/>
            <a:chOff x="5951190" y="6336130"/>
            <a:chExt cx="432048" cy="297225"/>
          </a:xfrm>
        </p:grpSpPr>
        <p:sp>
          <p:nvSpPr>
            <p:cNvPr id="60" name="Freeform 31">
              <a:extLst>
                <a:ext uri="{FF2B5EF4-FFF2-40B4-BE49-F238E27FC236}">
                  <a16:creationId xmlns:a16="http://schemas.microsoft.com/office/drawing/2014/main" id="{0C570E77-D303-49F3-BE3C-636B90B4FB41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6079294" y="6408974"/>
              <a:ext cx="175842" cy="151538"/>
            </a:xfrm>
            <a:custGeom>
              <a:avLst/>
              <a:gdLst>
                <a:gd name="T0" fmla="*/ 0 w 260"/>
                <a:gd name="T1" fmla="*/ 0 h 348"/>
                <a:gd name="T2" fmla="*/ 260 w 260"/>
                <a:gd name="T3" fmla="*/ 173 h 348"/>
                <a:gd name="T4" fmla="*/ 0 w 260"/>
                <a:gd name="T5" fmla="*/ 348 h 348"/>
                <a:gd name="T6" fmla="*/ 0 w 260"/>
                <a:gd name="T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348">
                  <a:moveTo>
                    <a:pt x="0" y="0"/>
                  </a:moveTo>
                  <a:lnTo>
                    <a:pt x="260" y="173"/>
                  </a:lnTo>
                  <a:lnTo>
                    <a:pt x="0" y="3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70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EA8C5BF-DCEA-4DDE-8380-E09F120337C6}"/>
                </a:ext>
              </a:extLst>
            </p:cNvPr>
            <p:cNvSpPr/>
            <p:nvPr/>
          </p:nvSpPr>
          <p:spPr>
            <a:xfrm>
              <a:off x="5951190" y="6336130"/>
              <a:ext cx="432048" cy="297225"/>
            </a:xfrm>
            <a:prstGeom prst="rect">
              <a:avLst/>
            </a:prstGeom>
            <a:noFill/>
            <a:ln>
              <a:solidFill>
                <a:srgbClr val="0C70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直接连接符 61">
            <a:extLst>
              <a:ext uri="{FF2B5EF4-FFF2-40B4-BE49-F238E27FC236}">
                <a16:creationId xmlns:a16="http://schemas.microsoft.com/office/drawing/2014/main" id="{1048141A-6E31-4235-A81C-C9D2C0E0E4E4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25234" y="3620285"/>
            <a:ext cx="0" cy="811593"/>
          </a:xfrm>
          <a:prstGeom prst="line">
            <a:avLst/>
          </a:prstGeom>
          <a:noFill/>
          <a:ln w="38100">
            <a:solidFill>
              <a:srgbClr val="DB45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3" name="矩形 62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F92B5D0A-A8AA-4119-B820-08FB1F13E5D2}"/>
              </a:ext>
            </a:extLst>
          </p:cNvPr>
          <p:cNvSpPr/>
          <p:nvPr/>
        </p:nvSpPr>
        <p:spPr>
          <a:xfrm>
            <a:off x="775807" y="1175584"/>
            <a:ext cx="870113" cy="45719"/>
          </a:xfrm>
          <a:prstGeom prst="rect">
            <a:avLst/>
          </a:prstGeom>
          <a:solidFill>
            <a:srgbClr val="DB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文本框 63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47BAEE24-DE1D-4AFC-B3CA-7D413589ED74}"/>
              </a:ext>
            </a:extLst>
          </p:cNvPr>
          <p:cNvSpPr txBox="1"/>
          <p:nvPr/>
        </p:nvSpPr>
        <p:spPr>
          <a:xfrm>
            <a:off x="677333" y="526195"/>
            <a:ext cx="4972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Data Clean</a:t>
            </a:r>
            <a:endParaRPr lang="en-US" altLang="zh-C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0266D73-AA0F-451D-9ED8-ECF058C7545C}"/>
              </a:ext>
            </a:extLst>
          </p:cNvPr>
          <p:cNvSpPr txBox="1"/>
          <p:nvPr/>
        </p:nvSpPr>
        <p:spPr>
          <a:xfrm>
            <a:off x="8026230" y="2985122"/>
            <a:ext cx="360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Non-existing </a:t>
            </a:r>
          </a:p>
          <a:p>
            <a:r>
              <a:rPr lang="en-US" altLang="zh-CN" sz="2400" b="1" dirty="0"/>
              <a:t>data imputation</a:t>
            </a:r>
            <a:endParaRPr lang="zh-CN" altLang="en-US" sz="2000" b="1" dirty="0">
              <a:solidFill>
                <a:srgbClr val="7CBB47"/>
              </a:solidFill>
            </a:endParaRPr>
          </a:p>
        </p:txBody>
      </p:sp>
      <p:sp>
        <p:nvSpPr>
          <p:cNvPr id="68" name="Oval 39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1850D904-0951-4D9A-A524-4A285E1E736D}"/>
              </a:ext>
            </a:extLst>
          </p:cNvPr>
          <p:cNvSpPr/>
          <p:nvPr/>
        </p:nvSpPr>
        <p:spPr>
          <a:xfrm>
            <a:off x="-419863" y="5286580"/>
            <a:ext cx="2248646" cy="2248646"/>
          </a:xfrm>
          <a:prstGeom prst="ellipse">
            <a:avLst/>
          </a:prstGeom>
          <a:solidFill>
            <a:schemeClr val="bg1">
              <a:lumMod val="8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2542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an dir="u"/>
      </p:transition>
    </mc:Choice>
    <mc:Fallback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2B3C4828-2DDD-704A-A249-306F94A7D133}"/>
              </a:ext>
            </a:extLst>
          </p:cNvPr>
          <p:cNvSpPr/>
          <p:nvPr/>
        </p:nvSpPr>
        <p:spPr>
          <a:xfrm>
            <a:off x="1" y="-1"/>
            <a:ext cx="4199466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356EB1CA-5A9F-1343-8F10-361BB77194E4}"/>
              </a:ext>
            </a:extLst>
          </p:cNvPr>
          <p:cNvSpPr/>
          <p:nvPr/>
        </p:nvSpPr>
        <p:spPr>
          <a:xfrm>
            <a:off x="7680229" y="1661581"/>
            <a:ext cx="603504" cy="45719"/>
          </a:xfrm>
          <a:prstGeom prst="rect">
            <a:avLst/>
          </a:prstGeom>
          <a:solidFill>
            <a:srgbClr val="DB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文本框 19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4EDA74DB-BBD0-F143-A315-16B28336F42A}"/>
              </a:ext>
            </a:extLst>
          </p:cNvPr>
          <p:cNvSpPr txBox="1"/>
          <p:nvPr/>
        </p:nvSpPr>
        <p:spPr>
          <a:xfrm>
            <a:off x="7560100" y="1736255"/>
            <a:ext cx="4136600" cy="924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Mode Imputation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7d195523061f1c0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 hidden="1">
            <a:extLst>
              <a:ext uri="{FF2B5EF4-FFF2-40B4-BE49-F238E27FC236}">
                <a16:creationId xmlns:a16="http://schemas.microsoft.com/office/drawing/2014/main" id="{A41C58BB-D6FB-48C8-B9A6-383DB0DBC944}"/>
              </a:ext>
            </a:extLst>
          </p:cNvPr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e7d195523061f1c0d318120d6aeaf1b6ccceb6ba3da59c0775C5DE19DDDEBC09ED96DBD9900D9848D623ECAD1D4904B78047D0015C22C8BE97228BE8B5BFF08FE7A3AE04126DA07312A96C0F69F9BAB76F8859E20D01CB9848FF7F66D6A3948AE6DF032643815085651A494EA163CE4F6427E374FFE537FBE860703F955158E86F3475ED957ADFAF</a:t>
            </a:r>
            <a:endParaRPr lang="zh-CN" altLang="en-US" sz="1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EBEB41-205C-4ABF-901C-A82DA507E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5" y="1285886"/>
            <a:ext cx="6789713" cy="3790923"/>
          </a:xfrm>
          <a:prstGeom prst="rect">
            <a:avLst/>
          </a:prstGeom>
          <a:ln w="139700" cap="sq">
            <a:noFill/>
            <a:bevel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50FB32C-E90A-4ACD-B950-D5E48E103081}"/>
              </a:ext>
            </a:extLst>
          </p:cNvPr>
          <p:cNvSpPr/>
          <p:nvPr/>
        </p:nvSpPr>
        <p:spPr>
          <a:xfrm>
            <a:off x="1390114" y="5537230"/>
            <a:ext cx="4322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Basement Variables </a:t>
            </a:r>
            <a:r>
              <a:rPr lang="en-US" altLang="zh-CN" b="1" dirty="0"/>
              <a:t>&amp; Garage Variables</a:t>
            </a:r>
            <a:endParaRPr lang="zh-CN" altLang="en-US" b="1" dirty="0"/>
          </a:p>
        </p:txBody>
      </p:sp>
      <p:sp>
        <p:nvSpPr>
          <p:cNvPr id="21" name="矩形 20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43525792-11D5-4B97-9D7D-43AEDCC6E4E2}"/>
              </a:ext>
            </a:extLst>
          </p:cNvPr>
          <p:cNvSpPr/>
          <p:nvPr/>
        </p:nvSpPr>
        <p:spPr>
          <a:xfrm>
            <a:off x="9819249" y="526195"/>
            <a:ext cx="1695418" cy="511781"/>
          </a:xfrm>
          <a:prstGeom prst="rect">
            <a:avLst/>
          </a:prstGeom>
          <a:solidFill>
            <a:srgbClr val="DB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Open Sans" panose="020B0606030504020204" pitchFamily="34" charset="0"/>
                <a:cs typeface="Open Sans" panose="020B0606030504020204" pitchFamily="34" charset="0"/>
              </a:rPr>
              <a:t>Data Clean</a:t>
            </a:r>
            <a:endParaRPr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573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an dir="u"/>
      </p:transition>
    </mc:Choice>
    <mc:Fallback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762CB793-C91B-0B42-8A92-6D0D756B68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17000"/>
            </a:blip>
            <a:srcRect/>
            <a:stretch>
              <a:fillRect l="-1085" r="-108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Rectangle 14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23543150-13C4-0947-9CB0-FEE00BFC0CDD}"/>
              </a:ext>
            </a:extLst>
          </p:cNvPr>
          <p:cNvSpPr/>
          <p:nvPr/>
        </p:nvSpPr>
        <p:spPr>
          <a:xfrm>
            <a:off x="11904131" y="2196570"/>
            <a:ext cx="287869" cy="2607735"/>
          </a:xfrm>
          <a:prstGeom prst="rect">
            <a:avLst/>
          </a:prstGeom>
          <a:solidFill>
            <a:srgbClr val="DB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A34CC699-1CA9-9048-ABFE-5B79A8799E82}"/>
              </a:ext>
            </a:extLst>
          </p:cNvPr>
          <p:cNvSpPr/>
          <p:nvPr/>
        </p:nvSpPr>
        <p:spPr>
          <a:xfrm>
            <a:off x="1" y="-1"/>
            <a:ext cx="2476223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9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4436C2C3-B3B0-8645-9DA8-0245E30C8E63}"/>
              </a:ext>
            </a:extLst>
          </p:cNvPr>
          <p:cNvSpPr/>
          <p:nvPr/>
        </p:nvSpPr>
        <p:spPr>
          <a:xfrm>
            <a:off x="832266" y="1670050"/>
            <a:ext cx="3019197" cy="30009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srgbClr val="DB454D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6F57B38E-93EB-D145-900C-9AD570D60E10}"/>
              </a:ext>
            </a:extLst>
          </p:cNvPr>
          <p:cNvSpPr txBox="1"/>
          <p:nvPr/>
        </p:nvSpPr>
        <p:spPr>
          <a:xfrm>
            <a:off x="971362" y="2435779"/>
            <a:ext cx="30719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Non-existing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Data Imputation</a:t>
            </a:r>
          </a:p>
          <a:p>
            <a:r>
              <a:rPr lang="en-US" altLang="zh-CN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rPr>
              <a:t> </a:t>
            </a:r>
            <a:endParaRPr lang="zh-CN" altLang="en-US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grpSp>
        <p:nvGrpSpPr>
          <p:cNvPr id="9" name="组合 8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DFD927D9-F937-8440-AC81-E722847191A6}"/>
              </a:ext>
            </a:extLst>
          </p:cNvPr>
          <p:cNvGrpSpPr/>
          <p:nvPr/>
        </p:nvGrpSpPr>
        <p:grpSpPr>
          <a:xfrm flipH="1" flipV="1">
            <a:off x="10615981" y="5626225"/>
            <a:ext cx="709528" cy="640683"/>
            <a:chOff x="5934075" y="857250"/>
            <a:chExt cx="801688" cy="723900"/>
          </a:xfrm>
          <a:solidFill>
            <a:srgbClr val="DB454D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82CC2FB-2F4E-CA4E-8879-925A68D93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4075" y="857250"/>
              <a:ext cx="322263" cy="723900"/>
            </a:xfrm>
            <a:custGeom>
              <a:avLst/>
              <a:gdLst>
                <a:gd name="T0" fmla="*/ 1 w 198"/>
                <a:gd name="T1" fmla="*/ 444 h 444"/>
                <a:gd name="T2" fmla="*/ 1 w 198"/>
                <a:gd name="T3" fmla="*/ 232 h 444"/>
                <a:gd name="T4" fmla="*/ 14 w 198"/>
                <a:gd name="T5" fmla="*/ 146 h 444"/>
                <a:gd name="T6" fmla="*/ 55 w 198"/>
                <a:gd name="T7" fmla="*/ 76 h 444"/>
                <a:gd name="T8" fmla="*/ 118 w 198"/>
                <a:gd name="T9" fmla="*/ 25 h 444"/>
                <a:gd name="T10" fmla="*/ 198 w 198"/>
                <a:gd name="T11" fmla="*/ 0 h 444"/>
                <a:gd name="T12" fmla="*/ 198 w 198"/>
                <a:gd name="T13" fmla="*/ 91 h 444"/>
                <a:gd name="T14" fmla="*/ 126 w 198"/>
                <a:gd name="T15" fmla="*/ 144 h 444"/>
                <a:gd name="T16" fmla="*/ 106 w 198"/>
                <a:gd name="T17" fmla="*/ 231 h 444"/>
                <a:gd name="T18" fmla="*/ 198 w 198"/>
                <a:gd name="T19" fmla="*/ 231 h 444"/>
                <a:gd name="T20" fmla="*/ 198 w 198"/>
                <a:gd name="T21" fmla="*/ 444 h 444"/>
                <a:gd name="T22" fmla="*/ 1 w 198"/>
                <a:gd name="T23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" h="444">
                  <a:moveTo>
                    <a:pt x="1" y="444"/>
                  </a:moveTo>
                  <a:cubicBezTo>
                    <a:pt x="1" y="232"/>
                    <a:pt x="1" y="232"/>
                    <a:pt x="1" y="232"/>
                  </a:cubicBezTo>
                  <a:cubicBezTo>
                    <a:pt x="0" y="202"/>
                    <a:pt x="5" y="173"/>
                    <a:pt x="14" y="146"/>
                  </a:cubicBezTo>
                  <a:cubicBezTo>
                    <a:pt x="24" y="120"/>
                    <a:pt x="38" y="96"/>
                    <a:pt x="55" y="76"/>
                  </a:cubicBezTo>
                  <a:cubicBezTo>
                    <a:pt x="73" y="55"/>
                    <a:pt x="94" y="39"/>
                    <a:pt x="118" y="25"/>
                  </a:cubicBezTo>
                  <a:cubicBezTo>
                    <a:pt x="143" y="12"/>
                    <a:pt x="169" y="3"/>
                    <a:pt x="198" y="0"/>
                  </a:cubicBezTo>
                  <a:cubicBezTo>
                    <a:pt x="198" y="91"/>
                    <a:pt x="198" y="91"/>
                    <a:pt x="198" y="91"/>
                  </a:cubicBezTo>
                  <a:cubicBezTo>
                    <a:pt x="163" y="103"/>
                    <a:pt x="139" y="121"/>
                    <a:pt x="126" y="144"/>
                  </a:cubicBezTo>
                  <a:cubicBezTo>
                    <a:pt x="113" y="168"/>
                    <a:pt x="106" y="197"/>
                    <a:pt x="106" y="231"/>
                  </a:cubicBezTo>
                  <a:cubicBezTo>
                    <a:pt x="198" y="231"/>
                    <a:pt x="198" y="231"/>
                    <a:pt x="198" y="231"/>
                  </a:cubicBezTo>
                  <a:cubicBezTo>
                    <a:pt x="198" y="444"/>
                    <a:pt x="198" y="444"/>
                    <a:pt x="198" y="444"/>
                  </a:cubicBezTo>
                  <a:cubicBezTo>
                    <a:pt x="1" y="444"/>
                    <a:pt x="1" y="444"/>
                    <a:pt x="1" y="4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75DA1EF-BEB0-F94D-906A-2EDB5B6C5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3500" y="857250"/>
              <a:ext cx="322263" cy="723900"/>
            </a:xfrm>
            <a:custGeom>
              <a:avLst/>
              <a:gdLst>
                <a:gd name="T0" fmla="*/ 1 w 198"/>
                <a:gd name="T1" fmla="*/ 444 h 444"/>
                <a:gd name="T2" fmla="*/ 1 w 198"/>
                <a:gd name="T3" fmla="*/ 232 h 444"/>
                <a:gd name="T4" fmla="*/ 14 w 198"/>
                <a:gd name="T5" fmla="*/ 146 h 444"/>
                <a:gd name="T6" fmla="*/ 55 w 198"/>
                <a:gd name="T7" fmla="*/ 76 h 444"/>
                <a:gd name="T8" fmla="*/ 118 w 198"/>
                <a:gd name="T9" fmla="*/ 25 h 444"/>
                <a:gd name="T10" fmla="*/ 198 w 198"/>
                <a:gd name="T11" fmla="*/ 0 h 444"/>
                <a:gd name="T12" fmla="*/ 198 w 198"/>
                <a:gd name="T13" fmla="*/ 91 h 444"/>
                <a:gd name="T14" fmla="*/ 126 w 198"/>
                <a:gd name="T15" fmla="*/ 144 h 444"/>
                <a:gd name="T16" fmla="*/ 107 w 198"/>
                <a:gd name="T17" fmla="*/ 231 h 444"/>
                <a:gd name="T18" fmla="*/ 198 w 198"/>
                <a:gd name="T19" fmla="*/ 231 h 444"/>
                <a:gd name="T20" fmla="*/ 198 w 198"/>
                <a:gd name="T21" fmla="*/ 444 h 444"/>
                <a:gd name="T22" fmla="*/ 1 w 198"/>
                <a:gd name="T23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" h="444">
                  <a:moveTo>
                    <a:pt x="1" y="444"/>
                  </a:moveTo>
                  <a:cubicBezTo>
                    <a:pt x="1" y="232"/>
                    <a:pt x="1" y="232"/>
                    <a:pt x="1" y="232"/>
                  </a:cubicBezTo>
                  <a:cubicBezTo>
                    <a:pt x="0" y="202"/>
                    <a:pt x="5" y="173"/>
                    <a:pt x="14" y="146"/>
                  </a:cubicBezTo>
                  <a:cubicBezTo>
                    <a:pt x="24" y="120"/>
                    <a:pt x="38" y="96"/>
                    <a:pt x="55" y="76"/>
                  </a:cubicBezTo>
                  <a:cubicBezTo>
                    <a:pt x="73" y="55"/>
                    <a:pt x="94" y="39"/>
                    <a:pt x="118" y="25"/>
                  </a:cubicBezTo>
                  <a:cubicBezTo>
                    <a:pt x="143" y="12"/>
                    <a:pt x="169" y="3"/>
                    <a:pt x="198" y="0"/>
                  </a:cubicBezTo>
                  <a:cubicBezTo>
                    <a:pt x="198" y="91"/>
                    <a:pt x="198" y="91"/>
                    <a:pt x="198" y="91"/>
                  </a:cubicBezTo>
                  <a:cubicBezTo>
                    <a:pt x="163" y="103"/>
                    <a:pt x="139" y="121"/>
                    <a:pt x="126" y="144"/>
                  </a:cubicBezTo>
                  <a:cubicBezTo>
                    <a:pt x="113" y="168"/>
                    <a:pt x="107" y="197"/>
                    <a:pt x="107" y="231"/>
                  </a:cubicBezTo>
                  <a:cubicBezTo>
                    <a:pt x="198" y="231"/>
                    <a:pt x="198" y="231"/>
                    <a:pt x="198" y="231"/>
                  </a:cubicBezTo>
                  <a:cubicBezTo>
                    <a:pt x="198" y="444"/>
                    <a:pt x="198" y="444"/>
                    <a:pt x="198" y="444"/>
                  </a:cubicBezTo>
                  <a:cubicBezTo>
                    <a:pt x="1" y="444"/>
                    <a:pt x="1" y="444"/>
                    <a:pt x="1" y="4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B6B9D36A-6E79-344E-8CCE-924856DBF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5088" y="158115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F9CBDAD8-FC4C-EA42-8FFE-021A2BD74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5088" y="158115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e7d195523061f1c0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 hidden="1">
            <a:extLst>
              <a:ext uri="{FF2B5EF4-FFF2-40B4-BE49-F238E27FC236}">
                <a16:creationId xmlns:a16="http://schemas.microsoft.com/office/drawing/2014/main" id="{57E9EE23-10B9-4236-B696-3EA1EF0B9ED8}"/>
              </a:ext>
            </a:extLst>
          </p:cNvPr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e7d195523061f1c0d318120d6aeaf1b6ccceb6ba3da59c0775C5DE19DDDEBC09ED96DBD9900D9848D623ECAD1D4904B78047D0015C22C8BE97228BE8B5BFF08FE7A3AE04126DA07312A96C0F69F9BAB76F8859E20D01CB9848FF7F66D6A3948AE6DF032643815085651A494EA163CE4F6427E374FFE537FBE860703F955158E86F3475ED957ADFAF</a:t>
            </a:r>
            <a:endParaRPr lang="zh-CN" altLang="en-US" sz="10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A5F0819-A0BA-4ECB-A2BF-7C8AAB7FE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292" y="1564171"/>
            <a:ext cx="7315199" cy="4111647"/>
          </a:xfrm>
          <a:prstGeom prst="rect">
            <a:avLst/>
          </a:prstGeom>
        </p:spPr>
      </p:pic>
      <p:sp>
        <p:nvSpPr>
          <p:cNvPr id="16" name="矩形 15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26B6C950-36C5-4374-9692-743D3774A11E}"/>
              </a:ext>
            </a:extLst>
          </p:cNvPr>
          <p:cNvSpPr/>
          <p:nvPr/>
        </p:nvSpPr>
        <p:spPr>
          <a:xfrm>
            <a:off x="9819249" y="526195"/>
            <a:ext cx="1695418" cy="511781"/>
          </a:xfrm>
          <a:prstGeom prst="rect">
            <a:avLst/>
          </a:prstGeom>
          <a:solidFill>
            <a:srgbClr val="DB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Open Sans" panose="020B0606030504020204" pitchFamily="34" charset="0"/>
                <a:cs typeface="Open Sans" panose="020B0606030504020204" pitchFamily="34" charset="0"/>
              </a:rPr>
              <a:t>Data Clean</a:t>
            </a:r>
            <a:endParaRPr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215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an dir="u"/>
      </p:transition>
    </mc:Choice>
    <mc:Fallback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5B6E599E-AEA7-DE48-BBAD-11CEDD89E79F}"/>
              </a:ext>
            </a:extLst>
          </p:cNvPr>
          <p:cNvSpPr/>
          <p:nvPr/>
        </p:nvSpPr>
        <p:spPr>
          <a:xfrm>
            <a:off x="8686800" y="0"/>
            <a:ext cx="3505200" cy="6858000"/>
          </a:xfrm>
          <a:prstGeom prst="rect">
            <a:avLst/>
          </a:prstGeom>
          <a:solidFill>
            <a:srgbClr val="DB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C96051BF-0540-FB43-9225-D3C5DA6562B0}"/>
              </a:ext>
            </a:extLst>
          </p:cNvPr>
          <p:cNvSpPr/>
          <p:nvPr/>
        </p:nvSpPr>
        <p:spPr>
          <a:xfrm>
            <a:off x="4191001" y="1143000"/>
            <a:ext cx="7600950" cy="43752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7d195523061f1c0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 hidden="1">
            <a:extLst>
              <a:ext uri="{FF2B5EF4-FFF2-40B4-BE49-F238E27FC236}">
                <a16:creationId xmlns:a16="http://schemas.microsoft.com/office/drawing/2014/main" id="{9E37B739-A78C-4FC7-8F76-F6030B86270B}"/>
              </a:ext>
            </a:extLst>
          </p:cNvPr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e7d195523061f1c0d318120d6aeaf1b6ccceb6ba3da59c0775C5DE19DDDEBC09ED96DBD9900D9848D623ECAD1D4904B78047D0015C22C8BE97228BE8B5BFF08FE7A3AE04126DA07312A96C0F69F9BAB76F8859E20D01CB9848FF7F66D6A3948AE6DF032643815085651A494EA163CE4F6427E374FFE537FBE860703F955158E86F3475ED957ADFAF</a:t>
            </a:r>
            <a:endParaRPr lang="zh-CN" altLang="en-US" sz="100"/>
          </a:p>
        </p:txBody>
      </p:sp>
      <p:sp>
        <p:nvSpPr>
          <p:cNvPr id="12" name="文本框 11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DD2D927D-D60F-4DDE-A313-6B0215EF54C9}"/>
              </a:ext>
            </a:extLst>
          </p:cNvPr>
          <p:cNvSpPr txBox="1"/>
          <p:nvPr/>
        </p:nvSpPr>
        <p:spPr>
          <a:xfrm>
            <a:off x="1048592" y="1554675"/>
            <a:ext cx="2921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Random Imputation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F2051BF-7A25-400A-B820-01CE891BB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1" y="1389690"/>
            <a:ext cx="7448323" cy="3881862"/>
          </a:xfrm>
          <a:prstGeom prst="rect">
            <a:avLst/>
          </a:prstGeom>
        </p:spPr>
      </p:pic>
      <p:sp>
        <p:nvSpPr>
          <p:cNvPr id="14" name="矩形 13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E75D4C7A-D7CC-482B-8256-1198A3491D9D}"/>
              </a:ext>
            </a:extLst>
          </p:cNvPr>
          <p:cNvSpPr/>
          <p:nvPr/>
        </p:nvSpPr>
        <p:spPr>
          <a:xfrm>
            <a:off x="1048592" y="5006461"/>
            <a:ext cx="1695418" cy="511781"/>
          </a:xfrm>
          <a:prstGeom prst="rect">
            <a:avLst/>
          </a:prstGeom>
          <a:solidFill>
            <a:srgbClr val="DB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Open Sans" panose="020B0606030504020204" pitchFamily="34" charset="0"/>
                <a:cs typeface="Open Sans" panose="020B0606030504020204" pitchFamily="34" charset="0"/>
              </a:rPr>
              <a:t>Data Clean</a:t>
            </a:r>
            <a:endParaRPr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350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an dir="u"/>
      </p:transition>
    </mc:Choice>
    <mc:Fallback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3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E70CC717-9266-DA4A-A3FA-B59800077D03}"/>
              </a:ext>
            </a:extLst>
          </p:cNvPr>
          <p:cNvSpPr/>
          <p:nvPr/>
        </p:nvSpPr>
        <p:spPr>
          <a:xfrm>
            <a:off x="0" y="740757"/>
            <a:ext cx="12192000" cy="1062644"/>
          </a:xfrm>
          <a:prstGeom prst="rect">
            <a:avLst/>
          </a:prstGeom>
          <a:solidFill>
            <a:srgbClr val="DB4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e7d195523061f1c0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 hidden="1">
            <a:extLst>
              <a:ext uri="{FF2B5EF4-FFF2-40B4-BE49-F238E27FC236}">
                <a16:creationId xmlns:a16="http://schemas.microsoft.com/office/drawing/2014/main" id="{E918C9FA-4517-4C36-B77D-76570B6485CA}"/>
              </a:ext>
            </a:extLst>
          </p:cNvPr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e7d195523061f1c0d318120d6aeaf1b6ccceb6ba3da59c0775C5DE19DDDEBC09ED96DBD9900D9848D623ECAD1D4904B78047D0015C22C8BE97228BE8B5BFF08FE7A3AE04126DA07312A96C0F69F9BAB76F8859E20D01CB9848FF7F66D6A3948AE6DF032643815085651A494EA163CE4F6427E374FFE537FBE860703F955158E86F3475ED957ADFAF</a:t>
            </a:r>
            <a:endParaRPr lang="zh-CN" altLang="en-US" sz="100"/>
          </a:p>
        </p:txBody>
      </p:sp>
      <p:sp>
        <p:nvSpPr>
          <p:cNvPr id="14" name="文本框 13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1C8F50A1-9673-4732-87ED-D315DFD73E44}"/>
              </a:ext>
            </a:extLst>
          </p:cNvPr>
          <p:cNvSpPr txBox="1"/>
          <p:nvPr/>
        </p:nvSpPr>
        <p:spPr>
          <a:xfrm>
            <a:off x="793879" y="764475"/>
            <a:ext cx="4136600" cy="82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Other Imputations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4B4268F-596A-4FCF-B223-E2387C9429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822"/>
          <a:stretch/>
        </p:blipFill>
        <p:spPr>
          <a:xfrm>
            <a:off x="734207" y="2705100"/>
            <a:ext cx="10718756" cy="3625850"/>
          </a:xfrm>
          <a:prstGeom prst="rect">
            <a:avLst/>
          </a:prstGeom>
        </p:spPr>
      </p:pic>
      <p:grpSp>
        <p:nvGrpSpPr>
          <p:cNvPr id="6" name="组合 5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87A44BBA-3BB4-6040-8A27-FBEEE43D50A6}"/>
              </a:ext>
            </a:extLst>
          </p:cNvPr>
          <p:cNvGrpSpPr/>
          <p:nvPr/>
        </p:nvGrpSpPr>
        <p:grpSpPr>
          <a:xfrm flipH="1" flipV="1">
            <a:off x="591599" y="2178717"/>
            <a:ext cx="709528" cy="640683"/>
            <a:chOff x="5934075" y="857250"/>
            <a:chExt cx="801688" cy="723900"/>
          </a:xfrm>
          <a:solidFill>
            <a:srgbClr val="DB454D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DDB70F31-FA2E-D340-95F6-9713560C0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4075" y="857250"/>
              <a:ext cx="322263" cy="723900"/>
            </a:xfrm>
            <a:custGeom>
              <a:avLst/>
              <a:gdLst>
                <a:gd name="T0" fmla="*/ 1 w 198"/>
                <a:gd name="T1" fmla="*/ 444 h 444"/>
                <a:gd name="T2" fmla="*/ 1 w 198"/>
                <a:gd name="T3" fmla="*/ 232 h 444"/>
                <a:gd name="T4" fmla="*/ 14 w 198"/>
                <a:gd name="T5" fmla="*/ 146 h 444"/>
                <a:gd name="T6" fmla="*/ 55 w 198"/>
                <a:gd name="T7" fmla="*/ 76 h 444"/>
                <a:gd name="T8" fmla="*/ 118 w 198"/>
                <a:gd name="T9" fmla="*/ 25 h 444"/>
                <a:gd name="T10" fmla="*/ 198 w 198"/>
                <a:gd name="T11" fmla="*/ 0 h 444"/>
                <a:gd name="T12" fmla="*/ 198 w 198"/>
                <a:gd name="T13" fmla="*/ 91 h 444"/>
                <a:gd name="T14" fmla="*/ 126 w 198"/>
                <a:gd name="T15" fmla="*/ 144 h 444"/>
                <a:gd name="T16" fmla="*/ 106 w 198"/>
                <a:gd name="T17" fmla="*/ 231 h 444"/>
                <a:gd name="T18" fmla="*/ 198 w 198"/>
                <a:gd name="T19" fmla="*/ 231 h 444"/>
                <a:gd name="T20" fmla="*/ 198 w 198"/>
                <a:gd name="T21" fmla="*/ 444 h 444"/>
                <a:gd name="T22" fmla="*/ 1 w 198"/>
                <a:gd name="T23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" h="444">
                  <a:moveTo>
                    <a:pt x="1" y="444"/>
                  </a:moveTo>
                  <a:cubicBezTo>
                    <a:pt x="1" y="232"/>
                    <a:pt x="1" y="232"/>
                    <a:pt x="1" y="232"/>
                  </a:cubicBezTo>
                  <a:cubicBezTo>
                    <a:pt x="0" y="202"/>
                    <a:pt x="5" y="173"/>
                    <a:pt x="14" y="146"/>
                  </a:cubicBezTo>
                  <a:cubicBezTo>
                    <a:pt x="24" y="120"/>
                    <a:pt x="38" y="96"/>
                    <a:pt x="55" y="76"/>
                  </a:cubicBezTo>
                  <a:cubicBezTo>
                    <a:pt x="73" y="55"/>
                    <a:pt x="94" y="39"/>
                    <a:pt x="118" y="25"/>
                  </a:cubicBezTo>
                  <a:cubicBezTo>
                    <a:pt x="143" y="12"/>
                    <a:pt x="169" y="3"/>
                    <a:pt x="198" y="0"/>
                  </a:cubicBezTo>
                  <a:cubicBezTo>
                    <a:pt x="198" y="91"/>
                    <a:pt x="198" y="91"/>
                    <a:pt x="198" y="91"/>
                  </a:cubicBezTo>
                  <a:cubicBezTo>
                    <a:pt x="163" y="103"/>
                    <a:pt x="139" y="121"/>
                    <a:pt x="126" y="144"/>
                  </a:cubicBezTo>
                  <a:cubicBezTo>
                    <a:pt x="113" y="168"/>
                    <a:pt x="106" y="197"/>
                    <a:pt x="106" y="231"/>
                  </a:cubicBezTo>
                  <a:cubicBezTo>
                    <a:pt x="198" y="231"/>
                    <a:pt x="198" y="231"/>
                    <a:pt x="198" y="231"/>
                  </a:cubicBezTo>
                  <a:cubicBezTo>
                    <a:pt x="198" y="444"/>
                    <a:pt x="198" y="444"/>
                    <a:pt x="198" y="444"/>
                  </a:cubicBezTo>
                  <a:cubicBezTo>
                    <a:pt x="1" y="444"/>
                    <a:pt x="1" y="444"/>
                    <a:pt x="1" y="4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8E20983C-F2CF-4648-B969-13A9FED97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3500" y="857250"/>
              <a:ext cx="322263" cy="723900"/>
            </a:xfrm>
            <a:custGeom>
              <a:avLst/>
              <a:gdLst>
                <a:gd name="T0" fmla="*/ 1 w 198"/>
                <a:gd name="T1" fmla="*/ 444 h 444"/>
                <a:gd name="T2" fmla="*/ 1 w 198"/>
                <a:gd name="T3" fmla="*/ 232 h 444"/>
                <a:gd name="T4" fmla="*/ 14 w 198"/>
                <a:gd name="T5" fmla="*/ 146 h 444"/>
                <a:gd name="T6" fmla="*/ 55 w 198"/>
                <a:gd name="T7" fmla="*/ 76 h 444"/>
                <a:gd name="T8" fmla="*/ 118 w 198"/>
                <a:gd name="T9" fmla="*/ 25 h 444"/>
                <a:gd name="T10" fmla="*/ 198 w 198"/>
                <a:gd name="T11" fmla="*/ 0 h 444"/>
                <a:gd name="T12" fmla="*/ 198 w 198"/>
                <a:gd name="T13" fmla="*/ 91 h 444"/>
                <a:gd name="T14" fmla="*/ 126 w 198"/>
                <a:gd name="T15" fmla="*/ 144 h 444"/>
                <a:gd name="T16" fmla="*/ 107 w 198"/>
                <a:gd name="T17" fmla="*/ 231 h 444"/>
                <a:gd name="T18" fmla="*/ 198 w 198"/>
                <a:gd name="T19" fmla="*/ 231 h 444"/>
                <a:gd name="T20" fmla="*/ 198 w 198"/>
                <a:gd name="T21" fmla="*/ 444 h 444"/>
                <a:gd name="T22" fmla="*/ 1 w 198"/>
                <a:gd name="T23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" h="444">
                  <a:moveTo>
                    <a:pt x="1" y="444"/>
                  </a:moveTo>
                  <a:cubicBezTo>
                    <a:pt x="1" y="232"/>
                    <a:pt x="1" y="232"/>
                    <a:pt x="1" y="232"/>
                  </a:cubicBezTo>
                  <a:cubicBezTo>
                    <a:pt x="0" y="202"/>
                    <a:pt x="5" y="173"/>
                    <a:pt x="14" y="146"/>
                  </a:cubicBezTo>
                  <a:cubicBezTo>
                    <a:pt x="24" y="120"/>
                    <a:pt x="38" y="96"/>
                    <a:pt x="55" y="76"/>
                  </a:cubicBezTo>
                  <a:cubicBezTo>
                    <a:pt x="73" y="55"/>
                    <a:pt x="94" y="39"/>
                    <a:pt x="118" y="25"/>
                  </a:cubicBezTo>
                  <a:cubicBezTo>
                    <a:pt x="143" y="12"/>
                    <a:pt x="169" y="3"/>
                    <a:pt x="198" y="0"/>
                  </a:cubicBezTo>
                  <a:cubicBezTo>
                    <a:pt x="198" y="91"/>
                    <a:pt x="198" y="91"/>
                    <a:pt x="198" y="91"/>
                  </a:cubicBezTo>
                  <a:cubicBezTo>
                    <a:pt x="163" y="103"/>
                    <a:pt x="139" y="121"/>
                    <a:pt x="126" y="144"/>
                  </a:cubicBezTo>
                  <a:cubicBezTo>
                    <a:pt x="113" y="168"/>
                    <a:pt x="107" y="197"/>
                    <a:pt x="107" y="231"/>
                  </a:cubicBezTo>
                  <a:cubicBezTo>
                    <a:pt x="198" y="231"/>
                    <a:pt x="198" y="231"/>
                    <a:pt x="198" y="231"/>
                  </a:cubicBezTo>
                  <a:cubicBezTo>
                    <a:pt x="198" y="444"/>
                    <a:pt x="198" y="444"/>
                    <a:pt x="198" y="444"/>
                  </a:cubicBezTo>
                  <a:cubicBezTo>
                    <a:pt x="1" y="444"/>
                    <a:pt x="1" y="444"/>
                    <a:pt x="1" y="4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7B3606FB-ECAF-CB4C-9F39-97EB4C2558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5088" y="158115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4F15C994-137B-D646-948F-7660B1A88E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5088" y="158115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矩形 15" descr="e7d195523061f1c0d318120d6aeaf1b6ccceb6ba3da59c0775C5DE19DDDEBC09ED96DBD9900D9848D623ECAD1D4904B78047D0015C22C8BE97228BE8B5BFF08FE7A3AE04126DA07312A96C0F69F9BAB76F8859E20D01CB9848FF7F66D6A3948AE6DF032643815085651A494EA163CE4F6427E374FFE537FBE860703F955158E86F3475ED957ADFAF">
            <a:extLst>
              <a:ext uri="{FF2B5EF4-FFF2-40B4-BE49-F238E27FC236}">
                <a16:creationId xmlns:a16="http://schemas.microsoft.com/office/drawing/2014/main" id="{DFB3CAB2-6B82-4A48-BC12-CEF8333D9940}"/>
              </a:ext>
            </a:extLst>
          </p:cNvPr>
          <p:cNvSpPr/>
          <p:nvPr/>
        </p:nvSpPr>
        <p:spPr>
          <a:xfrm>
            <a:off x="10002092" y="1016188"/>
            <a:ext cx="1695418" cy="511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DB454D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Data Clean</a:t>
            </a:r>
            <a:endParaRPr lang="zh-CN" altLang="en-US" b="1" dirty="0">
              <a:solidFill>
                <a:srgbClr val="DB454D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50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pan dir="u"/>
      </p:transition>
    </mc:Choice>
    <mc:Fallback>
      <p:transition spd="slow" advClick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7d195523061f1c0 xmlns="http://e7d195523061f1c0/custom/data/def">
  <_7b1dac89e7d195523061f1c0316ecb71 xmlns="">e7d195523061f1c0d318120d6aeaf1b6ccceb6ba3da59c0775C5DE19DDDEBC09ED96DBD9900D9848D623ECAD1D4904B78047D0015C22C8BE97228BE8B5BFF08FE7A3AE04126DA07312A96C0F69F9BAB76F8859E20D01CB9848FF7F66D6A3948AE6DF032643815085651A494EA163CE4F6427E374FFE537FBE860703F955158E86F3475ED957ADFAF</_7b1dac89e7d195523061f1c0316ecb71>
</e7d195523061f1c0>
</file>

<file path=customXml/itemProps1.xml><?xml version="1.0" encoding="utf-8"?>
<ds:datastoreItem xmlns:ds="http://schemas.openxmlformats.org/officeDocument/2006/customXml" ds:itemID="{9CDF261D-2576-4F10-858D-B928AF165AD7}">
  <ds:schemaRefs>
    <ds:schemaRef ds:uri="http://e7d195523061f1c0/custom/data/def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365</Words>
  <Application>Microsoft Office PowerPoint</Application>
  <PresentationFormat>宽屏</PresentationFormat>
  <Paragraphs>139</Paragraphs>
  <Slides>27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等线 Light</vt:lpstr>
      <vt:lpstr>Open Sans Light</vt:lpstr>
      <vt:lpstr>Arial</vt:lpstr>
      <vt:lpstr>Open Sans</vt:lpstr>
      <vt:lpstr>Open Sans Semibold</vt:lpstr>
      <vt:lpstr>Segoe UI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©PPTSTORE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易 珩</cp:lastModifiedBy>
  <cp:revision>129</cp:revision>
  <dcterms:created xsi:type="dcterms:W3CDTF">2019-07-23T06:45:43Z</dcterms:created>
  <dcterms:modified xsi:type="dcterms:W3CDTF">2019-07-29T18:01:10Z</dcterms:modified>
</cp:coreProperties>
</file>