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Merriweather" pitchFamily="2"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jEJ7rUUu8zSWyRXKJ1jemmpJ3Dg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311DAA-6EF3-44D3-BF3D-6901048B6E11}">
  <a:tblStyle styleId="{6E311DAA-6EF3-44D3-BF3D-6901048B6E11}"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6"/>
    <p:restoredTop sz="94725"/>
  </p:normalViewPr>
  <p:slideViewPr>
    <p:cSldViewPr snapToGrid="0">
      <p:cViewPr varScale="1">
        <p:scale>
          <a:sx n="142" d="100"/>
          <a:sy n="142" d="100"/>
        </p:scale>
        <p:origin x="592"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3"/>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3"/>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2" name="Google Shape;12;p23"/>
          <p:cNvSpPr txBox="1">
            <a:spLocks noGrp="1"/>
          </p:cNvSpPr>
          <p:nvPr>
            <p:ph type="subTitle" idx="1"/>
          </p:nvPr>
        </p:nvSpPr>
        <p:spPr>
          <a:xfrm>
            <a:off x="311700" y="1878560"/>
            <a:ext cx="4242600" cy="738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32"/>
          <p:cNvSpPr txBox="1">
            <a:spLocks noGrp="1"/>
          </p:cNvSpPr>
          <p:nvPr>
            <p:ph type="title" hasCustomPrompt="1"/>
          </p:nvPr>
        </p:nvSpPr>
        <p:spPr>
          <a:xfrm>
            <a:off x="311750" y="831175"/>
            <a:ext cx="5334900" cy="1244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32"/>
          <p:cNvSpPr txBox="1">
            <a:spLocks noGrp="1"/>
          </p:cNvSpPr>
          <p:nvPr>
            <p:ph type="body" idx="1"/>
          </p:nvPr>
        </p:nvSpPr>
        <p:spPr>
          <a:xfrm>
            <a:off x="311700" y="2121425"/>
            <a:ext cx="5334900" cy="942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0"/>
              </a:spcBef>
              <a:spcAft>
                <a:spcPts val="0"/>
              </a:spcAft>
              <a:buClr>
                <a:schemeClr val="accent2"/>
              </a:buClr>
              <a:buSzPts val="1100"/>
              <a:buChar char="○"/>
              <a:defRPr>
                <a:solidFill>
                  <a:schemeClr val="accent2"/>
                </a:solidFill>
              </a:defRPr>
            </a:lvl2pPr>
            <a:lvl3pPr marL="1371600" lvl="2" indent="-298450" algn="l">
              <a:lnSpc>
                <a:spcPct val="115000"/>
              </a:lnSpc>
              <a:spcBef>
                <a:spcPts val="0"/>
              </a:spcBef>
              <a:spcAft>
                <a:spcPts val="0"/>
              </a:spcAft>
              <a:buClr>
                <a:schemeClr val="accent2"/>
              </a:buClr>
              <a:buSzPts val="1100"/>
              <a:buChar char="■"/>
              <a:defRPr>
                <a:solidFill>
                  <a:schemeClr val="accent2"/>
                </a:solidFill>
              </a:defRPr>
            </a:lvl3pPr>
            <a:lvl4pPr marL="1828800" lvl="3" indent="-298450" algn="l">
              <a:lnSpc>
                <a:spcPct val="115000"/>
              </a:lnSpc>
              <a:spcBef>
                <a:spcPts val="0"/>
              </a:spcBef>
              <a:spcAft>
                <a:spcPts val="0"/>
              </a:spcAft>
              <a:buClr>
                <a:schemeClr val="accent2"/>
              </a:buClr>
              <a:buSzPts val="1100"/>
              <a:buChar char="●"/>
              <a:defRPr>
                <a:solidFill>
                  <a:schemeClr val="accent2"/>
                </a:solidFill>
              </a:defRPr>
            </a:lvl4pPr>
            <a:lvl5pPr marL="2286000" lvl="4" indent="-298450" algn="l">
              <a:lnSpc>
                <a:spcPct val="115000"/>
              </a:lnSpc>
              <a:spcBef>
                <a:spcPts val="0"/>
              </a:spcBef>
              <a:spcAft>
                <a:spcPts val="0"/>
              </a:spcAft>
              <a:buClr>
                <a:schemeClr val="accent2"/>
              </a:buClr>
              <a:buSzPts val="1100"/>
              <a:buChar char="○"/>
              <a:defRPr>
                <a:solidFill>
                  <a:schemeClr val="accent2"/>
                </a:solidFill>
              </a:defRPr>
            </a:lvl5pPr>
            <a:lvl6pPr marL="2743200" lvl="5" indent="-298450" algn="l">
              <a:lnSpc>
                <a:spcPct val="115000"/>
              </a:lnSpc>
              <a:spcBef>
                <a:spcPts val="0"/>
              </a:spcBef>
              <a:spcAft>
                <a:spcPts val="0"/>
              </a:spcAft>
              <a:buClr>
                <a:schemeClr val="accent2"/>
              </a:buClr>
              <a:buSzPts val="1100"/>
              <a:buChar char="■"/>
              <a:defRPr>
                <a:solidFill>
                  <a:schemeClr val="accent2"/>
                </a:solidFill>
              </a:defRPr>
            </a:lvl6pPr>
            <a:lvl7pPr marL="3200400" lvl="6" indent="-298450" algn="l">
              <a:lnSpc>
                <a:spcPct val="115000"/>
              </a:lnSpc>
              <a:spcBef>
                <a:spcPts val="0"/>
              </a:spcBef>
              <a:spcAft>
                <a:spcPts val="0"/>
              </a:spcAft>
              <a:buClr>
                <a:schemeClr val="accent2"/>
              </a:buClr>
              <a:buSzPts val="1100"/>
              <a:buChar char="●"/>
              <a:defRPr>
                <a:solidFill>
                  <a:schemeClr val="accent2"/>
                </a:solidFill>
              </a:defRPr>
            </a:lvl7pPr>
            <a:lvl8pPr marL="3657600" lvl="7" indent="-298450" algn="l">
              <a:lnSpc>
                <a:spcPct val="115000"/>
              </a:lnSpc>
              <a:spcBef>
                <a:spcPts val="0"/>
              </a:spcBef>
              <a:spcAft>
                <a:spcPts val="0"/>
              </a:spcAft>
              <a:buClr>
                <a:schemeClr val="accent2"/>
              </a:buClr>
              <a:buSzPts val="1100"/>
              <a:buChar char="○"/>
              <a:defRPr>
                <a:solidFill>
                  <a:schemeClr val="accent2"/>
                </a:solidFill>
              </a:defRPr>
            </a:lvl8pPr>
            <a:lvl9pPr marL="4114800" lvl="8" indent="-298450" algn="l">
              <a:lnSpc>
                <a:spcPct val="115000"/>
              </a:lnSpc>
              <a:spcBef>
                <a:spcPts val="0"/>
              </a:spcBef>
              <a:spcAft>
                <a:spcPts val="0"/>
              </a:spcAft>
              <a:buClr>
                <a:schemeClr val="accent2"/>
              </a:buClr>
              <a:buSzPts val="1100"/>
              <a:buChar char="■"/>
              <a:defRPr>
                <a:solidFill>
                  <a:schemeClr val="accent2"/>
                </a:solidFill>
              </a:defRPr>
            </a:lvl9pPr>
          </a:lstStyle>
          <a:p>
            <a:endParaRPr/>
          </a:p>
        </p:txBody>
      </p:sp>
      <p:sp>
        <p:nvSpPr>
          <p:cNvPr id="57" name="Google Shape;57;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24"/>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4"/>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17" name="Google Shape;17;p24"/>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8" name="Google Shape;18;p24"/>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9" name="Google Shape;19;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20"/>
        <p:cNvGrpSpPr/>
        <p:nvPr/>
      </p:nvGrpSpPr>
      <p:grpSpPr>
        <a:xfrm>
          <a:off x="0" y="0"/>
          <a:ext cx="0" cy="0"/>
          <a:chOff x="0" y="0"/>
          <a:chExt cx="0" cy="0"/>
        </a:xfrm>
      </p:grpSpPr>
      <p:sp>
        <p:nvSpPr>
          <p:cNvPr id="21" name="Google Shape;21;p25"/>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2" name="Google Shape;22;p25"/>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3" name="Google Shape;23;p25"/>
          <p:cNvSpPr txBox="1">
            <a:spLocks noGrp="1"/>
          </p:cNvSpPr>
          <p:nvPr>
            <p:ph type="title"/>
          </p:nvPr>
        </p:nvSpPr>
        <p:spPr>
          <a:xfrm>
            <a:off x="311700" y="539725"/>
            <a:ext cx="8520600" cy="1282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24" name="Google Shape;24;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26"/>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6"/>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8" name="Google Shape;28;p26"/>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9" name="Google Shape;29;p26"/>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0" name="Google Shape;30;p26"/>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1" name="Google Shape;31;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27"/>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7"/>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5" name="Google Shape;35;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28"/>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8"/>
          <p:cNvSpPr txBox="1">
            <a:spLocks noGrp="1"/>
          </p:cNvSpPr>
          <p:nvPr>
            <p:ph type="title"/>
          </p:nvPr>
        </p:nvSpPr>
        <p:spPr>
          <a:xfrm>
            <a:off x="311725" y="500925"/>
            <a:ext cx="3127500" cy="1829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9" name="Google Shape;39;p28"/>
          <p:cNvSpPr txBox="1">
            <a:spLocks noGrp="1"/>
          </p:cNvSpPr>
          <p:nvPr>
            <p:ph type="body" idx="1"/>
          </p:nvPr>
        </p:nvSpPr>
        <p:spPr>
          <a:xfrm>
            <a:off x="311700" y="2390650"/>
            <a:ext cx="3127500" cy="229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0"/>
              </a:spcBef>
              <a:spcAft>
                <a:spcPts val="0"/>
              </a:spcAft>
              <a:buClr>
                <a:schemeClr val="accent2"/>
              </a:buClr>
              <a:buSzPts val="1100"/>
              <a:buChar char="○"/>
              <a:defRPr>
                <a:solidFill>
                  <a:schemeClr val="accent2"/>
                </a:solidFill>
              </a:defRPr>
            </a:lvl2pPr>
            <a:lvl3pPr marL="1371600" lvl="2" indent="-298450" algn="l">
              <a:lnSpc>
                <a:spcPct val="115000"/>
              </a:lnSpc>
              <a:spcBef>
                <a:spcPts val="0"/>
              </a:spcBef>
              <a:spcAft>
                <a:spcPts val="0"/>
              </a:spcAft>
              <a:buClr>
                <a:schemeClr val="accent2"/>
              </a:buClr>
              <a:buSzPts val="1100"/>
              <a:buChar char="■"/>
              <a:defRPr>
                <a:solidFill>
                  <a:schemeClr val="accent2"/>
                </a:solidFill>
              </a:defRPr>
            </a:lvl3pPr>
            <a:lvl4pPr marL="1828800" lvl="3" indent="-298450" algn="l">
              <a:lnSpc>
                <a:spcPct val="115000"/>
              </a:lnSpc>
              <a:spcBef>
                <a:spcPts val="0"/>
              </a:spcBef>
              <a:spcAft>
                <a:spcPts val="0"/>
              </a:spcAft>
              <a:buClr>
                <a:schemeClr val="accent2"/>
              </a:buClr>
              <a:buSzPts val="1100"/>
              <a:buChar char="●"/>
              <a:defRPr>
                <a:solidFill>
                  <a:schemeClr val="accent2"/>
                </a:solidFill>
              </a:defRPr>
            </a:lvl4pPr>
            <a:lvl5pPr marL="2286000" lvl="4" indent="-298450" algn="l">
              <a:lnSpc>
                <a:spcPct val="115000"/>
              </a:lnSpc>
              <a:spcBef>
                <a:spcPts val="0"/>
              </a:spcBef>
              <a:spcAft>
                <a:spcPts val="0"/>
              </a:spcAft>
              <a:buClr>
                <a:schemeClr val="accent2"/>
              </a:buClr>
              <a:buSzPts val="1100"/>
              <a:buChar char="○"/>
              <a:defRPr>
                <a:solidFill>
                  <a:schemeClr val="accent2"/>
                </a:solidFill>
              </a:defRPr>
            </a:lvl5pPr>
            <a:lvl6pPr marL="2743200" lvl="5" indent="-298450" algn="l">
              <a:lnSpc>
                <a:spcPct val="115000"/>
              </a:lnSpc>
              <a:spcBef>
                <a:spcPts val="0"/>
              </a:spcBef>
              <a:spcAft>
                <a:spcPts val="0"/>
              </a:spcAft>
              <a:buClr>
                <a:schemeClr val="accent2"/>
              </a:buClr>
              <a:buSzPts val="1100"/>
              <a:buChar char="■"/>
              <a:defRPr>
                <a:solidFill>
                  <a:schemeClr val="accent2"/>
                </a:solidFill>
              </a:defRPr>
            </a:lvl6pPr>
            <a:lvl7pPr marL="3200400" lvl="6" indent="-298450" algn="l">
              <a:lnSpc>
                <a:spcPct val="115000"/>
              </a:lnSpc>
              <a:spcBef>
                <a:spcPts val="0"/>
              </a:spcBef>
              <a:spcAft>
                <a:spcPts val="0"/>
              </a:spcAft>
              <a:buClr>
                <a:schemeClr val="accent2"/>
              </a:buClr>
              <a:buSzPts val="1100"/>
              <a:buChar char="●"/>
              <a:defRPr>
                <a:solidFill>
                  <a:schemeClr val="accent2"/>
                </a:solidFill>
              </a:defRPr>
            </a:lvl7pPr>
            <a:lvl8pPr marL="3657600" lvl="7" indent="-298450" algn="l">
              <a:lnSpc>
                <a:spcPct val="115000"/>
              </a:lnSpc>
              <a:spcBef>
                <a:spcPts val="0"/>
              </a:spcBef>
              <a:spcAft>
                <a:spcPts val="0"/>
              </a:spcAft>
              <a:buClr>
                <a:schemeClr val="accent2"/>
              </a:buClr>
              <a:buSzPts val="1100"/>
              <a:buChar char="○"/>
              <a:defRPr>
                <a:solidFill>
                  <a:schemeClr val="accent2"/>
                </a:solidFill>
              </a:defRPr>
            </a:lvl8pPr>
            <a:lvl9pPr marL="4114800" lvl="8" indent="-298450" algn="l">
              <a:lnSpc>
                <a:spcPct val="115000"/>
              </a:lnSpc>
              <a:spcBef>
                <a:spcPts val="0"/>
              </a:spcBef>
              <a:spcAft>
                <a:spcPts val="0"/>
              </a:spcAft>
              <a:buClr>
                <a:schemeClr val="accent2"/>
              </a:buClr>
              <a:buSzPts val="1100"/>
              <a:buChar char="■"/>
              <a:defRPr>
                <a:solidFill>
                  <a:schemeClr val="accent2"/>
                </a:solidFill>
              </a:defRPr>
            </a:lvl9pPr>
          </a:lstStyle>
          <a:p>
            <a:endParaRPr/>
          </a:p>
        </p:txBody>
      </p:sp>
      <p:sp>
        <p:nvSpPr>
          <p:cNvPr id="40" name="Google Shape;40;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29"/>
          <p:cNvSpPr txBox="1">
            <a:spLocks noGrp="1"/>
          </p:cNvSpPr>
          <p:nvPr>
            <p:ph type="title"/>
          </p:nvPr>
        </p:nvSpPr>
        <p:spPr>
          <a:xfrm>
            <a:off x="311675" y="798600"/>
            <a:ext cx="6247800" cy="3546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43" name="Google Shape;43;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30"/>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30"/>
          <p:cNvSpPr txBox="1">
            <a:spLocks noGrp="1"/>
          </p:cNvSpPr>
          <p:nvPr>
            <p:ph type="title"/>
          </p:nvPr>
        </p:nvSpPr>
        <p:spPr>
          <a:xfrm>
            <a:off x="311300" y="500925"/>
            <a:ext cx="3704400" cy="2049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47" name="Google Shape;47;p30"/>
          <p:cNvSpPr txBox="1">
            <a:spLocks noGrp="1"/>
          </p:cNvSpPr>
          <p:nvPr>
            <p:ph type="subTitle" idx="1"/>
          </p:nvPr>
        </p:nvSpPr>
        <p:spPr>
          <a:xfrm>
            <a:off x="304800" y="2626725"/>
            <a:ext cx="3704400" cy="926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30"/>
          <p:cNvSpPr txBox="1">
            <a:spLocks noGrp="1"/>
          </p:cNvSpPr>
          <p:nvPr>
            <p:ph type="body" idx="2"/>
          </p:nvPr>
        </p:nvSpPr>
        <p:spPr>
          <a:xfrm>
            <a:off x="4879025" y="500925"/>
            <a:ext cx="3954000" cy="4111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9" name="Google Shape;49;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31"/>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31"/>
          <p:cNvSpPr txBox="1">
            <a:spLocks noGrp="1"/>
          </p:cNvSpPr>
          <p:nvPr>
            <p:ph type="body" idx="1"/>
          </p:nvPr>
        </p:nvSpPr>
        <p:spPr>
          <a:xfrm>
            <a:off x="311700" y="4521400"/>
            <a:ext cx="7979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9pPr>
          </a:lstStyle>
          <a:p>
            <a:endParaRPr/>
          </a:p>
        </p:txBody>
      </p:sp>
      <p:sp>
        <p:nvSpPr>
          <p:cNvPr id="7" name="Google Shape;7;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8" name="Google Shape;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atsath/fin-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github.com/tatsath/fin-ml/blob/master/Chapter%205%20-%20Sup.%20Learning%20-%20Regression%20and%20Time%20Series%20models/Case%20Study%201%20-%20Stock%20Price%20Prediction/StockPricePrediction.ipynb" TargetMode="External"/><Relationship Id="rId4" Type="http://schemas.openxmlformats.org/officeDocument/2006/relationships/hyperlink" Target="https://github.com/tatsath/fin-ml/tree/master/Chapter%205%20-%20Sup.%20Learning%20-%20Regression%20and%20Time%20Series%20models"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rds-www.wharton.upenn.edu/pages/get-data/nyse-trade-and-quote/millisecond-trade-and-quote-daily-product-2003-present-updated-daily/consolidated-trad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rds-www.wharton.upenn.edu/pages/get-data/nyse-trade-and-quote/millisecond-trade-and-quote-daily-product-2003-present-updated-daily/consolidated-quot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
          <p:cNvSpPr txBox="1">
            <a:spLocks noGrp="1"/>
          </p:cNvSpPr>
          <p:nvPr>
            <p:ph type="ctrTitle"/>
          </p:nvPr>
        </p:nvSpPr>
        <p:spPr>
          <a:xfrm>
            <a:off x="436200" y="1176600"/>
            <a:ext cx="8271600" cy="6463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3600"/>
              <a:buNone/>
            </a:pPr>
            <a:r>
              <a:rPr lang="en" sz="3000" dirty="0">
                <a:latin typeface="Times New Roman"/>
                <a:ea typeface="Times New Roman"/>
                <a:cs typeface="Times New Roman"/>
                <a:sym typeface="Times New Roman"/>
              </a:rPr>
              <a:t>Artificial Intelligence in Finance Project</a:t>
            </a:r>
            <a:endParaRPr sz="3000" dirty="0">
              <a:latin typeface="Times New Roman"/>
              <a:ea typeface="Times New Roman"/>
              <a:cs typeface="Times New Roman"/>
              <a:sym typeface="Times New Roman"/>
            </a:endParaRPr>
          </a:p>
        </p:txBody>
      </p:sp>
      <p:sp>
        <p:nvSpPr>
          <p:cNvPr id="65" name="Google Shape;65;p1"/>
          <p:cNvSpPr txBox="1">
            <a:spLocks noGrp="1"/>
          </p:cNvSpPr>
          <p:nvPr>
            <p:ph type="subTitle" idx="1"/>
          </p:nvPr>
        </p:nvSpPr>
        <p:spPr>
          <a:xfrm>
            <a:off x="3292100" y="2851900"/>
            <a:ext cx="5361300" cy="1429800"/>
          </a:xfrm>
          <a:prstGeom prst="rect">
            <a:avLst/>
          </a:prstGeom>
          <a:noFill/>
          <a:ln>
            <a:noFill/>
          </a:ln>
        </p:spPr>
        <p:txBody>
          <a:bodyPr spcFirstLastPara="1" wrap="square" lIns="91425" tIns="91425" rIns="91425" bIns="91425" anchor="t" anchorCtr="0">
            <a:noAutofit/>
          </a:bodyPr>
          <a:lstStyle/>
          <a:p>
            <a:pPr marL="0" lvl="0" indent="0" algn="r" rtl="0">
              <a:lnSpc>
                <a:spcPct val="190000"/>
              </a:lnSpc>
              <a:spcBef>
                <a:spcPts val="0"/>
              </a:spcBef>
              <a:spcAft>
                <a:spcPts val="0"/>
              </a:spcAft>
              <a:buSzPts val="1600"/>
              <a:buNone/>
            </a:pPr>
            <a:endParaRPr sz="1400" b="1"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0"/>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Times New Roman"/>
                <a:ea typeface="Times New Roman"/>
                <a:cs typeface="Times New Roman"/>
                <a:sym typeface="Times New Roman"/>
              </a:rPr>
              <a:t>Model Performance</a:t>
            </a:r>
            <a:endParaRPr>
              <a:latin typeface="Times New Roman"/>
              <a:ea typeface="Times New Roman"/>
              <a:cs typeface="Times New Roman"/>
              <a:sym typeface="Times New Roman"/>
            </a:endParaRPr>
          </a:p>
        </p:txBody>
      </p:sp>
      <p:sp>
        <p:nvSpPr>
          <p:cNvPr id="121" name="Google Shape;121;p10"/>
          <p:cNvSpPr txBox="1">
            <a:spLocks noGrp="1"/>
          </p:cNvSpPr>
          <p:nvPr>
            <p:ph type="body" idx="2"/>
          </p:nvPr>
        </p:nvSpPr>
        <p:spPr>
          <a:xfrm>
            <a:off x="5935850" y="1431800"/>
            <a:ext cx="3118800" cy="3443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
                <a:latin typeface="Times New Roman"/>
                <a:ea typeface="Times New Roman"/>
                <a:cs typeface="Times New Roman"/>
                <a:sym typeface="Times New Roman"/>
              </a:rPr>
              <a:t>In the plot of Algorithm Comparison, the train error and test error of all the models are compared.</a:t>
            </a:r>
            <a:endParaRPr>
              <a:latin typeface="Times New Roman"/>
              <a:ea typeface="Times New Roman"/>
              <a:cs typeface="Times New Roman"/>
              <a:sym typeface="Times New Roman"/>
            </a:endParaRPr>
          </a:p>
          <a:p>
            <a:pPr marL="0" lvl="0" indent="0" algn="l" rtl="0">
              <a:lnSpc>
                <a:spcPct val="115000"/>
              </a:lnSpc>
              <a:spcBef>
                <a:spcPts val="1200"/>
              </a:spcBef>
              <a:spcAft>
                <a:spcPts val="1200"/>
              </a:spcAft>
              <a:buSzPts val="1300"/>
              <a:buNone/>
            </a:pPr>
            <a:r>
              <a:rPr lang="en">
                <a:latin typeface="Times New Roman"/>
                <a:ea typeface="Times New Roman"/>
                <a:cs typeface="Times New Roman"/>
                <a:sym typeface="Times New Roman"/>
              </a:rPr>
              <a:t>Examining the training and test error, we could see a stronger performance from the linear models. Among the linear models, linear SVM regression seems to perform best. Linear SVMs are also more robust (not as vulnerable to outliers) and faster trainers, so we select LinearSVR for further model tuning and compare it with LinearSVC, in order to make a comparison between regression and classification.</a:t>
            </a:r>
            <a:endParaRPr>
              <a:latin typeface="Times New Roman"/>
              <a:ea typeface="Times New Roman"/>
              <a:cs typeface="Times New Roman"/>
              <a:sym typeface="Times New Roman"/>
            </a:endParaRPr>
          </a:p>
        </p:txBody>
      </p:sp>
      <p:pic>
        <p:nvPicPr>
          <p:cNvPr id="122" name="Google Shape;122;p10"/>
          <p:cNvPicPr preferRelativeResize="0"/>
          <p:nvPr/>
        </p:nvPicPr>
        <p:blipFill rotWithShape="1">
          <a:blip r:embed="rId3">
            <a:alphaModFix/>
          </a:blip>
          <a:srcRect/>
          <a:stretch/>
        </p:blipFill>
        <p:spPr>
          <a:xfrm>
            <a:off x="167050" y="1449050"/>
            <a:ext cx="5631051" cy="340861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1"/>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Times New Roman"/>
                <a:ea typeface="Times New Roman"/>
                <a:cs typeface="Times New Roman"/>
                <a:sym typeface="Times New Roman"/>
              </a:rPr>
              <a:t>Equity Curves for LinearSVR</a:t>
            </a:r>
            <a:endParaRPr>
              <a:latin typeface="Times New Roman"/>
              <a:ea typeface="Times New Roman"/>
              <a:cs typeface="Times New Roman"/>
              <a:sym typeface="Times New Roman"/>
            </a:endParaRPr>
          </a:p>
        </p:txBody>
      </p:sp>
      <p:pic>
        <p:nvPicPr>
          <p:cNvPr id="128" name="Google Shape;128;p11"/>
          <p:cNvPicPr preferRelativeResize="0"/>
          <p:nvPr/>
        </p:nvPicPr>
        <p:blipFill rotWithShape="1">
          <a:blip r:embed="rId3">
            <a:alphaModFix/>
          </a:blip>
          <a:srcRect/>
          <a:stretch/>
        </p:blipFill>
        <p:spPr>
          <a:xfrm>
            <a:off x="311725" y="1775250"/>
            <a:ext cx="3676650" cy="2647950"/>
          </a:xfrm>
          <a:prstGeom prst="rect">
            <a:avLst/>
          </a:prstGeom>
          <a:noFill/>
          <a:ln>
            <a:noFill/>
          </a:ln>
        </p:spPr>
      </p:pic>
      <p:pic>
        <p:nvPicPr>
          <p:cNvPr id="129" name="Google Shape;129;p11"/>
          <p:cNvPicPr preferRelativeResize="0"/>
          <p:nvPr/>
        </p:nvPicPr>
        <p:blipFill rotWithShape="1">
          <a:blip r:embed="rId4">
            <a:alphaModFix/>
          </a:blip>
          <a:srcRect/>
          <a:stretch/>
        </p:blipFill>
        <p:spPr>
          <a:xfrm>
            <a:off x="4572000" y="1775250"/>
            <a:ext cx="3810000" cy="2647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2"/>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Times New Roman"/>
                <a:ea typeface="Times New Roman"/>
                <a:cs typeface="Times New Roman"/>
                <a:sym typeface="Times New Roman"/>
              </a:rPr>
              <a:t>Equity Curves for LinearSVC</a:t>
            </a:r>
            <a:endParaRPr>
              <a:latin typeface="Times New Roman"/>
              <a:ea typeface="Times New Roman"/>
              <a:cs typeface="Times New Roman"/>
              <a:sym typeface="Times New Roman"/>
            </a:endParaRPr>
          </a:p>
        </p:txBody>
      </p:sp>
      <p:pic>
        <p:nvPicPr>
          <p:cNvPr id="135" name="Google Shape;135;p12"/>
          <p:cNvPicPr preferRelativeResize="0"/>
          <p:nvPr/>
        </p:nvPicPr>
        <p:blipFill rotWithShape="1">
          <a:blip r:embed="rId3">
            <a:alphaModFix/>
          </a:blip>
          <a:srcRect/>
          <a:stretch/>
        </p:blipFill>
        <p:spPr>
          <a:xfrm>
            <a:off x="311725" y="1628725"/>
            <a:ext cx="3676650" cy="2647950"/>
          </a:xfrm>
          <a:prstGeom prst="rect">
            <a:avLst/>
          </a:prstGeom>
          <a:noFill/>
          <a:ln>
            <a:noFill/>
          </a:ln>
        </p:spPr>
      </p:pic>
      <p:pic>
        <p:nvPicPr>
          <p:cNvPr id="136" name="Google Shape;136;p12"/>
          <p:cNvPicPr preferRelativeResize="0"/>
          <p:nvPr/>
        </p:nvPicPr>
        <p:blipFill rotWithShape="1">
          <a:blip r:embed="rId4">
            <a:alphaModFix/>
          </a:blip>
          <a:srcRect/>
          <a:stretch/>
        </p:blipFill>
        <p:spPr>
          <a:xfrm>
            <a:off x="4572000" y="1628725"/>
            <a:ext cx="3810000" cy="2647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Times New Roman"/>
                <a:ea typeface="Times New Roman"/>
                <a:cs typeface="Times New Roman"/>
                <a:sym typeface="Times New Roman"/>
              </a:rPr>
              <a:t>Equity Curves for LinearSVC with wavelets</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ct val="111111"/>
              <a:buNone/>
            </a:pPr>
            <a:endParaRPr/>
          </a:p>
        </p:txBody>
      </p:sp>
      <p:pic>
        <p:nvPicPr>
          <p:cNvPr id="142" name="Google Shape;142;p13"/>
          <p:cNvPicPr preferRelativeResize="0"/>
          <p:nvPr/>
        </p:nvPicPr>
        <p:blipFill rotWithShape="1">
          <a:blip r:embed="rId3">
            <a:alphaModFix/>
          </a:blip>
          <a:srcRect/>
          <a:stretch/>
        </p:blipFill>
        <p:spPr>
          <a:xfrm>
            <a:off x="311725" y="1816075"/>
            <a:ext cx="3705225" cy="2647950"/>
          </a:xfrm>
          <a:prstGeom prst="rect">
            <a:avLst/>
          </a:prstGeom>
          <a:noFill/>
          <a:ln>
            <a:noFill/>
          </a:ln>
        </p:spPr>
      </p:pic>
      <p:pic>
        <p:nvPicPr>
          <p:cNvPr id="143" name="Google Shape;143;p13"/>
          <p:cNvPicPr preferRelativeResize="0"/>
          <p:nvPr/>
        </p:nvPicPr>
        <p:blipFill rotWithShape="1">
          <a:blip r:embed="rId4">
            <a:alphaModFix/>
          </a:blip>
          <a:srcRect/>
          <a:stretch/>
        </p:blipFill>
        <p:spPr>
          <a:xfrm>
            <a:off x="4324475" y="1816075"/>
            <a:ext cx="3952875" cy="2647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4"/>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Times New Roman"/>
                <a:ea typeface="Times New Roman"/>
                <a:cs typeface="Times New Roman"/>
                <a:sym typeface="Times New Roman"/>
              </a:rPr>
              <a:t>Statistical &amp; Financial Metrics</a:t>
            </a:r>
            <a:endParaRPr>
              <a:latin typeface="Times New Roman"/>
              <a:ea typeface="Times New Roman"/>
              <a:cs typeface="Times New Roman"/>
              <a:sym typeface="Times New Roman"/>
            </a:endParaRPr>
          </a:p>
        </p:txBody>
      </p:sp>
      <p:sp>
        <p:nvSpPr>
          <p:cNvPr id="149" name="Google Shape;149;p14"/>
          <p:cNvSpPr txBox="1">
            <a:spLocks noGrp="1"/>
          </p:cNvSpPr>
          <p:nvPr>
            <p:ph type="body" idx="2"/>
          </p:nvPr>
        </p:nvSpPr>
        <p:spPr>
          <a:xfrm>
            <a:off x="341850" y="1415925"/>
            <a:ext cx="8460300" cy="33498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l" rtl="0">
              <a:lnSpc>
                <a:spcPct val="115000"/>
              </a:lnSpc>
              <a:spcBef>
                <a:spcPts val="0"/>
              </a:spcBef>
              <a:spcAft>
                <a:spcPts val="0"/>
              </a:spcAft>
              <a:buSzPct val="108333"/>
              <a:buNone/>
            </a:pPr>
            <a:r>
              <a:rPr lang="en" sz="4800" b="1">
                <a:solidFill>
                  <a:schemeClr val="lt2"/>
                </a:solidFill>
                <a:highlight>
                  <a:schemeClr val="lt1"/>
                </a:highlight>
                <a:latin typeface="Times New Roman"/>
                <a:ea typeface="Times New Roman"/>
                <a:cs typeface="Times New Roman"/>
                <a:sym typeface="Times New Roman"/>
              </a:rPr>
              <a:t>The financial metrics for LinearSVR are:</a:t>
            </a:r>
            <a:endParaRPr sz="4800" b="1">
              <a:solidFill>
                <a:schemeClr val="lt2"/>
              </a:solidFill>
              <a:highlight>
                <a:schemeClr val="lt1"/>
              </a:highlight>
              <a:latin typeface="Times New Roman"/>
              <a:ea typeface="Times New Roman"/>
              <a:cs typeface="Times New Roman"/>
              <a:sym typeface="Times New Roman"/>
            </a:endParaRPr>
          </a:p>
          <a:p>
            <a:pPr marL="0" marR="0" lvl="0" indent="0" algn="l" rtl="0">
              <a:lnSpc>
                <a:spcPct val="115000"/>
              </a:lnSpc>
              <a:spcBef>
                <a:spcPts val="1200"/>
              </a:spcBef>
              <a:spcAft>
                <a:spcPts val="0"/>
              </a:spcAft>
              <a:buSzPct val="108333"/>
              <a:buNone/>
            </a:pPr>
            <a:r>
              <a:rPr lang="en" sz="4800">
                <a:solidFill>
                  <a:schemeClr val="lt2"/>
                </a:solidFill>
                <a:highlight>
                  <a:schemeClr val="lt1"/>
                </a:highlight>
                <a:latin typeface="Times New Roman"/>
                <a:ea typeface="Times New Roman"/>
                <a:cs typeface="Times New Roman"/>
                <a:sym typeface="Times New Roman"/>
              </a:rPr>
              <a:t>In-sample: CAGR=0.0410983 Sharpe ratio=0.691297 maxDD=-0.124226 maxDDD=938 Calmar ratio=0.330836</a:t>
            </a:r>
            <a:endParaRPr sz="4800">
              <a:solidFill>
                <a:schemeClr val="lt2"/>
              </a:solidFill>
              <a:highlight>
                <a:schemeClr val="lt1"/>
              </a:highlight>
              <a:latin typeface="Times New Roman"/>
              <a:ea typeface="Times New Roman"/>
              <a:cs typeface="Times New Roman"/>
              <a:sym typeface="Times New Roman"/>
            </a:endParaRPr>
          </a:p>
          <a:p>
            <a:pPr marL="0" marR="0" lvl="0" indent="0" algn="l" rtl="0">
              <a:lnSpc>
                <a:spcPct val="115000"/>
              </a:lnSpc>
              <a:spcBef>
                <a:spcPts val="1200"/>
              </a:spcBef>
              <a:spcAft>
                <a:spcPts val="0"/>
              </a:spcAft>
              <a:buSzPct val="108333"/>
              <a:buNone/>
            </a:pPr>
            <a:r>
              <a:rPr lang="en" sz="4800">
                <a:solidFill>
                  <a:schemeClr val="lt2"/>
                </a:solidFill>
                <a:highlight>
                  <a:schemeClr val="lt1"/>
                </a:highlight>
                <a:latin typeface="Times New Roman"/>
                <a:ea typeface="Times New Roman"/>
                <a:cs typeface="Times New Roman"/>
                <a:sym typeface="Times New Roman"/>
              </a:rPr>
              <a:t>Out-of-sample: CAGR=0.131052 Sharpe ratio=1.33326 maxDD=-0.097679 maxDDD=355 Calmar ratio=1.34166  Rho=0.107173 PVal=0.00176489  MSE=3.64218e-05</a:t>
            </a:r>
            <a:endParaRPr sz="4800">
              <a:solidFill>
                <a:schemeClr val="lt2"/>
              </a:solidFill>
              <a:highlight>
                <a:schemeClr val="lt1"/>
              </a:highlight>
              <a:latin typeface="Times New Roman"/>
              <a:ea typeface="Times New Roman"/>
              <a:cs typeface="Times New Roman"/>
              <a:sym typeface="Times New Roman"/>
            </a:endParaRPr>
          </a:p>
          <a:p>
            <a:pPr marL="0" marR="0" lvl="0" indent="0" algn="l" rtl="0">
              <a:lnSpc>
                <a:spcPct val="115000"/>
              </a:lnSpc>
              <a:spcBef>
                <a:spcPts val="1200"/>
              </a:spcBef>
              <a:spcAft>
                <a:spcPts val="0"/>
              </a:spcAft>
              <a:buSzPct val="108333"/>
              <a:buNone/>
            </a:pPr>
            <a:r>
              <a:rPr lang="en" sz="4800" b="1">
                <a:solidFill>
                  <a:schemeClr val="lt2"/>
                </a:solidFill>
                <a:highlight>
                  <a:schemeClr val="lt1"/>
                </a:highlight>
                <a:latin typeface="Times New Roman"/>
                <a:ea typeface="Times New Roman"/>
                <a:cs typeface="Times New Roman"/>
                <a:sym typeface="Times New Roman"/>
              </a:rPr>
              <a:t>The financial metrics for LinearSVC are:</a:t>
            </a:r>
            <a:endParaRPr sz="4800" b="1">
              <a:solidFill>
                <a:schemeClr val="lt2"/>
              </a:solidFill>
              <a:highlight>
                <a:schemeClr val="lt1"/>
              </a:highlight>
              <a:latin typeface="Times New Roman"/>
              <a:ea typeface="Times New Roman"/>
              <a:cs typeface="Times New Roman"/>
              <a:sym typeface="Times New Roman"/>
            </a:endParaRPr>
          </a:p>
          <a:p>
            <a:pPr marL="0" marR="0" lvl="0" indent="0" algn="l" rtl="0">
              <a:lnSpc>
                <a:spcPct val="115000"/>
              </a:lnSpc>
              <a:spcBef>
                <a:spcPts val="1200"/>
              </a:spcBef>
              <a:spcAft>
                <a:spcPts val="0"/>
              </a:spcAft>
              <a:buSzPct val="108333"/>
              <a:buNone/>
            </a:pPr>
            <a:r>
              <a:rPr lang="en" sz="4800">
                <a:solidFill>
                  <a:schemeClr val="lt2"/>
                </a:solidFill>
                <a:highlight>
                  <a:schemeClr val="lt1"/>
                </a:highlight>
                <a:latin typeface="Times New Roman"/>
                <a:ea typeface="Times New Roman"/>
                <a:cs typeface="Times New Roman"/>
                <a:sym typeface="Times New Roman"/>
              </a:rPr>
              <a:t>In-sample: CAGR=0.041849 Sharpe ratio=0.703134 maxDD=-0.107667 maxDDD=845 Calmar ratio=0.388689</a:t>
            </a:r>
            <a:endParaRPr sz="4800">
              <a:solidFill>
                <a:schemeClr val="lt2"/>
              </a:solidFill>
              <a:highlight>
                <a:schemeClr val="lt1"/>
              </a:highlight>
              <a:latin typeface="Times New Roman"/>
              <a:ea typeface="Times New Roman"/>
              <a:cs typeface="Times New Roman"/>
              <a:sym typeface="Times New Roman"/>
            </a:endParaRPr>
          </a:p>
          <a:p>
            <a:pPr marL="0" marR="0" lvl="0" indent="0" algn="l" rtl="0">
              <a:lnSpc>
                <a:spcPct val="115000"/>
              </a:lnSpc>
              <a:spcBef>
                <a:spcPts val="1200"/>
              </a:spcBef>
              <a:spcAft>
                <a:spcPts val="0"/>
              </a:spcAft>
              <a:buSzPct val="108333"/>
              <a:buNone/>
            </a:pPr>
            <a:r>
              <a:rPr lang="en" sz="4800">
                <a:solidFill>
                  <a:schemeClr val="lt2"/>
                </a:solidFill>
                <a:highlight>
                  <a:schemeClr val="lt1"/>
                </a:highlight>
                <a:latin typeface="Times New Roman"/>
                <a:ea typeface="Times New Roman"/>
                <a:cs typeface="Times New Roman"/>
                <a:sym typeface="Times New Roman"/>
              </a:rPr>
              <a:t>Out-of-sample: CAGR=0.110771 Sharpe ratio=1.14333 maxDD=-0.127992 maxDDD=678 Calmar ratio=0.865459  accuracy_score=0.542992</a:t>
            </a:r>
            <a:endParaRPr sz="4800">
              <a:solidFill>
                <a:schemeClr val="lt2"/>
              </a:solidFill>
              <a:highlight>
                <a:schemeClr val="lt1"/>
              </a:highlight>
              <a:latin typeface="Times New Roman"/>
              <a:ea typeface="Times New Roman"/>
              <a:cs typeface="Times New Roman"/>
              <a:sym typeface="Times New Roman"/>
            </a:endParaRPr>
          </a:p>
          <a:p>
            <a:pPr marL="0" marR="0" lvl="0" indent="0" algn="l" rtl="0">
              <a:lnSpc>
                <a:spcPct val="115000"/>
              </a:lnSpc>
              <a:spcBef>
                <a:spcPts val="1200"/>
              </a:spcBef>
              <a:spcAft>
                <a:spcPts val="0"/>
              </a:spcAft>
              <a:buSzPct val="108333"/>
              <a:buNone/>
            </a:pPr>
            <a:r>
              <a:rPr lang="en" sz="4800" b="1">
                <a:solidFill>
                  <a:schemeClr val="lt2"/>
                </a:solidFill>
                <a:highlight>
                  <a:schemeClr val="lt1"/>
                </a:highlight>
                <a:latin typeface="Times New Roman"/>
                <a:ea typeface="Times New Roman"/>
                <a:cs typeface="Times New Roman"/>
                <a:sym typeface="Times New Roman"/>
              </a:rPr>
              <a:t>The financial metrics for LinearSVC with wavelets are:</a:t>
            </a:r>
            <a:endParaRPr sz="4800" b="1">
              <a:solidFill>
                <a:schemeClr val="lt2"/>
              </a:solidFill>
              <a:highlight>
                <a:schemeClr val="lt1"/>
              </a:highlight>
              <a:latin typeface="Times New Roman"/>
              <a:ea typeface="Times New Roman"/>
              <a:cs typeface="Times New Roman"/>
              <a:sym typeface="Times New Roman"/>
            </a:endParaRPr>
          </a:p>
          <a:p>
            <a:pPr marL="0" marR="0" lvl="0" indent="0" algn="l" rtl="0">
              <a:lnSpc>
                <a:spcPct val="115000"/>
              </a:lnSpc>
              <a:spcBef>
                <a:spcPts val="1200"/>
              </a:spcBef>
              <a:spcAft>
                <a:spcPts val="0"/>
              </a:spcAft>
              <a:buSzPct val="108333"/>
              <a:buNone/>
            </a:pPr>
            <a:r>
              <a:rPr lang="en" sz="4800">
                <a:solidFill>
                  <a:schemeClr val="lt2"/>
                </a:solidFill>
                <a:highlight>
                  <a:schemeClr val="lt1"/>
                </a:highlight>
                <a:latin typeface="Times New Roman"/>
                <a:ea typeface="Times New Roman"/>
                <a:cs typeface="Times New Roman"/>
                <a:sym typeface="Times New Roman"/>
              </a:rPr>
              <a:t>In-sample: CAGR=0.0694158 Sharpe ratio=1.1333 maxDD=-0.0872723 maxDDD=352 Calmar ratio=0.795393</a:t>
            </a:r>
            <a:endParaRPr sz="4800">
              <a:solidFill>
                <a:schemeClr val="lt2"/>
              </a:solidFill>
              <a:highlight>
                <a:schemeClr val="lt1"/>
              </a:highlight>
              <a:latin typeface="Times New Roman"/>
              <a:ea typeface="Times New Roman"/>
              <a:cs typeface="Times New Roman"/>
              <a:sym typeface="Times New Roman"/>
            </a:endParaRPr>
          </a:p>
          <a:p>
            <a:pPr marL="0" marR="0" lvl="0" indent="0" algn="l" rtl="0">
              <a:lnSpc>
                <a:spcPct val="115000"/>
              </a:lnSpc>
              <a:spcBef>
                <a:spcPts val="1200"/>
              </a:spcBef>
              <a:spcAft>
                <a:spcPts val="0"/>
              </a:spcAft>
              <a:buSzPct val="108333"/>
              <a:buNone/>
            </a:pPr>
            <a:r>
              <a:rPr lang="en" sz="4800">
                <a:solidFill>
                  <a:schemeClr val="lt2"/>
                </a:solidFill>
                <a:highlight>
                  <a:schemeClr val="lt1"/>
                </a:highlight>
                <a:latin typeface="Times New Roman"/>
                <a:ea typeface="Times New Roman"/>
                <a:cs typeface="Times New Roman"/>
                <a:sym typeface="Times New Roman"/>
              </a:rPr>
              <a:t>Out-of-sample: CAGR=-0.0126269 Sharpe ratio=-0.0840197 maxDD=-0.213068 maxDDD=764 Calmar ratio=-0.0592622  accuracy_score=0.504122</a:t>
            </a:r>
            <a:endParaRPr sz="4800">
              <a:solidFill>
                <a:schemeClr val="lt2"/>
              </a:solidFill>
              <a:highlight>
                <a:schemeClr val="lt1"/>
              </a:highlight>
              <a:latin typeface="Times New Roman"/>
              <a:ea typeface="Times New Roman"/>
              <a:cs typeface="Times New Roman"/>
              <a:sym typeface="Times New Roman"/>
            </a:endParaRPr>
          </a:p>
          <a:p>
            <a:pPr marL="0" lvl="0" indent="0" algn="l" rtl="0">
              <a:lnSpc>
                <a:spcPct val="115000"/>
              </a:lnSpc>
              <a:spcBef>
                <a:spcPts val="1200"/>
              </a:spcBef>
              <a:spcAft>
                <a:spcPts val="0"/>
              </a:spcAft>
              <a:buSzPts val="1300"/>
              <a:buNone/>
            </a:pPr>
            <a:endParaRPr sz="105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300"/>
              <a:buNone/>
            </a:pPr>
            <a:endParaRPr sz="1100">
              <a:solidFill>
                <a:srgbClr val="000000"/>
              </a:solidFill>
              <a:latin typeface="Arial"/>
              <a:ea typeface="Arial"/>
              <a:cs typeface="Arial"/>
              <a:sym typeface="Arial"/>
            </a:endParaRPr>
          </a:p>
          <a:p>
            <a:pPr marL="0" lvl="0" indent="0" algn="l" rtl="0">
              <a:lnSpc>
                <a:spcPct val="115000"/>
              </a:lnSpc>
              <a:spcBef>
                <a:spcPts val="0"/>
              </a:spcBef>
              <a:spcAft>
                <a:spcPts val="0"/>
              </a:spcAft>
              <a:buSzPct val="102970"/>
              <a:buNone/>
            </a:pPr>
            <a:endParaRPr sz="5050" b="1">
              <a:latin typeface="Times New Roman"/>
              <a:ea typeface="Times New Roman"/>
              <a:cs typeface="Times New Roman"/>
              <a:sym typeface="Times New Roman"/>
            </a:endParaRPr>
          </a:p>
          <a:p>
            <a:pPr marL="0" lvl="0" indent="0" algn="l" rtl="0">
              <a:lnSpc>
                <a:spcPct val="115000"/>
              </a:lnSpc>
              <a:spcBef>
                <a:spcPts val="1200"/>
              </a:spcBef>
              <a:spcAft>
                <a:spcPts val="0"/>
              </a:spcAft>
              <a:buSzPct val="102970"/>
              <a:buNone/>
            </a:pPr>
            <a:endParaRPr sz="5050">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1300"/>
              <a:buNone/>
            </a:pPr>
            <a:endParaRPr sz="1100">
              <a:solidFill>
                <a:srgbClr val="000000"/>
              </a:solidFill>
              <a:latin typeface="Arial"/>
              <a:ea typeface="Arial"/>
              <a:cs typeface="Arial"/>
              <a:sym typeface="Arial"/>
            </a:endParaRPr>
          </a:p>
          <a:p>
            <a:pPr marL="0" lvl="0" indent="0" algn="l" rtl="0">
              <a:lnSpc>
                <a:spcPct val="115000"/>
              </a:lnSpc>
              <a:spcBef>
                <a:spcPts val="0"/>
              </a:spcBef>
              <a:spcAft>
                <a:spcPts val="0"/>
              </a:spcAft>
              <a:buSzPts val="1300"/>
              <a:buNone/>
            </a:pPr>
            <a:endParaRPr/>
          </a:p>
          <a:p>
            <a:pPr marL="0" lvl="0" indent="0" algn="l" rtl="0">
              <a:lnSpc>
                <a:spcPct val="115000"/>
              </a:lnSpc>
              <a:spcBef>
                <a:spcPts val="1200"/>
              </a:spcBef>
              <a:spcAft>
                <a:spcPts val="1200"/>
              </a:spcAft>
              <a:buSzPts val="1300"/>
              <a:buNone/>
            </a:pPr>
            <a:endParaRPr sz="1050">
              <a:solidFill>
                <a:srgbClr val="212121"/>
              </a:solidFill>
              <a:highlight>
                <a:srgbClr val="FFFFFF"/>
              </a:highlight>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5"/>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Times New Roman"/>
                <a:ea typeface="Times New Roman"/>
                <a:cs typeface="Times New Roman"/>
                <a:sym typeface="Times New Roman"/>
              </a:rPr>
              <a:t>Statistical &amp; Financial Metrics Comparisons</a:t>
            </a:r>
            <a:endParaRPr/>
          </a:p>
        </p:txBody>
      </p:sp>
      <p:graphicFrame>
        <p:nvGraphicFramePr>
          <p:cNvPr id="155" name="Google Shape;155;p15"/>
          <p:cNvGraphicFramePr/>
          <p:nvPr/>
        </p:nvGraphicFramePr>
        <p:xfrm>
          <a:off x="311725" y="1673175"/>
          <a:ext cx="3000000" cy="3000000"/>
        </p:xfrm>
        <a:graphic>
          <a:graphicData uri="http://schemas.openxmlformats.org/drawingml/2006/table">
            <a:tbl>
              <a:tblPr>
                <a:noFill/>
                <a:tableStyleId>{6E311DAA-6EF3-44D3-BF3D-6901048B6E11}</a:tableStyleId>
              </a:tblPr>
              <a:tblGrid>
                <a:gridCol w="2587125">
                  <a:extLst>
                    <a:ext uri="{9D8B030D-6E8A-4147-A177-3AD203B41FA5}">
                      <a16:colId xmlns:a16="http://schemas.microsoft.com/office/drawing/2014/main" val="20000"/>
                    </a:ext>
                  </a:extLst>
                </a:gridCol>
                <a:gridCol w="1913550">
                  <a:extLst>
                    <a:ext uri="{9D8B030D-6E8A-4147-A177-3AD203B41FA5}">
                      <a16:colId xmlns:a16="http://schemas.microsoft.com/office/drawing/2014/main" val="20001"/>
                    </a:ext>
                  </a:extLst>
                </a:gridCol>
                <a:gridCol w="2053700">
                  <a:extLst>
                    <a:ext uri="{9D8B030D-6E8A-4147-A177-3AD203B41FA5}">
                      <a16:colId xmlns:a16="http://schemas.microsoft.com/office/drawing/2014/main" val="20002"/>
                    </a:ext>
                  </a:extLst>
                </a:gridCol>
                <a:gridCol w="2063550">
                  <a:extLst>
                    <a:ext uri="{9D8B030D-6E8A-4147-A177-3AD203B41FA5}">
                      <a16:colId xmlns:a16="http://schemas.microsoft.com/office/drawing/2014/main" val="20003"/>
                    </a:ext>
                  </a:extLst>
                </a:gridCol>
              </a:tblGrid>
              <a:tr h="6141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LinearSVR</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LinearSVC</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LinearSVC w/ wavelets</a:t>
                      </a:r>
                      <a:endParaRPr sz="14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CAGR</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1400"/>
                        <a:buFont typeface="Arial"/>
                        <a:buNone/>
                      </a:pPr>
                      <a:r>
                        <a:rPr lang="en" sz="1400" u="none" strike="noStrike" cap="none">
                          <a:highlight>
                            <a:srgbClr val="FFFFFF"/>
                          </a:highlight>
                          <a:latin typeface="Times New Roman"/>
                          <a:ea typeface="Times New Roman"/>
                          <a:cs typeface="Times New Roman"/>
                          <a:sym typeface="Times New Roman"/>
                        </a:rPr>
                        <a:t>0.131052</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1400"/>
                        <a:buFont typeface="Arial"/>
                        <a:buNone/>
                      </a:pPr>
                      <a:r>
                        <a:rPr lang="en" sz="1400" u="none" strike="noStrike" cap="none">
                          <a:highlight>
                            <a:srgbClr val="FFFFFF"/>
                          </a:highlight>
                          <a:latin typeface="Times New Roman"/>
                          <a:ea typeface="Times New Roman"/>
                          <a:cs typeface="Times New Roman"/>
                          <a:sym typeface="Times New Roman"/>
                        </a:rPr>
                        <a:t>0.110771</a:t>
                      </a:r>
                      <a:endParaRPr sz="1400" u="none" strike="noStrike" cap="none">
                        <a:highlight>
                          <a:srgbClr val="FFFFFF"/>
                        </a:highlight>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1400"/>
                        <a:buFont typeface="Arial"/>
                        <a:buNone/>
                      </a:pPr>
                      <a:r>
                        <a:rPr lang="en" sz="1400" u="none" strike="noStrike" cap="none">
                          <a:highlight>
                            <a:srgbClr val="FFFFFF"/>
                          </a:highlight>
                          <a:latin typeface="Times New Roman"/>
                          <a:ea typeface="Times New Roman"/>
                          <a:cs typeface="Times New Roman"/>
                          <a:sym typeface="Times New Roman"/>
                        </a:rPr>
                        <a:t>-0.0126269</a:t>
                      </a:r>
                      <a:endParaRPr sz="1400" u="none" strike="noStrike" cap="none">
                        <a:highlight>
                          <a:srgbClr val="FFFFFF"/>
                        </a:highlight>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Sharpe Ratio</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1400"/>
                        <a:buFont typeface="Arial"/>
                        <a:buNone/>
                      </a:pPr>
                      <a:r>
                        <a:rPr lang="en" sz="1400" u="none" strike="noStrike" cap="none">
                          <a:highlight>
                            <a:srgbClr val="FFFFFF"/>
                          </a:highlight>
                          <a:latin typeface="Times New Roman"/>
                          <a:ea typeface="Times New Roman"/>
                          <a:cs typeface="Times New Roman"/>
                          <a:sym typeface="Times New Roman"/>
                        </a:rPr>
                        <a:t>1.33326</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1400"/>
                        <a:buFont typeface="Arial"/>
                        <a:buNone/>
                      </a:pPr>
                      <a:r>
                        <a:rPr lang="en" sz="1400" u="none" strike="noStrike" cap="none">
                          <a:highlight>
                            <a:srgbClr val="FFFFFF"/>
                          </a:highlight>
                          <a:latin typeface="Times New Roman"/>
                          <a:ea typeface="Times New Roman"/>
                          <a:cs typeface="Times New Roman"/>
                          <a:sym typeface="Times New Roman"/>
                        </a:rPr>
                        <a:t>1.14333</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1400"/>
                        <a:buFont typeface="Arial"/>
                        <a:buNone/>
                      </a:pPr>
                      <a:r>
                        <a:rPr lang="en" sz="1400" u="none" strike="noStrike" cap="none">
                          <a:highlight>
                            <a:srgbClr val="FFFFFF"/>
                          </a:highlight>
                          <a:latin typeface="Times New Roman"/>
                          <a:ea typeface="Times New Roman"/>
                          <a:cs typeface="Times New Roman"/>
                          <a:sym typeface="Times New Roman"/>
                        </a:rPr>
                        <a:t>-0.0840197</a:t>
                      </a:r>
                      <a:endParaRPr sz="14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452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P-value</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1400"/>
                        <a:buFont typeface="Arial"/>
                        <a:buNone/>
                      </a:pPr>
                      <a:r>
                        <a:rPr lang="en" sz="1400" u="none" strike="noStrike" cap="none">
                          <a:highlight>
                            <a:srgbClr val="FFFFFF"/>
                          </a:highlight>
                          <a:latin typeface="Times New Roman"/>
                          <a:ea typeface="Times New Roman"/>
                          <a:cs typeface="Times New Roman"/>
                          <a:sym typeface="Times New Roman"/>
                        </a:rPr>
                        <a:t>0.0114</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1400"/>
                        <a:buFont typeface="Arial"/>
                        <a:buNone/>
                      </a:pPr>
                      <a:r>
                        <a:rPr lang="en" sz="1400" u="none" strike="noStrike" cap="none">
                          <a:highlight>
                            <a:srgbClr val="FFFFFF"/>
                          </a:highlight>
                          <a:latin typeface="Times New Roman"/>
                          <a:ea typeface="Times New Roman"/>
                          <a:cs typeface="Times New Roman"/>
                          <a:sym typeface="Times New Roman"/>
                        </a:rPr>
                        <a:t>0.0282</a:t>
                      </a:r>
                      <a:endParaRPr sz="1400" u="none" strike="noStrike" cap="none">
                        <a:highlight>
                          <a:srgbClr val="FFFFFF"/>
                        </a:highlight>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0.4310</a:t>
                      </a:r>
                      <a:endParaRPr sz="14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96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If reject Ho</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Reject Ho</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Reject Ho</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Do not reject Ho</a:t>
                      </a:r>
                      <a:endParaRPr sz="14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609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Statistical metrics (accuracy/mse)</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1400"/>
                        <a:buFont typeface="Arial"/>
                        <a:buNone/>
                      </a:pPr>
                      <a:r>
                        <a:rPr lang="en" sz="1400" u="none" strike="noStrike" cap="none">
                          <a:highlight>
                            <a:schemeClr val="lt1"/>
                          </a:highlight>
                          <a:latin typeface="Times New Roman"/>
                          <a:ea typeface="Times New Roman"/>
                          <a:cs typeface="Times New Roman"/>
                          <a:sym typeface="Times New Roman"/>
                        </a:rPr>
                        <a:t>MSE=3.64218e-05</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accuracy_score=0.542992</a:t>
                      </a:r>
                      <a:endParaRPr sz="1400"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Times New Roman"/>
                          <a:ea typeface="Times New Roman"/>
                          <a:cs typeface="Times New Roman"/>
                          <a:sym typeface="Times New Roman"/>
                        </a:rPr>
                        <a:t>accuracy_score=0.504122</a:t>
                      </a:r>
                      <a:endParaRPr sz="1400"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6"/>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Times New Roman"/>
                <a:ea typeface="Times New Roman"/>
                <a:cs typeface="Times New Roman"/>
                <a:sym typeface="Times New Roman"/>
              </a:rPr>
              <a:t>Final White Reality Check for LinearSVR</a:t>
            </a:r>
            <a:endParaRPr>
              <a:latin typeface="Times New Roman"/>
              <a:ea typeface="Times New Roman"/>
              <a:cs typeface="Times New Roman"/>
              <a:sym typeface="Times New Roman"/>
            </a:endParaRPr>
          </a:p>
        </p:txBody>
      </p:sp>
      <p:sp>
        <p:nvSpPr>
          <p:cNvPr id="161" name="Google Shape;161;p16"/>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endParaRPr/>
          </a:p>
        </p:txBody>
      </p:sp>
      <p:sp>
        <p:nvSpPr>
          <p:cNvPr id="162" name="Google Shape;162;p16"/>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endParaRPr/>
          </a:p>
        </p:txBody>
      </p:sp>
      <p:pic>
        <p:nvPicPr>
          <p:cNvPr id="163" name="Google Shape;163;p16"/>
          <p:cNvPicPr preferRelativeResize="0"/>
          <p:nvPr/>
        </p:nvPicPr>
        <p:blipFill rotWithShape="1">
          <a:blip r:embed="rId3">
            <a:alphaModFix/>
          </a:blip>
          <a:srcRect/>
          <a:stretch/>
        </p:blipFill>
        <p:spPr>
          <a:xfrm>
            <a:off x="311725" y="1505700"/>
            <a:ext cx="8520602" cy="3168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7"/>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Times New Roman"/>
                <a:ea typeface="Times New Roman"/>
                <a:cs typeface="Times New Roman"/>
                <a:sym typeface="Times New Roman"/>
              </a:rPr>
              <a:t>Final White Reality Check for LinearSVC</a:t>
            </a:r>
            <a:endParaRPr>
              <a:latin typeface="Times New Roman"/>
              <a:ea typeface="Times New Roman"/>
              <a:cs typeface="Times New Roman"/>
              <a:sym typeface="Times New Roman"/>
            </a:endParaRPr>
          </a:p>
        </p:txBody>
      </p:sp>
      <p:sp>
        <p:nvSpPr>
          <p:cNvPr id="169" name="Google Shape;169;p17"/>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endParaRPr/>
          </a:p>
        </p:txBody>
      </p:sp>
      <p:sp>
        <p:nvSpPr>
          <p:cNvPr id="170" name="Google Shape;170;p17"/>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endParaRPr/>
          </a:p>
        </p:txBody>
      </p:sp>
      <p:pic>
        <p:nvPicPr>
          <p:cNvPr id="171" name="Google Shape;171;p17"/>
          <p:cNvPicPr preferRelativeResize="0"/>
          <p:nvPr/>
        </p:nvPicPr>
        <p:blipFill rotWithShape="1">
          <a:blip r:embed="rId3">
            <a:alphaModFix/>
          </a:blip>
          <a:srcRect/>
          <a:stretch/>
        </p:blipFill>
        <p:spPr>
          <a:xfrm>
            <a:off x="311700" y="1505700"/>
            <a:ext cx="8520602" cy="3076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8"/>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Times New Roman"/>
                <a:ea typeface="Times New Roman"/>
                <a:cs typeface="Times New Roman"/>
                <a:sym typeface="Times New Roman"/>
              </a:rPr>
              <a:t>Final White Reality Check for LinearSVC with wavelets</a:t>
            </a:r>
            <a:endParaRPr>
              <a:latin typeface="Times New Roman"/>
              <a:ea typeface="Times New Roman"/>
              <a:cs typeface="Times New Roman"/>
              <a:sym typeface="Times New Roman"/>
            </a:endParaRPr>
          </a:p>
        </p:txBody>
      </p:sp>
      <p:sp>
        <p:nvSpPr>
          <p:cNvPr id="177" name="Google Shape;177;p18"/>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endParaRPr/>
          </a:p>
        </p:txBody>
      </p:sp>
      <p:sp>
        <p:nvSpPr>
          <p:cNvPr id="178" name="Google Shape;178;p18"/>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endParaRPr/>
          </a:p>
        </p:txBody>
      </p:sp>
      <p:pic>
        <p:nvPicPr>
          <p:cNvPr id="179" name="Google Shape;179;p18"/>
          <p:cNvPicPr preferRelativeResize="0"/>
          <p:nvPr/>
        </p:nvPicPr>
        <p:blipFill rotWithShape="1">
          <a:blip r:embed="rId3">
            <a:alphaModFix/>
          </a:blip>
          <a:srcRect/>
          <a:stretch/>
        </p:blipFill>
        <p:spPr>
          <a:xfrm>
            <a:off x="311700" y="1505700"/>
            <a:ext cx="8520601" cy="3076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9"/>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Times New Roman"/>
                <a:ea typeface="Times New Roman"/>
                <a:cs typeface="Times New Roman"/>
                <a:sym typeface="Times New Roman"/>
              </a:rPr>
              <a:t>White Reality Check Results Comparison</a:t>
            </a:r>
            <a:endParaRPr>
              <a:latin typeface="Times New Roman"/>
              <a:ea typeface="Times New Roman"/>
              <a:cs typeface="Times New Roman"/>
              <a:sym typeface="Times New Roman"/>
            </a:endParaRPr>
          </a:p>
        </p:txBody>
      </p:sp>
      <p:sp>
        <p:nvSpPr>
          <p:cNvPr id="185" name="Google Shape;185;p19"/>
          <p:cNvSpPr txBox="1">
            <a:spLocks noGrp="1"/>
          </p:cNvSpPr>
          <p:nvPr>
            <p:ph type="body" idx="1"/>
          </p:nvPr>
        </p:nvSpPr>
        <p:spPr>
          <a:xfrm>
            <a:off x="311700" y="1505700"/>
            <a:ext cx="8397600" cy="3403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 sz="1694">
                <a:latin typeface="Times New Roman"/>
                <a:ea typeface="Times New Roman"/>
                <a:cs typeface="Times New Roman"/>
                <a:sym typeface="Times New Roman"/>
              </a:rPr>
              <a:t>From the results returned for the White Reality Check, the LinearSVR model has an average return of 0.007389 while the LinearSVC model has an average return of 0.005980 and the LinearSVC with wavelets model has an average return of 0.000508.</a:t>
            </a:r>
            <a:endParaRPr sz="1694">
              <a:latin typeface="Times New Roman"/>
              <a:ea typeface="Times New Roman"/>
              <a:cs typeface="Times New Roman"/>
              <a:sym typeface="Times New Roman"/>
            </a:endParaRPr>
          </a:p>
          <a:p>
            <a:pPr marL="0" lvl="0" indent="0" algn="l" rtl="0">
              <a:lnSpc>
                <a:spcPct val="115000"/>
              </a:lnSpc>
              <a:spcBef>
                <a:spcPts val="1200"/>
              </a:spcBef>
              <a:spcAft>
                <a:spcPts val="1200"/>
              </a:spcAft>
              <a:buSzPts val="1300"/>
              <a:buNone/>
            </a:pPr>
            <a:r>
              <a:rPr lang="en" sz="1694">
                <a:latin typeface="Times New Roman"/>
                <a:ea typeface="Times New Roman"/>
                <a:cs typeface="Times New Roman"/>
                <a:sym typeface="Times New Roman"/>
              </a:rPr>
              <a:t>The LinearSVR model has a p-value of 0.0114 while the LinearSVC model has a p-value of 0.0282 and the LinearSVC with wavelets has a p-value of 0.4310. The LinearSVR model’s p-value is significantly smaller than the p-value of the LinearSVC model and the LinearSVC with wavelets. Therefore, we prefer to use the LinearSVR model.</a:t>
            </a:r>
            <a:endParaRPr sz="1694">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Times New Roman"/>
                <a:ea typeface="Times New Roman"/>
                <a:cs typeface="Times New Roman"/>
                <a:sym typeface="Times New Roman"/>
              </a:rPr>
              <a:t>Project topic &amp; Seed programs</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ct val="111111"/>
              <a:buNone/>
            </a:pPr>
            <a:endParaRPr/>
          </a:p>
        </p:txBody>
      </p:sp>
      <p:sp>
        <p:nvSpPr>
          <p:cNvPr id="71" name="Google Shape;71;p2"/>
          <p:cNvSpPr txBox="1">
            <a:spLocks noGrp="1"/>
          </p:cNvSpPr>
          <p:nvPr>
            <p:ph type="body" idx="1"/>
          </p:nvPr>
        </p:nvSpPr>
        <p:spPr>
          <a:xfrm>
            <a:off x="311725" y="1472900"/>
            <a:ext cx="8443800" cy="3401700"/>
          </a:xfrm>
          <a:prstGeom prst="rect">
            <a:avLst/>
          </a:prstGeom>
          <a:noFill/>
          <a:ln>
            <a:noFill/>
          </a:ln>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935"/>
              <a:buNone/>
            </a:pPr>
            <a:r>
              <a:rPr lang="en" sz="1350" dirty="0">
                <a:latin typeface="Times New Roman"/>
                <a:ea typeface="Times New Roman"/>
                <a:cs typeface="Times New Roman"/>
                <a:sym typeface="Times New Roman"/>
              </a:rPr>
              <a:t>The project chosen is: Explain and extend a case model in: Machine Learning and Data Science Blueprints for finance by </a:t>
            </a:r>
            <a:r>
              <a:rPr lang="en" sz="1350" dirty="0" err="1">
                <a:latin typeface="Times New Roman"/>
                <a:ea typeface="Times New Roman"/>
                <a:cs typeface="Times New Roman"/>
                <a:sym typeface="Times New Roman"/>
              </a:rPr>
              <a:t>Tatsat</a:t>
            </a:r>
            <a:r>
              <a:rPr lang="en" sz="1350" dirty="0">
                <a:latin typeface="Times New Roman"/>
                <a:ea typeface="Times New Roman"/>
                <a:cs typeface="Times New Roman"/>
                <a:sym typeface="Times New Roman"/>
              </a:rPr>
              <a:t> for the final project. The case model we will explain and extend is case study 1: Stock Price Prediction from Chapter 5 Supervised Learning: Regression.</a:t>
            </a:r>
            <a:endParaRPr sz="1350" dirty="0">
              <a:latin typeface="Times New Roman"/>
              <a:ea typeface="Times New Roman"/>
              <a:cs typeface="Times New Roman"/>
              <a:sym typeface="Times New Roman"/>
            </a:endParaRPr>
          </a:p>
          <a:p>
            <a:pPr marL="0" lvl="0" indent="0" algn="l" rtl="0">
              <a:lnSpc>
                <a:spcPct val="105000"/>
              </a:lnSpc>
              <a:spcBef>
                <a:spcPts val="1200"/>
              </a:spcBef>
              <a:spcAft>
                <a:spcPts val="0"/>
              </a:spcAft>
              <a:buSzPts val="935"/>
              <a:buNone/>
            </a:pPr>
            <a:r>
              <a:rPr lang="en" sz="1350" dirty="0">
                <a:latin typeface="Times New Roman"/>
                <a:ea typeface="Times New Roman"/>
                <a:cs typeface="Times New Roman"/>
                <a:sym typeface="Times New Roman"/>
              </a:rPr>
              <a:t>The seed programs we used for our project is under the repository </a:t>
            </a:r>
            <a:r>
              <a:rPr lang="en" sz="1350" dirty="0">
                <a:solidFill>
                  <a:schemeClr val="hlink"/>
                </a:solidFill>
                <a:uFill>
                  <a:noFill/>
                </a:uFill>
                <a:latin typeface="Times New Roman"/>
                <a:ea typeface="Times New Roman"/>
                <a:cs typeface="Times New Roman"/>
                <a:sym typeface="Times New Roman"/>
                <a:hlinkClick r:id="rId3"/>
              </a:rPr>
              <a:t>fin-ml</a:t>
            </a:r>
            <a:r>
              <a:rPr lang="en" sz="1350" dirty="0">
                <a:latin typeface="Times New Roman"/>
                <a:ea typeface="Times New Roman"/>
                <a:cs typeface="Times New Roman"/>
                <a:sym typeface="Times New Roman"/>
              </a:rPr>
              <a:t>/</a:t>
            </a:r>
            <a:r>
              <a:rPr lang="en" sz="1350" dirty="0">
                <a:solidFill>
                  <a:schemeClr val="hlink"/>
                </a:solidFill>
                <a:uFill>
                  <a:noFill/>
                </a:uFill>
                <a:latin typeface="Times New Roman"/>
                <a:ea typeface="Times New Roman"/>
                <a:cs typeface="Times New Roman"/>
                <a:sym typeface="Times New Roman"/>
                <a:hlinkClick r:id="rId4"/>
              </a:rPr>
              <a:t>Chapter 5 - Sup. Learning - Regression and Time Series models</a:t>
            </a:r>
            <a:r>
              <a:rPr lang="en" sz="1350" dirty="0">
                <a:latin typeface="Times New Roman"/>
                <a:ea typeface="Times New Roman"/>
                <a:cs typeface="Times New Roman"/>
                <a:sym typeface="Times New Roman"/>
              </a:rPr>
              <a:t>/Case Study 1 - Stock Price Prediction/ from </a:t>
            </a:r>
            <a:r>
              <a:rPr lang="en" sz="1350" dirty="0" err="1">
                <a:latin typeface="Times New Roman"/>
                <a:ea typeface="Times New Roman"/>
                <a:cs typeface="Times New Roman"/>
                <a:sym typeface="Times New Roman"/>
              </a:rPr>
              <a:t>Github</a:t>
            </a:r>
            <a:r>
              <a:rPr lang="en" sz="1350" dirty="0">
                <a:latin typeface="Times New Roman"/>
                <a:ea typeface="Times New Roman"/>
                <a:cs typeface="Times New Roman"/>
                <a:sym typeface="Times New Roman"/>
              </a:rPr>
              <a:t> of </a:t>
            </a:r>
            <a:r>
              <a:rPr lang="en" sz="1350" dirty="0" err="1">
                <a:latin typeface="Times New Roman"/>
                <a:ea typeface="Times New Roman"/>
                <a:cs typeface="Times New Roman"/>
                <a:sym typeface="Times New Roman"/>
              </a:rPr>
              <a:t>Hariom</a:t>
            </a:r>
            <a:r>
              <a:rPr lang="en" sz="1350" dirty="0">
                <a:latin typeface="Times New Roman"/>
                <a:ea typeface="Times New Roman"/>
                <a:cs typeface="Times New Roman"/>
                <a:sym typeface="Times New Roman"/>
              </a:rPr>
              <a:t> </a:t>
            </a:r>
            <a:r>
              <a:rPr lang="en" sz="1350" dirty="0" err="1">
                <a:latin typeface="Times New Roman"/>
                <a:ea typeface="Times New Roman"/>
                <a:cs typeface="Times New Roman"/>
                <a:sym typeface="Times New Roman"/>
              </a:rPr>
              <a:t>Tatsat</a:t>
            </a:r>
            <a:r>
              <a:rPr lang="en" sz="1350" dirty="0">
                <a:latin typeface="Times New Roman"/>
                <a:ea typeface="Times New Roman"/>
                <a:cs typeface="Times New Roman"/>
                <a:sym typeface="Times New Roman"/>
              </a:rPr>
              <a:t>. </a:t>
            </a:r>
            <a:endParaRPr sz="1350" dirty="0">
              <a:latin typeface="Times New Roman"/>
              <a:ea typeface="Times New Roman"/>
              <a:cs typeface="Times New Roman"/>
              <a:sym typeface="Times New Roman"/>
            </a:endParaRPr>
          </a:p>
          <a:p>
            <a:pPr marL="0" lvl="0" indent="0" algn="l" rtl="0">
              <a:lnSpc>
                <a:spcPct val="105000"/>
              </a:lnSpc>
              <a:spcBef>
                <a:spcPts val="1200"/>
              </a:spcBef>
              <a:spcAft>
                <a:spcPts val="0"/>
              </a:spcAft>
              <a:buSzPts val="935"/>
              <a:buNone/>
            </a:pPr>
            <a:r>
              <a:rPr lang="en" sz="1350" dirty="0">
                <a:latin typeface="Times New Roman"/>
                <a:ea typeface="Times New Roman"/>
                <a:cs typeface="Times New Roman"/>
                <a:sym typeface="Times New Roman"/>
              </a:rPr>
              <a:t>The link for this seed program: </a:t>
            </a:r>
            <a:r>
              <a:rPr lang="en" sz="1350" u="sng" dirty="0">
                <a:solidFill>
                  <a:schemeClr val="hlink"/>
                </a:solidFill>
                <a:latin typeface="Times New Roman"/>
                <a:ea typeface="Times New Roman"/>
                <a:cs typeface="Times New Roman"/>
                <a:sym typeface="Times New Roman"/>
                <a:hlinkClick r:id="rId5"/>
              </a:rPr>
              <a:t>https://github.com/tatsath/fin-ml/blob/master/Chapter%205%20-%20Sup.%20Learning%20-%20Regression%20and%20Time%20Series%20models/Case%20Study%201%20-%20Stock%20Price%20Prediction/StockPricePrediction.ipynb</a:t>
            </a:r>
            <a:endParaRPr sz="1350" dirty="0">
              <a:latin typeface="Times New Roman"/>
              <a:ea typeface="Times New Roman"/>
              <a:cs typeface="Times New Roman"/>
              <a:sym typeface="Times New Roman"/>
            </a:endParaRPr>
          </a:p>
          <a:p>
            <a:pPr marL="0" lvl="0" indent="0" algn="l" rtl="0">
              <a:lnSpc>
                <a:spcPct val="105000"/>
              </a:lnSpc>
              <a:spcBef>
                <a:spcPts val="1200"/>
              </a:spcBef>
              <a:spcAft>
                <a:spcPts val="1200"/>
              </a:spcAft>
              <a:buSzPts val="935"/>
              <a:buNone/>
            </a:pPr>
            <a:endParaRPr sz="15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0"/>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Times New Roman"/>
                <a:ea typeface="Times New Roman"/>
                <a:cs typeface="Times New Roman"/>
                <a:sym typeface="Times New Roman"/>
              </a:rPr>
              <a:t>Conclusion</a:t>
            </a:r>
            <a:endParaRPr/>
          </a:p>
        </p:txBody>
      </p:sp>
      <p:sp>
        <p:nvSpPr>
          <p:cNvPr id="191" name="Google Shape;191;p20"/>
          <p:cNvSpPr txBox="1">
            <a:spLocks noGrp="1"/>
          </p:cNvSpPr>
          <p:nvPr>
            <p:ph type="body" idx="1"/>
          </p:nvPr>
        </p:nvSpPr>
        <p:spPr>
          <a:xfrm>
            <a:off x="696275" y="1505700"/>
            <a:ext cx="7344600" cy="3076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r>
              <a:rPr lang="en" sz="1694">
                <a:latin typeface="Times New Roman"/>
                <a:ea typeface="Times New Roman"/>
                <a:cs typeface="Times New Roman"/>
                <a:sym typeface="Times New Roman"/>
              </a:rPr>
              <a:t>From the results above, we can conclude that linear SVMs are promising modeling approaches for stock price prediction problems, and LinearSVR outperforms LinearSVC in this case. Also, we found that wavelets did not improve the performance of our linearSVC model. Therefore, we should not apply waveltes to our LinearSVMs model and finalize our best model as LinearSVR(C=0.0001, epsilon=0) with StandardScaler and PCA(n_components=12) applied.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1"/>
          <p:cNvSpPr txBox="1">
            <a:spLocks noGrp="1"/>
          </p:cNvSpPr>
          <p:nvPr>
            <p:ph type="ctrTitle"/>
          </p:nvPr>
        </p:nvSpPr>
        <p:spPr>
          <a:xfrm>
            <a:off x="436200" y="1176600"/>
            <a:ext cx="8271600" cy="785100"/>
          </a:xfrm>
          <a:prstGeom prst="rect">
            <a:avLst/>
          </a:prstGeom>
          <a:noFill/>
          <a:ln>
            <a:noFill/>
          </a:ln>
        </p:spPr>
        <p:txBody>
          <a:bodyPr spcFirstLastPara="1" wrap="square" lIns="91425" tIns="91425" rIns="91425" bIns="91425" anchor="t" anchorCtr="0">
            <a:spAutoFit/>
          </a:bodyPr>
          <a:lstStyle/>
          <a:p>
            <a:pPr marL="0" lvl="0" indent="0" algn="ctr" rtl="0">
              <a:lnSpc>
                <a:spcPct val="105000"/>
              </a:lnSpc>
              <a:spcBef>
                <a:spcPts val="0"/>
              </a:spcBef>
              <a:spcAft>
                <a:spcPts val="1200"/>
              </a:spcAft>
              <a:buSzPts val="3600"/>
              <a:buNone/>
            </a:pPr>
            <a:r>
              <a:rPr lang="en" sz="3900">
                <a:latin typeface="Times New Roman"/>
                <a:ea typeface="Times New Roman"/>
                <a:cs typeface="Times New Roman"/>
                <a:sym typeface="Times New Roman"/>
              </a:rPr>
              <a:t>Thanks for watching!</a:t>
            </a:r>
            <a:endParaRPr sz="3800">
              <a:latin typeface="Times New Roman"/>
              <a:ea typeface="Times New Roman"/>
              <a:cs typeface="Times New Roman"/>
              <a:sym typeface="Times New Roman"/>
            </a:endParaRPr>
          </a:p>
        </p:txBody>
      </p:sp>
      <p:sp>
        <p:nvSpPr>
          <p:cNvPr id="197" name="Google Shape;197;p21"/>
          <p:cNvSpPr txBox="1">
            <a:spLocks noGrp="1"/>
          </p:cNvSpPr>
          <p:nvPr>
            <p:ph type="subTitle" idx="1"/>
          </p:nvPr>
        </p:nvSpPr>
        <p:spPr>
          <a:xfrm>
            <a:off x="3292100" y="2851900"/>
            <a:ext cx="5361300" cy="1429800"/>
          </a:xfrm>
          <a:prstGeom prst="rect">
            <a:avLst/>
          </a:prstGeom>
          <a:noFill/>
          <a:ln>
            <a:noFill/>
          </a:ln>
        </p:spPr>
        <p:txBody>
          <a:bodyPr spcFirstLastPara="1" wrap="square" lIns="91425" tIns="91425" rIns="91425" bIns="91425" anchor="t" anchorCtr="0">
            <a:noAutofit/>
          </a:bodyPr>
          <a:lstStyle/>
          <a:p>
            <a:pPr marL="0" lvl="0" indent="0" algn="r" rtl="0">
              <a:lnSpc>
                <a:spcPct val="190000"/>
              </a:lnSpc>
              <a:spcBef>
                <a:spcPts val="0"/>
              </a:spcBef>
              <a:spcAft>
                <a:spcPts val="0"/>
              </a:spcAft>
              <a:buSzPts val="1600"/>
              <a:buNone/>
            </a:pPr>
            <a:endParaRPr sz="1400" b="1" dirty="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Times New Roman"/>
                <a:ea typeface="Times New Roman"/>
                <a:cs typeface="Times New Roman"/>
                <a:sym typeface="Times New Roman"/>
              </a:rPr>
              <a:t>Sources of Data</a:t>
            </a:r>
            <a:endParaRPr>
              <a:latin typeface="Times New Roman"/>
              <a:ea typeface="Times New Roman"/>
              <a:cs typeface="Times New Roman"/>
              <a:sym typeface="Times New Roman"/>
            </a:endParaRPr>
          </a:p>
        </p:txBody>
      </p:sp>
      <p:sp>
        <p:nvSpPr>
          <p:cNvPr id="77" name="Google Shape;77;p3"/>
          <p:cNvSpPr txBox="1">
            <a:spLocks noGrp="1"/>
          </p:cNvSpPr>
          <p:nvPr>
            <p:ph type="body" idx="1"/>
          </p:nvPr>
        </p:nvSpPr>
        <p:spPr>
          <a:xfrm>
            <a:off x="311700" y="1505700"/>
            <a:ext cx="8720100" cy="3515700"/>
          </a:xfrm>
          <a:prstGeom prst="rect">
            <a:avLst/>
          </a:prstGeom>
          <a:noFill/>
          <a:ln>
            <a:noFill/>
          </a:ln>
        </p:spPr>
        <p:txBody>
          <a:bodyPr spcFirstLastPara="1" wrap="square" lIns="91425" tIns="91425" rIns="91425" bIns="91425" anchor="t" anchorCtr="0">
            <a:normAutofit fontScale="77500" lnSpcReduction="20000"/>
          </a:bodyPr>
          <a:lstStyle/>
          <a:p>
            <a:pPr marL="0" marR="0" lvl="0" indent="0" algn="l" rtl="0">
              <a:lnSpc>
                <a:spcPct val="115000"/>
              </a:lnSpc>
              <a:spcBef>
                <a:spcPts val="0"/>
              </a:spcBef>
              <a:spcAft>
                <a:spcPts val="0"/>
              </a:spcAft>
              <a:buSzPct val="93189"/>
              <a:buNone/>
            </a:pPr>
            <a:r>
              <a:rPr lang="en" sz="1800">
                <a:latin typeface="Times New Roman"/>
                <a:ea typeface="Times New Roman"/>
                <a:cs typeface="Times New Roman"/>
                <a:sym typeface="Times New Roman"/>
              </a:rPr>
              <a:t>The database we used to download our data is WRDS, the Wharton Research Data Services.</a:t>
            </a:r>
            <a:endParaRPr sz="1800">
              <a:latin typeface="Times New Roman"/>
              <a:ea typeface="Times New Roman"/>
              <a:cs typeface="Times New Roman"/>
              <a:sym typeface="Times New Roman"/>
            </a:endParaRPr>
          </a:p>
          <a:p>
            <a:pPr marL="0" marR="0" lvl="0" indent="0" algn="l" rtl="0">
              <a:lnSpc>
                <a:spcPct val="115000"/>
              </a:lnSpc>
              <a:spcBef>
                <a:spcPts val="1200"/>
              </a:spcBef>
              <a:spcAft>
                <a:spcPts val="0"/>
              </a:spcAft>
              <a:buSzPct val="93189"/>
              <a:buNone/>
            </a:pPr>
            <a:r>
              <a:rPr lang="en" sz="1800">
                <a:latin typeface="Times New Roman"/>
                <a:ea typeface="Times New Roman"/>
                <a:cs typeface="Times New Roman"/>
                <a:sym typeface="Times New Roman"/>
              </a:rPr>
              <a:t>The link for the database:</a:t>
            </a:r>
            <a:endParaRPr sz="1800">
              <a:latin typeface="Times New Roman"/>
              <a:ea typeface="Times New Roman"/>
              <a:cs typeface="Times New Roman"/>
              <a:sym typeface="Times New Roman"/>
            </a:endParaRPr>
          </a:p>
          <a:p>
            <a:pPr marL="0" marR="0" lvl="0" indent="0" algn="l" rtl="0">
              <a:lnSpc>
                <a:spcPct val="115000"/>
              </a:lnSpc>
              <a:spcBef>
                <a:spcPts val="1200"/>
              </a:spcBef>
              <a:spcAft>
                <a:spcPts val="0"/>
              </a:spcAft>
              <a:buSzPct val="93189"/>
              <a:buNone/>
            </a:pPr>
            <a:r>
              <a:rPr lang="en" sz="1800" u="sng">
                <a:solidFill>
                  <a:schemeClr val="hlink"/>
                </a:solidFill>
                <a:latin typeface="Times New Roman"/>
                <a:ea typeface="Times New Roman"/>
                <a:cs typeface="Times New Roman"/>
                <a:sym typeface="Times New Roman"/>
                <a:hlinkClick r:id="rId3"/>
              </a:rPr>
              <a:t>https://wrds-www.wharton.upenn.edu/pages/get-data/nyse-trade-and-quote/millisecond-trade-and-quote-daily-product-2003-present-updated-daily/consolidated-trades/</a:t>
            </a:r>
            <a:endParaRPr sz="1800">
              <a:latin typeface="Times New Roman"/>
              <a:ea typeface="Times New Roman"/>
              <a:cs typeface="Times New Roman"/>
              <a:sym typeface="Times New Roman"/>
            </a:endParaRPr>
          </a:p>
          <a:p>
            <a:pPr marL="0" marR="0" lvl="0" indent="0" algn="l" rtl="0">
              <a:lnSpc>
                <a:spcPct val="115000"/>
              </a:lnSpc>
              <a:spcBef>
                <a:spcPts val="1200"/>
              </a:spcBef>
              <a:spcAft>
                <a:spcPts val="0"/>
              </a:spcAft>
              <a:buSzPct val="93189"/>
              <a:buNone/>
            </a:pPr>
            <a:r>
              <a:rPr lang="en" sz="1800">
                <a:latin typeface="Times New Roman"/>
                <a:ea typeface="Times New Roman"/>
                <a:cs typeface="Times New Roman"/>
                <a:sym typeface="Times New Roman"/>
              </a:rPr>
              <a:t>We downloaded data for IBM, GOOGL, MSFT, ETF data for Dow Jones, S&amp;P 500, VIX and currencies data for USD/JPY and GDP/USD. The period we used is from 2018/01/01 to 2018/12/31. A one year period provides enough data for our program to process.</a:t>
            </a:r>
            <a:endParaRPr sz="1800">
              <a:latin typeface="Times New Roman"/>
              <a:ea typeface="Times New Roman"/>
              <a:cs typeface="Times New Roman"/>
              <a:sym typeface="Times New Roman"/>
            </a:endParaRPr>
          </a:p>
          <a:p>
            <a:pPr marL="0" lvl="0" indent="0" algn="l" rtl="0">
              <a:lnSpc>
                <a:spcPct val="115000"/>
              </a:lnSpc>
              <a:spcBef>
                <a:spcPts val="1200"/>
              </a:spcBef>
              <a:spcAft>
                <a:spcPts val="0"/>
              </a:spcAft>
              <a:buSzPct val="93189"/>
              <a:buNone/>
            </a:pPr>
            <a:r>
              <a:rPr lang="en" sz="1800">
                <a:latin typeface="Times New Roman"/>
                <a:ea typeface="Times New Roman"/>
                <a:cs typeface="Times New Roman"/>
                <a:sym typeface="Times New Roman"/>
              </a:rPr>
              <a:t>We processed our data using WRDSHourlyDataProcessing.py, WRDSHourlyDataProcessing_OPEN.py,WRDSHourlyDataProcessing_HIGH.py and WRDSHourlyDataProcessing_LOW.py from lecture to obtain hourly data results. </a:t>
            </a:r>
            <a:endParaRPr sz="1800">
              <a:latin typeface="Times New Roman"/>
              <a:ea typeface="Times New Roman"/>
              <a:cs typeface="Times New Roman"/>
              <a:sym typeface="Times New Roman"/>
            </a:endParaRPr>
          </a:p>
          <a:p>
            <a:pPr marL="0" lvl="0" indent="0" algn="l" rtl="0">
              <a:lnSpc>
                <a:spcPct val="115000"/>
              </a:lnSpc>
              <a:spcBef>
                <a:spcPts val="1200"/>
              </a:spcBef>
              <a:spcAft>
                <a:spcPts val="1200"/>
              </a:spcAft>
              <a:buSzPct val="93189"/>
              <a:buNone/>
            </a:pPr>
            <a:r>
              <a:rPr lang="en" sz="1800">
                <a:latin typeface="Times New Roman"/>
                <a:ea typeface="Times New Roman"/>
                <a:cs typeface="Times New Roman"/>
                <a:sym typeface="Times New Roman"/>
              </a:rPr>
              <a:t>We named our data csv IBM_result.csv, GOOGLE_result.csv, MSFT_result.csv, dia_result.csv, SPY_result.csv, vixy_result.csv, fxy_result.csv, fxb_result.csv, MSFT_OPEN.csv, MSFT_LOW.csv and MSFT_HIGH.csv.</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4"/>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dirty="0">
                <a:latin typeface="Times New Roman"/>
                <a:ea typeface="Times New Roman"/>
                <a:cs typeface="Times New Roman"/>
                <a:sym typeface="Times New Roman"/>
              </a:rPr>
              <a:t>List of improvements</a:t>
            </a:r>
            <a:endParaRPr dirty="0">
              <a:latin typeface="Times New Roman"/>
              <a:ea typeface="Times New Roman"/>
              <a:cs typeface="Times New Roman"/>
              <a:sym typeface="Times New Roman"/>
            </a:endParaRPr>
          </a:p>
        </p:txBody>
      </p:sp>
      <p:sp>
        <p:nvSpPr>
          <p:cNvPr id="83" name="Google Shape;83;p4"/>
          <p:cNvSpPr txBox="1">
            <a:spLocks noGrp="1"/>
          </p:cNvSpPr>
          <p:nvPr>
            <p:ph type="body" idx="1"/>
          </p:nvPr>
        </p:nvSpPr>
        <p:spPr>
          <a:xfrm>
            <a:off x="311700" y="1505700"/>
            <a:ext cx="8520600" cy="3412800"/>
          </a:xfrm>
          <a:prstGeom prst="rect">
            <a:avLst/>
          </a:prstGeom>
          <a:noFill/>
          <a:ln>
            <a:noFill/>
          </a:ln>
        </p:spPr>
        <p:txBody>
          <a:bodyPr spcFirstLastPara="1" wrap="square" lIns="91425" tIns="91425" rIns="91425" bIns="91425" anchor="t" anchorCtr="0">
            <a:noAutofit/>
          </a:bodyPr>
          <a:lstStyle/>
          <a:p>
            <a:pPr marL="133350" lvl="0" indent="0" algn="l" rtl="0">
              <a:lnSpc>
                <a:spcPct val="115000"/>
              </a:lnSpc>
              <a:spcBef>
                <a:spcPts val="0"/>
              </a:spcBef>
              <a:spcAft>
                <a:spcPts val="0"/>
              </a:spcAft>
              <a:buSzPts val="1500"/>
              <a:buNone/>
            </a:pPr>
            <a:r>
              <a:rPr lang="en" sz="1500" dirty="0">
                <a:latin typeface="Times New Roman"/>
                <a:ea typeface="Times New Roman"/>
                <a:cs typeface="Times New Roman"/>
                <a:sym typeface="Times New Roman"/>
              </a:rPr>
              <a:t>1. Apply model to new data (frequency)</a:t>
            </a:r>
            <a:endParaRPr sz="1500" dirty="0">
              <a:latin typeface="Times New Roman"/>
              <a:ea typeface="Times New Roman"/>
              <a:cs typeface="Times New Roman"/>
              <a:sym typeface="Times New Roman"/>
            </a:endParaRPr>
          </a:p>
          <a:p>
            <a:pPr marL="133350" lvl="0" indent="0" algn="l" rtl="0">
              <a:lnSpc>
                <a:spcPct val="115000"/>
              </a:lnSpc>
              <a:spcBef>
                <a:spcPts val="0"/>
              </a:spcBef>
              <a:spcAft>
                <a:spcPts val="0"/>
              </a:spcAft>
              <a:buSzPts val="1500"/>
              <a:buNone/>
            </a:pPr>
            <a:r>
              <a:rPr lang="en" sz="1500" dirty="0">
                <a:latin typeface="Times New Roman"/>
                <a:ea typeface="Times New Roman"/>
                <a:cs typeface="Times New Roman"/>
                <a:sym typeface="Times New Roman"/>
              </a:rPr>
              <a:t>- We applied model to WRDS Hourly data including: GOOGL, IBM, MSFT open, MSFT close, MSFT high, MSFT low, ETF data for Dow Jones, S&amp;P 500, VIX , currencies data for USD/JPY, currencies data GDP/USD.</a:t>
            </a:r>
          </a:p>
          <a:p>
            <a:pPr marL="133350" lvl="0" indent="0" algn="l" rtl="0">
              <a:lnSpc>
                <a:spcPct val="115000"/>
              </a:lnSpc>
              <a:spcBef>
                <a:spcPts val="0"/>
              </a:spcBef>
              <a:spcAft>
                <a:spcPts val="0"/>
              </a:spcAft>
              <a:buSzPts val="1500"/>
              <a:buNone/>
            </a:pPr>
            <a:r>
              <a:rPr lang="en" sz="1500" dirty="0">
                <a:latin typeface="Times New Roman"/>
                <a:ea typeface="Times New Roman"/>
                <a:cs typeface="Times New Roman"/>
                <a:sym typeface="Times New Roman"/>
              </a:rPr>
              <a:t>2. Include new indicator inputs</a:t>
            </a:r>
            <a:endParaRPr sz="1500" dirty="0">
              <a:latin typeface="Times New Roman"/>
              <a:ea typeface="Times New Roman"/>
              <a:cs typeface="Times New Roman"/>
              <a:sym typeface="Times New Roman"/>
            </a:endParaRPr>
          </a:p>
          <a:p>
            <a:pPr marL="133350" lvl="0" indent="0" algn="l" rtl="0">
              <a:lnSpc>
                <a:spcPct val="115000"/>
              </a:lnSpc>
              <a:spcBef>
                <a:spcPts val="0"/>
              </a:spcBef>
              <a:spcAft>
                <a:spcPts val="0"/>
              </a:spcAft>
              <a:buSzPts val="1500"/>
              <a:buNone/>
            </a:pPr>
            <a:r>
              <a:rPr lang="en" sz="1500" dirty="0">
                <a:latin typeface="Times New Roman"/>
                <a:ea typeface="Times New Roman"/>
                <a:cs typeface="Times New Roman"/>
                <a:sym typeface="Times New Roman"/>
              </a:rPr>
              <a:t>- Talib features, smoothing features: wavelets, lags</a:t>
            </a:r>
          </a:p>
          <a:p>
            <a:pPr marL="133350" lvl="0" indent="0" algn="l" rtl="0">
              <a:lnSpc>
                <a:spcPct val="115000"/>
              </a:lnSpc>
              <a:spcBef>
                <a:spcPts val="0"/>
              </a:spcBef>
              <a:spcAft>
                <a:spcPts val="0"/>
              </a:spcAft>
              <a:buSzPts val="1500"/>
              <a:buNone/>
            </a:pPr>
            <a:r>
              <a:rPr lang="en" sz="1500" dirty="0">
                <a:latin typeface="Times New Roman"/>
                <a:ea typeface="Times New Roman"/>
                <a:cs typeface="Times New Roman"/>
                <a:sym typeface="Times New Roman"/>
              </a:rPr>
              <a:t>3. Include more model parameter grids during cross validation </a:t>
            </a:r>
            <a:endParaRPr sz="1500" dirty="0">
              <a:latin typeface="Times New Roman"/>
              <a:ea typeface="Times New Roman"/>
              <a:cs typeface="Times New Roman"/>
              <a:sym typeface="Times New Roman"/>
            </a:endParaRPr>
          </a:p>
          <a:p>
            <a:pPr marL="133350" lvl="0" indent="0" algn="l" rtl="0">
              <a:lnSpc>
                <a:spcPct val="115000"/>
              </a:lnSpc>
              <a:spcBef>
                <a:spcPts val="0"/>
              </a:spcBef>
              <a:spcAft>
                <a:spcPts val="0"/>
              </a:spcAft>
              <a:buSzPts val="1500"/>
              <a:buNone/>
            </a:pPr>
            <a:r>
              <a:rPr lang="en" sz="1500" dirty="0">
                <a:latin typeface="Times New Roman"/>
                <a:ea typeface="Times New Roman"/>
                <a:cs typeface="Times New Roman"/>
                <a:sym typeface="Times New Roman"/>
              </a:rPr>
              <a:t>- Added SVR, SVC, PCA, wavelets parameter grids</a:t>
            </a:r>
            <a:endParaRPr sz="1500" dirty="0">
              <a:latin typeface="Times New Roman"/>
              <a:ea typeface="Times New Roman"/>
              <a:cs typeface="Times New Roman"/>
              <a:sym typeface="Times New Roman"/>
            </a:endParaRPr>
          </a:p>
          <a:p>
            <a:pPr marL="133350" lvl="0" indent="0" algn="l" rtl="0">
              <a:lnSpc>
                <a:spcPct val="115000"/>
              </a:lnSpc>
              <a:spcBef>
                <a:spcPts val="0"/>
              </a:spcBef>
              <a:spcAft>
                <a:spcPts val="0"/>
              </a:spcAft>
              <a:buSzPts val="1500"/>
              <a:buNone/>
            </a:pPr>
            <a:r>
              <a:rPr lang="en" sz="1500" dirty="0">
                <a:latin typeface="Times New Roman"/>
                <a:ea typeface="Times New Roman"/>
                <a:cs typeface="Times New Roman"/>
                <a:sym typeface="Times New Roman"/>
              </a:rPr>
              <a:t>4. Used scikit-learn and ta-lib (=parametrized features) move the feature parameter choice to a function inside the pipeline</a:t>
            </a:r>
            <a:endParaRPr sz="1500" dirty="0">
              <a:latin typeface="Times New Roman"/>
              <a:ea typeface="Times New Roman"/>
              <a:cs typeface="Times New Roman"/>
              <a:sym typeface="Times New Roman"/>
            </a:endParaRPr>
          </a:p>
          <a:p>
            <a:pPr marL="133350" lvl="0" indent="0" algn="l" rtl="0">
              <a:lnSpc>
                <a:spcPct val="115000"/>
              </a:lnSpc>
              <a:spcBef>
                <a:spcPts val="0"/>
              </a:spcBef>
              <a:spcAft>
                <a:spcPts val="0"/>
              </a:spcAft>
              <a:buSzPts val="1500"/>
              <a:buNone/>
            </a:pPr>
            <a:r>
              <a:rPr lang="en" sz="1500" dirty="0">
                <a:latin typeface="Times New Roman"/>
                <a:ea typeface="Times New Roman"/>
                <a:cs typeface="Times New Roman"/>
                <a:sym typeface="Times New Roman"/>
              </a:rPr>
              <a:t>5. Answered questions at the end of chapters in </a:t>
            </a:r>
            <a:r>
              <a:rPr lang="en" sz="1500" dirty="0" err="1">
                <a:latin typeface="Times New Roman"/>
                <a:ea typeface="Times New Roman"/>
                <a:cs typeface="Times New Roman"/>
                <a:sym typeface="Times New Roman"/>
              </a:rPr>
              <a:t>Tatsat's</a:t>
            </a:r>
            <a:r>
              <a:rPr lang="en" sz="1500" dirty="0">
                <a:latin typeface="Times New Roman"/>
                <a:ea typeface="Times New Roman"/>
                <a:cs typeface="Times New Roman"/>
                <a:sym typeface="Times New Roman"/>
              </a:rPr>
              <a:t> book</a:t>
            </a:r>
          </a:p>
          <a:p>
            <a:pPr marL="133350" lvl="0" indent="0" algn="l" rtl="0">
              <a:lnSpc>
                <a:spcPct val="115000"/>
              </a:lnSpc>
              <a:spcBef>
                <a:spcPts val="0"/>
              </a:spcBef>
              <a:spcAft>
                <a:spcPts val="0"/>
              </a:spcAft>
              <a:buSzPts val="1500"/>
              <a:buNone/>
            </a:pPr>
            <a:r>
              <a:rPr lang="en" sz="1500" dirty="0">
                <a:latin typeface="Times New Roman"/>
                <a:ea typeface="Times New Roman"/>
                <a:cs typeface="Times New Roman"/>
                <a:sym typeface="Times New Roman"/>
              </a:rPr>
              <a:t>6. Replace a model with a more advanced version of the same model</a:t>
            </a:r>
            <a:endParaRPr sz="15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5"/>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Times New Roman"/>
                <a:ea typeface="Times New Roman"/>
                <a:cs typeface="Times New Roman"/>
                <a:sym typeface="Times New Roman"/>
              </a:rPr>
              <a:t>Inputs and Target</a:t>
            </a:r>
            <a:endParaRPr>
              <a:latin typeface="Times New Roman"/>
              <a:ea typeface="Times New Roman"/>
              <a:cs typeface="Times New Roman"/>
              <a:sym typeface="Times New Roman"/>
            </a:endParaRPr>
          </a:p>
        </p:txBody>
      </p:sp>
      <p:sp>
        <p:nvSpPr>
          <p:cNvPr id="89" name="Google Shape;89;p5"/>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600">
                <a:latin typeface="Times New Roman"/>
                <a:ea typeface="Times New Roman"/>
                <a:cs typeface="Times New Roman"/>
                <a:sym typeface="Times New Roman"/>
              </a:rPr>
              <a:t>Inputs:</a:t>
            </a:r>
            <a:endParaRPr sz="1600">
              <a:latin typeface="Times New Roman"/>
              <a:ea typeface="Times New Roman"/>
              <a:cs typeface="Times New Roman"/>
              <a:sym typeface="Times New Roman"/>
            </a:endParaRPr>
          </a:p>
          <a:p>
            <a:pPr marL="457200" lvl="0" indent="-323850" algn="l" rtl="0">
              <a:lnSpc>
                <a:spcPct val="115000"/>
              </a:lnSpc>
              <a:spcBef>
                <a:spcPts val="1200"/>
              </a:spcBef>
              <a:spcAft>
                <a:spcPts val="0"/>
              </a:spcAft>
              <a:buSzPts val="1500"/>
              <a:buFont typeface="Times New Roman"/>
              <a:buChar char="●"/>
            </a:pPr>
            <a:r>
              <a:rPr lang="en" sz="1500">
                <a:latin typeface="Times New Roman"/>
                <a:ea typeface="Times New Roman"/>
                <a:cs typeface="Times New Roman"/>
                <a:sym typeface="Times New Roman"/>
              </a:rPr>
              <a:t>IBM </a:t>
            </a:r>
            <a:endParaRPr sz="1500">
              <a:latin typeface="Times New Roman"/>
              <a:ea typeface="Times New Roman"/>
              <a:cs typeface="Times New Roman"/>
              <a:sym typeface="Times New Roman"/>
            </a:endParaRPr>
          </a:p>
          <a:p>
            <a:pPr marL="457200" lvl="0" indent="-323850" algn="l" rtl="0">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GOOGL </a:t>
            </a:r>
            <a:endParaRPr sz="1500">
              <a:latin typeface="Times New Roman"/>
              <a:ea typeface="Times New Roman"/>
              <a:cs typeface="Times New Roman"/>
              <a:sym typeface="Times New Roman"/>
            </a:endParaRPr>
          </a:p>
          <a:p>
            <a:pPr marL="457200" lvl="0" indent="-323850" algn="l" rtl="0">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MSFT open </a:t>
            </a:r>
            <a:endParaRPr sz="1500">
              <a:latin typeface="Times New Roman"/>
              <a:ea typeface="Times New Roman"/>
              <a:cs typeface="Times New Roman"/>
              <a:sym typeface="Times New Roman"/>
            </a:endParaRPr>
          </a:p>
          <a:p>
            <a:pPr marL="457200" lvl="0" indent="-323850" algn="l" rtl="0">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MSFT close </a:t>
            </a:r>
            <a:endParaRPr sz="1500">
              <a:latin typeface="Times New Roman"/>
              <a:ea typeface="Times New Roman"/>
              <a:cs typeface="Times New Roman"/>
              <a:sym typeface="Times New Roman"/>
            </a:endParaRPr>
          </a:p>
          <a:p>
            <a:pPr marL="457200" lvl="0" indent="-323850" algn="l" rtl="0">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MSFT high </a:t>
            </a:r>
            <a:endParaRPr sz="1500">
              <a:latin typeface="Times New Roman"/>
              <a:ea typeface="Times New Roman"/>
              <a:cs typeface="Times New Roman"/>
              <a:sym typeface="Times New Roman"/>
            </a:endParaRPr>
          </a:p>
          <a:p>
            <a:pPr marL="457200" lvl="0" indent="-323850" algn="l" rtl="0">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MSFT low </a:t>
            </a:r>
            <a:endParaRPr sz="1500">
              <a:latin typeface="Times New Roman"/>
              <a:ea typeface="Times New Roman"/>
              <a:cs typeface="Times New Roman"/>
              <a:sym typeface="Times New Roman"/>
            </a:endParaRPr>
          </a:p>
          <a:p>
            <a:pPr marL="457200" lvl="0" indent="-323850" algn="l" rtl="0">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ETF data for Dow Jones </a:t>
            </a:r>
            <a:endParaRPr sz="1500">
              <a:latin typeface="Times New Roman"/>
              <a:ea typeface="Times New Roman"/>
              <a:cs typeface="Times New Roman"/>
              <a:sym typeface="Times New Roman"/>
            </a:endParaRPr>
          </a:p>
          <a:p>
            <a:pPr marL="457200" lvl="0" indent="-323850" algn="l" rtl="0">
              <a:lnSpc>
                <a:spcPct val="115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S&amp;P 500</a:t>
            </a:r>
            <a:endParaRPr sz="1500">
              <a:latin typeface="Times New Roman"/>
              <a:ea typeface="Times New Roman"/>
              <a:cs typeface="Times New Roman"/>
              <a:sym typeface="Times New Roman"/>
            </a:endParaRPr>
          </a:p>
          <a:p>
            <a:pPr marL="457200" lvl="0" indent="-323850" algn="l" rtl="0">
              <a:lnSpc>
                <a:spcPct val="10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VIX </a:t>
            </a:r>
            <a:endParaRPr sz="1500">
              <a:latin typeface="Times New Roman"/>
              <a:ea typeface="Times New Roman"/>
              <a:cs typeface="Times New Roman"/>
              <a:sym typeface="Times New Roman"/>
            </a:endParaRPr>
          </a:p>
          <a:p>
            <a:pPr marL="457200" lvl="0" indent="-323850" algn="l" rtl="0">
              <a:lnSpc>
                <a:spcPct val="10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Currencies data for USD/JPY</a:t>
            </a:r>
            <a:endParaRPr sz="1500">
              <a:latin typeface="Times New Roman"/>
              <a:ea typeface="Times New Roman"/>
              <a:cs typeface="Times New Roman"/>
              <a:sym typeface="Times New Roman"/>
            </a:endParaRPr>
          </a:p>
          <a:p>
            <a:pPr marL="457200" lvl="0" indent="-323850" algn="l" rtl="0">
              <a:lnSpc>
                <a:spcPct val="10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Currencies data GDP/USD</a:t>
            </a:r>
            <a:endParaRPr sz="1500">
              <a:latin typeface="Times New Roman"/>
              <a:ea typeface="Times New Roman"/>
              <a:cs typeface="Times New Roman"/>
              <a:sym typeface="Times New Roman"/>
            </a:endParaRPr>
          </a:p>
        </p:txBody>
      </p:sp>
      <p:sp>
        <p:nvSpPr>
          <p:cNvPr id="90" name="Google Shape;90;p5"/>
          <p:cNvSpPr txBox="1">
            <a:spLocks noGrp="1"/>
          </p:cNvSpPr>
          <p:nvPr>
            <p:ph type="body" idx="2"/>
          </p:nvPr>
        </p:nvSpPr>
        <p:spPr>
          <a:xfrm>
            <a:off x="3787975" y="1505700"/>
            <a:ext cx="5229000" cy="307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500">
                <a:latin typeface="Times New Roman"/>
                <a:ea typeface="Times New Roman"/>
                <a:cs typeface="Times New Roman"/>
                <a:sym typeface="Times New Roman"/>
              </a:rPr>
              <a:t>Target:</a:t>
            </a:r>
            <a:endParaRPr sz="1500">
              <a:latin typeface="Times New Roman"/>
              <a:ea typeface="Times New Roman"/>
              <a:cs typeface="Times New Roman"/>
              <a:sym typeface="Times New Roman"/>
            </a:endParaRPr>
          </a:p>
          <a:p>
            <a:pPr marL="457200" lvl="0" indent="-323850" algn="l" rtl="0">
              <a:lnSpc>
                <a:spcPct val="115000"/>
              </a:lnSpc>
              <a:spcBef>
                <a:spcPts val="1200"/>
              </a:spcBef>
              <a:spcAft>
                <a:spcPts val="0"/>
              </a:spcAft>
              <a:buSzPts val="1500"/>
              <a:buFont typeface="Times New Roman"/>
              <a:buChar char="●"/>
            </a:pPr>
            <a:r>
              <a:rPr lang="en" sz="1500">
                <a:latin typeface="Times New Roman"/>
                <a:ea typeface="Times New Roman"/>
                <a:cs typeface="Times New Roman"/>
                <a:sym typeface="Times New Roman"/>
              </a:rPr>
              <a:t>MSFT future returns</a:t>
            </a:r>
            <a:endParaRPr sz="1500">
              <a:latin typeface="Times New Roman"/>
              <a:ea typeface="Times New Roman"/>
              <a:cs typeface="Times New Roman"/>
              <a:sym typeface="Times New Roman"/>
            </a:endParaRPr>
          </a:p>
          <a:p>
            <a:pPr marL="0" lvl="0" indent="0" algn="l" rtl="0">
              <a:lnSpc>
                <a:spcPct val="115000"/>
              </a:lnSpc>
              <a:spcBef>
                <a:spcPts val="1200"/>
              </a:spcBef>
              <a:spcAft>
                <a:spcPts val="0"/>
              </a:spcAft>
              <a:buSzPts val="1300"/>
              <a:buNone/>
            </a:pPr>
            <a:endParaRPr>
              <a:latin typeface="Times New Roman"/>
              <a:ea typeface="Times New Roman"/>
              <a:cs typeface="Times New Roman"/>
              <a:sym typeface="Times New Roman"/>
            </a:endParaRPr>
          </a:p>
          <a:p>
            <a:pPr marL="0" lvl="0" indent="0" algn="l" rtl="0">
              <a:lnSpc>
                <a:spcPct val="115000"/>
              </a:lnSpc>
              <a:spcBef>
                <a:spcPts val="1200"/>
              </a:spcBef>
              <a:spcAft>
                <a:spcPts val="0"/>
              </a:spcAft>
              <a:buSzPts val="1300"/>
              <a:buNone/>
            </a:pPr>
            <a:r>
              <a:rPr lang="en" sz="1500">
                <a:latin typeface="Times New Roman"/>
                <a:ea typeface="Times New Roman"/>
                <a:cs typeface="Times New Roman"/>
                <a:sym typeface="Times New Roman"/>
              </a:rPr>
              <a:t>We have downloaded the data from WRDS website: </a:t>
            </a:r>
            <a:r>
              <a:rPr lang="en" sz="1500" u="sng">
                <a:solidFill>
                  <a:schemeClr val="hlink"/>
                </a:solidFill>
                <a:latin typeface="Times New Roman"/>
                <a:ea typeface="Times New Roman"/>
                <a:cs typeface="Times New Roman"/>
                <a:sym typeface="Times New Roman"/>
                <a:hlinkClick r:id="rId3"/>
              </a:rPr>
              <a:t>https://wrds-www.wharton.upenn.edu/pages/get-data/nyse-trade-and-quote/millisecond-trade-and-quote-daily-product-2003-present-updated-daily/consolidated-quotes/</a:t>
            </a:r>
            <a:endParaRPr sz="1500">
              <a:latin typeface="Times New Roman"/>
              <a:ea typeface="Times New Roman"/>
              <a:cs typeface="Times New Roman"/>
              <a:sym typeface="Times New Roman"/>
            </a:endParaRPr>
          </a:p>
          <a:p>
            <a:pPr marL="0" lvl="0" indent="0" algn="l" rtl="0">
              <a:lnSpc>
                <a:spcPct val="115000"/>
              </a:lnSpc>
              <a:spcBef>
                <a:spcPts val="1200"/>
              </a:spcBef>
              <a:spcAft>
                <a:spcPts val="0"/>
              </a:spcAft>
              <a:buSzPts val="1300"/>
              <a:buNone/>
            </a:pPr>
            <a:r>
              <a:rPr lang="en" sz="1500">
                <a:latin typeface="Times New Roman"/>
                <a:ea typeface="Times New Roman"/>
                <a:cs typeface="Times New Roman"/>
                <a:sym typeface="Times New Roman"/>
              </a:rPr>
              <a:t>The timeframe for the data is from 2018/01/01 to 2018/12/31, and the frequency is hourly. </a:t>
            </a:r>
            <a:endParaRPr sz="1500">
              <a:latin typeface="Times New Roman"/>
              <a:ea typeface="Times New Roman"/>
              <a:cs typeface="Times New Roman"/>
              <a:sym typeface="Times New Roman"/>
            </a:endParaRPr>
          </a:p>
          <a:p>
            <a:pPr marL="0" lvl="0" indent="0" algn="l" rtl="0">
              <a:lnSpc>
                <a:spcPct val="115000"/>
              </a:lnSpc>
              <a:spcBef>
                <a:spcPts val="1200"/>
              </a:spcBef>
              <a:spcAft>
                <a:spcPts val="1200"/>
              </a:spcAft>
              <a:buSzPts val="13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6"/>
          <p:cNvPicPr preferRelativeResize="0"/>
          <p:nvPr/>
        </p:nvPicPr>
        <p:blipFill rotWithShape="1">
          <a:blip r:embed="rId3">
            <a:alphaModFix/>
          </a:blip>
          <a:srcRect/>
          <a:stretch/>
        </p:blipFill>
        <p:spPr>
          <a:xfrm>
            <a:off x="84050" y="1465450"/>
            <a:ext cx="7943175" cy="2613875"/>
          </a:xfrm>
          <a:prstGeom prst="rect">
            <a:avLst/>
          </a:prstGeom>
          <a:noFill/>
          <a:ln>
            <a:noFill/>
          </a:ln>
        </p:spPr>
      </p:pic>
      <p:sp>
        <p:nvSpPr>
          <p:cNvPr id="96" name="Google Shape;96;p6"/>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Times New Roman"/>
                <a:ea typeface="Times New Roman"/>
                <a:cs typeface="Times New Roman"/>
                <a:sym typeface="Times New Roman"/>
              </a:rPr>
              <a:t>Input Processing</a:t>
            </a:r>
            <a:endParaRPr>
              <a:latin typeface="Times New Roman"/>
              <a:ea typeface="Times New Roman"/>
              <a:cs typeface="Times New Roman"/>
              <a:sym typeface="Times New Roman"/>
            </a:endParaRPr>
          </a:p>
        </p:txBody>
      </p:sp>
      <p:sp>
        <p:nvSpPr>
          <p:cNvPr id="97" name="Google Shape;97;p6"/>
          <p:cNvSpPr txBox="1">
            <a:spLocks noGrp="1"/>
          </p:cNvSpPr>
          <p:nvPr>
            <p:ph type="body" idx="1"/>
          </p:nvPr>
        </p:nvSpPr>
        <p:spPr>
          <a:xfrm>
            <a:off x="84050" y="4375350"/>
            <a:ext cx="5508600" cy="62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300"/>
              <a:buNone/>
            </a:pPr>
            <a:r>
              <a:rPr lang="en">
                <a:latin typeface="Times New Roman"/>
                <a:ea typeface="Times New Roman"/>
                <a:cs typeface="Times New Roman"/>
                <a:sym typeface="Times New Roman"/>
              </a:rPr>
              <a:t>We have covered wavelets in the LinearSVC model in our program.</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7"/>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Times New Roman"/>
                <a:ea typeface="Times New Roman"/>
                <a:cs typeface="Times New Roman"/>
                <a:sym typeface="Times New Roman"/>
              </a:rPr>
              <a:t>Input Selection or Extraction</a:t>
            </a:r>
            <a:endParaRPr>
              <a:latin typeface="Times New Roman"/>
              <a:ea typeface="Times New Roman"/>
              <a:cs typeface="Times New Roman"/>
              <a:sym typeface="Times New Roman"/>
            </a:endParaRPr>
          </a:p>
        </p:txBody>
      </p:sp>
      <p:sp>
        <p:nvSpPr>
          <p:cNvPr id="103" name="Google Shape;103;p7"/>
          <p:cNvSpPr txBox="1"/>
          <p:nvPr/>
        </p:nvSpPr>
        <p:spPr>
          <a:xfrm>
            <a:off x="323275" y="1570175"/>
            <a:ext cx="7377900" cy="2016300"/>
          </a:xfrm>
          <a:prstGeom prst="rect">
            <a:avLst/>
          </a:prstGeom>
          <a:noFill/>
          <a:ln>
            <a:noFill/>
          </a:ln>
        </p:spPr>
        <p:txBody>
          <a:bodyPr spcFirstLastPara="1" wrap="square" lIns="91425" tIns="91425" rIns="91425" bIns="91425" anchor="t" anchorCtr="0">
            <a:spAutoFit/>
          </a:bodyPr>
          <a:lstStyle/>
          <a:p>
            <a:pPr marL="457200" marR="0" lvl="0" indent="-311150" algn="l" rtl="0">
              <a:lnSpc>
                <a:spcPct val="200000"/>
              </a:lnSpc>
              <a:spcBef>
                <a:spcPts val="0"/>
              </a:spcBef>
              <a:spcAft>
                <a:spcPts val="0"/>
              </a:spcAft>
              <a:buClr>
                <a:srgbClr val="000000"/>
              </a:buClr>
              <a:buSzPts val="1300"/>
              <a:buFont typeface="Courier New"/>
              <a:buChar char="●"/>
            </a:pPr>
            <a:r>
              <a:rPr lang="en" sz="1300" b="0" i="0" u="none" strike="noStrike" cap="none">
                <a:solidFill>
                  <a:srgbClr val="000000"/>
                </a:solidFill>
                <a:highlight>
                  <a:srgbClr val="FFFFFE"/>
                </a:highlight>
                <a:latin typeface="Courier New"/>
                <a:ea typeface="Courier New"/>
                <a:cs typeface="Courier New"/>
                <a:sym typeface="Courier New"/>
              </a:rPr>
              <a:t>pca=PCA()</a:t>
            </a:r>
            <a:endParaRPr sz="1300" b="0" i="0" u="none" strike="noStrike" cap="none">
              <a:solidFill>
                <a:srgbClr val="000000"/>
              </a:solidFill>
              <a:highlight>
                <a:srgbClr val="FFFFFE"/>
              </a:highlight>
              <a:latin typeface="Courier New"/>
              <a:ea typeface="Courier New"/>
              <a:cs typeface="Courier New"/>
              <a:sym typeface="Courier New"/>
            </a:endParaRPr>
          </a:p>
          <a:p>
            <a:pPr marL="457200" marR="0" lvl="0" indent="-311150" algn="l" rtl="0">
              <a:lnSpc>
                <a:spcPct val="200000"/>
              </a:lnSpc>
              <a:spcBef>
                <a:spcPts val="0"/>
              </a:spcBef>
              <a:spcAft>
                <a:spcPts val="0"/>
              </a:spcAft>
              <a:buClr>
                <a:srgbClr val="000000"/>
              </a:buClr>
              <a:buSzPts val="1300"/>
              <a:buFont typeface="Courier New"/>
              <a:buChar char="●"/>
            </a:pPr>
            <a:r>
              <a:rPr lang="en" sz="1300" b="0" i="0" u="none" strike="noStrike" cap="none">
                <a:solidFill>
                  <a:srgbClr val="000000"/>
                </a:solidFill>
                <a:highlight>
                  <a:srgbClr val="FFFFFE"/>
                </a:highlight>
                <a:latin typeface="Courier New"/>
                <a:ea typeface="Courier New"/>
                <a:cs typeface="Courier New"/>
                <a:sym typeface="Courier New"/>
              </a:rPr>
              <a:t>pipe = Pipeline([(</a:t>
            </a:r>
            <a:r>
              <a:rPr lang="en" sz="1300" b="0" i="0" u="none" strike="noStrike" cap="none">
                <a:solidFill>
                  <a:srgbClr val="A31515"/>
                </a:solidFill>
                <a:highlight>
                  <a:srgbClr val="FFFFFE"/>
                </a:highlight>
                <a:latin typeface="Courier New"/>
                <a:ea typeface="Courier New"/>
                <a:cs typeface="Courier New"/>
                <a:sym typeface="Courier New"/>
              </a:rPr>
              <a:t>'scaler'</a:t>
            </a:r>
            <a:r>
              <a:rPr lang="en" sz="1300" b="0" i="0" u="none" strike="noStrike" cap="none">
                <a:solidFill>
                  <a:srgbClr val="000000"/>
                </a:solidFill>
                <a:highlight>
                  <a:srgbClr val="FFFFFE"/>
                </a:highlight>
                <a:latin typeface="Courier New"/>
                <a:ea typeface="Courier New"/>
                <a:cs typeface="Courier New"/>
                <a:sym typeface="Courier New"/>
              </a:rPr>
              <a:t>,scaler), (</a:t>
            </a:r>
            <a:r>
              <a:rPr lang="en" sz="1300" b="0" i="0" u="none" strike="noStrike" cap="none">
                <a:solidFill>
                  <a:srgbClr val="A31515"/>
                </a:solidFill>
                <a:highlight>
                  <a:srgbClr val="FFFFFE"/>
                </a:highlight>
                <a:latin typeface="Courier New"/>
                <a:ea typeface="Courier New"/>
                <a:cs typeface="Courier New"/>
                <a:sym typeface="Courier New"/>
              </a:rPr>
              <a:t>'pca'</a:t>
            </a:r>
            <a:r>
              <a:rPr lang="en" sz="1300" b="0" i="0" u="none" strike="noStrike" cap="none">
                <a:solidFill>
                  <a:srgbClr val="000000"/>
                </a:solidFill>
                <a:highlight>
                  <a:srgbClr val="FFFFFE"/>
                </a:highlight>
                <a:latin typeface="Courier New"/>
                <a:ea typeface="Courier New"/>
                <a:cs typeface="Courier New"/>
                <a:sym typeface="Courier New"/>
              </a:rPr>
              <a:t>, pca),(</a:t>
            </a:r>
            <a:r>
              <a:rPr lang="en" sz="1300" b="0" i="0" u="none" strike="noStrike" cap="none">
                <a:solidFill>
                  <a:srgbClr val="A31515"/>
                </a:solidFill>
                <a:highlight>
                  <a:srgbClr val="FFFFFE"/>
                </a:highlight>
                <a:latin typeface="Courier New"/>
                <a:ea typeface="Courier New"/>
                <a:cs typeface="Courier New"/>
                <a:sym typeface="Courier New"/>
              </a:rPr>
              <a:t>'svc'</a:t>
            </a:r>
            <a:r>
              <a:rPr lang="en" sz="1300" b="0" i="0" u="none" strike="noStrike" cap="none">
                <a:solidFill>
                  <a:srgbClr val="000000"/>
                </a:solidFill>
                <a:highlight>
                  <a:srgbClr val="FFFFFE"/>
                </a:highlight>
                <a:latin typeface="Courier New"/>
                <a:ea typeface="Courier New"/>
                <a:cs typeface="Courier New"/>
                <a:sym typeface="Courier New"/>
              </a:rPr>
              <a:t>, svc)])</a:t>
            </a:r>
            <a:endParaRPr sz="1300" b="0" i="0" u="none" strike="noStrike" cap="none">
              <a:solidFill>
                <a:srgbClr val="000000"/>
              </a:solidFill>
              <a:highlight>
                <a:srgbClr val="FFFFFE"/>
              </a:highlight>
              <a:latin typeface="Courier New"/>
              <a:ea typeface="Courier New"/>
              <a:cs typeface="Courier New"/>
              <a:sym typeface="Courier New"/>
            </a:endParaRPr>
          </a:p>
          <a:p>
            <a:pPr marL="457200" marR="0" lvl="0" indent="-311150" algn="l" rtl="0">
              <a:lnSpc>
                <a:spcPct val="200000"/>
              </a:lnSpc>
              <a:spcBef>
                <a:spcPts val="0"/>
              </a:spcBef>
              <a:spcAft>
                <a:spcPts val="0"/>
              </a:spcAft>
              <a:buClr>
                <a:srgbClr val="000000"/>
              </a:buClr>
              <a:buSzPts val="1300"/>
              <a:buFont typeface="Courier New"/>
              <a:buChar char="●"/>
            </a:pPr>
            <a:r>
              <a:rPr lang="en" sz="1300" b="0" i="0" u="none" strike="noStrike" cap="none">
                <a:solidFill>
                  <a:srgbClr val="000000"/>
                </a:solidFill>
                <a:highlight>
                  <a:srgbClr val="FFFFFE"/>
                </a:highlight>
                <a:latin typeface="Courier New"/>
                <a:ea typeface="Courier New"/>
                <a:cs typeface="Courier New"/>
                <a:sym typeface="Courier New"/>
              </a:rPr>
              <a:t>ncomponents_rs = </a:t>
            </a:r>
            <a:r>
              <a:rPr lang="en" sz="1300" b="0" i="0" u="none" strike="noStrike" cap="none">
                <a:solidFill>
                  <a:srgbClr val="267F99"/>
                </a:solidFill>
                <a:highlight>
                  <a:srgbClr val="FFFFFE"/>
                </a:highlight>
                <a:latin typeface="Courier New"/>
                <a:ea typeface="Courier New"/>
                <a:cs typeface="Courier New"/>
                <a:sym typeface="Courier New"/>
              </a:rPr>
              <a:t>list</a:t>
            </a:r>
            <a:r>
              <a:rPr lang="en" sz="1300" b="0" i="0" u="none" strike="noStrike" cap="none">
                <a:solidFill>
                  <a:srgbClr val="000000"/>
                </a:solidFill>
                <a:highlight>
                  <a:srgbClr val="FFFFFE"/>
                </a:highlight>
                <a:latin typeface="Courier New"/>
                <a:ea typeface="Courier New"/>
                <a:cs typeface="Courier New"/>
                <a:sym typeface="Courier New"/>
              </a:rPr>
              <a:t>(</a:t>
            </a:r>
            <a:r>
              <a:rPr lang="en" sz="1300" b="0" i="0" u="none" strike="noStrike" cap="none">
                <a:solidFill>
                  <a:srgbClr val="795E26"/>
                </a:solidFill>
                <a:highlight>
                  <a:srgbClr val="FFFFFE"/>
                </a:highlight>
                <a:latin typeface="Courier New"/>
                <a:ea typeface="Courier New"/>
                <a:cs typeface="Courier New"/>
                <a:sym typeface="Courier New"/>
              </a:rPr>
              <a:t>range</a:t>
            </a:r>
            <a:r>
              <a:rPr lang="en" sz="1300" b="0" i="0" u="none" strike="noStrike" cap="none">
                <a:solidFill>
                  <a:srgbClr val="000000"/>
                </a:solidFill>
                <a:highlight>
                  <a:srgbClr val="FFFFFE"/>
                </a:highlight>
                <a:latin typeface="Courier New"/>
                <a:ea typeface="Courier New"/>
                <a:cs typeface="Courier New"/>
                <a:sym typeface="Courier New"/>
              </a:rPr>
              <a:t>(</a:t>
            </a:r>
            <a:r>
              <a:rPr lang="en" sz="1300" b="0" i="0" u="none" strike="noStrike" cap="none">
                <a:solidFill>
                  <a:srgbClr val="09885A"/>
                </a:solidFill>
                <a:highlight>
                  <a:srgbClr val="FFFFFE"/>
                </a:highlight>
                <a:latin typeface="Courier New"/>
                <a:ea typeface="Courier New"/>
                <a:cs typeface="Courier New"/>
                <a:sym typeface="Courier New"/>
              </a:rPr>
              <a:t>10</a:t>
            </a:r>
            <a:r>
              <a:rPr lang="en" sz="1300" b="0" i="0" u="none" strike="noStrike" cap="none">
                <a:solidFill>
                  <a:srgbClr val="000000"/>
                </a:solidFill>
                <a:highlight>
                  <a:srgbClr val="FFFFFE"/>
                </a:highlight>
                <a:latin typeface="Courier New"/>
                <a:ea typeface="Courier New"/>
                <a:cs typeface="Courier New"/>
                <a:sym typeface="Courier New"/>
              </a:rPr>
              <a:t>,X_test.shape[</a:t>
            </a:r>
            <a:r>
              <a:rPr lang="en" sz="1300" b="0" i="0" u="none" strike="noStrike" cap="none">
                <a:solidFill>
                  <a:srgbClr val="09885A"/>
                </a:solidFill>
                <a:highlight>
                  <a:srgbClr val="FFFFFE"/>
                </a:highlight>
                <a:latin typeface="Courier New"/>
                <a:ea typeface="Courier New"/>
                <a:cs typeface="Courier New"/>
                <a:sym typeface="Courier New"/>
              </a:rPr>
              <a:t>1</a:t>
            </a:r>
            <a:r>
              <a:rPr lang="en" sz="1300" b="0" i="0" u="none" strike="noStrike" cap="none">
                <a:solidFill>
                  <a:srgbClr val="000000"/>
                </a:solidFill>
                <a:highlight>
                  <a:srgbClr val="FFFFFE"/>
                </a:highlight>
                <a:latin typeface="Courier New"/>
                <a:ea typeface="Courier New"/>
                <a:cs typeface="Courier New"/>
                <a:sym typeface="Courier New"/>
              </a:rPr>
              <a:t>]))</a:t>
            </a:r>
            <a:endParaRPr sz="1300" b="0" i="0" u="none" strike="noStrike" cap="none">
              <a:solidFill>
                <a:srgbClr val="000000"/>
              </a:solidFill>
              <a:highlight>
                <a:srgbClr val="FFFFFE"/>
              </a:highlight>
              <a:latin typeface="Courier New"/>
              <a:ea typeface="Courier New"/>
              <a:cs typeface="Courier New"/>
              <a:sym typeface="Courier New"/>
            </a:endParaRPr>
          </a:p>
          <a:p>
            <a:pPr marL="457200" marR="0" lvl="0" indent="-311150" algn="l" rtl="0">
              <a:lnSpc>
                <a:spcPct val="200000"/>
              </a:lnSpc>
              <a:spcBef>
                <a:spcPts val="0"/>
              </a:spcBef>
              <a:spcAft>
                <a:spcPts val="0"/>
              </a:spcAft>
              <a:buClr>
                <a:srgbClr val="000000"/>
              </a:buClr>
              <a:buSzPts val="1300"/>
              <a:buFont typeface="Courier New"/>
              <a:buChar char="●"/>
            </a:pPr>
            <a:r>
              <a:rPr lang="en" sz="1300" b="0" i="0" u="none" strike="noStrike" cap="none">
                <a:solidFill>
                  <a:srgbClr val="000000"/>
                </a:solidFill>
                <a:highlight>
                  <a:srgbClr val="FFFFFE"/>
                </a:highlight>
                <a:latin typeface="Courier New"/>
                <a:ea typeface="Courier New"/>
                <a:cs typeface="Courier New"/>
                <a:sym typeface="Courier New"/>
              </a:rPr>
              <a:t>param_grid = [{</a:t>
            </a:r>
            <a:r>
              <a:rPr lang="en" sz="1300" b="0" i="0" u="none" strike="noStrike" cap="none">
                <a:solidFill>
                  <a:srgbClr val="A31515"/>
                </a:solidFill>
                <a:highlight>
                  <a:srgbClr val="FFFFFE"/>
                </a:highlight>
                <a:latin typeface="Courier New"/>
                <a:ea typeface="Courier New"/>
                <a:cs typeface="Courier New"/>
                <a:sym typeface="Courier New"/>
              </a:rPr>
              <a:t>'pca__n_components'</a:t>
            </a:r>
            <a:r>
              <a:rPr lang="en" sz="1300" b="0" i="0" u="none" strike="noStrike" cap="none">
                <a:solidFill>
                  <a:srgbClr val="000000"/>
                </a:solidFill>
                <a:highlight>
                  <a:srgbClr val="FFFFFE"/>
                </a:highlight>
                <a:latin typeface="Courier New"/>
                <a:ea typeface="Courier New"/>
                <a:cs typeface="Courier New"/>
                <a:sym typeface="Courier New"/>
              </a:rPr>
              <a:t>:ncomponents_rs, </a:t>
            </a:r>
            <a:r>
              <a:rPr lang="en" sz="1300" b="0" i="0" u="none" strike="noStrike" cap="none">
                <a:solidFill>
                  <a:srgbClr val="A31515"/>
                </a:solidFill>
                <a:highlight>
                  <a:srgbClr val="FFFFFE"/>
                </a:highlight>
                <a:latin typeface="Courier New"/>
                <a:ea typeface="Courier New"/>
                <a:cs typeface="Courier New"/>
                <a:sym typeface="Courier New"/>
              </a:rPr>
              <a:t>'svc__C'</a:t>
            </a:r>
            <a:r>
              <a:rPr lang="en" sz="1300" b="0" i="0" u="none" strike="noStrike" cap="none">
                <a:solidFill>
                  <a:srgbClr val="000000"/>
                </a:solidFill>
                <a:highlight>
                  <a:srgbClr val="FFFFFE"/>
                </a:highlight>
                <a:latin typeface="Courier New"/>
                <a:ea typeface="Courier New"/>
                <a:cs typeface="Courier New"/>
                <a:sym typeface="Courier New"/>
              </a:rPr>
              <a:t>: c_rs}]</a:t>
            </a:r>
            <a:endParaRPr sz="1300" b="0" i="0" u="none" strike="noStrike" cap="none">
              <a:solidFill>
                <a:srgbClr val="000000"/>
              </a:solidFill>
              <a:highlight>
                <a:srgbClr val="FFFFFE"/>
              </a:highlight>
              <a:latin typeface="Courier New"/>
              <a:ea typeface="Courier New"/>
              <a:cs typeface="Courier New"/>
              <a:sym typeface="Courier New"/>
            </a:endParaRPr>
          </a:p>
          <a:p>
            <a:pPr marL="0" marR="0" lvl="0" indent="0" algn="l" rtl="0">
              <a:lnSpc>
                <a:spcPct val="200000"/>
              </a:lnSpc>
              <a:spcBef>
                <a:spcPts val="0"/>
              </a:spcBef>
              <a:spcAft>
                <a:spcPts val="1200"/>
              </a:spcAft>
              <a:buClr>
                <a:srgbClr val="000000"/>
              </a:buClr>
              <a:buSzPts val="1500"/>
              <a:buFont typeface="Arial"/>
              <a:buNone/>
            </a:pPr>
            <a:r>
              <a:rPr lang="en" sz="1500" b="0" i="0" u="none" strike="noStrike" cap="none">
                <a:solidFill>
                  <a:schemeClr val="dk2"/>
                </a:solidFill>
                <a:latin typeface="Times New Roman"/>
                <a:ea typeface="Times New Roman"/>
                <a:cs typeface="Times New Roman"/>
                <a:sym typeface="Times New Roman"/>
              </a:rPr>
              <a:t>We have used PCA for input selection and features extraction.</a:t>
            </a:r>
            <a:endParaRPr sz="1500" b="0" i="0" u="none" strike="noStrike" cap="none">
              <a:solidFill>
                <a:srgbClr val="000000"/>
              </a:solidFill>
              <a:highlight>
                <a:srgbClr val="FFFFFE"/>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8"/>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Times New Roman"/>
                <a:ea typeface="Times New Roman"/>
                <a:cs typeface="Times New Roman"/>
                <a:sym typeface="Times New Roman"/>
              </a:rPr>
              <a:t>Models Used</a:t>
            </a:r>
            <a:endParaRPr>
              <a:latin typeface="Times New Roman"/>
              <a:ea typeface="Times New Roman"/>
              <a:cs typeface="Times New Roman"/>
              <a:sym typeface="Times New Roman"/>
            </a:endParaRPr>
          </a:p>
        </p:txBody>
      </p:sp>
      <p:sp>
        <p:nvSpPr>
          <p:cNvPr id="109" name="Google Shape;109;p8"/>
          <p:cNvSpPr txBox="1">
            <a:spLocks noGrp="1"/>
          </p:cNvSpPr>
          <p:nvPr>
            <p:ph type="body" idx="1"/>
          </p:nvPr>
        </p:nvSpPr>
        <p:spPr>
          <a:xfrm>
            <a:off x="311725" y="1545650"/>
            <a:ext cx="8312400" cy="3076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 sz="1500">
                <a:latin typeface="Times New Roman"/>
                <a:ea typeface="Times New Roman"/>
                <a:cs typeface="Times New Roman"/>
                <a:sym typeface="Times New Roman"/>
              </a:rPr>
              <a:t>The models used for this project include:</a:t>
            </a:r>
            <a:endParaRPr sz="1500">
              <a:latin typeface="Times New Roman"/>
              <a:ea typeface="Times New Roman"/>
              <a:cs typeface="Times New Roman"/>
              <a:sym typeface="Times New Roman"/>
            </a:endParaRPr>
          </a:p>
          <a:p>
            <a:pPr marL="457200" lvl="0" indent="-311150" algn="l" rtl="0">
              <a:lnSpc>
                <a:spcPct val="100000"/>
              </a:lnSpc>
              <a:spcBef>
                <a:spcPts val="1200"/>
              </a:spcBef>
              <a:spcAft>
                <a:spcPts val="0"/>
              </a:spcAft>
              <a:buSzPts val="1300"/>
              <a:buFont typeface="Times New Roman"/>
              <a:buChar char="●"/>
            </a:pPr>
            <a:r>
              <a:rPr lang="en">
                <a:latin typeface="Times New Roman"/>
                <a:ea typeface="Times New Roman"/>
                <a:cs typeface="Times New Roman"/>
                <a:sym typeface="Times New Roman"/>
              </a:rPr>
              <a:t>Linear Regression</a:t>
            </a:r>
            <a:endParaRPr>
              <a:latin typeface="Times New Roman"/>
              <a:ea typeface="Times New Roman"/>
              <a:cs typeface="Times New Roman"/>
              <a:sym typeface="Times New Roman"/>
            </a:endParaRPr>
          </a:p>
          <a:p>
            <a:pPr marL="457200" lvl="0" indent="-311150" algn="l" rtl="0">
              <a:lnSpc>
                <a:spcPct val="100000"/>
              </a:lnSpc>
              <a:spcBef>
                <a:spcPts val="0"/>
              </a:spcBef>
              <a:spcAft>
                <a:spcPts val="0"/>
              </a:spcAft>
              <a:buSzPts val="1300"/>
              <a:buFont typeface="Times New Roman"/>
              <a:buChar char="●"/>
            </a:pPr>
            <a:r>
              <a:rPr lang="en">
                <a:latin typeface="Times New Roman"/>
                <a:ea typeface="Times New Roman"/>
                <a:cs typeface="Times New Roman"/>
                <a:sym typeface="Times New Roman"/>
              </a:rPr>
              <a:t>Lasso</a:t>
            </a:r>
            <a:endParaRPr>
              <a:latin typeface="Times New Roman"/>
              <a:ea typeface="Times New Roman"/>
              <a:cs typeface="Times New Roman"/>
              <a:sym typeface="Times New Roman"/>
            </a:endParaRPr>
          </a:p>
          <a:p>
            <a:pPr marL="457200" lvl="0" indent="-311150" algn="l" rtl="0">
              <a:lnSpc>
                <a:spcPct val="100000"/>
              </a:lnSpc>
              <a:spcBef>
                <a:spcPts val="0"/>
              </a:spcBef>
              <a:spcAft>
                <a:spcPts val="0"/>
              </a:spcAft>
              <a:buSzPts val="1300"/>
              <a:buFont typeface="Times New Roman"/>
              <a:buChar char="●"/>
            </a:pPr>
            <a:r>
              <a:rPr lang="en">
                <a:latin typeface="Times New Roman"/>
                <a:ea typeface="Times New Roman"/>
                <a:cs typeface="Times New Roman"/>
                <a:sym typeface="Times New Roman"/>
              </a:rPr>
              <a:t>Elastic Net</a:t>
            </a:r>
            <a:endParaRPr>
              <a:latin typeface="Times New Roman"/>
              <a:ea typeface="Times New Roman"/>
              <a:cs typeface="Times New Roman"/>
              <a:sym typeface="Times New Roman"/>
            </a:endParaRPr>
          </a:p>
          <a:p>
            <a:pPr marL="457200" lvl="0" indent="-311150" algn="l" rtl="0">
              <a:lnSpc>
                <a:spcPct val="100000"/>
              </a:lnSpc>
              <a:spcBef>
                <a:spcPts val="0"/>
              </a:spcBef>
              <a:spcAft>
                <a:spcPts val="0"/>
              </a:spcAft>
              <a:buSzPts val="1300"/>
              <a:buFont typeface="Times New Roman"/>
              <a:buChar char="●"/>
            </a:pPr>
            <a:r>
              <a:rPr lang="en">
                <a:latin typeface="Times New Roman"/>
                <a:ea typeface="Times New Roman"/>
                <a:cs typeface="Times New Roman"/>
                <a:sym typeface="Times New Roman"/>
              </a:rPr>
              <a:t>KNeighborsRegressor</a:t>
            </a:r>
            <a:endParaRPr>
              <a:latin typeface="Times New Roman"/>
              <a:ea typeface="Times New Roman"/>
              <a:cs typeface="Times New Roman"/>
              <a:sym typeface="Times New Roman"/>
            </a:endParaRPr>
          </a:p>
          <a:p>
            <a:pPr marL="457200" lvl="0" indent="-311150" algn="l" rtl="0">
              <a:lnSpc>
                <a:spcPct val="100000"/>
              </a:lnSpc>
              <a:spcBef>
                <a:spcPts val="0"/>
              </a:spcBef>
              <a:spcAft>
                <a:spcPts val="0"/>
              </a:spcAft>
              <a:buSzPts val="1300"/>
              <a:buFont typeface="Times New Roman"/>
              <a:buChar char="●"/>
            </a:pPr>
            <a:r>
              <a:rPr lang="en">
                <a:latin typeface="Times New Roman"/>
                <a:ea typeface="Times New Roman"/>
                <a:cs typeface="Times New Roman"/>
                <a:sym typeface="Times New Roman"/>
              </a:rPr>
              <a:t>DecisionTreeRegressor</a:t>
            </a:r>
            <a:endParaRPr>
              <a:latin typeface="Times New Roman"/>
              <a:ea typeface="Times New Roman"/>
              <a:cs typeface="Times New Roman"/>
              <a:sym typeface="Times New Roman"/>
            </a:endParaRPr>
          </a:p>
          <a:p>
            <a:pPr marL="457200" marR="0" lvl="0" indent="-311150" algn="l" rtl="0">
              <a:lnSpc>
                <a:spcPct val="100000"/>
              </a:lnSpc>
              <a:spcBef>
                <a:spcPts val="0"/>
              </a:spcBef>
              <a:spcAft>
                <a:spcPts val="0"/>
              </a:spcAft>
              <a:buSzPts val="1300"/>
              <a:buFont typeface="Times New Roman"/>
              <a:buChar char="●"/>
            </a:pPr>
            <a:r>
              <a:rPr lang="en">
                <a:latin typeface="Times New Roman"/>
                <a:ea typeface="Times New Roman"/>
                <a:cs typeface="Times New Roman"/>
                <a:sym typeface="Times New Roman"/>
              </a:rPr>
              <a:t>MLPregressor</a:t>
            </a:r>
            <a:endParaRPr>
              <a:latin typeface="Times New Roman"/>
              <a:ea typeface="Times New Roman"/>
              <a:cs typeface="Times New Roman"/>
              <a:sym typeface="Times New Roman"/>
            </a:endParaRPr>
          </a:p>
          <a:p>
            <a:pPr marL="457200" marR="0" lvl="0" indent="-311150" algn="l" rtl="0">
              <a:lnSpc>
                <a:spcPct val="100000"/>
              </a:lnSpc>
              <a:spcBef>
                <a:spcPts val="0"/>
              </a:spcBef>
              <a:spcAft>
                <a:spcPts val="0"/>
              </a:spcAft>
              <a:buSzPts val="1300"/>
              <a:buFont typeface="Times New Roman"/>
              <a:buChar char="●"/>
            </a:pPr>
            <a:r>
              <a:rPr lang="en">
                <a:latin typeface="Times New Roman"/>
                <a:ea typeface="Times New Roman"/>
                <a:cs typeface="Times New Roman"/>
                <a:sym typeface="Times New Roman"/>
              </a:rPr>
              <a:t>AdaBoostRegressor</a:t>
            </a:r>
            <a:endParaRPr>
              <a:latin typeface="Times New Roman"/>
              <a:ea typeface="Times New Roman"/>
              <a:cs typeface="Times New Roman"/>
              <a:sym typeface="Times New Roman"/>
            </a:endParaRPr>
          </a:p>
          <a:p>
            <a:pPr marL="457200" marR="0" lvl="0" indent="-311150" algn="l" rtl="0">
              <a:lnSpc>
                <a:spcPct val="100000"/>
              </a:lnSpc>
              <a:spcBef>
                <a:spcPts val="0"/>
              </a:spcBef>
              <a:spcAft>
                <a:spcPts val="0"/>
              </a:spcAft>
              <a:buSzPts val="1300"/>
              <a:buFont typeface="Times New Roman"/>
              <a:buChar char="●"/>
            </a:pPr>
            <a:r>
              <a:rPr lang="en">
                <a:latin typeface="Times New Roman"/>
                <a:ea typeface="Times New Roman"/>
                <a:cs typeface="Times New Roman"/>
                <a:sym typeface="Times New Roman"/>
              </a:rPr>
              <a:t>GradientBoostingRegressor</a:t>
            </a:r>
            <a:endParaRPr>
              <a:latin typeface="Times New Roman"/>
              <a:ea typeface="Times New Roman"/>
              <a:cs typeface="Times New Roman"/>
              <a:sym typeface="Times New Roman"/>
            </a:endParaRPr>
          </a:p>
          <a:p>
            <a:pPr marL="457200" marR="0" lvl="0" indent="-311150" algn="l" rtl="0">
              <a:lnSpc>
                <a:spcPct val="100000"/>
              </a:lnSpc>
              <a:spcBef>
                <a:spcPts val="0"/>
              </a:spcBef>
              <a:spcAft>
                <a:spcPts val="0"/>
              </a:spcAft>
              <a:buSzPts val="1300"/>
              <a:buFont typeface="Times New Roman"/>
              <a:buChar char="●"/>
            </a:pPr>
            <a:r>
              <a:rPr lang="en">
                <a:latin typeface="Times New Roman"/>
                <a:ea typeface="Times New Roman"/>
                <a:cs typeface="Times New Roman"/>
                <a:sym typeface="Times New Roman"/>
              </a:rPr>
              <a:t>RandomForestRegressor</a:t>
            </a:r>
            <a:endParaRPr>
              <a:latin typeface="Times New Roman"/>
              <a:ea typeface="Times New Roman"/>
              <a:cs typeface="Times New Roman"/>
              <a:sym typeface="Times New Roman"/>
            </a:endParaRPr>
          </a:p>
          <a:p>
            <a:pPr marL="457200" marR="0" lvl="0" indent="-311150" algn="l" rtl="0">
              <a:lnSpc>
                <a:spcPct val="100000"/>
              </a:lnSpc>
              <a:spcBef>
                <a:spcPts val="0"/>
              </a:spcBef>
              <a:spcAft>
                <a:spcPts val="0"/>
              </a:spcAft>
              <a:buSzPts val="1300"/>
              <a:buFont typeface="Times New Roman"/>
              <a:buChar char="●"/>
            </a:pPr>
            <a:r>
              <a:rPr lang="en">
                <a:latin typeface="Times New Roman"/>
                <a:ea typeface="Times New Roman"/>
                <a:cs typeface="Times New Roman"/>
                <a:sym typeface="Times New Roman"/>
              </a:rPr>
              <a:t>ExtraTreesRegressor</a:t>
            </a:r>
            <a:endParaRPr>
              <a:latin typeface="Times New Roman"/>
              <a:ea typeface="Times New Roman"/>
              <a:cs typeface="Times New Roman"/>
              <a:sym typeface="Times New Roman"/>
            </a:endParaRPr>
          </a:p>
          <a:p>
            <a:pPr marL="457200" marR="0" lvl="0" indent="-311150" algn="l" rtl="0">
              <a:lnSpc>
                <a:spcPct val="100000"/>
              </a:lnSpc>
              <a:spcBef>
                <a:spcPts val="0"/>
              </a:spcBef>
              <a:spcAft>
                <a:spcPts val="0"/>
              </a:spcAft>
              <a:buSzPts val="1300"/>
              <a:buFont typeface="Times New Roman"/>
              <a:buChar char="●"/>
            </a:pPr>
            <a:r>
              <a:rPr lang="en">
                <a:latin typeface="Times New Roman"/>
                <a:ea typeface="Times New Roman"/>
                <a:cs typeface="Times New Roman"/>
                <a:sym typeface="Times New Roman"/>
              </a:rPr>
              <a:t>LinearSVR</a:t>
            </a:r>
            <a:endParaRPr>
              <a:latin typeface="Times New Roman"/>
              <a:ea typeface="Times New Roman"/>
              <a:cs typeface="Times New Roman"/>
              <a:sym typeface="Times New Roman"/>
            </a:endParaRPr>
          </a:p>
          <a:p>
            <a:pPr marL="457200" marR="0" lvl="0" indent="-311150" algn="l" rtl="0">
              <a:lnSpc>
                <a:spcPct val="100000"/>
              </a:lnSpc>
              <a:spcBef>
                <a:spcPts val="0"/>
              </a:spcBef>
              <a:spcAft>
                <a:spcPts val="0"/>
              </a:spcAft>
              <a:buSzPts val="1300"/>
              <a:buFont typeface="Times New Roman"/>
              <a:buChar char="●"/>
            </a:pPr>
            <a:r>
              <a:rPr lang="en">
                <a:latin typeface="Times New Roman"/>
                <a:ea typeface="Times New Roman"/>
                <a:cs typeface="Times New Roman"/>
                <a:sym typeface="Times New Roman"/>
              </a:rPr>
              <a:t>LinearSVC</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9"/>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Times New Roman"/>
                <a:ea typeface="Times New Roman"/>
                <a:cs typeface="Times New Roman"/>
                <a:sym typeface="Times New Roman"/>
              </a:rPr>
              <a:t>Model Parameters</a:t>
            </a:r>
            <a:endParaRPr>
              <a:latin typeface="Times New Roman"/>
              <a:ea typeface="Times New Roman"/>
              <a:cs typeface="Times New Roman"/>
              <a:sym typeface="Times New Roman"/>
            </a:endParaRPr>
          </a:p>
        </p:txBody>
      </p:sp>
      <p:sp>
        <p:nvSpPr>
          <p:cNvPr id="115" name="Google Shape;115;p9"/>
          <p:cNvSpPr txBox="1">
            <a:spLocks noGrp="1"/>
          </p:cNvSpPr>
          <p:nvPr>
            <p:ph type="body" idx="1"/>
          </p:nvPr>
        </p:nvSpPr>
        <p:spPr>
          <a:xfrm>
            <a:off x="311700" y="1505700"/>
            <a:ext cx="8197800" cy="3076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
                <a:highlight>
                  <a:srgbClr val="FFFFFE"/>
                </a:highlight>
                <a:latin typeface="Times New Roman"/>
                <a:ea typeface="Times New Roman"/>
                <a:cs typeface="Times New Roman"/>
                <a:sym typeface="Times New Roman"/>
              </a:rPr>
              <a:t>The model parameters for LinearSVR are:</a:t>
            </a:r>
            <a:endParaRPr>
              <a:highlight>
                <a:srgbClr val="FFFFFE"/>
              </a:highlight>
              <a:latin typeface="Arial"/>
              <a:ea typeface="Arial"/>
              <a:cs typeface="Arial"/>
              <a:sym typeface="Arial"/>
            </a:endParaRPr>
          </a:p>
          <a:p>
            <a:pPr marL="0" lvl="0" indent="0" algn="l" rtl="0">
              <a:lnSpc>
                <a:spcPct val="135714"/>
              </a:lnSpc>
              <a:spcBef>
                <a:spcPts val="1200"/>
              </a:spcBef>
              <a:spcAft>
                <a:spcPts val="0"/>
              </a:spcAft>
              <a:buSzPts val="1300"/>
              <a:buNone/>
            </a:pPr>
            <a:r>
              <a:rPr lang="en" sz="1050">
                <a:solidFill>
                  <a:srgbClr val="000000"/>
                </a:solidFill>
                <a:highlight>
                  <a:srgbClr val="FFFFFE"/>
                </a:highlight>
                <a:latin typeface="Courier New"/>
                <a:ea typeface="Courier New"/>
                <a:cs typeface="Courier New"/>
                <a:sym typeface="Courier New"/>
              </a:rPr>
              <a:t>param_grid_LinearSVR = [{</a:t>
            </a:r>
            <a:r>
              <a:rPr lang="en" sz="1050">
                <a:solidFill>
                  <a:srgbClr val="A31515"/>
                </a:solidFill>
                <a:highlight>
                  <a:srgbClr val="FFFFFE"/>
                </a:highlight>
                <a:latin typeface="Courier New"/>
                <a:ea typeface="Courier New"/>
                <a:cs typeface="Courier New"/>
                <a:sym typeface="Courier New"/>
              </a:rPr>
              <a:t>'pca__n_components'</a:t>
            </a:r>
            <a:r>
              <a:rPr lang="en" sz="1050">
                <a:solidFill>
                  <a:srgbClr val="000000"/>
                </a:solidFill>
                <a:highlight>
                  <a:srgbClr val="FFFFFE"/>
                </a:highlight>
                <a:latin typeface="Courier New"/>
                <a:ea typeface="Courier New"/>
                <a:cs typeface="Courier New"/>
                <a:sym typeface="Courier New"/>
              </a:rPr>
              <a:t>:ncomponents_rs_LinearSVR, </a:t>
            </a:r>
            <a:r>
              <a:rPr lang="en" sz="1050">
                <a:solidFill>
                  <a:srgbClr val="A31515"/>
                </a:solidFill>
                <a:highlight>
                  <a:srgbClr val="FFFFFE"/>
                </a:highlight>
                <a:latin typeface="Courier New"/>
                <a:ea typeface="Courier New"/>
                <a:cs typeface="Courier New"/>
                <a:sym typeface="Courier New"/>
              </a:rPr>
              <a:t>'svr__C'</a:t>
            </a:r>
            <a:r>
              <a:rPr lang="en" sz="1050">
                <a:solidFill>
                  <a:srgbClr val="000000"/>
                </a:solidFill>
                <a:highlight>
                  <a:srgbClr val="FFFFFE"/>
                </a:highlight>
                <a:latin typeface="Courier New"/>
                <a:ea typeface="Courier New"/>
                <a:cs typeface="Courier New"/>
                <a:sym typeface="Courier New"/>
              </a:rPr>
              <a:t>: c_rs_LinearSVR, </a:t>
            </a:r>
            <a:r>
              <a:rPr lang="en" sz="1050">
                <a:solidFill>
                  <a:srgbClr val="A31515"/>
                </a:solidFill>
                <a:highlight>
                  <a:srgbClr val="FFFFFE"/>
                </a:highlight>
                <a:latin typeface="Courier New"/>
                <a:ea typeface="Courier New"/>
                <a:cs typeface="Courier New"/>
                <a:sym typeface="Courier New"/>
              </a:rPr>
              <a:t>'svr__epsilon'</a:t>
            </a:r>
            <a:r>
              <a:rPr lang="en" sz="1050">
                <a:solidFill>
                  <a:srgbClr val="000000"/>
                </a:solidFill>
                <a:highlight>
                  <a:srgbClr val="FFFFFE"/>
                </a:highlight>
                <a:latin typeface="Courier New"/>
                <a:ea typeface="Courier New"/>
                <a:cs typeface="Courier New"/>
                <a:sym typeface="Courier New"/>
              </a:rPr>
              <a:t>: epsilon_rs_LinearSVR}]</a:t>
            </a:r>
            <a:endParaRPr sz="1050">
              <a:solidFill>
                <a:srgbClr val="000000"/>
              </a:solidFill>
              <a:highlight>
                <a:srgbClr val="FFFFFE"/>
              </a:highlight>
              <a:latin typeface="Courier New"/>
              <a:ea typeface="Courier New"/>
              <a:cs typeface="Courier New"/>
              <a:sym typeface="Courier New"/>
            </a:endParaRPr>
          </a:p>
          <a:p>
            <a:pPr marL="0" lvl="0" indent="0" algn="l" rtl="0">
              <a:lnSpc>
                <a:spcPct val="115000"/>
              </a:lnSpc>
              <a:spcBef>
                <a:spcPts val="0"/>
              </a:spcBef>
              <a:spcAft>
                <a:spcPts val="0"/>
              </a:spcAft>
              <a:buSzPts val="1300"/>
              <a:buNone/>
            </a:pPr>
            <a:endParaRPr>
              <a:highlight>
                <a:srgbClr val="FFFFFE"/>
              </a:highlight>
              <a:latin typeface="Arial"/>
              <a:ea typeface="Arial"/>
              <a:cs typeface="Arial"/>
              <a:sym typeface="Arial"/>
            </a:endParaRPr>
          </a:p>
          <a:p>
            <a:pPr marL="0" lvl="0" indent="0" algn="l" rtl="0">
              <a:lnSpc>
                <a:spcPct val="115000"/>
              </a:lnSpc>
              <a:spcBef>
                <a:spcPts val="1200"/>
              </a:spcBef>
              <a:spcAft>
                <a:spcPts val="0"/>
              </a:spcAft>
              <a:buSzPts val="1300"/>
              <a:buNone/>
            </a:pPr>
            <a:r>
              <a:rPr lang="en">
                <a:highlight>
                  <a:srgbClr val="FFFFFE"/>
                </a:highlight>
                <a:latin typeface="Times New Roman"/>
                <a:ea typeface="Times New Roman"/>
                <a:cs typeface="Times New Roman"/>
                <a:sym typeface="Times New Roman"/>
              </a:rPr>
              <a:t>The model parameters for LinearSVC are:</a:t>
            </a:r>
            <a:endParaRPr>
              <a:highlight>
                <a:srgbClr val="FFFFFE"/>
              </a:highlight>
              <a:latin typeface="Times New Roman"/>
              <a:ea typeface="Times New Roman"/>
              <a:cs typeface="Times New Roman"/>
              <a:sym typeface="Times New Roman"/>
            </a:endParaRPr>
          </a:p>
          <a:p>
            <a:pPr marL="0" lvl="0" indent="0" algn="l" rtl="0">
              <a:lnSpc>
                <a:spcPct val="135714"/>
              </a:lnSpc>
              <a:spcBef>
                <a:spcPts val="1200"/>
              </a:spcBef>
              <a:spcAft>
                <a:spcPts val="0"/>
              </a:spcAft>
              <a:buSzPts val="1300"/>
              <a:buNone/>
            </a:pPr>
            <a:r>
              <a:rPr lang="en" sz="1050">
                <a:solidFill>
                  <a:srgbClr val="000000"/>
                </a:solidFill>
                <a:highlight>
                  <a:srgbClr val="FFFFFE"/>
                </a:highlight>
                <a:latin typeface="Courier New"/>
                <a:ea typeface="Courier New"/>
                <a:cs typeface="Courier New"/>
                <a:sym typeface="Courier New"/>
              </a:rPr>
              <a:t>param_grid = [{</a:t>
            </a:r>
            <a:r>
              <a:rPr lang="en" sz="1050">
                <a:solidFill>
                  <a:srgbClr val="A31515"/>
                </a:solidFill>
                <a:highlight>
                  <a:srgbClr val="FFFFFE"/>
                </a:highlight>
                <a:latin typeface="Courier New"/>
                <a:ea typeface="Courier New"/>
                <a:cs typeface="Courier New"/>
                <a:sym typeface="Courier New"/>
              </a:rPr>
              <a:t>'pca__n_components'</a:t>
            </a:r>
            <a:r>
              <a:rPr lang="en" sz="1050">
                <a:solidFill>
                  <a:srgbClr val="000000"/>
                </a:solidFill>
                <a:highlight>
                  <a:srgbClr val="FFFFFE"/>
                </a:highlight>
                <a:latin typeface="Courier New"/>
                <a:ea typeface="Courier New"/>
                <a:cs typeface="Courier New"/>
                <a:sym typeface="Courier New"/>
              </a:rPr>
              <a:t>:ncomponents_rs, </a:t>
            </a:r>
            <a:r>
              <a:rPr lang="en" sz="1050">
                <a:solidFill>
                  <a:srgbClr val="A31515"/>
                </a:solidFill>
                <a:highlight>
                  <a:srgbClr val="FFFFFE"/>
                </a:highlight>
                <a:latin typeface="Courier New"/>
                <a:ea typeface="Courier New"/>
                <a:cs typeface="Courier New"/>
                <a:sym typeface="Courier New"/>
              </a:rPr>
              <a:t>'svc__C'</a:t>
            </a:r>
            <a:r>
              <a:rPr lang="en" sz="1050">
                <a:solidFill>
                  <a:srgbClr val="000000"/>
                </a:solidFill>
                <a:highlight>
                  <a:srgbClr val="FFFFFE"/>
                </a:highlight>
                <a:latin typeface="Courier New"/>
                <a:ea typeface="Courier New"/>
                <a:cs typeface="Courier New"/>
                <a:sym typeface="Courier New"/>
              </a:rPr>
              <a:t>: c_rs}]</a:t>
            </a:r>
            <a:endParaRPr>
              <a:highlight>
                <a:srgbClr val="FFFFFE"/>
              </a:highlight>
              <a:latin typeface="Arial"/>
              <a:ea typeface="Arial"/>
              <a:cs typeface="Arial"/>
              <a:sym typeface="Arial"/>
            </a:endParaRPr>
          </a:p>
          <a:p>
            <a:pPr marL="0" lvl="0" indent="0" algn="l" rtl="0">
              <a:lnSpc>
                <a:spcPct val="115000"/>
              </a:lnSpc>
              <a:spcBef>
                <a:spcPts val="0"/>
              </a:spcBef>
              <a:spcAft>
                <a:spcPts val="0"/>
              </a:spcAft>
              <a:buSzPts val="1300"/>
              <a:buNone/>
            </a:pPr>
            <a:endParaRPr>
              <a:highlight>
                <a:srgbClr val="FFFFFE"/>
              </a:highlight>
              <a:latin typeface="Arial"/>
              <a:ea typeface="Arial"/>
              <a:cs typeface="Arial"/>
              <a:sym typeface="Arial"/>
            </a:endParaRPr>
          </a:p>
          <a:p>
            <a:pPr marL="0" lvl="0" indent="0" algn="l" rtl="0">
              <a:lnSpc>
                <a:spcPct val="115000"/>
              </a:lnSpc>
              <a:spcBef>
                <a:spcPts val="1200"/>
              </a:spcBef>
              <a:spcAft>
                <a:spcPts val="0"/>
              </a:spcAft>
              <a:buSzPts val="1300"/>
              <a:buNone/>
            </a:pPr>
            <a:endParaRPr sz="1050">
              <a:solidFill>
                <a:srgbClr val="000000"/>
              </a:solidFill>
              <a:highlight>
                <a:srgbClr val="FFFFFE"/>
              </a:highlight>
              <a:latin typeface="Courier New"/>
              <a:ea typeface="Courier New"/>
              <a:cs typeface="Courier New"/>
              <a:sym typeface="Courier New"/>
            </a:endParaRPr>
          </a:p>
          <a:p>
            <a:pPr marL="0" lvl="0" indent="0" algn="l" rtl="0">
              <a:lnSpc>
                <a:spcPct val="115000"/>
              </a:lnSpc>
              <a:spcBef>
                <a:spcPts val="1200"/>
              </a:spcBef>
              <a:spcAft>
                <a:spcPts val="1200"/>
              </a:spcAft>
              <a:buSzPts val="1300"/>
              <a:buNone/>
            </a:pPr>
            <a:endParaRPr sz="1050">
              <a:solidFill>
                <a:srgbClr val="000000"/>
              </a:solidFill>
              <a:highlight>
                <a:srgbClr val="FFFFFE"/>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1337</Words>
  <Application>Microsoft Macintosh PowerPoint</Application>
  <PresentationFormat>全屏显示(16:9)</PresentationFormat>
  <Paragraphs>123</Paragraphs>
  <Slides>21</Slides>
  <Notes>21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Roboto</vt:lpstr>
      <vt:lpstr>Times New Roman</vt:lpstr>
      <vt:lpstr>Arial</vt:lpstr>
      <vt:lpstr>Merriweather</vt:lpstr>
      <vt:lpstr>Courier New</vt:lpstr>
      <vt:lpstr>Paradigm</vt:lpstr>
      <vt:lpstr>Artificial Intelligence in Finance Project</vt:lpstr>
      <vt:lpstr>Project topic &amp; Seed programs </vt:lpstr>
      <vt:lpstr>Sources of Data</vt:lpstr>
      <vt:lpstr>List of improvements</vt:lpstr>
      <vt:lpstr>Inputs and Target</vt:lpstr>
      <vt:lpstr>Input Processing</vt:lpstr>
      <vt:lpstr>Input Selection or Extraction</vt:lpstr>
      <vt:lpstr>Models Used</vt:lpstr>
      <vt:lpstr>Model Parameters</vt:lpstr>
      <vt:lpstr>Model Performance</vt:lpstr>
      <vt:lpstr>Equity Curves for LinearSVR</vt:lpstr>
      <vt:lpstr>Equity Curves for LinearSVC</vt:lpstr>
      <vt:lpstr>Equity Curves for LinearSVC with wavelets </vt:lpstr>
      <vt:lpstr>Statistical &amp; Financial Metrics</vt:lpstr>
      <vt:lpstr>Statistical &amp; Financial Metrics Comparisons</vt:lpstr>
      <vt:lpstr>Final White Reality Check for LinearSVR</vt:lpstr>
      <vt:lpstr>Final White Reality Check for LinearSVC</vt:lpstr>
      <vt:lpstr>Final White Reality Check for LinearSVC with wavelets</vt:lpstr>
      <vt:lpstr>White Reality Check Results Comparison</vt:lpstr>
      <vt:lpstr>Conclusion</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APS 1052 : Artificial Intelligence in Finance Final Project Option 3 Case 1</dc:title>
  <cp:lastModifiedBy>Mingyan Li</cp:lastModifiedBy>
  <cp:revision>2</cp:revision>
  <dcterms:modified xsi:type="dcterms:W3CDTF">2022-07-15T03:24:21Z</dcterms:modified>
</cp:coreProperties>
</file>