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Microsoft YaHei" panose="020B0503020204020204" pitchFamily="34" charset="-122"/>
      <p:regular r:id="rId43"/>
      <p:bold r:id="rId44"/>
    </p:embeddedFont>
    <p:embeddedFont>
      <p:font typeface="Century Gothic" panose="020B0502020202020204" pitchFamily="34" charset="0"/>
      <p:regular r:id="rId45"/>
      <p:bold r:id="rId46"/>
      <p:italic r:id="rId47"/>
      <p:boldItalic r:id="rId48"/>
    </p:embeddedFont>
    <p:embeddedFont>
      <p:font typeface="Merriweather" pitchFamily="2"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88c34bba9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88c34bba9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8848d2f01_7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8848d2f01_7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88c34bba9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88c34bba9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88c34bba9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88c34bba9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88c34bba9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88c34bba9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88c34bba9_3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88c34bba9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87ef2b1df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87ef2b1df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87ef2b1df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87ef2b1df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87ef2b1df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87ef2b1df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87ef2b1df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87ef2b1df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8848d2f01_6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8848d2f01_6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87ef2b1df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87ef2b1d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87ef2b1df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87ef2b1df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8848d2f01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8848d2f01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87ef2b1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87ef2b1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87ef2b1d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87ef2b1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87ef2b1d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87ef2b1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7ef2b1d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87ef2b1d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87ef2b1d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87ef2b1d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87ef2b1d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87ef2b1d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87ef2b1d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087ef2b1d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8848d2f01_6_1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8848d2f01_6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87ef2b1d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87ef2b1d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87ef2b1df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87ef2b1d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87ef2b1d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87ef2b1d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87ef2b1d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87ef2b1d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87ef2b1d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87ef2b1d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8848d2f01_6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8848d2f01_6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087ef2b1df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087ef2b1d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8848d2f01_6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08848d2f01_6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088ca7e7e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088ca7e7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8848d2f01_6_1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8848d2f01_6_1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8848d2f01_6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8848d2f01_6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8848d2f01_2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8848d2f01_2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88c34bba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88c34bba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8848d2f01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8848d2f01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88c34bba9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88c34bba9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88c34bba9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88c34bba9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88c34bba9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88c34bba9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副标题页">
  <p:cSld name="副标题页">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body" idx="1"/>
          </p:nvPr>
        </p:nvSpPr>
        <p:spPr>
          <a:xfrm>
            <a:off x="2797373" y="1479571"/>
            <a:ext cx="3549300" cy="337200"/>
          </a:xfrm>
          <a:prstGeom prst="rect">
            <a:avLst/>
          </a:prstGeom>
          <a:noFill/>
          <a:ln>
            <a:noFill/>
          </a:ln>
        </p:spPr>
        <p:txBody>
          <a:bodyPr spcFirstLastPara="1" wrap="square" lIns="68575" tIns="34275" rIns="68575" bIns="34275" anchor="t" anchorCtr="0">
            <a:normAutofit/>
          </a:bodyPr>
          <a:lstStyle>
            <a:lvl1pPr marL="457200" marR="0" lvl="0" indent="-228600" algn="ctr" rtl="0">
              <a:lnSpc>
                <a:spcPct val="90000"/>
              </a:lnSpc>
              <a:spcBef>
                <a:spcPts val="800"/>
              </a:spcBef>
              <a:spcAft>
                <a:spcPts val="0"/>
              </a:spcAft>
              <a:buClr>
                <a:schemeClr val="accent1"/>
              </a:buClr>
              <a:buSzPts val="2100"/>
              <a:buFont typeface="Arial"/>
              <a:buNone/>
              <a:defRPr sz="2100" b="1" i="0" u="none" strike="noStrike" cap="none">
                <a:solidFill>
                  <a:schemeClr val="accent1"/>
                </a:solidFill>
                <a:latin typeface="Century Gothic"/>
                <a:ea typeface="Century Gothic"/>
                <a:cs typeface="Century Gothic"/>
                <a:sym typeface="Century Gothic"/>
              </a:defRPr>
            </a:lvl1pPr>
            <a:lvl2pPr marL="914400" marR="0" lvl="1"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23850" algn="l" rtl="0">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62" name="Google Shape;62;p13"/>
          <p:cNvSpPr txBox="1">
            <a:spLocks noGrp="1"/>
          </p:cNvSpPr>
          <p:nvPr>
            <p:ph type="body" idx="2"/>
          </p:nvPr>
        </p:nvSpPr>
        <p:spPr>
          <a:xfrm>
            <a:off x="2298031" y="2018297"/>
            <a:ext cx="4548000" cy="676800"/>
          </a:xfrm>
          <a:prstGeom prst="rect">
            <a:avLst/>
          </a:prstGeom>
          <a:noFill/>
          <a:ln>
            <a:noFill/>
          </a:ln>
        </p:spPr>
        <p:txBody>
          <a:bodyPr spcFirstLastPara="1" wrap="square" lIns="68575" tIns="34275" rIns="68575" bIns="34275" anchor="t" anchorCtr="0">
            <a:normAutofit/>
          </a:bodyPr>
          <a:lstStyle>
            <a:lvl1pPr marL="457200" marR="0" lvl="0" indent="-228600" algn="ctr" rtl="0">
              <a:lnSpc>
                <a:spcPct val="90000"/>
              </a:lnSpc>
              <a:spcBef>
                <a:spcPts val="800"/>
              </a:spcBef>
              <a:spcAft>
                <a:spcPts val="0"/>
              </a:spcAft>
              <a:buClr>
                <a:schemeClr val="lt1"/>
              </a:buClr>
              <a:buSzPts val="3600"/>
              <a:buFont typeface="Arial"/>
              <a:buNone/>
              <a:defRPr sz="3600" b="0" i="0" u="none" strike="noStrike" cap="none">
                <a:solidFill>
                  <a:schemeClr val="lt1"/>
                </a:solidFill>
                <a:latin typeface="Microsoft YaHei"/>
                <a:ea typeface="Microsoft YaHei"/>
                <a:cs typeface="Microsoft YaHei"/>
                <a:sym typeface="Microsoft YaHei"/>
              </a:defRPr>
            </a:lvl1pPr>
            <a:lvl2pPr marL="914400" marR="0" lvl="1"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23850" algn="l" rtl="0">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311700" y="715325"/>
            <a:ext cx="8520600" cy="128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sz="4600" dirty="0">
                <a:latin typeface="Times New Roman"/>
                <a:ea typeface="Times New Roman"/>
                <a:cs typeface="Times New Roman"/>
                <a:sym typeface="Times New Roman"/>
              </a:rPr>
              <a:t>Development Project</a:t>
            </a:r>
            <a:endParaRPr sz="4600" dirty="0">
              <a:latin typeface="Times New Roman"/>
              <a:ea typeface="Times New Roman"/>
              <a:cs typeface="Times New Roman"/>
              <a:sym typeface="Times New Roman"/>
            </a:endParaRPr>
          </a:p>
        </p:txBody>
      </p:sp>
      <p:sp>
        <p:nvSpPr>
          <p:cNvPr id="68" name="Google Shape;68;p14"/>
          <p:cNvSpPr txBox="1">
            <a:spLocks noGrp="1"/>
          </p:cNvSpPr>
          <p:nvPr>
            <p:ph type="subTitle" idx="1"/>
          </p:nvPr>
        </p:nvSpPr>
        <p:spPr>
          <a:xfrm>
            <a:off x="3258875" y="3066378"/>
            <a:ext cx="5369700" cy="1965000"/>
          </a:xfrm>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0"/>
              </a:spcAft>
              <a:buSzPts val="440"/>
              <a:buNone/>
            </a:pPr>
            <a:endParaRPr sz="10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3815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“Best” Equity Curve</a:t>
            </a:r>
            <a:endParaRPr sz="3600">
              <a:latin typeface="Times New Roman"/>
              <a:ea typeface="Times New Roman"/>
              <a:cs typeface="Times New Roman"/>
              <a:sym typeface="Times New Roman"/>
            </a:endParaRPr>
          </a:p>
        </p:txBody>
      </p:sp>
      <p:sp>
        <p:nvSpPr>
          <p:cNvPr id="122" name="Google Shape;122;p23"/>
          <p:cNvSpPr txBox="1"/>
          <p:nvPr/>
        </p:nvSpPr>
        <p:spPr>
          <a:xfrm>
            <a:off x="806525" y="1613025"/>
            <a:ext cx="7583400" cy="297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In order to decide what feature we should take into consideration to find the “best” equity curve among those good ones, we first look into what a “good” equity curve is. As we have discussed in the previous slide, a “good” equity curve should have high cumulative returns and relatively low volatility. </a:t>
            </a: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According to Sharpe (1966), the measure of Sharpe Ratio considers both return and risks. From the formula of Sharpe Ratio, we could see that if higher excess return and lower volatility would lead to higher Sharpe Ratio. Therefore, in order to select the “best” equity curve, we choose to select the pair with the highest Sharpe Ratio from “good” equity curve list instead.</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508375" y="70787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4800">
              <a:latin typeface="Times New Roman"/>
              <a:ea typeface="Times New Roman"/>
              <a:cs typeface="Times New Roman"/>
              <a:sym typeface="Times New Roman"/>
            </a:endParaRPr>
          </a:p>
          <a:p>
            <a:pPr marL="0" lvl="0" indent="0" algn="l" rtl="0">
              <a:spcBef>
                <a:spcPts val="0"/>
              </a:spcBef>
              <a:spcAft>
                <a:spcPts val="0"/>
              </a:spcAft>
              <a:buNone/>
            </a:pPr>
            <a:r>
              <a:rPr lang="en-CA" sz="4800">
                <a:latin typeface="Times New Roman"/>
                <a:ea typeface="Times New Roman"/>
                <a:cs typeface="Times New Roman"/>
                <a:sym typeface="Times New Roman"/>
              </a:rPr>
              <a:t>Codes &amp; Comments </a:t>
            </a:r>
            <a:endParaRPr sz="4800">
              <a:latin typeface="Times New Roman"/>
              <a:ea typeface="Times New Roman"/>
              <a:cs typeface="Times New Roman"/>
              <a:sym typeface="Times New Roman"/>
            </a:endParaRPr>
          </a:p>
        </p:txBody>
      </p:sp>
      <p:sp>
        <p:nvSpPr>
          <p:cNvPr id="128" name="Google Shape;128;p24"/>
          <p:cNvSpPr txBox="1">
            <a:spLocks noGrp="1"/>
          </p:cNvSpPr>
          <p:nvPr>
            <p:ph type="body" idx="1"/>
          </p:nvPr>
        </p:nvSpPr>
        <p:spPr>
          <a:xfrm>
            <a:off x="4644675" y="500925"/>
            <a:ext cx="4166400" cy="4429200"/>
          </a:xfrm>
          <a:prstGeom prst="rect">
            <a:avLst/>
          </a:prstGeom>
        </p:spPr>
        <p:txBody>
          <a:bodyPr spcFirstLastPara="1" wrap="square" lIns="91425" tIns="91425" rIns="91425" bIns="91425" anchor="t" anchorCtr="0">
            <a:normAutofit fontScale="92500" lnSpcReduction="20000"/>
          </a:bodyPr>
          <a:lstStyle/>
          <a:p>
            <a:pPr marL="457200" marR="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Set-up</a:t>
            </a:r>
            <a:endParaRPr sz="2500">
              <a:latin typeface="Times New Roman"/>
              <a:ea typeface="Times New Roman"/>
              <a:cs typeface="Times New Roman"/>
              <a:sym typeface="Times New Roman"/>
            </a:endParaRPr>
          </a:p>
          <a:p>
            <a:pPr marL="457200" marR="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Parameters</a:t>
            </a:r>
            <a:endParaRPr sz="2500">
              <a:solidFill>
                <a:srgbClr val="000000"/>
              </a:solidFill>
              <a:latin typeface="Times New Roman"/>
              <a:ea typeface="Times New Roman"/>
              <a:cs typeface="Times New Roman"/>
              <a:sym typeface="Times New Roman"/>
            </a:endParaRPr>
          </a:p>
          <a:p>
            <a:pPr marL="457200" lvl="0" indent="-363696" algn="l" rtl="0">
              <a:lnSpc>
                <a:spcPct val="150000"/>
              </a:lnSpc>
              <a:spcBef>
                <a:spcPts val="0"/>
              </a:spcBef>
              <a:spcAft>
                <a:spcPts val="0"/>
              </a:spcAft>
              <a:buSzPct val="92000"/>
              <a:buFont typeface="Times New Roman"/>
              <a:buChar char="➢"/>
            </a:pPr>
            <a:r>
              <a:rPr lang="en-CA" sz="2500">
                <a:latin typeface="Times New Roman"/>
                <a:ea typeface="Times New Roman"/>
                <a:cs typeface="Times New Roman"/>
                <a:sym typeface="Times New Roman"/>
              </a:rPr>
              <a:t>YFinance</a:t>
            </a:r>
            <a:endParaRPr sz="2500">
              <a:latin typeface="Times New Roman"/>
              <a:ea typeface="Times New Roman"/>
              <a:cs typeface="Times New Roman"/>
              <a:sym typeface="Times New Roman"/>
            </a:endParaRPr>
          </a:p>
          <a:p>
            <a:pPr marL="45720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Hedge Ratio</a:t>
            </a:r>
            <a:endParaRPr sz="2500">
              <a:latin typeface="Times New Roman"/>
              <a:ea typeface="Times New Roman"/>
              <a:cs typeface="Times New Roman"/>
              <a:sym typeface="Times New Roman"/>
            </a:endParaRPr>
          </a:p>
          <a:p>
            <a:pPr marL="45720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Spread &amp; Z-Score</a:t>
            </a:r>
            <a:endParaRPr sz="2500">
              <a:latin typeface="Times New Roman"/>
              <a:ea typeface="Times New Roman"/>
              <a:cs typeface="Times New Roman"/>
              <a:sym typeface="Times New Roman"/>
            </a:endParaRPr>
          </a:p>
          <a:p>
            <a:pPr marL="45720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Positions</a:t>
            </a:r>
            <a:endParaRPr sz="2500">
              <a:latin typeface="Times New Roman"/>
              <a:ea typeface="Times New Roman"/>
              <a:cs typeface="Times New Roman"/>
              <a:sym typeface="Times New Roman"/>
            </a:endParaRPr>
          </a:p>
          <a:p>
            <a:pPr marL="45720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Sharpe Ratio &amp; p-value</a:t>
            </a:r>
            <a:endParaRPr sz="2500">
              <a:latin typeface="Times New Roman"/>
              <a:ea typeface="Times New Roman"/>
              <a:cs typeface="Times New Roman"/>
              <a:sym typeface="Times New Roman"/>
            </a:endParaRPr>
          </a:p>
          <a:p>
            <a:pPr marL="45720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Database &amp; Tickers</a:t>
            </a:r>
            <a:endParaRPr sz="2500">
              <a:latin typeface="Times New Roman"/>
              <a:ea typeface="Times New Roman"/>
              <a:cs typeface="Times New Roman"/>
              <a:sym typeface="Times New Roman"/>
            </a:endParaRPr>
          </a:p>
          <a:p>
            <a:pPr marL="457200" lvl="0" indent="-375443" algn="l" rtl="0">
              <a:lnSpc>
                <a:spcPct val="150000"/>
              </a:lnSpc>
              <a:spcBef>
                <a:spcPts val="0"/>
              </a:spcBef>
              <a:spcAft>
                <a:spcPts val="0"/>
              </a:spcAft>
              <a:buSzPct val="100000"/>
              <a:buFont typeface="Times New Roman"/>
              <a:buChar char="➢"/>
            </a:pPr>
            <a:r>
              <a:rPr lang="en-CA" sz="2500">
                <a:latin typeface="Times New Roman"/>
                <a:ea typeface="Times New Roman"/>
                <a:cs typeface="Times New Roman"/>
                <a:sym typeface="Times New Roman"/>
              </a:rPr>
              <a:t>Results</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3962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Set-up</a:t>
            </a:r>
            <a:endParaRPr sz="3600">
              <a:latin typeface="Times New Roman"/>
              <a:ea typeface="Times New Roman"/>
              <a:cs typeface="Times New Roman"/>
              <a:sym typeface="Times New Roman"/>
            </a:endParaRPr>
          </a:p>
        </p:txBody>
      </p:sp>
      <p:sp>
        <p:nvSpPr>
          <p:cNvPr id="134" name="Google Shape;134;p25"/>
          <p:cNvSpPr txBox="1"/>
          <p:nvPr/>
        </p:nvSpPr>
        <p:spPr>
          <a:xfrm>
            <a:off x="4828200" y="1584550"/>
            <a:ext cx="4212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import the modules that we will need in the following steps.</a:t>
            </a:r>
            <a:endParaRPr sz="1600">
              <a:solidFill>
                <a:schemeClr val="accent1"/>
              </a:solidFill>
              <a:latin typeface="Times New Roman"/>
              <a:ea typeface="Times New Roman"/>
              <a:cs typeface="Times New Roman"/>
              <a:sym typeface="Times New Roman"/>
            </a:endParaRPr>
          </a:p>
        </p:txBody>
      </p:sp>
      <p:pic>
        <p:nvPicPr>
          <p:cNvPr id="135" name="Google Shape;135;p25"/>
          <p:cNvPicPr preferRelativeResize="0"/>
          <p:nvPr/>
        </p:nvPicPr>
        <p:blipFill>
          <a:blip r:embed="rId3">
            <a:alphaModFix/>
          </a:blip>
          <a:stretch>
            <a:fillRect/>
          </a:stretch>
        </p:blipFill>
        <p:spPr>
          <a:xfrm>
            <a:off x="166725" y="1584550"/>
            <a:ext cx="4405267" cy="285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3438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Parameters</a:t>
            </a:r>
            <a:endParaRPr sz="3600">
              <a:latin typeface="Times New Roman"/>
              <a:ea typeface="Times New Roman"/>
              <a:cs typeface="Times New Roman"/>
              <a:sym typeface="Times New Roman"/>
            </a:endParaRPr>
          </a:p>
        </p:txBody>
      </p:sp>
      <p:sp>
        <p:nvSpPr>
          <p:cNvPr id="141" name="Google Shape;141;p26"/>
          <p:cNvSpPr txBox="1"/>
          <p:nvPr/>
        </p:nvSpPr>
        <p:spPr>
          <a:xfrm>
            <a:off x="5017750" y="1823500"/>
            <a:ext cx="384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42" name="Google Shape;142;p26"/>
          <p:cNvPicPr preferRelativeResize="0"/>
          <p:nvPr/>
        </p:nvPicPr>
        <p:blipFill>
          <a:blip r:embed="rId3">
            <a:alphaModFix/>
          </a:blip>
          <a:stretch>
            <a:fillRect/>
          </a:stretch>
        </p:blipFill>
        <p:spPr>
          <a:xfrm>
            <a:off x="76925" y="2439663"/>
            <a:ext cx="4626399" cy="1330875"/>
          </a:xfrm>
          <a:prstGeom prst="rect">
            <a:avLst/>
          </a:prstGeom>
          <a:noFill/>
          <a:ln>
            <a:noFill/>
          </a:ln>
        </p:spPr>
      </p:pic>
      <p:sp>
        <p:nvSpPr>
          <p:cNvPr id="143" name="Google Shape;143;p26"/>
          <p:cNvSpPr txBox="1"/>
          <p:nvPr/>
        </p:nvSpPr>
        <p:spPr>
          <a:xfrm>
            <a:off x="5017750" y="2397113"/>
            <a:ext cx="3936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modify our seed code ReversionYesLoopMod_DISTRIBUTED.py. Here we set the parameters. The period we set is from January 1st, 2011 to January 1st, 2021.</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647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YFinance</a:t>
            </a:r>
            <a:endParaRPr sz="3600">
              <a:latin typeface="Times New Roman"/>
              <a:ea typeface="Times New Roman"/>
              <a:cs typeface="Times New Roman"/>
              <a:sym typeface="Times New Roman"/>
            </a:endParaRPr>
          </a:p>
        </p:txBody>
      </p:sp>
      <p:pic>
        <p:nvPicPr>
          <p:cNvPr id="149" name="Google Shape;149;p27"/>
          <p:cNvPicPr preferRelativeResize="0"/>
          <p:nvPr/>
        </p:nvPicPr>
        <p:blipFill>
          <a:blip r:embed="rId3">
            <a:alphaModFix/>
          </a:blip>
          <a:stretch>
            <a:fillRect/>
          </a:stretch>
        </p:blipFill>
        <p:spPr>
          <a:xfrm>
            <a:off x="152400" y="1277025"/>
            <a:ext cx="6777617" cy="3714074"/>
          </a:xfrm>
          <a:prstGeom prst="rect">
            <a:avLst/>
          </a:prstGeom>
          <a:noFill/>
          <a:ln>
            <a:noFill/>
          </a:ln>
        </p:spPr>
      </p:pic>
      <p:sp>
        <p:nvSpPr>
          <p:cNvPr id="150" name="Google Shape;150;p27"/>
          <p:cNvSpPr txBox="1"/>
          <p:nvPr/>
        </p:nvSpPr>
        <p:spPr>
          <a:xfrm>
            <a:off x="7256225" y="2188200"/>
            <a:ext cx="1576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get the data from Yfinance.</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92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Hedge ratio</a:t>
            </a:r>
            <a:endParaRPr sz="3600">
              <a:latin typeface="Times New Roman"/>
              <a:ea typeface="Times New Roman"/>
              <a:cs typeface="Times New Roman"/>
              <a:sym typeface="Times New Roman"/>
            </a:endParaRPr>
          </a:p>
        </p:txBody>
      </p:sp>
      <p:pic>
        <p:nvPicPr>
          <p:cNvPr id="156" name="Google Shape;156;p28"/>
          <p:cNvPicPr preferRelativeResize="0"/>
          <p:nvPr/>
        </p:nvPicPr>
        <p:blipFill>
          <a:blip r:embed="rId3">
            <a:alphaModFix/>
          </a:blip>
          <a:stretch>
            <a:fillRect/>
          </a:stretch>
        </p:blipFill>
        <p:spPr>
          <a:xfrm>
            <a:off x="152400" y="1277025"/>
            <a:ext cx="7481101" cy="2826375"/>
          </a:xfrm>
          <a:prstGeom prst="rect">
            <a:avLst/>
          </a:prstGeom>
          <a:noFill/>
          <a:ln>
            <a:noFill/>
          </a:ln>
        </p:spPr>
      </p:pic>
      <p:sp>
        <p:nvSpPr>
          <p:cNvPr id="157" name="Google Shape;157;p28"/>
          <p:cNvSpPr txBox="1"/>
          <p:nvPr/>
        </p:nvSpPr>
        <p:spPr>
          <a:xfrm>
            <a:off x="364700" y="4363800"/>
            <a:ext cx="8388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regress the y variable against the x variable and get the rolling hedge ratio.</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857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Hedge ratio with detrended price</a:t>
            </a:r>
            <a:endParaRPr sz="3600">
              <a:latin typeface="Times New Roman"/>
              <a:ea typeface="Times New Roman"/>
              <a:cs typeface="Times New Roman"/>
              <a:sym typeface="Times New Roman"/>
            </a:endParaRPr>
          </a:p>
        </p:txBody>
      </p:sp>
      <p:pic>
        <p:nvPicPr>
          <p:cNvPr id="163" name="Google Shape;163;p29"/>
          <p:cNvPicPr preferRelativeResize="0"/>
          <p:nvPr/>
        </p:nvPicPr>
        <p:blipFill>
          <a:blip r:embed="rId3">
            <a:alphaModFix/>
          </a:blip>
          <a:stretch>
            <a:fillRect/>
          </a:stretch>
        </p:blipFill>
        <p:spPr>
          <a:xfrm>
            <a:off x="152400" y="1277025"/>
            <a:ext cx="6915201" cy="3071749"/>
          </a:xfrm>
          <a:prstGeom prst="rect">
            <a:avLst/>
          </a:prstGeom>
          <a:noFill/>
          <a:ln>
            <a:noFill/>
          </a:ln>
        </p:spPr>
      </p:pic>
      <p:sp>
        <p:nvSpPr>
          <p:cNvPr id="164" name="Google Shape;164;p29"/>
          <p:cNvSpPr txBox="1"/>
          <p:nvPr/>
        </p:nvSpPr>
        <p:spPr>
          <a:xfrm>
            <a:off x="7356850" y="1798350"/>
            <a:ext cx="16224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repeat the steps for calculating hedge ratio using the detrended price. We will use the results for the White’s reality check.</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42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Spread &amp; Z-Score</a:t>
            </a:r>
            <a:endParaRPr sz="3600">
              <a:latin typeface="Times New Roman"/>
              <a:ea typeface="Times New Roman"/>
              <a:cs typeface="Times New Roman"/>
              <a:sym typeface="Times New Roman"/>
            </a:endParaRPr>
          </a:p>
        </p:txBody>
      </p:sp>
      <p:pic>
        <p:nvPicPr>
          <p:cNvPr id="170" name="Google Shape;170;p30"/>
          <p:cNvPicPr preferRelativeResize="0"/>
          <p:nvPr/>
        </p:nvPicPr>
        <p:blipFill>
          <a:blip r:embed="rId3">
            <a:alphaModFix/>
          </a:blip>
          <a:stretch>
            <a:fillRect/>
          </a:stretch>
        </p:blipFill>
        <p:spPr>
          <a:xfrm>
            <a:off x="152400" y="1277025"/>
            <a:ext cx="6927776" cy="3119400"/>
          </a:xfrm>
          <a:prstGeom prst="rect">
            <a:avLst/>
          </a:prstGeom>
          <a:noFill/>
          <a:ln>
            <a:noFill/>
          </a:ln>
        </p:spPr>
      </p:pic>
      <p:sp>
        <p:nvSpPr>
          <p:cNvPr id="171" name="Google Shape;171;p30"/>
          <p:cNvSpPr txBox="1"/>
          <p:nvPr/>
        </p:nvSpPr>
        <p:spPr>
          <a:xfrm>
            <a:off x="358350" y="4466400"/>
            <a:ext cx="7608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calculate the spread and the Z-Score indicator using rolling regression. We modify the code in ReversionNoLoopMod_DISTRIBUTED.py for this part.</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276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Positions</a:t>
            </a:r>
            <a:endParaRPr sz="3600">
              <a:latin typeface="Times New Roman"/>
              <a:ea typeface="Times New Roman"/>
              <a:cs typeface="Times New Roman"/>
              <a:sym typeface="Times New Roman"/>
            </a:endParaRPr>
          </a:p>
        </p:txBody>
      </p:sp>
      <p:pic>
        <p:nvPicPr>
          <p:cNvPr id="177" name="Google Shape;177;p31"/>
          <p:cNvPicPr preferRelativeResize="0"/>
          <p:nvPr/>
        </p:nvPicPr>
        <p:blipFill>
          <a:blip r:embed="rId3">
            <a:alphaModFix/>
          </a:blip>
          <a:stretch>
            <a:fillRect/>
          </a:stretch>
        </p:blipFill>
        <p:spPr>
          <a:xfrm>
            <a:off x="152400" y="1277025"/>
            <a:ext cx="8839200" cy="1718448"/>
          </a:xfrm>
          <a:prstGeom prst="rect">
            <a:avLst/>
          </a:prstGeom>
          <a:noFill/>
          <a:ln>
            <a:noFill/>
          </a:ln>
        </p:spPr>
      </p:pic>
      <p:sp>
        <p:nvSpPr>
          <p:cNvPr id="178" name="Google Shape;178;p31"/>
          <p:cNvSpPr txBox="1"/>
          <p:nvPr/>
        </p:nvSpPr>
        <p:spPr>
          <a:xfrm>
            <a:off x="152400" y="3307425"/>
            <a:ext cx="8639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After calculating the num units long &amp; short and the dollar capital allocation in each ETF, we repeat the steps for obtaining positions using detrended prices. We will use the results for the White’s reality check.</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647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Sharpe ratio &amp; p-value</a:t>
            </a:r>
            <a:endParaRPr sz="3600">
              <a:latin typeface="Times New Roman"/>
              <a:ea typeface="Times New Roman"/>
              <a:cs typeface="Times New Roman"/>
              <a:sym typeface="Times New Roman"/>
            </a:endParaRPr>
          </a:p>
        </p:txBody>
      </p:sp>
      <p:pic>
        <p:nvPicPr>
          <p:cNvPr id="184" name="Google Shape;184;p32"/>
          <p:cNvPicPr preferRelativeResize="0"/>
          <p:nvPr/>
        </p:nvPicPr>
        <p:blipFill>
          <a:blip r:embed="rId3">
            <a:alphaModFix/>
          </a:blip>
          <a:stretch>
            <a:fillRect/>
          </a:stretch>
        </p:blipFill>
        <p:spPr>
          <a:xfrm>
            <a:off x="152400" y="1277025"/>
            <a:ext cx="5966147" cy="3714074"/>
          </a:xfrm>
          <a:prstGeom prst="rect">
            <a:avLst/>
          </a:prstGeom>
          <a:noFill/>
          <a:ln>
            <a:noFill/>
          </a:ln>
        </p:spPr>
      </p:pic>
      <p:sp>
        <p:nvSpPr>
          <p:cNvPr id="185" name="Google Shape;185;p32"/>
          <p:cNvSpPr txBox="1"/>
          <p:nvPr/>
        </p:nvSpPr>
        <p:spPr>
          <a:xfrm>
            <a:off x="6287900" y="1672575"/>
            <a:ext cx="2464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calculate the result metrics. We will use the Sharpe ratio and the p-value for evaluation for the choice of the “best” equity curve.</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32550" y="84245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CA" sz="4800">
                <a:latin typeface="Times New Roman"/>
                <a:ea typeface="Times New Roman"/>
                <a:cs typeface="Times New Roman"/>
                <a:sym typeface="Times New Roman"/>
              </a:rPr>
              <a:t>Contents</a:t>
            </a:r>
            <a:endParaRPr sz="4800">
              <a:latin typeface="Times New Roman"/>
              <a:ea typeface="Times New Roman"/>
              <a:cs typeface="Times New Roman"/>
              <a:sym typeface="Times New Roman"/>
            </a:endParaRPr>
          </a:p>
        </p:txBody>
      </p:sp>
      <p:sp>
        <p:nvSpPr>
          <p:cNvPr id="74" name="Google Shape;74;p15"/>
          <p:cNvSpPr txBox="1">
            <a:spLocks noGrp="1"/>
          </p:cNvSpPr>
          <p:nvPr>
            <p:ph type="body" idx="1"/>
          </p:nvPr>
        </p:nvSpPr>
        <p:spPr>
          <a:xfrm>
            <a:off x="4675700" y="466675"/>
            <a:ext cx="4166400" cy="4098600"/>
          </a:xfrm>
          <a:prstGeom prst="rect">
            <a:avLst/>
          </a:prstGeom>
        </p:spPr>
        <p:txBody>
          <a:bodyPr spcFirstLastPara="1" wrap="square" lIns="91425" tIns="91425" rIns="91425" bIns="91425" anchor="t" anchorCtr="0">
            <a:normAutofit/>
          </a:bodyPr>
          <a:lstStyle/>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Introduction</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Concepts</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Codes &amp; Comments</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Results</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Conclusion</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Future Developments</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References</a:t>
            </a:r>
            <a:endParaRPr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647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Database &amp; Tickers</a:t>
            </a:r>
            <a:endParaRPr sz="3600">
              <a:latin typeface="Times New Roman"/>
              <a:ea typeface="Times New Roman"/>
              <a:cs typeface="Times New Roman"/>
              <a:sym typeface="Times New Roman"/>
            </a:endParaRPr>
          </a:p>
        </p:txBody>
      </p:sp>
      <p:sp>
        <p:nvSpPr>
          <p:cNvPr id="191" name="Google Shape;191;p33"/>
          <p:cNvSpPr txBox="1"/>
          <p:nvPr/>
        </p:nvSpPr>
        <p:spPr>
          <a:xfrm>
            <a:off x="5733425" y="1414338"/>
            <a:ext cx="30090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a:solidFill>
                  <a:schemeClr val="accent1"/>
                </a:solidFill>
                <a:latin typeface="Times New Roman"/>
                <a:ea typeface="Times New Roman"/>
                <a:cs typeface="Times New Roman"/>
                <a:sym typeface="Times New Roman"/>
              </a:rPr>
              <a:t>In this part, we can change the file path of the database and the ticker’s name to activate the program.</a:t>
            </a:r>
            <a:endParaRPr sz="15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accent1"/>
              </a:solidFill>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AutoNum type="arabicPeriod"/>
            </a:pPr>
            <a:r>
              <a:rPr lang="en-CA" sz="1500">
                <a:solidFill>
                  <a:schemeClr val="accent1"/>
                </a:solidFill>
                <a:latin typeface="Times New Roman"/>
                <a:ea typeface="Times New Roman"/>
                <a:cs typeface="Times New Roman"/>
                <a:sym typeface="Times New Roman"/>
              </a:rPr>
              <a:t>Link the data to the SQLite database on the local system. Remember to check and change the database file path for your own computer.</a:t>
            </a:r>
            <a:endParaRPr sz="1500">
              <a:solidFill>
                <a:schemeClr val="accent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accent1"/>
              </a:solidFill>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AutoNum type="arabicPeriod"/>
            </a:pPr>
            <a:r>
              <a:rPr lang="en-CA" sz="1500">
                <a:solidFill>
                  <a:schemeClr val="accent1"/>
                </a:solidFill>
                <a:latin typeface="Times New Roman"/>
                <a:ea typeface="Times New Roman"/>
                <a:cs typeface="Times New Roman"/>
                <a:sym typeface="Times New Roman"/>
              </a:rPr>
              <a:t>Check the SQLite database for the tickers of the interesting area, then change the ticker’s name to activate the program</a:t>
            </a:r>
            <a:endParaRPr sz="15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accent1"/>
              </a:solidFill>
              <a:latin typeface="Times New Roman"/>
              <a:ea typeface="Times New Roman"/>
              <a:cs typeface="Times New Roman"/>
              <a:sym typeface="Times New Roman"/>
            </a:endParaRPr>
          </a:p>
        </p:txBody>
      </p:sp>
      <p:pic>
        <p:nvPicPr>
          <p:cNvPr id="192" name="Google Shape;192;p33"/>
          <p:cNvPicPr preferRelativeResize="0"/>
          <p:nvPr/>
        </p:nvPicPr>
        <p:blipFill>
          <a:blip r:embed="rId3">
            <a:alphaModFix/>
          </a:blip>
          <a:stretch>
            <a:fillRect/>
          </a:stretch>
        </p:blipFill>
        <p:spPr>
          <a:xfrm>
            <a:off x="103473" y="1279750"/>
            <a:ext cx="5329101" cy="3782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85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sp>
        <p:nvSpPr>
          <p:cNvPr id="198" name="Google Shape;198;p34"/>
          <p:cNvSpPr txBox="1"/>
          <p:nvPr/>
        </p:nvSpPr>
        <p:spPr>
          <a:xfrm>
            <a:off x="6199875" y="1634850"/>
            <a:ext cx="261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9" name="Google Shape;199;p34"/>
          <p:cNvPicPr preferRelativeResize="0"/>
          <p:nvPr/>
        </p:nvPicPr>
        <p:blipFill>
          <a:blip r:embed="rId3">
            <a:alphaModFix/>
          </a:blip>
          <a:stretch>
            <a:fillRect/>
          </a:stretch>
        </p:blipFill>
        <p:spPr>
          <a:xfrm>
            <a:off x="152400" y="1277025"/>
            <a:ext cx="4011719" cy="3714076"/>
          </a:xfrm>
          <a:prstGeom prst="rect">
            <a:avLst/>
          </a:prstGeom>
          <a:noFill/>
          <a:ln>
            <a:noFill/>
          </a:ln>
        </p:spPr>
      </p:pic>
      <p:sp>
        <p:nvSpPr>
          <p:cNvPr id="200" name="Google Shape;200;p34"/>
          <p:cNvSpPr txBox="1"/>
          <p:nvPr/>
        </p:nvSpPr>
        <p:spPr>
          <a:xfrm>
            <a:off x="5005175" y="1471375"/>
            <a:ext cx="3697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We create these empty lists to store our results and using the Sharpe ratio to find the pairs of ETF with the good equity curves and select the pair of ETF with the best equity curve.</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510725" y="88847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4800">
              <a:latin typeface="Times New Roman"/>
              <a:ea typeface="Times New Roman"/>
              <a:cs typeface="Times New Roman"/>
              <a:sym typeface="Times New Roman"/>
            </a:endParaRPr>
          </a:p>
          <a:p>
            <a:pPr marL="0" lvl="0" indent="0" algn="l" rtl="0">
              <a:spcBef>
                <a:spcPts val="0"/>
              </a:spcBef>
              <a:spcAft>
                <a:spcPts val="0"/>
              </a:spcAft>
              <a:buNone/>
            </a:pPr>
            <a:r>
              <a:rPr lang="en-CA" sz="4800">
                <a:latin typeface="Times New Roman"/>
                <a:ea typeface="Times New Roman"/>
                <a:cs typeface="Times New Roman"/>
                <a:sym typeface="Times New Roman"/>
              </a:rPr>
              <a:t>Results</a:t>
            </a:r>
            <a:endParaRPr sz="4800">
              <a:latin typeface="Times New Roman"/>
              <a:ea typeface="Times New Roman"/>
              <a:cs typeface="Times New Roman"/>
              <a:sym typeface="Times New Roman"/>
            </a:endParaRPr>
          </a:p>
        </p:txBody>
      </p:sp>
      <p:sp>
        <p:nvSpPr>
          <p:cNvPr id="206" name="Google Shape;206;p35"/>
          <p:cNvSpPr txBox="1">
            <a:spLocks noGrp="1"/>
          </p:cNvSpPr>
          <p:nvPr>
            <p:ph type="body" idx="1"/>
          </p:nvPr>
        </p:nvSpPr>
        <p:spPr>
          <a:xfrm>
            <a:off x="4644675" y="1097100"/>
            <a:ext cx="4166400" cy="4098600"/>
          </a:xfrm>
          <a:prstGeom prst="rect">
            <a:avLst/>
          </a:prstGeom>
        </p:spPr>
        <p:txBody>
          <a:bodyPr spcFirstLastPara="1" wrap="square" lIns="91425" tIns="91425" rIns="91425" bIns="91425" anchor="t" anchorCtr="0">
            <a:normAutofit/>
          </a:bodyPr>
          <a:lstStyle/>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Database</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Tickers Selected</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Best ETF pairs and their Equity Curves</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Metrics of Results</a:t>
            </a:r>
            <a:endParaRPr sz="250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516275" y="766375"/>
            <a:ext cx="8147100" cy="454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Our group used the DB Browser for SQLite to browse data from PythonData.db from the sqlite folder provided in Week 9.</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For the program, we tested five different tickers from the database:</a:t>
            </a:r>
            <a:endParaRPr sz="1600">
              <a:solidFill>
                <a:schemeClr val="accent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accent1"/>
              </a:buClr>
              <a:buSzPts val="1600"/>
              <a:buFont typeface="Times New Roman"/>
              <a:buChar char="-"/>
            </a:pPr>
            <a:r>
              <a:rPr lang="en-CA" sz="1600">
                <a:solidFill>
                  <a:schemeClr val="accent1"/>
                </a:solidFill>
                <a:latin typeface="Times New Roman"/>
                <a:ea typeface="Times New Roman"/>
                <a:cs typeface="Times New Roman"/>
                <a:sym typeface="Times New Roman"/>
              </a:rPr>
              <a:t>Focus = Silver</a:t>
            </a:r>
            <a:endParaRPr sz="1600">
              <a:solidFill>
                <a:schemeClr val="accent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accent1"/>
              </a:buClr>
              <a:buSzPts val="1600"/>
              <a:buFont typeface="Times New Roman"/>
              <a:buChar char="-"/>
            </a:pPr>
            <a:r>
              <a:rPr lang="en-CA" sz="1600">
                <a:solidFill>
                  <a:schemeClr val="accent1"/>
                </a:solidFill>
                <a:latin typeface="Times New Roman"/>
                <a:ea typeface="Times New Roman"/>
                <a:cs typeface="Times New Roman"/>
                <a:sym typeface="Times New Roman"/>
              </a:rPr>
              <a:t>Focus = Convertibles</a:t>
            </a:r>
            <a:endParaRPr sz="1600">
              <a:solidFill>
                <a:schemeClr val="accent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accent1"/>
              </a:buClr>
              <a:buSzPts val="1600"/>
              <a:buFont typeface="Times New Roman"/>
              <a:buChar char="-"/>
            </a:pPr>
            <a:r>
              <a:rPr lang="en-CA" sz="1600">
                <a:solidFill>
                  <a:schemeClr val="accent1"/>
                </a:solidFill>
                <a:latin typeface="Times New Roman"/>
                <a:ea typeface="Times New Roman"/>
                <a:cs typeface="Times New Roman"/>
                <a:sym typeface="Times New Roman"/>
              </a:rPr>
              <a:t>Focus = Chinese Renminbi</a:t>
            </a:r>
            <a:endParaRPr sz="1600">
              <a:solidFill>
                <a:schemeClr val="accent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accent1"/>
              </a:buClr>
              <a:buSzPts val="1600"/>
              <a:buFont typeface="Times New Roman"/>
              <a:buChar char="-"/>
            </a:pPr>
            <a:r>
              <a:rPr lang="en-CA" sz="1600">
                <a:solidFill>
                  <a:schemeClr val="accent1"/>
                </a:solidFill>
                <a:latin typeface="Times New Roman"/>
                <a:ea typeface="Times New Roman"/>
                <a:cs typeface="Times New Roman"/>
                <a:sym typeface="Times New Roman"/>
              </a:rPr>
              <a:t>Niche = Agriculture </a:t>
            </a:r>
            <a:endParaRPr sz="1600">
              <a:solidFill>
                <a:schemeClr val="accent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accent1"/>
              </a:buClr>
              <a:buSzPts val="1600"/>
              <a:buFont typeface="Times New Roman"/>
              <a:buChar char="-"/>
            </a:pPr>
            <a:r>
              <a:rPr lang="en-CA" sz="1600">
                <a:solidFill>
                  <a:schemeClr val="accent1"/>
                </a:solidFill>
                <a:latin typeface="Times New Roman"/>
                <a:ea typeface="Times New Roman"/>
                <a:cs typeface="Times New Roman"/>
                <a:sym typeface="Times New Roman"/>
              </a:rPr>
              <a:t>Category = Government Credit.</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4600"/>
              </a:spcBef>
              <a:spcAft>
                <a:spcPts val="4600"/>
              </a:spcAft>
              <a:buNone/>
            </a:pPr>
            <a:endParaRPr sz="1600">
              <a:latin typeface="Times New Roman"/>
              <a:ea typeface="Times New Roman"/>
              <a:cs typeface="Times New Roman"/>
              <a:sym typeface="Times New Roman"/>
            </a:endParaRPr>
          </a:p>
        </p:txBody>
      </p:sp>
      <p:sp>
        <p:nvSpPr>
          <p:cNvPr id="212" name="Google Shape;212;p36"/>
          <p:cNvSpPr/>
          <p:nvPr/>
        </p:nvSpPr>
        <p:spPr>
          <a:xfrm>
            <a:off x="227675" y="4812325"/>
            <a:ext cx="8724300" cy="5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3961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Results for Focus = Silver</a:t>
            </a:r>
            <a:endParaRPr sz="3600">
              <a:latin typeface="Times New Roman"/>
              <a:ea typeface="Times New Roman"/>
              <a:cs typeface="Times New Roman"/>
              <a:sym typeface="Times New Roman"/>
            </a:endParaRPr>
          </a:p>
        </p:txBody>
      </p:sp>
      <p:sp>
        <p:nvSpPr>
          <p:cNvPr id="218" name="Google Shape;218;p3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9" name="Google Shape;219;p37"/>
          <p:cNvSpPr txBox="1">
            <a:spLocks noGrp="1"/>
          </p:cNvSpPr>
          <p:nvPr>
            <p:ph type="body" idx="2"/>
          </p:nvPr>
        </p:nvSpPr>
        <p:spPr>
          <a:xfrm>
            <a:off x="4832425" y="166935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The pair with the best equity curve where Focus = Silver is iShares Silver Trust (SLV) and ETFS Physical Silver Shares (SIVR). </a:t>
            </a:r>
            <a:endParaRPr sz="16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CA" sz="1600">
                <a:solidFill>
                  <a:schemeClr val="accent1"/>
                </a:solidFill>
                <a:latin typeface="Times New Roman"/>
                <a:ea typeface="Times New Roman"/>
                <a:cs typeface="Times New Roman"/>
                <a:sym typeface="Times New Roman"/>
              </a:rPr>
              <a:t>Their corresponding Asset Class is Commodities; Category is Precious Metals; Focus is Silver, and Niche is Physically Held.</a:t>
            </a:r>
            <a:endParaRPr sz="1600">
              <a:solidFill>
                <a:schemeClr val="accent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20" name="Google Shape;220;p37"/>
          <p:cNvPicPr preferRelativeResize="0"/>
          <p:nvPr/>
        </p:nvPicPr>
        <p:blipFill>
          <a:blip r:embed="rId3">
            <a:alphaModFix/>
          </a:blip>
          <a:stretch>
            <a:fillRect/>
          </a:stretch>
        </p:blipFill>
        <p:spPr>
          <a:xfrm>
            <a:off x="311700" y="1505700"/>
            <a:ext cx="4260300" cy="307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25" y="4171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Metrics</a:t>
            </a:r>
            <a:endParaRPr sz="3600">
              <a:latin typeface="Times New Roman"/>
              <a:ea typeface="Times New Roman"/>
              <a:cs typeface="Times New Roman"/>
              <a:sym typeface="Times New Roman"/>
            </a:endParaRPr>
          </a:p>
        </p:txBody>
      </p:sp>
      <p:sp>
        <p:nvSpPr>
          <p:cNvPr id="226" name="Google Shape;226;p38"/>
          <p:cNvSpPr txBox="1">
            <a:spLocks noGrp="1"/>
          </p:cNvSpPr>
          <p:nvPr>
            <p:ph type="body" idx="1"/>
          </p:nvPr>
        </p:nvSpPr>
        <p:spPr>
          <a:xfrm>
            <a:off x="396775" y="3764100"/>
            <a:ext cx="8350500" cy="10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400">
                <a:solidFill>
                  <a:schemeClr val="accent1"/>
                </a:solidFill>
                <a:latin typeface="Times New Roman"/>
                <a:ea typeface="Times New Roman"/>
                <a:cs typeface="Times New Roman"/>
                <a:sym typeface="Times New Roman"/>
              </a:rPr>
              <a:t>The first list shows the Sharpe ratio of each possible pair. The second list is the corresponding pair names. The third list indicates the p-value of each pair. Finally the function will tell us what is the best ETF pair in the selecte</a:t>
            </a:r>
            <a:r>
              <a:rPr lang="en-CA" sz="1400"/>
              <a:t>d </a:t>
            </a:r>
            <a:r>
              <a:rPr lang="en-CA" sz="1400">
                <a:solidFill>
                  <a:schemeClr val="accent1"/>
                </a:solidFill>
                <a:latin typeface="Times New Roman"/>
                <a:ea typeface="Times New Roman"/>
                <a:cs typeface="Times New Roman"/>
                <a:sym typeface="Times New Roman"/>
              </a:rPr>
              <a:t>ticker.</a:t>
            </a:r>
            <a:endParaRPr sz="1400">
              <a:solidFill>
                <a:schemeClr val="accent1"/>
              </a:solidFill>
              <a:latin typeface="Times New Roman"/>
              <a:ea typeface="Times New Roman"/>
              <a:cs typeface="Times New Roman"/>
              <a:sym typeface="Times New Roman"/>
            </a:endParaRPr>
          </a:p>
          <a:p>
            <a:pPr marL="0" lvl="0" indent="0" algn="l" rtl="0">
              <a:spcBef>
                <a:spcPts val="1200"/>
              </a:spcBef>
              <a:spcAft>
                <a:spcPts val="1200"/>
              </a:spcAft>
              <a:buNone/>
            </a:pPr>
            <a:r>
              <a:rPr lang="en-CA" sz="1400">
                <a:solidFill>
                  <a:schemeClr val="accent1"/>
                </a:solidFill>
                <a:latin typeface="Times New Roman"/>
                <a:ea typeface="Times New Roman"/>
                <a:cs typeface="Times New Roman"/>
                <a:sym typeface="Times New Roman"/>
              </a:rPr>
              <a:t>For the best ETF pair SLV and SIVR, its corresponding Sharpe Ratio is 5.96 and its p-value is 0.0.</a:t>
            </a:r>
            <a:endParaRPr sz="1400">
              <a:solidFill>
                <a:schemeClr val="accent1"/>
              </a:solidFill>
              <a:latin typeface="Times New Roman"/>
              <a:ea typeface="Times New Roman"/>
              <a:cs typeface="Times New Roman"/>
              <a:sym typeface="Times New Roman"/>
            </a:endParaRPr>
          </a:p>
        </p:txBody>
      </p:sp>
      <p:pic>
        <p:nvPicPr>
          <p:cNvPr id="227" name="Google Shape;227;p38"/>
          <p:cNvPicPr preferRelativeResize="0"/>
          <p:nvPr/>
        </p:nvPicPr>
        <p:blipFill>
          <a:blip r:embed="rId3">
            <a:alphaModFix/>
          </a:blip>
          <a:stretch>
            <a:fillRect/>
          </a:stretch>
        </p:blipFill>
        <p:spPr>
          <a:xfrm>
            <a:off x="1515150" y="1519238"/>
            <a:ext cx="5943600" cy="2105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311700" y="4066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Results for Focus = Convertibles</a:t>
            </a:r>
            <a:endParaRPr sz="3600">
              <a:latin typeface="Times New Roman"/>
              <a:ea typeface="Times New Roman"/>
              <a:cs typeface="Times New Roman"/>
              <a:sym typeface="Times New Roman"/>
            </a:endParaRPr>
          </a:p>
        </p:txBody>
      </p:sp>
      <p:sp>
        <p:nvSpPr>
          <p:cNvPr id="233" name="Google Shape;233;p3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4" name="Google Shape;234;p39"/>
          <p:cNvSpPr txBox="1">
            <a:spLocks noGrp="1"/>
          </p:cNvSpPr>
          <p:nvPr>
            <p:ph type="body" idx="2"/>
          </p:nvPr>
        </p:nvSpPr>
        <p:spPr>
          <a:xfrm>
            <a:off x="4832425" y="1657675"/>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The pair with best equity curve is SPDR Bloomberg Barclays Convertible Securities ETF (CWB) and iShares Convertible Bond ETF (ICVT). </a:t>
            </a:r>
            <a:endParaRPr sz="16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CA" sz="1600">
                <a:solidFill>
                  <a:schemeClr val="accent1"/>
                </a:solidFill>
                <a:latin typeface="Times New Roman"/>
                <a:ea typeface="Times New Roman"/>
                <a:cs typeface="Times New Roman"/>
                <a:sym typeface="Times New Roman"/>
              </a:rPr>
              <a:t>Their corresponding Asset Class is Fixed Income; Category is Corporate; Focus is Convertibles and Niche is Broad Maturities.</a:t>
            </a:r>
            <a:r>
              <a:rPr lang="en-CA"/>
              <a:t> </a:t>
            </a:r>
            <a:endParaRPr/>
          </a:p>
          <a:p>
            <a:pPr marL="0" lvl="0" indent="0" algn="l" rtl="0">
              <a:spcBef>
                <a:spcPts val="1200"/>
              </a:spcBef>
              <a:spcAft>
                <a:spcPts val="1200"/>
              </a:spcAft>
              <a:buNone/>
            </a:pPr>
            <a:endParaRPr/>
          </a:p>
        </p:txBody>
      </p:sp>
      <p:pic>
        <p:nvPicPr>
          <p:cNvPr id="235" name="Google Shape;235;p39"/>
          <p:cNvPicPr preferRelativeResize="0"/>
          <p:nvPr/>
        </p:nvPicPr>
        <p:blipFill>
          <a:blip r:embed="rId3">
            <a:alphaModFix/>
          </a:blip>
          <a:stretch>
            <a:fillRect/>
          </a:stretch>
        </p:blipFill>
        <p:spPr>
          <a:xfrm>
            <a:off x="311700" y="1505700"/>
            <a:ext cx="3999900" cy="3076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title"/>
          </p:nvPr>
        </p:nvSpPr>
        <p:spPr>
          <a:xfrm>
            <a:off x="311700" y="4380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Metrics</a:t>
            </a:r>
            <a:endParaRPr sz="3600">
              <a:latin typeface="Times New Roman"/>
              <a:ea typeface="Times New Roman"/>
              <a:cs typeface="Times New Roman"/>
              <a:sym typeface="Times New Roman"/>
            </a:endParaRPr>
          </a:p>
        </p:txBody>
      </p:sp>
      <p:sp>
        <p:nvSpPr>
          <p:cNvPr id="241" name="Google Shape;241;p40"/>
          <p:cNvSpPr txBox="1">
            <a:spLocks noGrp="1"/>
          </p:cNvSpPr>
          <p:nvPr>
            <p:ph type="body" idx="2"/>
          </p:nvPr>
        </p:nvSpPr>
        <p:spPr>
          <a:xfrm>
            <a:off x="311700" y="3818725"/>
            <a:ext cx="8520600" cy="97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sz="1600">
                <a:solidFill>
                  <a:schemeClr val="accent1"/>
                </a:solidFill>
                <a:latin typeface="Times New Roman"/>
                <a:ea typeface="Times New Roman"/>
                <a:cs typeface="Times New Roman"/>
                <a:sym typeface="Times New Roman"/>
              </a:rPr>
              <a:t>For the best ETF pair CWB and ICVT, its corresponding Sharpe Ratio is 3.22 and its p-value is 0.0014.</a:t>
            </a:r>
            <a:endParaRPr/>
          </a:p>
        </p:txBody>
      </p:sp>
      <p:pic>
        <p:nvPicPr>
          <p:cNvPr id="242" name="Google Shape;242;p40"/>
          <p:cNvPicPr preferRelativeResize="0"/>
          <p:nvPr/>
        </p:nvPicPr>
        <p:blipFill>
          <a:blip r:embed="rId3">
            <a:alphaModFix/>
          </a:blip>
          <a:stretch>
            <a:fillRect/>
          </a:stretch>
        </p:blipFill>
        <p:spPr>
          <a:xfrm>
            <a:off x="1521750" y="1716125"/>
            <a:ext cx="5943600" cy="1819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353625" y="417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Results for Focus = Chinese Renminbi</a:t>
            </a:r>
            <a:endParaRPr sz="3600">
              <a:latin typeface="Times New Roman"/>
              <a:ea typeface="Times New Roman"/>
              <a:cs typeface="Times New Roman"/>
              <a:sym typeface="Times New Roman"/>
            </a:endParaRPr>
          </a:p>
        </p:txBody>
      </p:sp>
      <p:sp>
        <p:nvSpPr>
          <p:cNvPr id="248" name="Google Shape;248;p41"/>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49" name="Google Shape;249;p41"/>
          <p:cNvSpPr txBox="1">
            <a:spLocks noGrp="1"/>
          </p:cNvSpPr>
          <p:nvPr>
            <p:ph type="body" idx="2"/>
          </p:nvPr>
        </p:nvSpPr>
        <p:spPr>
          <a:xfrm>
            <a:off x="4832425" y="1599225"/>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The pair with best equity curve is Market Vectors Chinese Renminbi/USD ETN (CNY) and Invesco CurrencyShares Chinese Renminbi Trust (FXCH).</a:t>
            </a:r>
            <a:endParaRPr sz="16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CA" sz="1600">
                <a:solidFill>
                  <a:schemeClr val="accent1"/>
                </a:solidFill>
                <a:latin typeface="Times New Roman"/>
                <a:ea typeface="Times New Roman"/>
                <a:cs typeface="Times New Roman"/>
                <a:sym typeface="Times New Roman"/>
              </a:rPr>
              <a:t>Their corresponding Asset Class is Currency; Category is Chinese Renminbi; Focus is Chinese Renminbi and Niche is Derivative. </a:t>
            </a:r>
            <a:endParaRPr sz="1600">
              <a:solidFill>
                <a:schemeClr val="accent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50" name="Google Shape;250;p41"/>
          <p:cNvPicPr preferRelativeResize="0"/>
          <p:nvPr/>
        </p:nvPicPr>
        <p:blipFill rotWithShape="1">
          <a:blip r:embed="rId3">
            <a:alphaModFix/>
          </a:blip>
          <a:srcRect t="4010" b="-4009"/>
          <a:stretch/>
        </p:blipFill>
        <p:spPr>
          <a:xfrm>
            <a:off x="311700" y="1505700"/>
            <a:ext cx="3999900" cy="3076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311700" y="4380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Metrics</a:t>
            </a:r>
            <a:endParaRPr sz="3600">
              <a:latin typeface="Times New Roman"/>
              <a:ea typeface="Times New Roman"/>
              <a:cs typeface="Times New Roman"/>
              <a:sym typeface="Times New Roman"/>
            </a:endParaRPr>
          </a:p>
        </p:txBody>
      </p:sp>
      <p:sp>
        <p:nvSpPr>
          <p:cNvPr id="256" name="Google Shape;256;p42"/>
          <p:cNvSpPr txBox="1">
            <a:spLocks noGrp="1"/>
          </p:cNvSpPr>
          <p:nvPr>
            <p:ph type="body" idx="2"/>
          </p:nvPr>
        </p:nvSpPr>
        <p:spPr>
          <a:xfrm>
            <a:off x="381000" y="3462625"/>
            <a:ext cx="8451300" cy="111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For the best ETF pair CNY and FXCH, its corresponding Sharpe Ratio is 3.97 and its p-value is 0.0.</a:t>
            </a:r>
            <a:endParaRPr/>
          </a:p>
          <a:p>
            <a:pPr marL="0" lvl="0" indent="0" algn="l" rtl="0">
              <a:spcBef>
                <a:spcPts val="1200"/>
              </a:spcBef>
              <a:spcAft>
                <a:spcPts val="1200"/>
              </a:spcAft>
              <a:buNone/>
            </a:pPr>
            <a:endParaRPr/>
          </a:p>
        </p:txBody>
      </p:sp>
      <p:pic>
        <p:nvPicPr>
          <p:cNvPr id="257" name="Google Shape;257;p42"/>
          <p:cNvPicPr preferRelativeResize="0"/>
          <p:nvPr/>
        </p:nvPicPr>
        <p:blipFill>
          <a:blip r:embed="rId3">
            <a:alphaModFix/>
          </a:blip>
          <a:stretch>
            <a:fillRect/>
          </a:stretch>
        </p:blipFill>
        <p:spPr>
          <a:xfrm>
            <a:off x="1533150" y="1505700"/>
            <a:ext cx="5943600" cy="130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15225" y="95627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4800">
              <a:latin typeface="Times New Roman"/>
              <a:ea typeface="Times New Roman"/>
              <a:cs typeface="Times New Roman"/>
              <a:sym typeface="Times New Roman"/>
            </a:endParaRPr>
          </a:p>
          <a:p>
            <a:pPr marL="0" lvl="0" indent="0" algn="l" rtl="0">
              <a:spcBef>
                <a:spcPts val="0"/>
              </a:spcBef>
              <a:spcAft>
                <a:spcPts val="0"/>
              </a:spcAft>
              <a:buNone/>
            </a:pPr>
            <a:r>
              <a:rPr lang="en-CA" sz="4800">
                <a:latin typeface="Times New Roman"/>
                <a:ea typeface="Times New Roman"/>
                <a:cs typeface="Times New Roman"/>
                <a:sym typeface="Times New Roman"/>
              </a:rPr>
              <a:t>Introduction</a:t>
            </a:r>
            <a:endParaRPr sz="4800">
              <a:latin typeface="Times New Roman"/>
              <a:ea typeface="Times New Roman"/>
              <a:cs typeface="Times New Roman"/>
              <a:sym typeface="Times New Roman"/>
            </a:endParaRPr>
          </a:p>
        </p:txBody>
      </p:sp>
      <p:sp>
        <p:nvSpPr>
          <p:cNvPr id="80" name="Google Shape;80;p16"/>
          <p:cNvSpPr txBox="1">
            <a:spLocks noGrp="1"/>
          </p:cNvSpPr>
          <p:nvPr>
            <p:ph type="body" idx="1"/>
          </p:nvPr>
        </p:nvSpPr>
        <p:spPr>
          <a:xfrm>
            <a:off x="4696425" y="894200"/>
            <a:ext cx="4166400" cy="4098600"/>
          </a:xfrm>
          <a:prstGeom prst="rect">
            <a:avLst/>
          </a:prstGeom>
        </p:spPr>
        <p:txBody>
          <a:bodyPr spcFirstLastPara="1" wrap="square" lIns="91425" tIns="91425" rIns="91425" bIns="91425" anchor="t" anchorCtr="0">
            <a:normAutofit/>
          </a:bodyPr>
          <a:lstStyle/>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Project Chosen</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Seed Codes</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Data </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Methodology</a:t>
            </a:r>
            <a:endParaRPr sz="25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311700" y="4066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Results for Niche = Agriculture</a:t>
            </a:r>
            <a:endParaRPr sz="3600">
              <a:latin typeface="Times New Roman"/>
              <a:ea typeface="Times New Roman"/>
              <a:cs typeface="Times New Roman"/>
              <a:sym typeface="Times New Roman"/>
            </a:endParaRPr>
          </a:p>
        </p:txBody>
      </p:sp>
      <p:sp>
        <p:nvSpPr>
          <p:cNvPr id="263" name="Google Shape;263;p43"/>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4" name="Google Shape;264;p43"/>
          <p:cNvSpPr txBox="1">
            <a:spLocks noGrp="1"/>
          </p:cNvSpPr>
          <p:nvPr>
            <p:ph type="body" idx="2"/>
          </p:nvPr>
        </p:nvSpPr>
        <p:spPr>
          <a:xfrm>
            <a:off x="4832425" y="1669350"/>
            <a:ext cx="3999900" cy="30762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The pair with the best equity curve is iShares MSCI Global Agriculture Producers ETF (VEGI) and Invesco Global Agriculture ETF (PAGG). </a:t>
            </a:r>
            <a:endParaRPr sz="1600">
              <a:solidFill>
                <a:schemeClr val="accent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r>
              <a:rPr lang="en-CA" sz="1600">
                <a:solidFill>
                  <a:schemeClr val="accent1"/>
                </a:solidFill>
                <a:latin typeface="Times New Roman"/>
                <a:ea typeface="Times New Roman"/>
                <a:cs typeface="Times New Roman"/>
                <a:sym typeface="Times New Roman"/>
              </a:rPr>
              <a:t>Their corresponding Asset Class is Equity; Category is Sector; Focus is Theme, and Niche is Agriculture</a:t>
            </a:r>
            <a:r>
              <a:rPr lang="en-CA"/>
              <a:t>. </a:t>
            </a:r>
            <a:endParaRPr/>
          </a:p>
          <a:p>
            <a:pPr marL="0" lvl="0" indent="0" algn="l" rtl="0">
              <a:spcBef>
                <a:spcPts val="1200"/>
              </a:spcBef>
              <a:spcAft>
                <a:spcPts val="1200"/>
              </a:spcAft>
              <a:buNone/>
            </a:pPr>
            <a:endParaRPr/>
          </a:p>
        </p:txBody>
      </p:sp>
      <p:pic>
        <p:nvPicPr>
          <p:cNvPr id="265" name="Google Shape;265;p43"/>
          <p:cNvPicPr preferRelativeResize="0"/>
          <p:nvPr/>
        </p:nvPicPr>
        <p:blipFill>
          <a:blip r:embed="rId3">
            <a:alphaModFix/>
          </a:blip>
          <a:stretch>
            <a:fillRect/>
          </a:stretch>
        </p:blipFill>
        <p:spPr>
          <a:xfrm>
            <a:off x="311725" y="1505700"/>
            <a:ext cx="3999900" cy="3076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311700" y="417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Metrics</a:t>
            </a:r>
            <a:endParaRPr sz="3600">
              <a:latin typeface="Times New Roman"/>
              <a:ea typeface="Times New Roman"/>
              <a:cs typeface="Times New Roman"/>
              <a:sym typeface="Times New Roman"/>
            </a:endParaRPr>
          </a:p>
        </p:txBody>
      </p:sp>
      <p:sp>
        <p:nvSpPr>
          <p:cNvPr id="271" name="Google Shape;271;p44"/>
          <p:cNvSpPr txBox="1">
            <a:spLocks noGrp="1"/>
          </p:cNvSpPr>
          <p:nvPr>
            <p:ph type="body" idx="2"/>
          </p:nvPr>
        </p:nvSpPr>
        <p:spPr>
          <a:xfrm>
            <a:off x="661200" y="4235850"/>
            <a:ext cx="7821600" cy="762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CA" sz="1600">
                <a:solidFill>
                  <a:schemeClr val="accent1"/>
                </a:solidFill>
                <a:latin typeface="Times New Roman"/>
                <a:ea typeface="Times New Roman"/>
                <a:cs typeface="Times New Roman"/>
                <a:sym typeface="Times New Roman"/>
              </a:rPr>
              <a:t>For the best ETF pair VEGI and PAGG, its corresponding Sharpe Ratio is 2.95 and its p-value is 0.0.</a:t>
            </a:r>
            <a:endParaRPr/>
          </a:p>
          <a:p>
            <a:pPr marL="0" lvl="0" indent="0" algn="l" rtl="0">
              <a:spcBef>
                <a:spcPts val="1200"/>
              </a:spcBef>
              <a:spcAft>
                <a:spcPts val="1200"/>
              </a:spcAft>
              <a:buNone/>
            </a:pPr>
            <a:endParaRPr/>
          </a:p>
        </p:txBody>
      </p:sp>
      <p:pic>
        <p:nvPicPr>
          <p:cNvPr id="272" name="Google Shape;272;p44"/>
          <p:cNvPicPr preferRelativeResize="0"/>
          <p:nvPr/>
        </p:nvPicPr>
        <p:blipFill>
          <a:blip r:embed="rId3">
            <a:alphaModFix/>
          </a:blip>
          <a:stretch>
            <a:fillRect/>
          </a:stretch>
        </p:blipFill>
        <p:spPr>
          <a:xfrm>
            <a:off x="1848950" y="1505700"/>
            <a:ext cx="5199525" cy="267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311700" y="3962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Results for Category = Government Credit</a:t>
            </a:r>
            <a:endParaRPr sz="3600">
              <a:latin typeface="Times New Roman"/>
              <a:ea typeface="Times New Roman"/>
              <a:cs typeface="Times New Roman"/>
              <a:sym typeface="Times New Roman"/>
            </a:endParaRPr>
          </a:p>
        </p:txBody>
      </p:sp>
      <p:sp>
        <p:nvSpPr>
          <p:cNvPr id="278" name="Google Shape;278;p4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45"/>
          <p:cNvSpPr txBox="1">
            <a:spLocks noGrp="1"/>
          </p:cNvSpPr>
          <p:nvPr>
            <p:ph type="body" idx="2"/>
          </p:nvPr>
        </p:nvSpPr>
        <p:spPr>
          <a:xfrm>
            <a:off x="4832400" y="1718775"/>
            <a:ext cx="3999900" cy="2811300"/>
          </a:xfrm>
          <a:prstGeom prst="rect">
            <a:avLst/>
          </a:prstGeom>
        </p:spPr>
        <p:txBody>
          <a:bodyPr spcFirstLastPara="1" wrap="square" lIns="91425" tIns="91425" rIns="91425" bIns="91425" anchor="t" anchorCtr="0">
            <a:normAutofit fontScale="70000" lnSpcReduction="20000"/>
          </a:bodyPr>
          <a:lstStyle/>
          <a:p>
            <a:pPr marL="0" marR="0" lvl="0" indent="0" algn="l" rtl="0">
              <a:lnSpc>
                <a:spcPct val="115000"/>
              </a:lnSpc>
              <a:spcBef>
                <a:spcPts val="0"/>
              </a:spcBef>
              <a:spcAft>
                <a:spcPts val="0"/>
              </a:spcAft>
              <a:buNone/>
            </a:pPr>
            <a:r>
              <a:rPr lang="en-CA" sz="2072">
                <a:solidFill>
                  <a:schemeClr val="accent1"/>
                </a:solidFill>
                <a:latin typeface="Times New Roman"/>
                <a:ea typeface="Times New Roman"/>
                <a:cs typeface="Times New Roman"/>
                <a:sym typeface="Times New Roman"/>
              </a:rPr>
              <a:t>The pair with the best equity curve is VanEck Vectors ChinaAMC China Bond ETF (CBON) and KraneShares E Fund China Commercial Paper ETF (KCNY). </a:t>
            </a:r>
            <a:endParaRPr sz="2072">
              <a:solidFill>
                <a:schemeClr val="accent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r>
              <a:rPr lang="en-CA" sz="2072">
                <a:solidFill>
                  <a:schemeClr val="accent1"/>
                </a:solidFill>
                <a:latin typeface="Times New Roman"/>
                <a:ea typeface="Times New Roman"/>
                <a:cs typeface="Times New Roman"/>
                <a:sym typeface="Times New Roman"/>
              </a:rPr>
              <a:t>Their corresponding Asset Class is Fixed Income; Category is Government Credit; Focus is Investment Grade, and Niche is Broad Maturities and Ultra-Short Term. </a:t>
            </a:r>
            <a:endParaRPr sz="2072">
              <a:solidFill>
                <a:schemeClr val="accent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1200"/>
              </a:spcAft>
              <a:buNone/>
            </a:pPr>
            <a:endParaRPr/>
          </a:p>
        </p:txBody>
      </p:sp>
      <p:pic>
        <p:nvPicPr>
          <p:cNvPr id="280" name="Google Shape;280;p45"/>
          <p:cNvPicPr preferRelativeResize="0"/>
          <p:nvPr/>
        </p:nvPicPr>
        <p:blipFill>
          <a:blip r:embed="rId3">
            <a:alphaModFix/>
          </a:blip>
          <a:stretch>
            <a:fillRect/>
          </a:stretch>
        </p:blipFill>
        <p:spPr>
          <a:xfrm>
            <a:off x="311725" y="1505700"/>
            <a:ext cx="3999900" cy="3076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25" y="4171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Metrics</a:t>
            </a:r>
            <a:endParaRPr sz="3600">
              <a:latin typeface="Times New Roman"/>
              <a:ea typeface="Times New Roman"/>
              <a:cs typeface="Times New Roman"/>
              <a:sym typeface="Times New Roman"/>
            </a:endParaRPr>
          </a:p>
        </p:txBody>
      </p:sp>
      <p:sp>
        <p:nvSpPr>
          <p:cNvPr id="286" name="Google Shape;286;p46"/>
          <p:cNvSpPr txBox="1">
            <a:spLocks noGrp="1"/>
          </p:cNvSpPr>
          <p:nvPr>
            <p:ph type="body" idx="1"/>
          </p:nvPr>
        </p:nvSpPr>
        <p:spPr>
          <a:xfrm>
            <a:off x="311725" y="44188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sz="1600">
                <a:solidFill>
                  <a:schemeClr val="accent1"/>
                </a:solidFill>
                <a:latin typeface="Times New Roman"/>
                <a:ea typeface="Times New Roman"/>
                <a:cs typeface="Times New Roman"/>
                <a:sym typeface="Times New Roman"/>
              </a:rPr>
              <a:t>For the best ETF pair CBON and KCNY, its corresponding Sharpe Ratio is 2.92 and its p-value is 0.0.</a:t>
            </a:r>
            <a:endParaRPr>
              <a:solidFill>
                <a:schemeClr val="accent1"/>
              </a:solidFill>
            </a:endParaRPr>
          </a:p>
        </p:txBody>
      </p:sp>
      <p:pic>
        <p:nvPicPr>
          <p:cNvPr id="287" name="Google Shape;287;p46"/>
          <p:cNvPicPr preferRelativeResize="0"/>
          <p:nvPr/>
        </p:nvPicPr>
        <p:blipFill>
          <a:blip r:embed="rId3">
            <a:alphaModFix/>
          </a:blip>
          <a:stretch>
            <a:fillRect/>
          </a:stretch>
        </p:blipFill>
        <p:spPr>
          <a:xfrm>
            <a:off x="2026225" y="1404875"/>
            <a:ext cx="4524375" cy="2733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p:nvPr/>
        </p:nvSpPr>
        <p:spPr>
          <a:xfrm>
            <a:off x="516275" y="766375"/>
            <a:ext cx="8147100" cy="454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4600"/>
              </a:spcBef>
              <a:spcAft>
                <a:spcPts val="0"/>
              </a:spcAft>
              <a:buNone/>
            </a:pPr>
            <a:r>
              <a:rPr lang="en-CA" sz="1600">
                <a:solidFill>
                  <a:schemeClr val="accent1"/>
                </a:solidFill>
                <a:latin typeface="Times New Roman"/>
                <a:ea typeface="Times New Roman"/>
                <a:cs typeface="Times New Roman"/>
                <a:sym typeface="Times New Roman"/>
              </a:rPr>
              <a:t>From the results of five different tickers, the best ETF pairs all obtain the highest Sharpe Ratios and p-values smaller than 0.01. </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r>
              <a:rPr lang="en-CA" sz="1600">
                <a:solidFill>
                  <a:schemeClr val="accent1"/>
                </a:solidFill>
                <a:latin typeface="Times New Roman"/>
                <a:ea typeface="Times New Roman"/>
                <a:cs typeface="Times New Roman"/>
                <a:sym typeface="Times New Roman"/>
              </a:rPr>
              <a:t>All of them have Sharpe Ratios greater than 1, which is considered “good” to investors.</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4600"/>
              </a:spcAft>
              <a:buNone/>
            </a:pPr>
            <a:r>
              <a:rPr lang="en-CA" sz="1600">
                <a:solidFill>
                  <a:schemeClr val="accent1"/>
                </a:solidFill>
                <a:latin typeface="Times New Roman"/>
                <a:ea typeface="Times New Roman"/>
                <a:cs typeface="Times New Roman"/>
                <a:sym typeface="Times New Roman"/>
              </a:rPr>
              <a:t>All of them have p-values smaller than 0.1, which means the returns of the pairs are not obtained by chance.</a:t>
            </a:r>
            <a:endParaRPr sz="1600">
              <a:solidFill>
                <a:schemeClr val="accent1"/>
              </a:solidFill>
              <a:latin typeface="Times New Roman"/>
              <a:ea typeface="Times New Roman"/>
              <a:cs typeface="Times New Roman"/>
              <a:sym typeface="Times New Roman"/>
            </a:endParaRPr>
          </a:p>
        </p:txBody>
      </p:sp>
      <p:sp>
        <p:nvSpPr>
          <p:cNvPr id="293" name="Google Shape;293;p47"/>
          <p:cNvSpPr/>
          <p:nvPr/>
        </p:nvSpPr>
        <p:spPr>
          <a:xfrm>
            <a:off x="227675" y="4812325"/>
            <a:ext cx="8724300" cy="5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85050" y="97225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4800">
              <a:latin typeface="Times New Roman"/>
              <a:ea typeface="Times New Roman"/>
              <a:cs typeface="Times New Roman"/>
              <a:sym typeface="Times New Roman"/>
            </a:endParaRPr>
          </a:p>
          <a:p>
            <a:pPr marL="0" lvl="0" indent="0" algn="l" rtl="0">
              <a:spcBef>
                <a:spcPts val="0"/>
              </a:spcBef>
              <a:spcAft>
                <a:spcPts val="0"/>
              </a:spcAft>
              <a:buNone/>
            </a:pPr>
            <a:r>
              <a:rPr lang="en-CA" sz="4800">
                <a:latin typeface="Times New Roman"/>
                <a:ea typeface="Times New Roman"/>
                <a:cs typeface="Times New Roman"/>
                <a:sym typeface="Times New Roman"/>
              </a:rPr>
              <a:t>Conclusion</a:t>
            </a:r>
            <a:endParaRPr sz="4800">
              <a:latin typeface="Times New Roman"/>
              <a:ea typeface="Times New Roman"/>
              <a:cs typeface="Times New Roman"/>
              <a:sym typeface="Times New Roman"/>
            </a:endParaRPr>
          </a:p>
        </p:txBody>
      </p:sp>
      <p:sp>
        <p:nvSpPr>
          <p:cNvPr id="299" name="Google Shape;299;p4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p:nvPr/>
        </p:nvSpPr>
        <p:spPr>
          <a:xfrm>
            <a:off x="516275" y="652150"/>
            <a:ext cx="8147100" cy="454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4600"/>
              </a:spcBef>
              <a:spcAft>
                <a:spcPts val="0"/>
              </a:spcAft>
              <a:buNone/>
            </a:pPr>
            <a:r>
              <a:rPr lang="en-CA" sz="1600">
                <a:solidFill>
                  <a:schemeClr val="accent1"/>
                </a:solidFill>
                <a:latin typeface="Times New Roman"/>
                <a:ea typeface="Times New Roman"/>
                <a:cs typeface="Times New Roman"/>
                <a:sym typeface="Times New Roman"/>
              </a:rPr>
              <a:t>In this project, our group uses ReversionYesLoopMod_DISTRIBUTED.py, ReversionNoLoopMod_DISTRIBUTED.py, detrendPrice.py and WhiteRealityCheckFor1.py as the seed codes in order to qualify the “good” Equity Curves in Loop Pairs Trading Program by using White’s Reality Check. The “good” equity curves are selected as the ETF pairs with Sharpe ratios larger than 0.5 and p-values smaller than 0.1. </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r>
              <a:rPr lang="en-CA" sz="1600">
                <a:solidFill>
                  <a:schemeClr val="accent1"/>
                </a:solidFill>
                <a:latin typeface="Times New Roman"/>
                <a:ea typeface="Times New Roman"/>
                <a:cs typeface="Times New Roman"/>
                <a:sym typeface="Times New Roman"/>
              </a:rPr>
              <a:t>Our group then used five different tickers to test the revised program, and the results returned by the program are the same as what we will select as the best equity curves manually. This means that the program we developed is efficient.</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4600"/>
              </a:spcAft>
              <a:buNone/>
            </a:pPr>
            <a:r>
              <a:rPr lang="en-CA" sz="1600">
                <a:solidFill>
                  <a:schemeClr val="accent1"/>
                </a:solidFill>
                <a:latin typeface="Times New Roman"/>
                <a:ea typeface="Times New Roman"/>
                <a:cs typeface="Times New Roman"/>
                <a:sym typeface="Times New Roman"/>
              </a:rPr>
              <a:t> </a:t>
            </a:r>
            <a:endParaRPr sz="1600">
              <a:solidFill>
                <a:schemeClr val="accent1"/>
              </a:solidFill>
              <a:latin typeface="Times New Roman"/>
              <a:ea typeface="Times New Roman"/>
              <a:cs typeface="Times New Roman"/>
              <a:sym typeface="Times New Roman"/>
            </a:endParaRPr>
          </a:p>
        </p:txBody>
      </p:sp>
      <p:sp>
        <p:nvSpPr>
          <p:cNvPr id="305" name="Google Shape;305;p49"/>
          <p:cNvSpPr/>
          <p:nvPr/>
        </p:nvSpPr>
        <p:spPr>
          <a:xfrm>
            <a:off x="227675" y="4812325"/>
            <a:ext cx="8724300" cy="5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4800">
              <a:latin typeface="Times New Roman"/>
              <a:ea typeface="Times New Roman"/>
              <a:cs typeface="Times New Roman"/>
              <a:sym typeface="Times New Roman"/>
            </a:endParaRPr>
          </a:p>
          <a:p>
            <a:pPr marL="0" lvl="0" indent="0" algn="l" rtl="0">
              <a:spcBef>
                <a:spcPts val="0"/>
              </a:spcBef>
              <a:spcAft>
                <a:spcPts val="0"/>
              </a:spcAft>
              <a:buNone/>
            </a:pPr>
            <a:r>
              <a:rPr lang="en-CA" sz="4800">
                <a:latin typeface="Times New Roman"/>
                <a:ea typeface="Times New Roman"/>
                <a:cs typeface="Times New Roman"/>
                <a:sym typeface="Times New Roman"/>
              </a:rPr>
              <a:t>Future Developments</a:t>
            </a:r>
            <a:endParaRPr sz="4800">
              <a:latin typeface="Times New Roman"/>
              <a:ea typeface="Times New Roman"/>
              <a:cs typeface="Times New Roman"/>
              <a:sym typeface="Times New Roman"/>
            </a:endParaRPr>
          </a:p>
        </p:txBody>
      </p:sp>
      <p:sp>
        <p:nvSpPr>
          <p:cNvPr id="311" name="Google Shape;311;p5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500">
              <a:latin typeface="Times New Roman"/>
              <a:ea typeface="Times New Roman"/>
              <a:cs typeface="Times New Roman"/>
              <a:sym typeface="Times New Roman"/>
            </a:endParaRPr>
          </a:p>
          <a:p>
            <a:pPr marL="457200" lvl="0" indent="-387350" algn="l" rtl="0">
              <a:spcBef>
                <a:spcPts val="1200"/>
              </a:spcBef>
              <a:spcAft>
                <a:spcPts val="0"/>
              </a:spcAft>
              <a:buSzPts val="2500"/>
              <a:buFont typeface="Times New Roman"/>
              <a:buChar char="➢"/>
            </a:pPr>
            <a:r>
              <a:rPr lang="en-CA" sz="2500">
                <a:latin typeface="Times New Roman"/>
                <a:ea typeface="Times New Roman"/>
                <a:cs typeface="Times New Roman"/>
                <a:sym typeface="Times New Roman"/>
              </a:rPr>
              <a:t>Build checking system</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CA" sz="2500">
                <a:latin typeface="Times New Roman"/>
                <a:ea typeface="Times New Roman"/>
                <a:cs typeface="Times New Roman"/>
                <a:sym typeface="Times New Roman"/>
              </a:rPr>
              <a:t>Multiple ways to find the best equity curve </a:t>
            </a:r>
            <a:endParaRPr sz="2500">
              <a:latin typeface="Times New Roman"/>
              <a:ea typeface="Times New Roman"/>
              <a:cs typeface="Times New Roman"/>
              <a:sym typeface="Times New Roman"/>
            </a:endParaRPr>
          </a:p>
          <a:p>
            <a:pPr marL="45720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437700" y="85500"/>
            <a:ext cx="8268600" cy="4905900"/>
          </a:xfrm>
          <a:prstGeom prst="rect">
            <a:avLst/>
          </a:prstGeom>
        </p:spPr>
        <p:txBody>
          <a:bodyPr spcFirstLastPara="1" wrap="square" lIns="91425" tIns="91425" rIns="91425" bIns="91425" anchor="ctr" anchorCtr="0">
            <a:normAutofit/>
          </a:bodyPr>
          <a:lstStyle/>
          <a:p>
            <a:pPr marL="457200" lvl="0" indent="-317500" algn="l" rtl="0">
              <a:lnSpc>
                <a:spcPct val="115000"/>
              </a:lnSpc>
              <a:spcBef>
                <a:spcPts val="0"/>
              </a:spcBef>
              <a:spcAft>
                <a:spcPts val="0"/>
              </a:spcAft>
              <a:buClr>
                <a:schemeClr val="dk2"/>
              </a:buClr>
              <a:buSzPts val="1400"/>
              <a:buFont typeface="Times New Roman"/>
              <a:buAutoNum type="arabicPeriod"/>
            </a:pPr>
            <a:r>
              <a:rPr lang="en-CA" sz="1600">
                <a:latin typeface="Times New Roman"/>
                <a:ea typeface="Times New Roman"/>
                <a:cs typeface="Times New Roman"/>
                <a:sym typeface="Times New Roman"/>
              </a:rPr>
              <a:t>We could build a checking system in python to let the program check whether the best equity curve it chose is the correct answer. </a:t>
            </a:r>
            <a:endParaRPr sz="1600">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2"/>
              </a:buClr>
              <a:buSzPts val="1400"/>
              <a:buFont typeface="Times New Roman"/>
              <a:buAutoNum type="arabicPeriod"/>
            </a:pPr>
            <a:r>
              <a:rPr lang="en-CA" sz="1600">
                <a:latin typeface="Times New Roman"/>
                <a:ea typeface="Times New Roman"/>
                <a:cs typeface="Times New Roman"/>
                <a:sym typeface="Times New Roman"/>
              </a:rPr>
              <a:t>Instead of using the Sharpe ratio to select the best equity curve, we could let the function choose the best equity curve by comparing the cumulative returns or through the plots. According to the definition provided in the lecture, "great equity curve (meaning one showing high cumulative returns =, i.e., the curve is "up-trending" -- and a relatively low volatility -i.e., is not too bumpy.) (P36, APS 1051 W9 PART 1 PRESENTATION)". Thus, we can compare the cumulative returns of each pair to find the optimal choice. We can also design a function to find the plot with the highest positive cumulative returns or the steepest slope. </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2"/>
              </a:buClr>
              <a:buSzPts val="1600"/>
              <a:buFont typeface="Times New Roman"/>
              <a:buAutoNum type="arabicPeriod"/>
            </a:pPr>
            <a:r>
              <a:rPr lang="en-CA" sz="1600">
                <a:latin typeface="Times New Roman"/>
                <a:ea typeface="Times New Roman"/>
                <a:cs typeface="Times New Roman"/>
                <a:sym typeface="Times New Roman"/>
              </a:rPr>
              <a:t>Applying the Variance Ratio Test, Augmented Dickey-Fuller Test, and Half-life Test directly to the best pair in the program.</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2"/>
              </a:buClr>
              <a:buSzPts val="1600"/>
              <a:buFont typeface="Times New Roman"/>
              <a:buAutoNum type="arabicPeriod"/>
            </a:pPr>
            <a:r>
              <a:rPr lang="en-CA" sz="1600">
                <a:latin typeface="Times New Roman"/>
                <a:ea typeface="Times New Roman"/>
                <a:cs typeface="Times New Roman"/>
                <a:sym typeface="Times New Roman"/>
              </a:rPr>
              <a:t>Let the program leave a message when the selected theme does not have a good equity curve (i.e., there’s no stockpair in the chosen theme that have a Sharpe ratio larger than 0.5 or a p-value smaller than 0.1)</a:t>
            </a:r>
            <a:endParaRPr sz="16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203225" y="2808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322" name="Google Shape;322;p52"/>
          <p:cNvSpPr txBox="1"/>
          <p:nvPr/>
        </p:nvSpPr>
        <p:spPr>
          <a:xfrm>
            <a:off x="350700" y="1613200"/>
            <a:ext cx="83730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White, H. (2000). A reality check for data snooping. Econometrica, 68(5), 1097-1126. </a:t>
            </a:r>
            <a:endParaRPr sz="1600">
              <a:solidFill>
                <a:schemeClr val="accen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Sharpe, William F.(19</a:t>
            </a:r>
            <a:r>
              <a:rPr lang="en-CA" sz="1600">
                <a:solidFill>
                  <a:schemeClr val="accent1"/>
                </a:solidFill>
                <a:highlight>
                  <a:srgbClr val="FFFFFF"/>
                </a:highlight>
                <a:latin typeface="Times New Roman"/>
                <a:ea typeface="Times New Roman"/>
                <a:cs typeface="Times New Roman"/>
                <a:sym typeface="Times New Roman"/>
              </a:rPr>
              <a:t>66). "Mutual Fund Performance." </a:t>
            </a:r>
            <a:r>
              <a:rPr lang="en-CA" sz="1600" i="1">
                <a:solidFill>
                  <a:schemeClr val="accent1"/>
                </a:solidFill>
                <a:highlight>
                  <a:srgbClr val="FFFFFF"/>
                </a:highlight>
                <a:latin typeface="Times New Roman"/>
                <a:ea typeface="Times New Roman"/>
                <a:cs typeface="Times New Roman"/>
                <a:sym typeface="Times New Roman"/>
              </a:rPr>
              <a:t>Journal of Business</a:t>
            </a:r>
            <a:r>
              <a:rPr lang="en-CA" sz="1600">
                <a:solidFill>
                  <a:schemeClr val="accent1"/>
                </a:solidFill>
                <a:highlight>
                  <a:srgbClr val="FFFFFF"/>
                </a:highlight>
                <a:latin typeface="Times New Roman"/>
                <a:ea typeface="Times New Roman"/>
                <a:cs typeface="Times New Roman"/>
                <a:sym typeface="Times New Roman"/>
              </a:rPr>
              <a:t>, January 1966, pp. 119-138.</a:t>
            </a:r>
            <a:endParaRPr sz="1600">
              <a:solidFill>
                <a:schemeClr val="accent1"/>
              </a:solidFill>
              <a:highlight>
                <a:srgbClr val="FFFFFF"/>
              </a:highlight>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PART 1 PRESENTATION (RATIONALE).pptx from Session 9</a:t>
            </a:r>
            <a:endParaRPr sz="1600">
              <a:solidFill>
                <a:schemeClr val="accen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RegressionChannel2AssetTrading.pptx from Session 9</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498450" y="296850"/>
            <a:ext cx="8147100" cy="454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CA" sz="1600" dirty="0">
                <a:solidFill>
                  <a:schemeClr val="accent1"/>
                </a:solidFill>
                <a:latin typeface="Times New Roman"/>
                <a:ea typeface="Times New Roman"/>
                <a:cs typeface="Times New Roman"/>
                <a:sym typeface="Times New Roman"/>
              </a:rPr>
              <a:t>PROJECT: Add White’s Reality Check to the Loop Pairs Trading Program to qualify the “good” Equity Curves. </a:t>
            </a: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CA" sz="1600" dirty="0">
                <a:solidFill>
                  <a:schemeClr val="accent1"/>
                </a:solidFill>
                <a:latin typeface="Times New Roman"/>
                <a:ea typeface="Times New Roman"/>
                <a:cs typeface="Times New Roman"/>
                <a:sym typeface="Times New Roman"/>
              </a:rPr>
              <a:t>The seed codes we used are </a:t>
            </a:r>
            <a:r>
              <a:rPr lang="en-CA" sz="1600" dirty="0" err="1">
                <a:solidFill>
                  <a:schemeClr val="accent1"/>
                </a:solidFill>
                <a:latin typeface="Times New Roman"/>
                <a:ea typeface="Times New Roman"/>
                <a:cs typeface="Times New Roman"/>
                <a:sym typeface="Times New Roman"/>
              </a:rPr>
              <a:t>ReversionYesLoopMod_DISTRIBUTED.py</a:t>
            </a:r>
            <a:r>
              <a:rPr lang="en-CA" sz="1600" dirty="0">
                <a:solidFill>
                  <a:schemeClr val="accent1"/>
                </a:solidFill>
                <a:latin typeface="Times New Roman"/>
                <a:ea typeface="Times New Roman"/>
                <a:cs typeface="Times New Roman"/>
                <a:sym typeface="Times New Roman"/>
              </a:rPr>
              <a:t>, </a:t>
            </a:r>
            <a:r>
              <a:rPr lang="en-CA" sz="1600" dirty="0" err="1">
                <a:solidFill>
                  <a:schemeClr val="accent1"/>
                </a:solidFill>
                <a:latin typeface="Times New Roman"/>
                <a:ea typeface="Times New Roman"/>
                <a:cs typeface="Times New Roman"/>
                <a:sym typeface="Times New Roman"/>
              </a:rPr>
              <a:t>ReversionNoLoopMod_DISTRIBUTED.py</a:t>
            </a:r>
            <a:r>
              <a:rPr lang="en-CA" sz="1600" dirty="0">
                <a:solidFill>
                  <a:schemeClr val="accent1"/>
                </a:solidFill>
                <a:latin typeface="Times New Roman"/>
                <a:ea typeface="Times New Roman"/>
                <a:cs typeface="Times New Roman"/>
                <a:sym typeface="Times New Roman"/>
              </a:rPr>
              <a:t>, </a:t>
            </a:r>
            <a:r>
              <a:rPr lang="en-CA" sz="1600" dirty="0" err="1">
                <a:solidFill>
                  <a:schemeClr val="accent1"/>
                </a:solidFill>
                <a:latin typeface="Times New Roman"/>
                <a:ea typeface="Times New Roman"/>
                <a:cs typeface="Times New Roman"/>
                <a:sym typeface="Times New Roman"/>
              </a:rPr>
              <a:t>detrendPrice.py</a:t>
            </a:r>
            <a:r>
              <a:rPr lang="en-CA" sz="1600" dirty="0">
                <a:solidFill>
                  <a:schemeClr val="accent1"/>
                </a:solidFill>
                <a:latin typeface="Times New Roman"/>
                <a:ea typeface="Times New Roman"/>
                <a:cs typeface="Times New Roman"/>
                <a:sym typeface="Times New Roman"/>
              </a:rPr>
              <a:t> and WhiteRealityCheckFor1.py which are provided in Week 9 course material. We also involve the use of </a:t>
            </a:r>
            <a:r>
              <a:rPr lang="en-CA" sz="1600" dirty="0" err="1">
                <a:solidFill>
                  <a:schemeClr val="accent1"/>
                </a:solidFill>
                <a:latin typeface="Times New Roman"/>
                <a:ea typeface="Times New Roman"/>
                <a:cs typeface="Times New Roman"/>
                <a:sym typeface="Times New Roman"/>
              </a:rPr>
              <a:t>detrendPrice.py</a:t>
            </a:r>
            <a:r>
              <a:rPr lang="en-CA" sz="1600" dirty="0">
                <a:solidFill>
                  <a:schemeClr val="accent1"/>
                </a:solidFill>
                <a:latin typeface="Times New Roman"/>
                <a:ea typeface="Times New Roman"/>
                <a:cs typeface="Times New Roman"/>
                <a:sym typeface="Times New Roman"/>
              </a:rPr>
              <a:t> module for retrieving detrended price to perform White’s Reality Check, and the </a:t>
            </a:r>
            <a:r>
              <a:rPr lang="en-CA" sz="1600" dirty="0" err="1">
                <a:solidFill>
                  <a:schemeClr val="accent1"/>
                </a:solidFill>
                <a:latin typeface="Times New Roman"/>
                <a:ea typeface="Times New Roman"/>
                <a:cs typeface="Times New Roman"/>
                <a:sym typeface="Times New Roman"/>
              </a:rPr>
              <a:t>sqlite</a:t>
            </a:r>
            <a:r>
              <a:rPr lang="en-CA" sz="1600" dirty="0">
                <a:solidFill>
                  <a:schemeClr val="accent1"/>
                </a:solidFill>
                <a:latin typeface="Times New Roman"/>
                <a:ea typeface="Times New Roman"/>
                <a:cs typeface="Times New Roman"/>
                <a:sym typeface="Times New Roman"/>
              </a:rPr>
              <a:t> package proved in Week 9 course material to get the database of ETF names.</a:t>
            </a: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CA" sz="1600" dirty="0">
                <a:solidFill>
                  <a:schemeClr val="accent1"/>
                </a:solidFill>
                <a:latin typeface="Times New Roman"/>
                <a:ea typeface="Times New Roman"/>
                <a:cs typeface="Times New Roman"/>
                <a:sym typeface="Times New Roman"/>
              </a:rPr>
              <a:t>The start date we selected was Jan 1, 2011 and the end date we selected was Jan 1, 2021, which is a 10-year period. The data used was 5 sets of tickers from </a:t>
            </a:r>
            <a:r>
              <a:rPr lang="en-CA" sz="1600" dirty="0" err="1">
                <a:solidFill>
                  <a:schemeClr val="accent1"/>
                </a:solidFill>
                <a:latin typeface="Times New Roman"/>
                <a:ea typeface="Times New Roman"/>
                <a:cs typeface="Times New Roman"/>
                <a:sym typeface="Times New Roman"/>
              </a:rPr>
              <a:t>etftable</a:t>
            </a:r>
            <a:r>
              <a:rPr lang="en-CA" sz="1600" dirty="0">
                <a:solidFill>
                  <a:schemeClr val="accent1"/>
                </a:solidFill>
                <a:latin typeface="Times New Roman"/>
                <a:ea typeface="Times New Roman"/>
                <a:cs typeface="Times New Roman"/>
                <a:sym typeface="Times New Roman"/>
              </a:rPr>
              <a:t> including: Silver, Convertibles, Chinese Renminbi, Agriculture, and Government Credit.</a:t>
            </a: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endParaRPr sz="1600" dirty="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4600"/>
              </a:spcAft>
              <a:buNone/>
            </a:pPr>
            <a:endParaRPr sz="1600" dirty="0">
              <a:solidFill>
                <a:schemeClr val="accent1"/>
              </a:solidFill>
              <a:latin typeface="Times New Roman"/>
              <a:ea typeface="Times New Roman"/>
              <a:cs typeface="Times New Roman"/>
              <a:sym typeface="Times New Roman"/>
            </a:endParaRPr>
          </a:p>
        </p:txBody>
      </p:sp>
      <p:sp>
        <p:nvSpPr>
          <p:cNvPr id="86" name="Google Shape;86;p17"/>
          <p:cNvSpPr/>
          <p:nvPr/>
        </p:nvSpPr>
        <p:spPr>
          <a:xfrm>
            <a:off x="227675" y="4812325"/>
            <a:ext cx="8724300" cy="5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1708800" y="446750"/>
            <a:ext cx="6247800" cy="3546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CA" sz="5000">
                <a:latin typeface="Times New Roman"/>
                <a:ea typeface="Times New Roman"/>
                <a:cs typeface="Times New Roman"/>
                <a:sym typeface="Times New Roman"/>
              </a:rPr>
              <a:t>Thanks for Watching!</a:t>
            </a:r>
            <a:endParaRPr sz="5000" dirty="0">
              <a:latin typeface="Times New Roman"/>
              <a:ea typeface="Times New Roman"/>
              <a:cs typeface="Times New Roman"/>
              <a:sym typeface="Times New Roman"/>
            </a:endParaRPr>
          </a:p>
        </p:txBody>
      </p:sp>
      <p:sp>
        <p:nvSpPr>
          <p:cNvPr id="328" name="Google Shape;328;p53"/>
          <p:cNvSpPr txBox="1"/>
          <p:nvPr/>
        </p:nvSpPr>
        <p:spPr>
          <a:xfrm>
            <a:off x="3072000" y="3363450"/>
            <a:ext cx="3000000" cy="398861"/>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endParaRPr sz="1740"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498450" y="462425"/>
            <a:ext cx="8147100" cy="454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The methodology used is by combining the White’s Reality Check to the Loop Pairs Trading program, constraints are set to generate only pairs of tickers which satisfies the constraints and could be considered as having “good” equity curves. One further step is added to help select the “best” equity curve among all “good” equity curves.</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Codes and comments along with “good” equity curves and the “best” equity curve for each categories we tested are presented in the following sections.</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CA" sz="1600">
                <a:solidFill>
                  <a:schemeClr val="accent1"/>
                </a:solidFill>
                <a:latin typeface="Times New Roman"/>
                <a:ea typeface="Times New Roman"/>
                <a:cs typeface="Times New Roman"/>
                <a:sym typeface="Times New Roman"/>
              </a:rPr>
              <a:t>Conclusions are provided to summarize our project and findings along with  some possible future developments which could enrich the project and offer further development of the existing project.</a:t>
            </a: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50000"/>
              </a:lnSpc>
              <a:spcBef>
                <a:spcPts val="460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4600"/>
              </a:spcBef>
              <a:spcAft>
                <a:spcPts val="4600"/>
              </a:spcAft>
              <a:buNone/>
            </a:pPr>
            <a:endParaRPr sz="1600">
              <a:latin typeface="Times New Roman"/>
              <a:ea typeface="Times New Roman"/>
              <a:cs typeface="Times New Roman"/>
              <a:sym typeface="Times New Roman"/>
            </a:endParaRPr>
          </a:p>
        </p:txBody>
      </p:sp>
      <p:sp>
        <p:nvSpPr>
          <p:cNvPr id="92" name="Google Shape;92;p18"/>
          <p:cNvSpPr/>
          <p:nvPr/>
        </p:nvSpPr>
        <p:spPr>
          <a:xfrm>
            <a:off x="227675" y="4812325"/>
            <a:ext cx="8724300" cy="5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92500" y="88275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CA" sz="4800">
                <a:latin typeface="Times New Roman"/>
                <a:ea typeface="Times New Roman"/>
                <a:cs typeface="Times New Roman"/>
                <a:sym typeface="Times New Roman"/>
              </a:rPr>
              <a:t>Concepts</a:t>
            </a:r>
            <a:endParaRPr sz="4800">
              <a:latin typeface="Times New Roman"/>
              <a:ea typeface="Times New Roman"/>
              <a:cs typeface="Times New Roman"/>
              <a:sym typeface="Times New Roman"/>
            </a:endParaRPr>
          </a:p>
        </p:txBody>
      </p:sp>
      <p:sp>
        <p:nvSpPr>
          <p:cNvPr id="98" name="Google Shape;98;p19"/>
          <p:cNvSpPr txBox="1">
            <a:spLocks noGrp="1"/>
          </p:cNvSpPr>
          <p:nvPr>
            <p:ph type="body" idx="1"/>
          </p:nvPr>
        </p:nvSpPr>
        <p:spPr>
          <a:xfrm>
            <a:off x="4675725" y="1111525"/>
            <a:ext cx="4166400" cy="4098600"/>
          </a:xfrm>
          <a:prstGeom prst="rect">
            <a:avLst/>
          </a:prstGeom>
        </p:spPr>
        <p:txBody>
          <a:bodyPr spcFirstLastPara="1" wrap="square" lIns="91425" tIns="91425" rIns="91425" bIns="91425" anchor="t" anchorCtr="0">
            <a:normAutofit/>
          </a:bodyPr>
          <a:lstStyle/>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White Reality Check</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Pairs Trading</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“Good” Equity Curve</a:t>
            </a:r>
            <a:endParaRPr sz="2500">
              <a:latin typeface="Times New Roman"/>
              <a:ea typeface="Times New Roman"/>
              <a:cs typeface="Times New Roman"/>
              <a:sym typeface="Times New Roman"/>
            </a:endParaRPr>
          </a:p>
          <a:p>
            <a:pPr marL="457200" lvl="0" indent="-387350" algn="l" rtl="0">
              <a:lnSpc>
                <a:spcPct val="150000"/>
              </a:lnSpc>
              <a:spcBef>
                <a:spcPts val="0"/>
              </a:spcBef>
              <a:spcAft>
                <a:spcPts val="0"/>
              </a:spcAft>
              <a:buSzPts val="2500"/>
              <a:buFont typeface="Times New Roman"/>
              <a:buChar char="➢"/>
            </a:pPr>
            <a:r>
              <a:rPr lang="en-CA" sz="2500">
                <a:latin typeface="Times New Roman"/>
                <a:ea typeface="Times New Roman"/>
                <a:cs typeface="Times New Roman"/>
                <a:sym typeface="Times New Roman"/>
              </a:rPr>
              <a:t>“Best” Equity Curve</a:t>
            </a:r>
            <a:endParaRPr sz="2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815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White’s Reality Check</a:t>
            </a:r>
            <a:endParaRPr sz="3600">
              <a:latin typeface="Times New Roman"/>
              <a:ea typeface="Times New Roman"/>
              <a:cs typeface="Times New Roman"/>
              <a:sym typeface="Times New Roman"/>
            </a:endParaRPr>
          </a:p>
        </p:txBody>
      </p:sp>
      <p:sp>
        <p:nvSpPr>
          <p:cNvPr id="104" name="Google Shape;104;p20"/>
          <p:cNvSpPr txBox="1"/>
          <p:nvPr/>
        </p:nvSpPr>
        <p:spPr>
          <a:xfrm>
            <a:off x="479400" y="1710175"/>
            <a:ext cx="8054700" cy="269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A Reality Check for data snooping has been invented by Halbert White (2020) to test the null hypothesis that the best model encountered during a specification search does not have predictive superiority over a benchmark model. </a:t>
            </a: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The bootstrap white’s Reality Check is used in our program and it provides the results of p-value directly. According to what we have learnt from Week 9 course material, the White’s Reality Check p-value tells us whether the returns were obtained by chance or not, and it would be good if the p-value is no more than 0.1. Therefore, we have added this as a constraint for “good” equity curve in our program.</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815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Pairs Trading</a:t>
            </a:r>
            <a:endParaRPr sz="3600">
              <a:latin typeface="Times New Roman"/>
              <a:ea typeface="Times New Roman"/>
              <a:cs typeface="Times New Roman"/>
              <a:sym typeface="Times New Roman"/>
            </a:endParaRPr>
          </a:p>
        </p:txBody>
      </p:sp>
      <p:sp>
        <p:nvSpPr>
          <p:cNvPr id="110" name="Google Shape;110;p21"/>
          <p:cNvSpPr txBox="1"/>
          <p:nvPr/>
        </p:nvSpPr>
        <p:spPr>
          <a:xfrm>
            <a:off x="528900" y="1872625"/>
            <a:ext cx="8086200" cy="266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CA" sz="1600">
                <a:solidFill>
                  <a:schemeClr val="accent1"/>
                </a:solidFill>
                <a:highlight>
                  <a:srgbClr val="FFFFFF"/>
                </a:highlight>
                <a:latin typeface="Times New Roman"/>
                <a:ea typeface="Times New Roman"/>
                <a:cs typeface="Times New Roman"/>
                <a:sym typeface="Times New Roman"/>
              </a:rPr>
              <a:t>According to what we have learnt in Week 4 course materials, </a:t>
            </a:r>
            <a:r>
              <a:rPr lang="en-CA" sz="1600">
                <a:solidFill>
                  <a:schemeClr val="accent1"/>
                </a:solidFill>
                <a:latin typeface="Times New Roman"/>
                <a:ea typeface="Times New Roman"/>
                <a:cs typeface="Times New Roman"/>
                <a:sym typeface="Times New Roman"/>
              </a:rPr>
              <a:t>pairs trading is the buying, selling or the simultaneous buying and selling of a pair of stocks based on their relationship with each other.</a:t>
            </a: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By following the pairs trading, we use the Loop Pairs Trading program to perform Pairs trading using two tickers in the same etftable each time. In order to use the program to help us generate “good” equity curves, a constraint is added such that the program would only print the pairs which have Sharpe Ratio larger than 0.5.</a:t>
            </a: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3815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600">
                <a:latin typeface="Times New Roman"/>
                <a:ea typeface="Times New Roman"/>
                <a:cs typeface="Times New Roman"/>
                <a:sym typeface="Times New Roman"/>
              </a:rPr>
              <a:t>“Good” Equity Curve</a:t>
            </a:r>
            <a:endParaRPr sz="3600">
              <a:latin typeface="Times New Roman"/>
              <a:ea typeface="Times New Roman"/>
              <a:cs typeface="Times New Roman"/>
              <a:sym typeface="Times New Roman"/>
            </a:endParaRPr>
          </a:p>
        </p:txBody>
      </p:sp>
      <p:sp>
        <p:nvSpPr>
          <p:cNvPr id="116" name="Google Shape;116;p22"/>
          <p:cNvSpPr txBox="1"/>
          <p:nvPr/>
        </p:nvSpPr>
        <p:spPr>
          <a:xfrm>
            <a:off x="591750" y="1668275"/>
            <a:ext cx="7960500" cy="241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According to what we have learnt in class, a good equity curve should satisfy having high cumulative returns and relatively low volatility. Therefore in our program constraints have been added to plot and print the results which have White’s Reality Check p-value less than 0.1 and Sharpe Ratio larger than 0.5.</a:t>
            </a: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accen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CA" sz="1600">
                <a:solidFill>
                  <a:schemeClr val="accent1"/>
                </a:solidFill>
                <a:latin typeface="Times New Roman"/>
                <a:ea typeface="Times New Roman"/>
                <a:cs typeface="Times New Roman"/>
                <a:sym typeface="Times New Roman"/>
              </a:rPr>
              <a:t>A White’s Reality Check p-value less than 0.1 helps us determine the returns were not obtained by chance, and Sharpe Ratio larger than 0.5 informs us that it is in a good performance situation.</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2079</Words>
  <Application>Microsoft Macintosh PowerPoint</Application>
  <PresentationFormat>全屏显示(16:9)</PresentationFormat>
  <Paragraphs>152</Paragraphs>
  <Slides>40</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Roboto</vt:lpstr>
      <vt:lpstr>Century Gothic</vt:lpstr>
      <vt:lpstr>Times New Roman</vt:lpstr>
      <vt:lpstr>Microsoft YaHei</vt:lpstr>
      <vt:lpstr>Arial</vt:lpstr>
      <vt:lpstr>Merriweather</vt:lpstr>
      <vt:lpstr>Paradigm</vt:lpstr>
      <vt:lpstr>Development Project</vt:lpstr>
      <vt:lpstr>  Contents</vt:lpstr>
      <vt:lpstr> Introduction</vt:lpstr>
      <vt:lpstr>PowerPoint 演示文稿</vt:lpstr>
      <vt:lpstr>PowerPoint 演示文稿</vt:lpstr>
      <vt:lpstr>  Concepts</vt:lpstr>
      <vt:lpstr>White’s Reality Check</vt:lpstr>
      <vt:lpstr>Pairs Trading</vt:lpstr>
      <vt:lpstr>“Good” Equity Curve</vt:lpstr>
      <vt:lpstr>“Best” Equity Curve</vt:lpstr>
      <vt:lpstr> Codes &amp; Comments </vt:lpstr>
      <vt:lpstr>Set-up</vt:lpstr>
      <vt:lpstr>Parameters</vt:lpstr>
      <vt:lpstr>YFinance</vt:lpstr>
      <vt:lpstr>Hedge ratio</vt:lpstr>
      <vt:lpstr>Hedge ratio with detrended price</vt:lpstr>
      <vt:lpstr>Spread &amp; Z-Score</vt:lpstr>
      <vt:lpstr>Positions</vt:lpstr>
      <vt:lpstr>Sharpe ratio &amp; p-value</vt:lpstr>
      <vt:lpstr>Database &amp; Tickers</vt:lpstr>
      <vt:lpstr>Results</vt:lpstr>
      <vt:lpstr> Results</vt:lpstr>
      <vt:lpstr>PowerPoint 演示文稿</vt:lpstr>
      <vt:lpstr>Results for Focus = Silver</vt:lpstr>
      <vt:lpstr>Metrics</vt:lpstr>
      <vt:lpstr>Results for Focus = Convertibles</vt:lpstr>
      <vt:lpstr>Metrics</vt:lpstr>
      <vt:lpstr>Results for Focus = Chinese Renminbi</vt:lpstr>
      <vt:lpstr>Metrics</vt:lpstr>
      <vt:lpstr>Results for Niche = Agriculture</vt:lpstr>
      <vt:lpstr>Metrics</vt:lpstr>
      <vt:lpstr>Results for Category = Government Credit</vt:lpstr>
      <vt:lpstr>Metrics</vt:lpstr>
      <vt:lpstr>PowerPoint 演示文稿</vt:lpstr>
      <vt:lpstr> Conclusion</vt:lpstr>
      <vt:lpstr>PowerPoint 演示文稿</vt:lpstr>
      <vt:lpstr> Future Developments</vt:lpstr>
      <vt:lpstr>We could build a checking system in python to let the program check whether the best equity curve it chose is the correct answer.  Instead of using the Sharpe ratio to select the best equity curve, we could let the function choose the best equity curve by comparing the cumulative returns or through the plots. According to the definition provided in the lecture, "great equity curve (meaning one showing high cumulative returns =, i.e., the curve is "up-trending" -- and a relatively low volatility -i.e., is not too bumpy.) (P36, APS 1051 W9 PART 1 PRESENTATION)". Thus, we can compare the cumulative returns of each pair to find the optimal choice. We can also design a function to find the plot with the highest positive cumulative returns or the steepest slope.  Applying the Variance Ratio Test, Augmented Dickey-Fuller Test, and Half-life Test directly to the best pair in the program. Let the program leave a message when the selected theme does not have a good equity curve (i.e., there’s no stockpair in the chosen theme that have a Sharpe ratio larger than 0.5 or a p-value smaller than 0.1)</vt:lpstr>
      <vt:lpstr>References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Project</dc:title>
  <cp:lastModifiedBy>Mingyan Li</cp:lastModifiedBy>
  <cp:revision>1</cp:revision>
  <dcterms:modified xsi:type="dcterms:W3CDTF">2022-07-15T03:14:39Z</dcterms:modified>
</cp:coreProperties>
</file>