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3" r:id="rId4"/>
    <p:sldId id="264" r:id="rId5"/>
    <p:sldId id="276" r:id="rId6"/>
    <p:sldId id="265" r:id="rId7"/>
    <p:sldId id="270" r:id="rId8"/>
    <p:sldId id="271" r:id="rId9"/>
    <p:sldId id="266" r:id="rId10"/>
    <p:sldId id="272" r:id="rId11"/>
    <p:sldId id="273" r:id="rId12"/>
    <p:sldId id="274" r:id="rId13"/>
    <p:sldId id="278" r:id="rId14"/>
    <p:sldId id="279" r:id="rId15"/>
    <p:sldId id="280" r:id="rId16"/>
    <p:sldId id="275" r:id="rId17"/>
    <p:sldId id="277" r:id="rId18"/>
    <p:sldId id="281" r:id="rId19"/>
    <p:sldId id="268" r:id="rId20"/>
    <p:sldId id="282" r:id="rId21"/>
    <p:sldId id="284" r:id="rId22"/>
    <p:sldId id="286" r:id="rId23"/>
    <p:sldId id="287" r:id="rId24"/>
    <p:sldId id="283" r:id="rId25"/>
    <p:sldId id="285" r:id="rId26"/>
    <p:sldId id="26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8000"/>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97DB0-A392-034D-8B18-71E87E30E432}" type="datetimeFigureOut">
              <a:rPr lang="en-US" smtClean="0"/>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4F044-F099-2A46-8CA9-D4F60AB9839E}" type="slidenum">
              <a:rPr lang="en-US" smtClean="0"/>
              <a:t>‹#›</a:t>
            </a:fld>
            <a:endParaRPr lang="en-US"/>
          </a:p>
        </p:txBody>
      </p:sp>
    </p:spTree>
    <p:extLst>
      <p:ext uri="{BB962C8B-B14F-4D97-AF65-F5344CB8AC3E}">
        <p14:creationId xmlns:p14="http://schemas.microsoft.com/office/powerpoint/2010/main" val="3384151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20</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21</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22</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23</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24</a:t>
            </a:fld>
            <a:endParaRPr lang="en-US"/>
          </a:p>
        </p:txBody>
      </p:sp>
    </p:spTree>
    <p:extLst>
      <p:ext uri="{BB962C8B-B14F-4D97-AF65-F5344CB8AC3E}">
        <p14:creationId xmlns:p14="http://schemas.microsoft.com/office/powerpoint/2010/main" val="263531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18296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164142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09641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100"/>
          </a:xfrm>
        </p:spPr>
        <p:txBody>
          <a:bodyPr lIns="274320" rIns="274320"/>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052307"/>
            <a:ext cx="9144000" cy="5198653"/>
          </a:xfrm>
        </p:spPr>
        <p:txBody>
          <a:bodyPr lIns="274320" rIns="27432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70818" y="6356350"/>
            <a:ext cx="2133600" cy="365125"/>
          </a:xfrm>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22721" y="6356350"/>
            <a:ext cx="2133600" cy="365125"/>
          </a:xfrm>
        </p:spPr>
        <p:txBody>
          <a:bodyPr/>
          <a:lstStyle/>
          <a:p>
            <a:fld id="{A1F00F24-5318-F14D-B38F-2C8FA46F2AD6}" type="slidenum">
              <a:rPr lang="en-US" smtClean="0"/>
              <a:t>‹#›</a:t>
            </a:fld>
            <a:endParaRPr lang="en-US" dirty="0"/>
          </a:p>
        </p:txBody>
      </p:sp>
      <p:cxnSp>
        <p:nvCxnSpPr>
          <p:cNvPr id="8" name="Straight Connector 7"/>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67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640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8911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100"/>
          </a:xfrm>
        </p:spPr>
        <p:txBody>
          <a:bodyPr lIns="274320" rIns="274320"/>
          <a:lstStyle>
            <a:lvl1pPr algn="l">
              <a:defRPr/>
            </a:lvl1pPr>
          </a:lstStyle>
          <a:p>
            <a:r>
              <a:rPr lang="en-US" smtClean="0"/>
              <a:t>Click to edit Master title style</a:t>
            </a:r>
            <a:endParaRPr lang="en-US"/>
          </a:p>
        </p:txBody>
      </p:sp>
      <p:sp>
        <p:nvSpPr>
          <p:cNvPr id="3" name="Text Placeholder 2"/>
          <p:cNvSpPr>
            <a:spLocks noGrp="1"/>
          </p:cNvSpPr>
          <p:nvPr>
            <p:ph type="body" idx="1"/>
          </p:nvPr>
        </p:nvSpPr>
        <p:spPr>
          <a:xfrm>
            <a:off x="0" y="899545"/>
            <a:ext cx="4439254" cy="639762"/>
          </a:xfrm>
        </p:spPr>
        <p:txBody>
          <a:bodyPr lIns="274320" rIns="18288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539306"/>
            <a:ext cx="4439254" cy="4574679"/>
          </a:xfrm>
        </p:spPr>
        <p:txBody>
          <a:bodyPr lIns="274320" rIns="18288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3002" y="899545"/>
            <a:ext cx="4440998" cy="639762"/>
          </a:xfrm>
        </p:spPr>
        <p:txBody>
          <a:bodyPr lIns="182880" rIns="27432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002" y="1539306"/>
            <a:ext cx="4440998" cy="4574679"/>
          </a:xfrm>
        </p:spPr>
        <p:txBody>
          <a:bodyPr lIns="182880" r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 y="6344226"/>
            <a:ext cx="2344345" cy="365125"/>
          </a:xfrm>
        </p:spPr>
        <p:txBody>
          <a:bodyPr lIns="182880" rIns="182880"/>
          <a:lstStyle/>
          <a:p>
            <a:fld id="{EF2C99B2-EF9B-7540-8D5E-93AF17D0FD0B}" type="datetimeFigureOut">
              <a:rPr lang="en-US" smtClean="0"/>
              <a:t>11/3/15</a:t>
            </a:fld>
            <a:endParaRPr lang="en-US"/>
          </a:p>
        </p:txBody>
      </p:sp>
      <p:sp>
        <p:nvSpPr>
          <p:cNvPr id="8" name="Footer Placeholder 7"/>
          <p:cNvSpPr>
            <a:spLocks noGrp="1"/>
          </p:cNvSpPr>
          <p:nvPr>
            <p:ph type="ftr" sz="quarter" idx="11"/>
          </p:nvPr>
        </p:nvSpPr>
        <p:spPr>
          <a:xfrm>
            <a:off x="3112196" y="6344226"/>
            <a:ext cx="3181611" cy="365125"/>
          </a:xfrm>
        </p:spPr>
        <p:txBody>
          <a:bodyPr/>
          <a:lstStyle/>
          <a:p>
            <a:endParaRPr lang="en-US"/>
          </a:p>
        </p:txBody>
      </p:sp>
      <p:sp>
        <p:nvSpPr>
          <p:cNvPr id="9" name="Slide Number Placeholder 8"/>
          <p:cNvSpPr>
            <a:spLocks noGrp="1"/>
          </p:cNvSpPr>
          <p:nvPr>
            <p:ph type="sldNum" sz="quarter" idx="12"/>
          </p:nvPr>
        </p:nvSpPr>
        <p:spPr>
          <a:xfrm>
            <a:off x="6799655" y="6344226"/>
            <a:ext cx="2344345" cy="365125"/>
          </a:xfrm>
        </p:spPr>
        <p:txBody>
          <a:bodyPr lIns="182880" rIns="182880"/>
          <a:lstStyle/>
          <a:p>
            <a:fld id="{A1F00F24-5318-F14D-B38F-2C8FA46F2AD6}" type="slidenum">
              <a:rPr lang="en-US" smtClean="0"/>
              <a:t>‹#›</a:t>
            </a:fld>
            <a:endParaRPr lang="en-US"/>
          </a:p>
        </p:txBody>
      </p:sp>
      <p:cxnSp>
        <p:nvCxnSpPr>
          <p:cNvPr id="10" name="Straight Connector 9"/>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38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903"/>
            <a:ext cx="9144000" cy="886003"/>
          </a:xfrm>
        </p:spPr>
        <p:txBody>
          <a:bodyPr lIns="182880" rIns="182880"/>
          <a:lstStyle>
            <a:lvl1pPr algn="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2C99B2-EF9B-7540-8D5E-93AF17D0FD0B}" type="datetimeFigureOut">
              <a:rPr lang="en-US" smtClean="0"/>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00F24-5318-F14D-B38F-2C8FA46F2AD6}" type="slidenum">
              <a:rPr lang="en-US" smtClean="0"/>
              <a:t>‹#›</a:t>
            </a:fld>
            <a:endParaRPr lang="en-US"/>
          </a:p>
        </p:txBody>
      </p:sp>
      <p:cxnSp>
        <p:nvCxnSpPr>
          <p:cNvPr id="6" name="Straight Connector 5"/>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41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C99B2-EF9B-7540-8D5E-93AF17D0FD0B}" type="datetimeFigureOut">
              <a:rPr lang="en-US" smtClean="0"/>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28268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10688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4144725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C99B2-EF9B-7540-8D5E-93AF17D0FD0B}" type="datetimeFigureOut">
              <a:rPr lang="en-US" smtClean="0"/>
              <a:t>11/3/15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00F24-5318-F14D-B38F-2C8FA46F2AD6}" type="slidenum">
              <a:rPr lang="en-US" smtClean="0"/>
              <a:t>‹#›</a:t>
            </a:fld>
            <a:endParaRPr lang="en-US"/>
          </a:p>
        </p:txBody>
      </p:sp>
    </p:spTree>
    <p:extLst>
      <p:ext uri="{BB962C8B-B14F-4D97-AF65-F5344CB8AC3E}">
        <p14:creationId xmlns:p14="http://schemas.microsoft.com/office/powerpoint/2010/main" val="259491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himera.labs.oreilly.com/books/1230000000345/ch03.html%23_selecto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himera.labs.oreilly.com/books/1230000000345/index.html" TargetMode="External"/><Relationship Id="rId3" Type="http://schemas.openxmlformats.org/officeDocument/2006/relationships/hyperlink" Target="https://github.com/mbostock/d3/wik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nytimes.com/interactive/2012/08/11/sunday-review/drought-history.html" TargetMode="External"/><Relationship Id="rId4" Type="http://schemas.openxmlformats.org/officeDocument/2006/relationships/hyperlink" Target="http://www.nytimes.com/interactive/2012/02/13/us/politics/2013-budget-proposal-graphic.html?_r=0" TargetMode="External"/><Relationship Id="rId5" Type="http://schemas.openxmlformats.org/officeDocument/2006/relationships/hyperlink" Target="http://bl.ocks.org/mbostock/1136236" TargetMode="External"/><Relationship Id="rId6" Type="http://schemas.openxmlformats.org/officeDocument/2006/relationships/hyperlink" Target="http://examples.oreilly.com/0636920026938/chapter_11/04_force.html" TargetMode="External"/><Relationship Id="rId1" Type="http://schemas.openxmlformats.org/officeDocument/2006/relationships/slideLayout" Target="../slideLayouts/slideLayout5.xml"/><Relationship Id="rId2" Type="http://schemas.openxmlformats.org/officeDocument/2006/relationships/hyperlink" Target="http://www.nytimes.com/interactive/2013/03/29/sports/baseball/Strikeouts-Are-Still-Soaring.html?ref=baseb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schools.com/svg/svg_reference.asp" TargetMode="Externa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 with d3.js</a:t>
            </a:r>
            <a:endParaRPr lang="en-US" dirty="0"/>
          </a:p>
        </p:txBody>
      </p:sp>
      <p:sp>
        <p:nvSpPr>
          <p:cNvPr id="3" name="Subtitle 2"/>
          <p:cNvSpPr>
            <a:spLocks noGrp="1"/>
          </p:cNvSpPr>
          <p:nvPr>
            <p:ph type="subTitle" idx="1"/>
          </p:nvPr>
        </p:nvSpPr>
        <p:spPr/>
        <p:txBody>
          <a:bodyPr/>
          <a:lstStyle/>
          <a:p>
            <a:r>
              <a:rPr lang="en-US" dirty="0" smtClean="0"/>
              <a:t>Leslie Myint</a:t>
            </a:r>
            <a:endParaRPr lang="en-US" dirty="0"/>
          </a:p>
        </p:txBody>
      </p:sp>
    </p:spTree>
    <p:extLst>
      <p:ext uri="{BB962C8B-B14F-4D97-AF65-F5344CB8AC3E}">
        <p14:creationId xmlns:p14="http://schemas.microsoft.com/office/powerpoint/2010/main" val="33528410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TextBox 2"/>
          <p:cNvSpPr txBox="1"/>
          <p:nvPr/>
        </p:nvSpPr>
        <p:spPr>
          <a:xfrm>
            <a:off x="155222" y="1034467"/>
            <a:ext cx="8830033" cy="4893648"/>
          </a:xfrm>
          <a:prstGeom prst="rect">
            <a:avLst/>
          </a:prstGeom>
          <a:noFill/>
        </p:spPr>
        <p:txBody>
          <a:bodyPr wrap="square" rtlCol="0">
            <a:spAutoFit/>
          </a:bodyPr>
          <a:lstStyle/>
          <a:p>
            <a:r>
              <a:rPr lang="en-US" sz="2800" b="1" dirty="0" smtClean="0">
                <a:cs typeface="Menlo Regular"/>
              </a:rPr>
              <a:t>Type selectors</a:t>
            </a:r>
          </a:p>
          <a:p>
            <a:r>
              <a:rPr lang="en-US" sz="2000" dirty="0" smtClean="0">
                <a:latin typeface="Menlo Regular"/>
                <a:cs typeface="Menlo Regular"/>
              </a:rPr>
              <a:t>p</a:t>
            </a:r>
          </a:p>
          <a:p>
            <a:r>
              <a:rPr lang="en-US" sz="2000" dirty="0" smtClean="0">
                <a:latin typeface="Menlo Regular"/>
                <a:cs typeface="Menlo Regular"/>
              </a:rPr>
              <a:t>div</a:t>
            </a:r>
          </a:p>
          <a:p>
            <a:r>
              <a:rPr lang="en-US" sz="2000" dirty="0" err="1" smtClean="0">
                <a:latin typeface="Menlo Regular"/>
                <a:cs typeface="Menlo Regular"/>
              </a:rPr>
              <a:t>svg</a:t>
            </a:r>
            <a:endParaRPr lang="en-US" sz="2000" dirty="0" smtClean="0">
              <a:latin typeface="Menlo Regular"/>
              <a:cs typeface="Menlo Regular"/>
            </a:endParaRPr>
          </a:p>
          <a:p>
            <a:endParaRPr lang="en-US" sz="2000" dirty="0" smtClean="0">
              <a:latin typeface="Menlo Regular"/>
              <a:cs typeface="Menlo Regular"/>
            </a:endParaRPr>
          </a:p>
          <a:p>
            <a:r>
              <a:rPr lang="en-US" sz="2800" b="1" dirty="0" smtClean="0">
                <a:cs typeface="Menlo Regular"/>
              </a:rPr>
              <a:t>Descendant selectors			Syntax: </a:t>
            </a:r>
            <a:r>
              <a:rPr lang="en-US" sz="2400" dirty="0" smtClean="0">
                <a:latin typeface="Menlo Regular"/>
                <a:cs typeface="Menlo Regular"/>
              </a:rPr>
              <a:t>parent child</a:t>
            </a:r>
          </a:p>
          <a:p>
            <a:r>
              <a:rPr lang="en-US" sz="2000" dirty="0" smtClean="0">
                <a:latin typeface="Menlo Regular"/>
                <a:cs typeface="Menlo Regular"/>
              </a:rPr>
              <a:t>div p</a:t>
            </a:r>
          </a:p>
          <a:p>
            <a:endParaRPr lang="en-US" sz="2000" dirty="0">
              <a:latin typeface="Menlo Regular"/>
              <a:cs typeface="Menlo Regular"/>
            </a:endParaRPr>
          </a:p>
          <a:p>
            <a:r>
              <a:rPr lang="en-US" sz="2800" b="1" dirty="0" smtClean="0">
                <a:cs typeface="Menlo Regular"/>
              </a:rPr>
              <a:t>Class selectors					Syntax: </a:t>
            </a:r>
            <a:r>
              <a:rPr lang="en-US" sz="2400" dirty="0" smtClean="0">
                <a:latin typeface="Menlo Bold"/>
                <a:cs typeface="Menlo Bold"/>
              </a:rPr>
              <a:t>.</a:t>
            </a:r>
            <a:r>
              <a:rPr lang="en-US" sz="2400" dirty="0" err="1" smtClean="0">
                <a:latin typeface="Menlo Bold"/>
                <a:cs typeface="Menlo Bold"/>
              </a:rPr>
              <a:t>classname</a:t>
            </a:r>
            <a:endParaRPr lang="en-US" sz="2400" dirty="0" smtClean="0">
              <a:latin typeface="Menlo Bold"/>
              <a:cs typeface="Menlo Bold"/>
            </a:endParaRPr>
          </a:p>
          <a:p>
            <a:r>
              <a:rPr lang="en-US" sz="2000" dirty="0" smtClean="0">
                <a:latin typeface="Menlo Regular"/>
                <a:cs typeface="Menlo Regular"/>
              </a:rPr>
              <a:t>.axis</a:t>
            </a:r>
          </a:p>
          <a:p>
            <a:r>
              <a:rPr lang="en-US" sz="2000" dirty="0" smtClean="0">
                <a:latin typeface="Menlo Regular"/>
                <a:cs typeface="Menlo Regular"/>
              </a:rPr>
              <a:t>.</a:t>
            </a:r>
            <a:r>
              <a:rPr lang="en-US" sz="2000" dirty="0" err="1" smtClean="0">
                <a:latin typeface="Menlo Regular"/>
                <a:cs typeface="Menlo Regular"/>
              </a:rPr>
              <a:t>axis.x</a:t>
            </a:r>
            <a:endParaRPr lang="en-US" sz="2000" dirty="0">
              <a:latin typeface="Menlo Regular"/>
              <a:cs typeface="Menlo Regular"/>
            </a:endParaRPr>
          </a:p>
          <a:p>
            <a:endParaRPr lang="en-US" sz="2000" dirty="0">
              <a:latin typeface="Menlo Regular"/>
              <a:cs typeface="Menlo Regular"/>
            </a:endParaRPr>
          </a:p>
          <a:p>
            <a:r>
              <a:rPr lang="en-US" sz="2800" b="1" dirty="0" smtClean="0">
                <a:cs typeface="Menlo Regular"/>
              </a:rPr>
              <a:t>ID selectors						Syntax: </a:t>
            </a:r>
            <a:r>
              <a:rPr lang="en-US" sz="2400" dirty="0" smtClean="0">
                <a:latin typeface="Menlo Regular"/>
                <a:cs typeface="Menlo Regular"/>
              </a:rPr>
              <a:t>#</a:t>
            </a:r>
            <a:r>
              <a:rPr lang="en-US" sz="2400" dirty="0" err="1" smtClean="0">
                <a:latin typeface="Menlo Regular"/>
                <a:cs typeface="Menlo Regular"/>
              </a:rPr>
              <a:t>idname</a:t>
            </a:r>
            <a:endParaRPr lang="en-US" sz="2400" dirty="0" smtClean="0">
              <a:latin typeface="Menlo Regular"/>
              <a:cs typeface="Menlo Regular"/>
            </a:endParaRPr>
          </a:p>
          <a:p>
            <a:r>
              <a:rPr lang="en-US" sz="2000" dirty="0" smtClean="0">
                <a:latin typeface="Menlo Regular"/>
                <a:cs typeface="Menlo Regular"/>
              </a:rPr>
              <a:t>#</a:t>
            </a:r>
            <a:r>
              <a:rPr lang="en-US" sz="2000" dirty="0" err="1" smtClean="0">
                <a:latin typeface="Menlo Regular"/>
                <a:cs typeface="Menlo Regular"/>
              </a:rPr>
              <a:t>leftpanel</a:t>
            </a:r>
            <a:endParaRPr lang="en-US" sz="2000" dirty="0">
              <a:latin typeface="Menlo Regular"/>
              <a:cs typeface="Menlo Regular"/>
            </a:endParaRPr>
          </a:p>
        </p:txBody>
      </p:sp>
      <p:sp>
        <p:nvSpPr>
          <p:cNvPr id="4" name="TextBox 3"/>
          <p:cNvSpPr txBox="1"/>
          <p:nvPr/>
        </p:nvSpPr>
        <p:spPr>
          <a:xfrm>
            <a:off x="1662465" y="6518112"/>
            <a:ext cx="7481535" cy="369332"/>
          </a:xfrm>
          <a:prstGeom prst="rect">
            <a:avLst/>
          </a:prstGeom>
          <a:noFill/>
        </p:spPr>
        <p:txBody>
          <a:bodyPr wrap="none" rtlCol="0">
            <a:spAutoFit/>
          </a:bodyPr>
          <a:lstStyle/>
          <a:p>
            <a:r>
              <a:rPr lang="en-US" dirty="0">
                <a:hlinkClick r:id="rId2"/>
              </a:rPr>
              <a:t>http://chimera.labs.oreilly.com/books/1230000000345/ch03.html#</a:t>
            </a:r>
            <a:r>
              <a:rPr lang="en-US" dirty="0" smtClean="0">
                <a:hlinkClick r:id="rId2"/>
              </a:rPr>
              <a:t>_selectors</a:t>
            </a:r>
            <a:endParaRPr lang="en-US" dirty="0"/>
          </a:p>
        </p:txBody>
      </p:sp>
    </p:spTree>
    <p:extLst>
      <p:ext uri="{BB962C8B-B14F-4D97-AF65-F5344CB8AC3E}">
        <p14:creationId xmlns:p14="http://schemas.microsoft.com/office/powerpoint/2010/main" val="11209140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Variables and objects</a:t>
            </a:r>
            <a:endParaRPr lang="en-US" dirty="0"/>
          </a:p>
        </p:txBody>
      </p:sp>
      <p:sp>
        <p:nvSpPr>
          <p:cNvPr id="3" name="TextBox 2"/>
          <p:cNvSpPr txBox="1"/>
          <p:nvPr/>
        </p:nvSpPr>
        <p:spPr>
          <a:xfrm>
            <a:off x="155222" y="1034467"/>
            <a:ext cx="8830033" cy="4955203"/>
          </a:xfrm>
          <a:prstGeom prst="rect">
            <a:avLst/>
          </a:prstGeom>
          <a:noFill/>
        </p:spPr>
        <p:txBody>
          <a:bodyPr wrap="square" rtlCol="0">
            <a:spAutoFit/>
          </a:bodyPr>
          <a:lstStyle/>
          <a:p>
            <a:r>
              <a:rPr lang="en-US" sz="2800" b="1" dirty="0" smtClean="0">
                <a:cs typeface="Menlo Regular"/>
              </a:rPr>
              <a:t>Variables</a:t>
            </a:r>
          </a:p>
          <a:p>
            <a:r>
              <a:rPr lang="en-US" sz="2000" dirty="0" err="1" smtClean="0">
                <a:solidFill>
                  <a:schemeClr val="accent5">
                    <a:lumMod val="75000"/>
                  </a:schemeClr>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num</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2.3</a:t>
            </a:r>
            <a:r>
              <a:rPr lang="en-US" sz="2000" dirty="0" smtClean="0">
                <a:latin typeface="Menlo Regular"/>
                <a:cs typeface="Menlo Regular"/>
              </a:rPr>
              <a:t>;</a:t>
            </a:r>
          </a:p>
          <a:p>
            <a:r>
              <a:rPr lang="en-US" sz="2000" dirty="0" err="1" smtClean="0">
                <a:solidFill>
                  <a:srgbClr val="31859C"/>
                </a:solidFill>
                <a:latin typeface="Menlo Regular"/>
                <a:cs typeface="Menlo Regular"/>
              </a:rPr>
              <a:t>var</a:t>
            </a:r>
            <a:r>
              <a:rPr lang="en-US" sz="2000" dirty="0" smtClean="0">
                <a:latin typeface="Menlo Regular"/>
                <a:cs typeface="Menlo Regular"/>
              </a:rPr>
              <a:t> color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F79646"/>
                </a:solidFill>
                <a:latin typeface="Menlo Regular"/>
                <a:cs typeface="Menlo Regular"/>
              </a:rPr>
              <a:t>"red"</a:t>
            </a:r>
            <a:r>
              <a:rPr lang="en-US" sz="2000" dirty="0" smtClean="0">
                <a:latin typeface="Menlo Regular"/>
                <a:cs typeface="Menlo Regular"/>
              </a:rPr>
              <a:t>;</a:t>
            </a:r>
          </a:p>
          <a:p>
            <a:r>
              <a:rPr lang="en-US" sz="2000" dirty="0" err="1" smtClean="0">
                <a:solidFill>
                  <a:srgbClr val="31859C"/>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ra</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2</a:t>
            </a:r>
            <a:r>
              <a:rPr lang="en-US" sz="2000" dirty="0" smtClean="0">
                <a:latin typeface="Menlo Regular"/>
                <a:cs typeface="Menlo Regular"/>
              </a:rPr>
              <a:t>, </a:t>
            </a:r>
            <a:r>
              <a:rPr lang="en-US" sz="2000" dirty="0" smtClean="0">
                <a:solidFill>
                  <a:srgbClr val="CC66FF"/>
                </a:solidFill>
                <a:latin typeface="Menlo Regular"/>
                <a:cs typeface="Menlo Regular"/>
              </a:rPr>
              <a:t>3</a:t>
            </a:r>
            <a:r>
              <a:rPr lang="en-US" sz="2000" dirty="0" smtClean="0">
                <a:latin typeface="Menlo Regular"/>
                <a:cs typeface="Menlo Regular"/>
              </a:rPr>
              <a:t>];		</a:t>
            </a:r>
            <a:r>
              <a:rPr lang="en-US" sz="2000" dirty="0" smtClean="0">
                <a:solidFill>
                  <a:schemeClr val="tx1">
                    <a:lumMod val="50000"/>
                    <a:lumOff val="50000"/>
                  </a:schemeClr>
                </a:solidFill>
                <a:latin typeface="Menlo Regular"/>
                <a:cs typeface="Menlo Regular"/>
              </a:rPr>
              <a:t>// Access with </a:t>
            </a:r>
            <a:r>
              <a:rPr lang="en-US" sz="2000" dirty="0" err="1" smtClean="0">
                <a:solidFill>
                  <a:schemeClr val="tx1">
                    <a:lumMod val="50000"/>
                    <a:lumOff val="50000"/>
                  </a:schemeClr>
                </a:solidFill>
                <a:latin typeface="Menlo Regular"/>
                <a:cs typeface="Menlo Regular"/>
              </a:rPr>
              <a:t>ra</a:t>
            </a:r>
            <a:r>
              <a:rPr lang="en-US" sz="2000" dirty="0" smtClean="0">
                <a:solidFill>
                  <a:schemeClr val="tx1">
                    <a:lumMod val="50000"/>
                    <a:lumOff val="50000"/>
                  </a:schemeClr>
                </a:solidFill>
                <a:latin typeface="Menlo Regular"/>
                <a:cs typeface="Menlo Regular"/>
              </a:rPr>
              <a:t>[0], </a:t>
            </a:r>
            <a:r>
              <a:rPr lang="en-US" sz="2000" dirty="0" err="1" smtClean="0">
                <a:solidFill>
                  <a:schemeClr val="tx1">
                    <a:lumMod val="50000"/>
                    <a:lumOff val="50000"/>
                  </a:schemeClr>
                </a:solidFill>
                <a:latin typeface="Menlo Regular"/>
                <a:cs typeface="Menlo Regular"/>
              </a:rPr>
              <a:t>ra</a:t>
            </a:r>
            <a:r>
              <a:rPr lang="en-US" sz="2000" dirty="0" smtClean="0">
                <a:solidFill>
                  <a:schemeClr val="tx1">
                    <a:lumMod val="50000"/>
                    <a:lumOff val="50000"/>
                  </a:schemeClr>
                </a:solidFill>
                <a:latin typeface="Menlo Regular"/>
                <a:cs typeface="Menlo Regular"/>
              </a:rPr>
              <a:t>[1]</a:t>
            </a:r>
          </a:p>
          <a:p>
            <a:r>
              <a:rPr lang="en-US" sz="2000" dirty="0" err="1" smtClean="0">
                <a:solidFill>
                  <a:srgbClr val="31859C"/>
                </a:solidFill>
                <a:latin typeface="Menlo Regular"/>
                <a:cs typeface="Menlo Regular"/>
              </a:rPr>
              <a:t>var</a:t>
            </a:r>
            <a:r>
              <a:rPr lang="en-US" sz="2000" dirty="0" smtClean="0">
                <a:latin typeface="Menlo Regular"/>
                <a:cs typeface="Menlo Regular"/>
              </a:rPr>
              <a:t> ra2d </a:t>
            </a:r>
            <a:r>
              <a:rPr lang="en-US" sz="2000" dirty="0" smtClean="0">
                <a:solidFill>
                  <a:srgbClr val="FF0080"/>
                </a:solidFill>
                <a:latin typeface="Menlo Regular"/>
                <a:cs typeface="Menlo Regular"/>
              </a:rPr>
              <a:t>=</a:t>
            </a:r>
            <a:r>
              <a:rPr lang="en-US" sz="2000" dirty="0" smtClean="0">
                <a:latin typeface="Menlo Regular"/>
                <a:cs typeface="Menlo Regular"/>
              </a:rPr>
              <a:t> [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3</a:t>
            </a:r>
            <a:r>
              <a:rPr lang="en-US" sz="2000" dirty="0" smtClean="0">
                <a:latin typeface="Menlo Regular"/>
                <a:cs typeface="Menlo Regular"/>
              </a:rPr>
              <a:t>], [</a:t>
            </a:r>
            <a:r>
              <a:rPr lang="en-US" sz="2000" dirty="0" smtClean="0">
                <a:solidFill>
                  <a:srgbClr val="CC66FF"/>
                </a:solidFill>
                <a:latin typeface="Menlo Regular"/>
                <a:cs typeface="Menlo Regular"/>
              </a:rPr>
              <a:t>2</a:t>
            </a:r>
            <a:r>
              <a:rPr lang="en-US" sz="2000" dirty="0" smtClean="0">
                <a:latin typeface="Menlo Regular"/>
                <a:cs typeface="Menlo Regular"/>
              </a:rPr>
              <a:t>, </a:t>
            </a:r>
            <a:r>
              <a:rPr lang="en-US" sz="2000" dirty="0" smtClean="0">
                <a:solidFill>
                  <a:srgbClr val="CC66FF"/>
                </a:solidFill>
                <a:latin typeface="Menlo Regular"/>
                <a:cs typeface="Menlo Regular"/>
              </a:rPr>
              <a:t>4</a:t>
            </a:r>
            <a:r>
              <a:rPr lang="en-US" sz="2000" dirty="0" smtClean="0">
                <a:latin typeface="Menlo Regular"/>
                <a:cs typeface="Menlo Regular"/>
              </a:rPr>
              <a:t>] ];</a:t>
            </a:r>
          </a:p>
          <a:p>
            <a:endParaRPr lang="en-US" sz="2000" dirty="0" smtClean="0">
              <a:latin typeface="Menlo Regular"/>
              <a:cs typeface="Menlo Regular"/>
            </a:endParaRPr>
          </a:p>
          <a:p>
            <a:r>
              <a:rPr lang="en-US" sz="2800" b="1" dirty="0" smtClean="0">
                <a:cs typeface="Menlo Regular"/>
              </a:rPr>
              <a:t>Objects</a:t>
            </a:r>
          </a:p>
          <a:p>
            <a:r>
              <a:rPr lang="en-US" sz="2000" dirty="0" err="1" smtClean="0">
                <a:solidFill>
                  <a:srgbClr val="31859C"/>
                </a:solidFill>
                <a:latin typeface="Menlo Regular"/>
                <a:cs typeface="Menlo Regular"/>
              </a:rPr>
              <a:t>var</a:t>
            </a:r>
            <a:r>
              <a:rPr lang="en-US" sz="2000" dirty="0" smtClean="0">
                <a:latin typeface="Menlo Regular"/>
                <a:cs typeface="Menlo Regular"/>
              </a:rPr>
              <a:t> subject </a:t>
            </a:r>
            <a:r>
              <a:rPr lang="en-US" sz="2000" dirty="0" smtClean="0">
                <a:solidFill>
                  <a:srgbClr val="FF0080"/>
                </a:solidFill>
                <a:latin typeface="Menlo Regular"/>
                <a:cs typeface="Menlo Regular"/>
              </a:rPr>
              <a:t>=</a:t>
            </a:r>
            <a:r>
              <a:rPr lang="en-US" sz="2000" dirty="0" smtClean="0">
                <a:latin typeface="Menlo Regular"/>
                <a:cs typeface="Menlo Regular"/>
              </a:rPr>
              <a:t> {</a:t>
            </a:r>
          </a:p>
          <a:p>
            <a:r>
              <a:rPr lang="en-US" sz="2000" dirty="0">
                <a:latin typeface="Menlo Regular"/>
                <a:cs typeface="Menlo Regular"/>
              </a:rPr>
              <a:t>	</a:t>
            </a:r>
            <a:r>
              <a:rPr lang="en-US" sz="2000" dirty="0" smtClean="0">
                <a:latin typeface="Menlo Regular"/>
                <a:cs typeface="Menlo Regular"/>
              </a:rPr>
              <a:t>id: </a:t>
            </a:r>
            <a:r>
              <a:rPr lang="en-US" sz="2000" dirty="0">
                <a:solidFill>
                  <a:schemeClr val="accent6"/>
                </a:solidFill>
                <a:latin typeface="Menlo Regular"/>
                <a:cs typeface="Menlo Regular"/>
              </a:rPr>
              <a:t>"</a:t>
            </a:r>
            <a:r>
              <a:rPr lang="en-US" sz="2000" dirty="0" smtClean="0">
                <a:solidFill>
                  <a:schemeClr val="accent6"/>
                </a:solidFill>
                <a:latin typeface="Menlo Regular"/>
                <a:cs typeface="Menlo Regular"/>
              </a:rPr>
              <a:t>S1</a:t>
            </a:r>
            <a:r>
              <a:rPr lang="en-US" sz="2000" dirty="0">
                <a:solidFill>
                  <a:schemeClr val="accent6"/>
                </a:solidFill>
                <a:latin typeface="Menlo Regular"/>
                <a:cs typeface="Menlo Regular"/>
              </a:rPr>
              <a:t>"</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height: </a:t>
            </a:r>
            <a:r>
              <a:rPr lang="en-US" sz="2000" dirty="0" smtClean="0">
                <a:solidFill>
                  <a:srgbClr val="CC66FF"/>
                </a:solidFill>
                <a:latin typeface="Menlo Regular"/>
                <a:cs typeface="Menlo Regular"/>
              </a:rPr>
              <a:t>62</a:t>
            </a:r>
            <a:r>
              <a:rPr lang="en-US" sz="2000" dirty="0">
                <a:latin typeface="Menlo Regular"/>
                <a:cs typeface="Menlo Regular"/>
              </a:rPr>
              <a:t>,</a:t>
            </a:r>
            <a:endParaRPr lang="en-US" sz="2000" dirty="0" smtClean="0">
              <a:latin typeface="Menlo Regular"/>
              <a:cs typeface="Menlo Regular"/>
            </a:endParaRPr>
          </a:p>
          <a:p>
            <a:r>
              <a:rPr lang="en-US" sz="2000" dirty="0">
                <a:latin typeface="Menlo Regular"/>
                <a:cs typeface="Menlo Regular"/>
              </a:rPr>
              <a:t>	</a:t>
            </a:r>
            <a:r>
              <a:rPr lang="en-US" sz="2000" dirty="0" smtClean="0">
                <a:latin typeface="Menlo Regular"/>
                <a:cs typeface="Menlo Regular"/>
              </a:rPr>
              <a:t>weight: </a:t>
            </a:r>
            <a:r>
              <a:rPr lang="en-US" sz="2000" dirty="0" smtClean="0">
                <a:solidFill>
                  <a:srgbClr val="CC66FF"/>
                </a:solidFill>
                <a:latin typeface="Menlo Regular"/>
                <a:cs typeface="Menlo Regular"/>
              </a:rPr>
              <a:t>189</a:t>
            </a:r>
            <a:endParaRPr lang="en-US" sz="2000" dirty="0" smtClean="0">
              <a:latin typeface="Menlo Regular"/>
              <a:cs typeface="Menlo Regular"/>
            </a:endParaRPr>
          </a:p>
          <a:p>
            <a:r>
              <a:rPr lang="en-US" sz="2000" dirty="0" smtClean="0">
                <a:latin typeface="Menlo Regular"/>
                <a:cs typeface="Menlo Regular"/>
              </a:rPr>
              <a:t>};</a:t>
            </a:r>
          </a:p>
          <a:p>
            <a:r>
              <a:rPr lang="en-US" sz="2000" dirty="0" err="1" smtClean="0">
                <a:latin typeface="Menlo Regular"/>
                <a:cs typeface="Menlo Regular"/>
              </a:rPr>
              <a:t>subject.id</a:t>
            </a:r>
            <a:endParaRPr lang="en-US" sz="2000" dirty="0" smtClean="0">
              <a:latin typeface="Menlo Regular"/>
              <a:cs typeface="Menlo Regular"/>
            </a:endParaRPr>
          </a:p>
          <a:p>
            <a:r>
              <a:rPr lang="en-US" sz="2000" dirty="0" err="1" smtClean="0">
                <a:latin typeface="Menlo Regular"/>
                <a:cs typeface="Menlo Regular"/>
              </a:rPr>
              <a:t>subject.height</a:t>
            </a:r>
            <a:endParaRPr lang="en-US" sz="2000" dirty="0" smtClean="0">
              <a:latin typeface="Menlo Regular"/>
              <a:cs typeface="Menlo Regular"/>
            </a:endParaRPr>
          </a:p>
          <a:p>
            <a:r>
              <a:rPr lang="en-US" sz="2000" dirty="0" err="1" smtClean="0">
                <a:latin typeface="Menlo Regular"/>
                <a:cs typeface="Menlo Regular"/>
              </a:rPr>
              <a:t>subject.weight</a:t>
            </a:r>
            <a:endParaRPr lang="en-US" sz="2000" dirty="0" smtClean="0">
              <a:latin typeface="Menlo Regular"/>
              <a:cs typeface="Menlo Regular"/>
            </a:endParaRPr>
          </a:p>
        </p:txBody>
      </p:sp>
    </p:spTree>
    <p:extLst>
      <p:ext uri="{BB962C8B-B14F-4D97-AF65-F5344CB8AC3E}">
        <p14:creationId xmlns:p14="http://schemas.microsoft.com/office/powerpoint/2010/main" val="38302954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D3 doing?</a:t>
            </a:r>
            <a:endParaRPr lang="en-US" dirty="0"/>
          </a:p>
        </p:txBody>
      </p:sp>
      <p:sp>
        <p:nvSpPr>
          <p:cNvPr id="3" name="TextBox 2"/>
          <p:cNvSpPr txBox="1"/>
          <p:nvPr/>
        </p:nvSpPr>
        <p:spPr>
          <a:xfrm>
            <a:off x="1397000" y="1060777"/>
            <a:ext cx="6361237" cy="584776"/>
          </a:xfrm>
          <a:prstGeom prst="rect">
            <a:avLst/>
          </a:prstGeom>
          <a:noFill/>
        </p:spPr>
        <p:txBody>
          <a:bodyPr wrap="none" rtlCol="0">
            <a:spAutoFit/>
          </a:bodyPr>
          <a:lstStyle/>
          <a:p>
            <a:r>
              <a:rPr lang="en-US" sz="3200" dirty="0" smtClean="0">
                <a:latin typeface="Menlo Regular"/>
                <a:cs typeface="Menlo Regular"/>
              </a:rPr>
              <a:t>Data: 8, 6, 7, 5, 3, 0, 9</a:t>
            </a:r>
            <a:endParaRPr lang="en-US" sz="3200" dirty="0">
              <a:latin typeface="Menlo Regular"/>
              <a:cs typeface="Menlo Regular"/>
            </a:endParaRPr>
          </a:p>
        </p:txBody>
      </p:sp>
      <p:sp>
        <p:nvSpPr>
          <p:cNvPr id="4" name="TextBox 3"/>
          <p:cNvSpPr txBox="1"/>
          <p:nvPr/>
        </p:nvSpPr>
        <p:spPr>
          <a:xfrm>
            <a:off x="1315675" y="2298498"/>
            <a:ext cx="1419980" cy="2246769"/>
          </a:xfrm>
          <a:prstGeom prst="rect">
            <a:avLst/>
          </a:prstGeom>
          <a:noFill/>
        </p:spPr>
        <p:txBody>
          <a:bodyPr wrap="none" rtlCol="0">
            <a:spAutoFit/>
          </a:bodyPr>
          <a:lstStyle/>
          <a:p>
            <a:r>
              <a:rPr lang="en-US" sz="2000" dirty="0" smtClean="0">
                <a:latin typeface="Menlo Regular"/>
                <a:cs typeface="Menlo Regular"/>
              </a:rPr>
              <a:t>&lt;p&gt;8&lt;/p&gt;</a:t>
            </a:r>
          </a:p>
          <a:p>
            <a:r>
              <a:rPr lang="en-US" sz="2000" dirty="0">
                <a:latin typeface="Menlo Regular"/>
                <a:cs typeface="Menlo Regular"/>
              </a:rPr>
              <a:t>&lt;p</a:t>
            </a:r>
            <a:r>
              <a:rPr lang="en-US" sz="2000" dirty="0" smtClean="0">
                <a:latin typeface="Menlo Regular"/>
                <a:cs typeface="Menlo Regular"/>
              </a:rPr>
              <a:t>&gt;6&lt;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&gt;7&lt;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&gt;5&lt;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&gt;3&lt;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&gt;0&lt;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&gt;9&lt;</a:t>
            </a:r>
            <a:r>
              <a:rPr lang="en-US" sz="2000" dirty="0">
                <a:latin typeface="Menlo Regular"/>
                <a:cs typeface="Menlo Regular"/>
              </a:rPr>
              <a:t>/p</a:t>
            </a:r>
            <a:r>
              <a:rPr lang="en-US" sz="2000" dirty="0" smtClean="0">
                <a:latin typeface="Menlo Regular"/>
                <a:cs typeface="Menlo Regular"/>
              </a:rPr>
              <a:t>&gt;</a:t>
            </a:r>
            <a:endParaRPr lang="en-US" sz="2000" dirty="0">
              <a:latin typeface="Menlo Regular"/>
              <a:cs typeface="Menlo Regular"/>
            </a:endParaRPr>
          </a:p>
        </p:txBody>
      </p:sp>
      <p:sp>
        <p:nvSpPr>
          <p:cNvPr id="5" name="TextBox 4"/>
          <p:cNvSpPr txBox="1"/>
          <p:nvPr/>
        </p:nvSpPr>
        <p:spPr>
          <a:xfrm>
            <a:off x="1123906" y="1713722"/>
            <a:ext cx="1952316" cy="584776"/>
          </a:xfrm>
          <a:prstGeom prst="rect">
            <a:avLst/>
          </a:prstGeom>
          <a:noFill/>
        </p:spPr>
        <p:txBody>
          <a:bodyPr wrap="square" rtlCol="0">
            <a:spAutoFit/>
          </a:bodyPr>
          <a:lstStyle/>
          <a:p>
            <a:r>
              <a:rPr lang="en-US" sz="3200" b="1" dirty="0" smtClean="0"/>
              <a:t>Web text:</a:t>
            </a:r>
            <a:endParaRPr lang="en-US" sz="3200" b="1" dirty="0"/>
          </a:p>
        </p:txBody>
      </p:sp>
      <p:sp>
        <p:nvSpPr>
          <p:cNvPr id="8" name="TextBox 7"/>
          <p:cNvSpPr txBox="1"/>
          <p:nvPr/>
        </p:nvSpPr>
        <p:spPr>
          <a:xfrm>
            <a:off x="4191001" y="2298498"/>
            <a:ext cx="4811888" cy="2862322"/>
          </a:xfrm>
          <a:prstGeom prst="rect">
            <a:avLst/>
          </a:prstGeom>
          <a:noFill/>
        </p:spPr>
        <p:txBody>
          <a:bodyPr wrap="square" rtlCol="0">
            <a:spAutoFit/>
          </a:bodyPr>
          <a:lstStyle/>
          <a:p>
            <a:r>
              <a:rPr lang="en-US" sz="2000" dirty="0">
                <a:latin typeface="Menlo Regular"/>
                <a:cs typeface="Menlo Regular"/>
              </a:rPr>
              <a:t>&lt;</a:t>
            </a:r>
            <a:r>
              <a:rPr lang="en-US" sz="2000" dirty="0" err="1">
                <a:latin typeface="Menlo Regular"/>
                <a:cs typeface="Menlo Regular"/>
              </a:rPr>
              <a:t>svg</a:t>
            </a:r>
            <a:r>
              <a:rPr lang="en-US" sz="2000" dirty="0">
                <a:latin typeface="Menlo Regular"/>
                <a:cs typeface="Menlo Regular"/>
              </a:rPr>
              <a:t> width="600" height="300"&gt;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height="8"&gt;&lt;/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height="6"&gt;&lt;/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height="7"&gt;&lt;/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height="5"&gt;&lt;/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height="3"&gt;&lt;/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height="0"&gt;&lt;/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height="9"&gt;&lt;/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svg</a:t>
            </a:r>
            <a:r>
              <a:rPr lang="en-US" sz="2000" dirty="0">
                <a:latin typeface="Menlo Regular"/>
                <a:cs typeface="Menlo Regular"/>
              </a:rPr>
              <a:t>&gt;</a:t>
            </a:r>
          </a:p>
        </p:txBody>
      </p:sp>
      <p:sp>
        <p:nvSpPr>
          <p:cNvPr id="9" name="TextBox 8"/>
          <p:cNvSpPr txBox="1"/>
          <p:nvPr/>
        </p:nvSpPr>
        <p:spPr>
          <a:xfrm>
            <a:off x="4713112" y="1713722"/>
            <a:ext cx="2709333" cy="584776"/>
          </a:xfrm>
          <a:prstGeom prst="rect">
            <a:avLst/>
          </a:prstGeom>
          <a:noFill/>
        </p:spPr>
        <p:txBody>
          <a:bodyPr wrap="square" rtlCol="0">
            <a:spAutoFit/>
          </a:bodyPr>
          <a:lstStyle/>
          <a:p>
            <a:r>
              <a:rPr lang="en-US" sz="3200" b="1" dirty="0" smtClean="0"/>
              <a:t>Web bar chart:</a:t>
            </a:r>
            <a:endParaRPr lang="en-US" sz="3200" b="1" dirty="0"/>
          </a:p>
        </p:txBody>
      </p:sp>
      <p:sp>
        <p:nvSpPr>
          <p:cNvPr id="10" name="TextBox 9"/>
          <p:cNvSpPr txBox="1"/>
          <p:nvPr/>
        </p:nvSpPr>
        <p:spPr>
          <a:xfrm>
            <a:off x="142868" y="5199825"/>
            <a:ext cx="8860021" cy="1569660"/>
          </a:xfrm>
          <a:prstGeom prst="rect">
            <a:avLst/>
          </a:prstGeom>
          <a:noFill/>
        </p:spPr>
        <p:txBody>
          <a:bodyPr wrap="square" rtlCol="0">
            <a:spAutoFit/>
          </a:bodyPr>
          <a:lstStyle/>
          <a:p>
            <a:pPr algn="ctr"/>
            <a:r>
              <a:rPr lang="en-US" sz="3200" dirty="0" smtClean="0"/>
              <a:t>D3 provides us with a library of functions that can </a:t>
            </a:r>
            <a:r>
              <a:rPr lang="en-US" sz="3200" b="1" dirty="0" smtClean="0"/>
              <a:t>bind</a:t>
            </a:r>
            <a:r>
              <a:rPr lang="en-US" sz="3200" dirty="0" smtClean="0"/>
              <a:t> data to DOM elements to </a:t>
            </a:r>
            <a:r>
              <a:rPr lang="en-US" sz="3200" b="1" dirty="0" smtClean="0"/>
              <a:t>dynamically create</a:t>
            </a:r>
            <a:r>
              <a:rPr lang="en-US" sz="3200" dirty="0" smtClean="0"/>
              <a:t> HTML and SVG elements</a:t>
            </a:r>
            <a:endParaRPr lang="en-US" sz="3200" dirty="0"/>
          </a:p>
        </p:txBody>
      </p:sp>
    </p:spTree>
    <p:extLst>
      <p:ext uri="{BB962C8B-B14F-4D97-AF65-F5344CB8AC3E}">
        <p14:creationId xmlns:p14="http://schemas.microsoft.com/office/powerpoint/2010/main" val="3514082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pic>
        <p:nvPicPr>
          <p:cNvPr id="6" name="Picture 5"/>
          <p:cNvPicPr>
            <a:picLocks noChangeAspect="1"/>
          </p:cNvPicPr>
          <p:nvPr/>
        </p:nvPicPr>
        <p:blipFill rotWithShape="1">
          <a:blip r:embed="rId2"/>
          <a:srcRect l="64364" t="47342" r="12936" b="11085"/>
          <a:stretch/>
        </p:blipFill>
        <p:spPr>
          <a:xfrm>
            <a:off x="2731078" y="2218551"/>
            <a:ext cx="3690112" cy="4223817"/>
          </a:xfrm>
          <a:prstGeom prst="rect">
            <a:avLst/>
          </a:prstGeom>
        </p:spPr>
      </p:pic>
      <p:sp>
        <p:nvSpPr>
          <p:cNvPr id="7" name="TextBox 6"/>
          <p:cNvSpPr txBox="1"/>
          <p:nvPr/>
        </p:nvSpPr>
        <p:spPr>
          <a:xfrm>
            <a:off x="155222" y="1032096"/>
            <a:ext cx="8871000" cy="1077218"/>
          </a:xfrm>
          <a:prstGeom prst="rect">
            <a:avLst/>
          </a:prstGeom>
          <a:noFill/>
        </p:spPr>
        <p:txBody>
          <a:bodyPr wrap="square" rtlCol="0">
            <a:spAutoFit/>
          </a:bodyPr>
          <a:lstStyle/>
          <a:p>
            <a:r>
              <a:rPr lang="en-US" sz="3200" dirty="0" smtClean="0"/>
              <a:t>In Chrome and Safari, click Inspect Element to open up the Developer pane</a:t>
            </a:r>
            <a:endParaRPr lang="en-US" sz="3200" dirty="0"/>
          </a:p>
        </p:txBody>
      </p:sp>
    </p:spTree>
    <p:extLst>
      <p:ext uri="{BB962C8B-B14F-4D97-AF65-F5344CB8AC3E}">
        <p14:creationId xmlns:p14="http://schemas.microsoft.com/office/powerpoint/2010/main" val="30754421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sp>
        <p:nvSpPr>
          <p:cNvPr id="7" name="TextBox 6"/>
          <p:cNvSpPr txBox="1"/>
          <p:nvPr/>
        </p:nvSpPr>
        <p:spPr>
          <a:xfrm>
            <a:off x="155222" y="1032096"/>
            <a:ext cx="8871000" cy="1569660"/>
          </a:xfrm>
          <a:prstGeom prst="rect">
            <a:avLst/>
          </a:prstGeom>
          <a:noFill/>
        </p:spPr>
        <p:txBody>
          <a:bodyPr wrap="square" rtlCol="0">
            <a:spAutoFit/>
          </a:bodyPr>
          <a:lstStyle/>
          <a:p>
            <a:r>
              <a:rPr lang="en-US" sz="3200" dirty="0" smtClean="0"/>
              <a:t>The </a:t>
            </a:r>
            <a:r>
              <a:rPr lang="en-US" sz="3200" dirty="0" err="1" smtClean="0"/>
              <a:t>Javascript</a:t>
            </a:r>
            <a:r>
              <a:rPr lang="en-US" sz="3200" dirty="0" smtClean="0"/>
              <a:t> console works a lot like an R session:</a:t>
            </a:r>
          </a:p>
          <a:p>
            <a:pPr marL="914400" lvl="1" indent="-457200">
              <a:buFont typeface="Arial"/>
              <a:buChar char="•"/>
            </a:pPr>
            <a:r>
              <a:rPr lang="en-US" sz="3200" dirty="0" smtClean="0"/>
              <a:t>Run code interactively</a:t>
            </a:r>
          </a:p>
          <a:p>
            <a:pPr marL="914400" lvl="1" indent="-457200">
              <a:buFont typeface="Arial"/>
              <a:buChar char="•"/>
            </a:pPr>
            <a:r>
              <a:rPr lang="en-US" sz="3200" dirty="0" smtClean="0"/>
              <a:t>View variables in the global namespace</a:t>
            </a:r>
            <a:endParaRPr lang="en-US" sz="3200" dirty="0"/>
          </a:p>
        </p:txBody>
      </p:sp>
      <p:pic>
        <p:nvPicPr>
          <p:cNvPr id="4" name="Picture 3"/>
          <p:cNvPicPr>
            <a:picLocks noChangeAspect="1"/>
          </p:cNvPicPr>
          <p:nvPr/>
        </p:nvPicPr>
        <p:blipFill>
          <a:blip r:embed="rId2"/>
          <a:stretch>
            <a:fillRect/>
          </a:stretch>
        </p:blipFill>
        <p:spPr>
          <a:xfrm>
            <a:off x="1041400" y="2710993"/>
            <a:ext cx="7048500" cy="3594100"/>
          </a:xfrm>
          <a:prstGeom prst="rect">
            <a:avLst/>
          </a:prstGeom>
        </p:spPr>
      </p:pic>
    </p:spTree>
    <p:extLst>
      <p:ext uri="{BB962C8B-B14F-4D97-AF65-F5344CB8AC3E}">
        <p14:creationId xmlns:p14="http://schemas.microsoft.com/office/powerpoint/2010/main" val="30642882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pic>
        <p:nvPicPr>
          <p:cNvPr id="3" name="Picture 2"/>
          <p:cNvPicPr>
            <a:picLocks noChangeAspect="1"/>
          </p:cNvPicPr>
          <p:nvPr/>
        </p:nvPicPr>
        <p:blipFill>
          <a:blip r:embed="rId2"/>
          <a:stretch>
            <a:fillRect/>
          </a:stretch>
        </p:blipFill>
        <p:spPr>
          <a:xfrm>
            <a:off x="2046025" y="1857019"/>
            <a:ext cx="5218649" cy="4806404"/>
          </a:xfrm>
          <a:prstGeom prst="rect">
            <a:avLst/>
          </a:prstGeom>
        </p:spPr>
      </p:pic>
      <p:sp>
        <p:nvSpPr>
          <p:cNvPr id="6" name="TextBox 5"/>
          <p:cNvSpPr txBox="1"/>
          <p:nvPr/>
        </p:nvSpPr>
        <p:spPr>
          <a:xfrm>
            <a:off x="155222" y="1045751"/>
            <a:ext cx="8871000" cy="584776"/>
          </a:xfrm>
          <a:prstGeom prst="rect">
            <a:avLst/>
          </a:prstGeom>
          <a:noFill/>
        </p:spPr>
        <p:txBody>
          <a:bodyPr wrap="square" rtlCol="0">
            <a:spAutoFit/>
          </a:bodyPr>
          <a:lstStyle/>
          <a:p>
            <a:r>
              <a:rPr lang="en-US" sz="3200" dirty="0" smtClean="0"/>
              <a:t>The Elements pane allows you to explore the DOM</a:t>
            </a:r>
          </a:p>
        </p:txBody>
      </p:sp>
    </p:spTree>
    <p:extLst>
      <p:ext uri="{BB962C8B-B14F-4D97-AF65-F5344CB8AC3E}">
        <p14:creationId xmlns:p14="http://schemas.microsoft.com/office/powerpoint/2010/main" val="428350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D3 app!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33303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your data</a:t>
            </a:r>
            <a:endParaRPr lang="en-US" dirty="0"/>
          </a:p>
        </p:txBody>
      </p:sp>
      <p:sp>
        <p:nvSpPr>
          <p:cNvPr id="3" name="TextBox 2"/>
          <p:cNvSpPr txBox="1"/>
          <p:nvPr/>
        </p:nvSpPr>
        <p:spPr>
          <a:xfrm>
            <a:off x="155222" y="1794382"/>
            <a:ext cx="8830033" cy="707886"/>
          </a:xfrm>
          <a:prstGeom prst="rect">
            <a:avLst/>
          </a:prstGeom>
          <a:noFill/>
        </p:spPr>
        <p:txBody>
          <a:bodyPr wrap="square" rtlCol="0">
            <a:spAutoFit/>
          </a:bodyPr>
          <a:lstStyle/>
          <a:p>
            <a:r>
              <a:rPr lang="en-US" sz="2000" dirty="0" err="1">
                <a:solidFill>
                  <a:schemeClr val="accent5">
                    <a:lumMod val="75000"/>
                  </a:schemeClr>
                </a:solidFill>
                <a:latin typeface="Menlo Regular"/>
                <a:cs typeface="Menlo Regular"/>
              </a:rPr>
              <a:t>write.csv</a:t>
            </a:r>
            <a:r>
              <a:rPr lang="en-US" sz="2000" dirty="0">
                <a:latin typeface="Menlo Regular"/>
                <a:cs typeface="Menlo Regular"/>
              </a:rPr>
              <a:t>(</a:t>
            </a:r>
            <a:r>
              <a:rPr lang="en-US" sz="2000" dirty="0" err="1">
                <a:latin typeface="Menlo Regular"/>
                <a:cs typeface="Menlo Regular"/>
              </a:rPr>
              <a:t>df</a:t>
            </a:r>
            <a:r>
              <a:rPr lang="en-US" sz="2000" dirty="0">
                <a:latin typeface="Menlo Regular"/>
                <a:cs typeface="Menlo Regular"/>
              </a:rPr>
              <a:t>, </a:t>
            </a:r>
            <a:r>
              <a:rPr lang="en-US" sz="2000" dirty="0">
                <a:solidFill>
                  <a:schemeClr val="accent6"/>
                </a:solidFill>
                <a:latin typeface="Menlo Regular"/>
                <a:cs typeface="Menlo Regular"/>
              </a:rPr>
              <a:t>file</a:t>
            </a:r>
            <a:r>
              <a:rPr lang="en-US" sz="2000" dirty="0">
                <a:latin typeface="Menlo Regular"/>
                <a:cs typeface="Menlo Regular"/>
              </a:rPr>
              <a:t> </a:t>
            </a:r>
            <a:r>
              <a:rPr lang="en-US" sz="2000" dirty="0">
                <a:solidFill>
                  <a:srgbClr val="FF0080"/>
                </a:solidFill>
                <a:latin typeface="Menlo Regular"/>
                <a:cs typeface="Menlo Regular"/>
              </a:rPr>
              <a:t>=</a:t>
            </a:r>
            <a:r>
              <a:rPr lang="en-US" sz="2000" dirty="0">
                <a:latin typeface="Menlo Regular"/>
                <a:cs typeface="Menlo Regular"/>
              </a:rPr>
              <a:t> </a:t>
            </a:r>
            <a:r>
              <a:rPr lang="en-US" sz="2000" dirty="0" err="1" smtClean="0">
                <a:latin typeface="Menlo Regular"/>
                <a:cs typeface="Menlo Regular"/>
              </a:rPr>
              <a:t>yourFileName</a:t>
            </a:r>
            <a:r>
              <a:rPr lang="en-US" sz="2000" dirty="0" smtClean="0">
                <a:latin typeface="Menlo Regular"/>
                <a:cs typeface="Menlo Regular"/>
              </a:rPr>
              <a:t>, </a:t>
            </a:r>
            <a:r>
              <a:rPr lang="en-US" sz="2000" dirty="0" err="1" smtClean="0">
                <a:solidFill>
                  <a:srgbClr val="F79646"/>
                </a:solidFill>
                <a:latin typeface="Menlo Regular"/>
                <a:cs typeface="Menlo Regular"/>
              </a:rPr>
              <a:t>row.names</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FALSE</a:t>
            </a:r>
            <a:r>
              <a:rPr lang="en-US" sz="2000" dirty="0" smtClean="0">
                <a:latin typeface="Menlo Regular"/>
                <a:cs typeface="Menlo Regular"/>
              </a:rPr>
              <a:t>, </a:t>
            </a:r>
            <a:r>
              <a:rPr lang="en-US" sz="2000" dirty="0" smtClean="0">
                <a:solidFill>
                  <a:srgbClr val="F79646"/>
                </a:solidFill>
                <a:latin typeface="Menlo Regular"/>
                <a:cs typeface="Menlo Regular"/>
              </a:rPr>
              <a:t>quote</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FALSE</a:t>
            </a:r>
            <a:r>
              <a:rPr lang="en-US" sz="2000" dirty="0" smtClean="0">
                <a:latin typeface="Menlo Regular"/>
                <a:cs typeface="Menlo Regular"/>
              </a:rPr>
              <a:t>)</a:t>
            </a:r>
          </a:p>
        </p:txBody>
      </p:sp>
      <p:sp>
        <p:nvSpPr>
          <p:cNvPr id="4" name="TextBox 3"/>
          <p:cNvSpPr txBox="1"/>
          <p:nvPr/>
        </p:nvSpPr>
        <p:spPr>
          <a:xfrm>
            <a:off x="155222" y="1018442"/>
            <a:ext cx="4647627" cy="584776"/>
          </a:xfrm>
          <a:prstGeom prst="rect">
            <a:avLst/>
          </a:prstGeom>
          <a:noFill/>
        </p:spPr>
        <p:txBody>
          <a:bodyPr wrap="none" rtlCol="0">
            <a:spAutoFit/>
          </a:bodyPr>
          <a:lstStyle/>
          <a:p>
            <a:r>
              <a:rPr lang="en-US" sz="3200" dirty="0" smtClean="0"/>
              <a:t>If preparing your data in R:</a:t>
            </a:r>
            <a:endParaRPr lang="en-US" sz="3200" dirty="0"/>
          </a:p>
        </p:txBody>
      </p:sp>
      <p:sp>
        <p:nvSpPr>
          <p:cNvPr id="5" name="TextBox 4"/>
          <p:cNvSpPr txBox="1"/>
          <p:nvPr/>
        </p:nvSpPr>
        <p:spPr>
          <a:xfrm>
            <a:off x="155222" y="2766225"/>
            <a:ext cx="5976516" cy="2554545"/>
          </a:xfrm>
          <a:prstGeom prst="rect">
            <a:avLst/>
          </a:prstGeom>
          <a:noFill/>
        </p:spPr>
        <p:txBody>
          <a:bodyPr wrap="none" rtlCol="0">
            <a:spAutoFit/>
          </a:bodyPr>
          <a:lstStyle/>
          <a:p>
            <a:r>
              <a:rPr lang="en-US" sz="3200" dirty="0" smtClean="0"/>
              <a:t>D3 also has methods for reading in</a:t>
            </a:r>
          </a:p>
          <a:p>
            <a:pPr marL="914400" lvl="1" indent="-457200">
              <a:buFont typeface="Arial"/>
              <a:buChar char="•"/>
            </a:pPr>
            <a:r>
              <a:rPr lang="en-US" sz="3200" dirty="0" smtClean="0"/>
              <a:t>JSON</a:t>
            </a:r>
          </a:p>
          <a:p>
            <a:pPr marL="914400" lvl="1" indent="-457200">
              <a:buFont typeface="Arial"/>
              <a:buChar char="•"/>
            </a:pPr>
            <a:r>
              <a:rPr lang="en-US" sz="3200" dirty="0" smtClean="0"/>
              <a:t>HTML</a:t>
            </a:r>
          </a:p>
          <a:p>
            <a:pPr marL="914400" lvl="1" indent="-457200">
              <a:buFont typeface="Arial"/>
              <a:buChar char="•"/>
            </a:pPr>
            <a:r>
              <a:rPr lang="en-US" sz="3200" dirty="0" smtClean="0"/>
              <a:t>XML</a:t>
            </a:r>
          </a:p>
          <a:p>
            <a:pPr marL="914400" lvl="1" indent="-457200">
              <a:buFont typeface="Arial"/>
              <a:buChar char="•"/>
            </a:pPr>
            <a:r>
              <a:rPr lang="en-US" sz="3200" dirty="0" smtClean="0"/>
              <a:t>Text files</a:t>
            </a:r>
            <a:endParaRPr lang="en-US" sz="3200" dirty="0"/>
          </a:p>
        </p:txBody>
      </p:sp>
    </p:spTree>
    <p:extLst>
      <p:ext uri="{BB962C8B-B14F-4D97-AF65-F5344CB8AC3E}">
        <p14:creationId xmlns:p14="http://schemas.microsoft.com/office/powerpoint/2010/main" val="5386398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 into a </a:t>
            </a:r>
            <a:r>
              <a:rPr lang="en-US" dirty="0" err="1" smtClean="0"/>
              <a:t>Javascript</a:t>
            </a:r>
            <a:r>
              <a:rPr lang="en-US" dirty="0" smtClean="0"/>
              <a:t> object</a:t>
            </a:r>
            <a:endParaRPr lang="en-US" dirty="0"/>
          </a:p>
        </p:txBody>
      </p:sp>
      <p:sp>
        <p:nvSpPr>
          <p:cNvPr id="3" name="TextBox 2"/>
          <p:cNvSpPr txBox="1"/>
          <p:nvPr/>
        </p:nvSpPr>
        <p:spPr>
          <a:xfrm>
            <a:off x="155222" y="1255553"/>
            <a:ext cx="8830033" cy="2862322"/>
          </a:xfrm>
          <a:prstGeom prst="rect">
            <a:avLst/>
          </a:prstGeom>
          <a:noFill/>
        </p:spPr>
        <p:txBody>
          <a:bodyPr wrap="square" rtlCol="0">
            <a:spAutoFit/>
          </a:bodyPr>
          <a:lstStyle/>
          <a:p>
            <a:r>
              <a:rPr lang="en-US" sz="2000" dirty="0">
                <a:latin typeface="Menlo Regular"/>
                <a:cs typeface="Menlo Regular"/>
              </a:rPr>
              <a:t>d3.csv</a:t>
            </a:r>
            <a:r>
              <a:rPr lang="en-US" sz="2000" dirty="0" smtClean="0">
                <a:latin typeface="Menlo Regular"/>
                <a:cs typeface="Menlo Regular"/>
              </a:rPr>
              <a:t>(</a:t>
            </a:r>
            <a:r>
              <a:rPr lang="en-US" sz="2000" dirty="0" smtClean="0">
                <a:solidFill>
                  <a:schemeClr val="accent6"/>
                </a:solidFill>
                <a:latin typeface="Menlo Regular"/>
                <a:cs typeface="Menlo Regular"/>
              </a:rPr>
              <a:t>"</a:t>
            </a:r>
            <a:r>
              <a:rPr lang="en-US" sz="2000" dirty="0" err="1" smtClean="0">
                <a:solidFill>
                  <a:schemeClr val="accent6"/>
                </a:solidFill>
                <a:latin typeface="Menlo Regular"/>
                <a:cs typeface="Menlo Regular"/>
              </a:rPr>
              <a:t>data.csv</a:t>
            </a:r>
            <a:r>
              <a:rPr lang="en-US" sz="2000" dirty="0">
                <a:solidFill>
                  <a:schemeClr val="accent6"/>
                </a:solidFill>
                <a:latin typeface="Menlo Regular"/>
                <a:cs typeface="Menlo Regular"/>
              </a:rPr>
              <a:t>"</a:t>
            </a:r>
            <a:r>
              <a:rPr lang="en-US" sz="2000" dirty="0">
                <a:latin typeface="Menlo Regular"/>
                <a:cs typeface="Menlo Regular"/>
              </a:rPr>
              <a:t>, </a:t>
            </a:r>
            <a:r>
              <a:rPr lang="en-US" sz="2000" dirty="0">
                <a:solidFill>
                  <a:schemeClr val="accent5">
                    <a:lumMod val="75000"/>
                  </a:schemeClr>
                </a:solidFill>
                <a:latin typeface="Menlo Regular"/>
                <a:cs typeface="Menlo Regular"/>
              </a:rPr>
              <a:t>function</a:t>
            </a:r>
            <a:r>
              <a:rPr lang="en-US" sz="2000" dirty="0">
                <a:latin typeface="Menlo Regular"/>
                <a:cs typeface="Menlo Regular"/>
              </a:rPr>
              <a:t>(error, data) {</a:t>
            </a:r>
          </a:p>
          <a:p>
            <a:r>
              <a:rPr lang="en-US" sz="2000" dirty="0">
                <a:latin typeface="Menlo Regular"/>
                <a:cs typeface="Menlo Regular"/>
              </a:rPr>
              <a:t>			</a:t>
            </a:r>
            <a:r>
              <a:rPr lang="en-US" sz="2000" dirty="0">
                <a:solidFill>
                  <a:srgbClr val="FF0080"/>
                </a:solidFill>
                <a:latin typeface="Menlo Regular"/>
                <a:cs typeface="Menlo Regular"/>
              </a:rPr>
              <a:t>if</a:t>
            </a:r>
            <a:r>
              <a:rPr lang="en-US" sz="2000" dirty="0">
                <a:latin typeface="Menlo Regular"/>
                <a:cs typeface="Menlo Regular"/>
              </a:rPr>
              <a:t> (error) {</a:t>
            </a:r>
          </a:p>
          <a:p>
            <a:r>
              <a:rPr lang="en-US" sz="2000" dirty="0">
                <a:latin typeface="Menlo Regular"/>
                <a:cs typeface="Menlo Regular"/>
              </a:rPr>
              <a:t>				</a:t>
            </a:r>
            <a:r>
              <a:rPr lang="en-US" sz="2000" dirty="0" err="1">
                <a:latin typeface="Menlo Regular"/>
                <a:cs typeface="Menlo Regular"/>
              </a:rPr>
              <a:t>console.log</a:t>
            </a:r>
            <a:r>
              <a:rPr lang="en-US" sz="2000" dirty="0">
                <a:latin typeface="Menlo Regular"/>
                <a:cs typeface="Menlo Regular"/>
              </a:rPr>
              <a:t>(error);</a:t>
            </a:r>
          </a:p>
          <a:p>
            <a:r>
              <a:rPr lang="en-US" sz="2000" dirty="0">
                <a:latin typeface="Menlo Regular"/>
                <a:cs typeface="Menlo Regular"/>
              </a:rPr>
              <a:t>			} </a:t>
            </a:r>
            <a:r>
              <a:rPr lang="en-US" sz="2000" dirty="0">
                <a:solidFill>
                  <a:srgbClr val="FF0080"/>
                </a:solidFill>
                <a:latin typeface="Menlo Regular"/>
                <a:cs typeface="Menlo Regular"/>
              </a:rPr>
              <a:t>else</a:t>
            </a:r>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			// All of the code for our app!</a:t>
            </a:r>
          </a:p>
          <a:p>
            <a:r>
              <a:rPr lang="en-US" sz="2000" dirty="0">
                <a:latin typeface="Menlo Regular"/>
                <a:cs typeface="Menlo Regular"/>
              </a:rPr>
              <a:t>	</a:t>
            </a:r>
            <a:r>
              <a:rPr lang="en-US" sz="2000" dirty="0" smtClean="0">
                <a:latin typeface="Menlo Regular"/>
                <a:cs typeface="Menlo Regular"/>
              </a:rPr>
              <a:t>			// ...</a:t>
            </a:r>
          </a:p>
          <a:p>
            <a:r>
              <a:rPr lang="en-US" sz="2000" dirty="0">
                <a:latin typeface="Menlo Regular"/>
                <a:cs typeface="Menlo Regular"/>
              </a:rPr>
              <a:t>	</a:t>
            </a:r>
            <a:r>
              <a:rPr lang="en-US" sz="2000" dirty="0" smtClean="0">
                <a:latin typeface="Menlo Regular"/>
                <a:cs typeface="Menlo Regular"/>
              </a:rPr>
              <a:t>			// ...</a:t>
            </a:r>
          </a:p>
          <a:p>
            <a:r>
              <a:rPr lang="en-US" sz="2000" dirty="0">
                <a:latin typeface="Menlo Regular"/>
                <a:cs typeface="Menlo Regular"/>
              </a:rPr>
              <a:t>	</a:t>
            </a:r>
            <a:r>
              <a:rPr lang="en-US" sz="2000" dirty="0" smtClean="0">
                <a:latin typeface="Menlo Regular"/>
                <a:cs typeface="Menlo Regular"/>
              </a:rPr>
              <a:t>		}</a:t>
            </a:r>
          </a:p>
          <a:p>
            <a:r>
              <a:rPr lang="en-US" sz="2000" dirty="0" smtClean="0">
                <a:latin typeface="Menlo Regular"/>
                <a:cs typeface="Menlo Regular"/>
              </a:rPr>
              <a:t>})</a:t>
            </a:r>
          </a:p>
        </p:txBody>
      </p:sp>
      <p:sp>
        <p:nvSpPr>
          <p:cNvPr id="6" name="TextBox 5"/>
          <p:cNvSpPr txBox="1"/>
          <p:nvPr/>
        </p:nvSpPr>
        <p:spPr>
          <a:xfrm>
            <a:off x="3414563" y="3456155"/>
            <a:ext cx="5729437" cy="954107"/>
          </a:xfrm>
          <a:prstGeom prst="rect">
            <a:avLst/>
          </a:prstGeom>
          <a:noFill/>
        </p:spPr>
        <p:txBody>
          <a:bodyPr wrap="square" rtlCol="0">
            <a:spAutoFit/>
          </a:bodyPr>
          <a:lstStyle/>
          <a:p>
            <a:r>
              <a:rPr lang="en-US" sz="2800" dirty="0" smtClean="0"/>
              <a:t>At this point, </a:t>
            </a:r>
            <a:r>
              <a:rPr lang="en-US" sz="2400" dirty="0" smtClean="0">
                <a:solidFill>
                  <a:srgbClr val="31859C"/>
                </a:solidFill>
                <a:latin typeface="Menlo Regular"/>
                <a:cs typeface="Menlo Regular"/>
              </a:rPr>
              <a:t>data</a:t>
            </a:r>
            <a:r>
              <a:rPr lang="en-US" sz="2800" dirty="0" smtClean="0"/>
              <a:t> holds a </a:t>
            </a:r>
            <a:r>
              <a:rPr lang="en-US" sz="2800" dirty="0" err="1" smtClean="0"/>
              <a:t>Javascript</a:t>
            </a:r>
            <a:r>
              <a:rPr lang="en-US" sz="2800" dirty="0" smtClean="0"/>
              <a:t> object array of our data</a:t>
            </a:r>
            <a:endParaRPr lang="en-US" sz="2800" dirty="0"/>
          </a:p>
        </p:txBody>
      </p:sp>
      <p:cxnSp>
        <p:nvCxnSpPr>
          <p:cNvPr id="8" name="Straight Arrow Connector 7"/>
          <p:cNvCxnSpPr/>
          <p:nvPr/>
        </p:nvCxnSpPr>
        <p:spPr>
          <a:xfrm flipH="1" flipV="1">
            <a:off x="3072466" y="3058620"/>
            <a:ext cx="737392" cy="518873"/>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1662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DOM elements</a:t>
            </a:r>
            <a:endParaRPr lang="en-US" dirty="0"/>
          </a:p>
        </p:txBody>
      </p:sp>
      <p:sp>
        <p:nvSpPr>
          <p:cNvPr id="3" name="TextBox 2"/>
          <p:cNvSpPr txBox="1"/>
          <p:nvPr/>
        </p:nvSpPr>
        <p:spPr>
          <a:xfrm>
            <a:off x="155222" y="1811474"/>
            <a:ext cx="8830033" cy="1631216"/>
          </a:xfrm>
          <a:prstGeom prst="rect">
            <a:avLst/>
          </a:prstGeom>
          <a:noFill/>
        </p:spPr>
        <p:txBody>
          <a:bodyPr wrap="square" rtlCol="0">
            <a:spAutoFit/>
          </a:bodyPr>
          <a:lstStyle/>
          <a:p>
            <a:r>
              <a:rPr lang="en-US" sz="2000" dirty="0" err="1" smtClean="0">
                <a:solidFill>
                  <a:schemeClr val="accent5">
                    <a:lumMod val="75000"/>
                  </a:schemeClr>
                </a:solidFill>
                <a:latin typeface="Menlo Regular"/>
                <a:cs typeface="Menlo Regular"/>
              </a:rPr>
              <a:t>var</a:t>
            </a:r>
            <a:r>
              <a:rPr lang="en-US" sz="2000" dirty="0">
                <a:latin typeface="Menlo Regular"/>
                <a:cs typeface="Menlo Regular"/>
              </a:rPr>
              <a:t> </a:t>
            </a:r>
            <a:r>
              <a:rPr lang="en-US" sz="2000" dirty="0" smtClean="0">
                <a:latin typeface="Menlo Regular"/>
                <a:cs typeface="Menlo Regular"/>
              </a:rPr>
              <a:t>w = 500;</a:t>
            </a:r>
            <a:endParaRPr lang="en-US" sz="2000" dirty="0">
              <a:solidFill>
                <a:schemeClr val="accent5">
                  <a:lumMod val="75000"/>
                </a:schemeClr>
              </a:solidFill>
              <a:latin typeface="Menlo Regular"/>
              <a:cs typeface="Menlo Regular"/>
            </a:endParaRPr>
          </a:p>
          <a:p>
            <a:r>
              <a:rPr lang="en-US" sz="2000" dirty="0" err="1">
                <a:solidFill>
                  <a:schemeClr val="accent5">
                    <a:lumMod val="75000"/>
                  </a:schemeClr>
                </a:solidFill>
                <a:latin typeface="Menlo Regular"/>
                <a:cs typeface="Menlo Regular"/>
              </a:rPr>
              <a:t>var</a:t>
            </a:r>
            <a:r>
              <a:rPr lang="en-US" sz="2000" dirty="0">
                <a:latin typeface="Menlo Regular"/>
                <a:cs typeface="Menlo Regular"/>
              </a:rPr>
              <a:t> </a:t>
            </a:r>
            <a:r>
              <a:rPr lang="en-US" sz="2000" dirty="0" smtClean="0">
                <a:latin typeface="Menlo Regular"/>
                <a:cs typeface="Menlo Regular"/>
              </a:rPr>
              <a:t>h </a:t>
            </a:r>
            <a:r>
              <a:rPr lang="en-US" sz="2000" dirty="0">
                <a:latin typeface="Menlo Regular"/>
                <a:cs typeface="Menlo Regular"/>
              </a:rPr>
              <a:t>= </a:t>
            </a:r>
            <a:r>
              <a:rPr lang="en-US" sz="2000" dirty="0" smtClean="0">
                <a:latin typeface="Menlo Regular"/>
                <a:cs typeface="Menlo Regular"/>
              </a:rPr>
              <a:t>400</a:t>
            </a:r>
            <a:r>
              <a:rPr lang="en-US" sz="2000" dirty="0">
                <a:latin typeface="Menlo Regular"/>
                <a:cs typeface="Menlo Regular"/>
              </a:rPr>
              <a:t>;</a:t>
            </a:r>
          </a:p>
          <a:p>
            <a:r>
              <a:rPr lang="en-US" sz="2000" dirty="0" err="1" smtClean="0">
                <a:solidFill>
                  <a:schemeClr val="accent5">
                    <a:lumMod val="75000"/>
                  </a:schemeClr>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svg</a:t>
            </a:r>
            <a:r>
              <a:rPr lang="en-US" sz="2000" dirty="0" smtClean="0">
                <a:latin typeface="Menlo Regular"/>
                <a:cs typeface="Menlo Regular"/>
              </a:rPr>
              <a:t> = d3.select(</a:t>
            </a:r>
            <a:r>
              <a:rPr lang="en-US" sz="2000" dirty="0" smtClean="0">
                <a:solidFill>
                  <a:srgbClr val="F79646"/>
                </a:solidFill>
                <a:latin typeface="Menlo Regular"/>
                <a:cs typeface="Menlo Regular"/>
              </a:rPr>
              <a:t>"body"</a:t>
            </a:r>
            <a:r>
              <a:rPr lang="en-US" sz="2000" dirty="0" smtClean="0">
                <a:latin typeface="Menlo Regular"/>
                <a:cs typeface="Menlo Regular"/>
              </a:rPr>
              <a:t>).append(</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svg</a:t>
            </a:r>
            <a:r>
              <a:rPr lang="en-US" sz="2000" dirty="0" smtClean="0">
                <a:solidFill>
                  <a:srgbClr val="F79646"/>
                </a:solidFill>
                <a:latin typeface="Menlo Regular"/>
                <a:cs typeface="Menlo Regular"/>
              </a:rPr>
              <a:t>"</a:t>
            </a:r>
            <a:r>
              <a:rPr lang="en-US" sz="2000" dirty="0" smtClean="0">
                <a:latin typeface="Menlo Regular"/>
                <a:cs typeface="Menlo Regular"/>
              </a:rPr>
              <a:t>)</a:t>
            </a:r>
            <a:br>
              <a:rPr lang="en-US" sz="2000" dirty="0" smtClean="0">
                <a:latin typeface="Menlo Regular"/>
                <a:cs typeface="Menlo Regular"/>
              </a:rPr>
            </a:br>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r>
              <a:rPr lang="en-US" sz="2000" dirty="0" smtClean="0">
                <a:solidFill>
                  <a:srgbClr val="F79646"/>
                </a:solidFill>
                <a:latin typeface="Menlo Regular"/>
                <a:cs typeface="Menlo Regular"/>
              </a:rPr>
              <a:t>"width"</a:t>
            </a:r>
            <a:r>
              <a:rPr lang="en-US" sz="2000" dirty="0" smtClean="0">
                <a:latin typeface="Menlo Regular"/>
                <a:cs typeface="Menlo Regular"/>
              </a:rPr>
              <a:t>, w)</a:t>
            </a:r>
          </a:p>
          <a:p>
            <a:r>
              <a:rPr lang="en-US" sz="2000" dirty="0">
                <a:latin typeface="Menlo Regular"/>
                <a:cs typeface="Menlo Regular"/>
              </a:rPr>
              <a:t>	</a:t>
            </a:r>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r>
              <a:rPr lang="en-US" sz="2000" dirty="0" smtClean="0">
                <a:solidFill>
                  <a:srgbClr val="F79646"/>
                </a:solidFill>
                <a:latin typeface="Menlo Regular"/>
                <a:cs typeface="Menlo Regular"/>
              </a:rPr>
              <a:t>"height"</a:t>
            </a:r>
            <a:r>
              <a:rPr lang="en-US" sz="2000" dirty="0" smtClean="0">
                <a:latin typeface="Menlo Regular"/>
                <a:cs typeface="Menlo Regular"/>
              </a:rPr>
              <a:t>, h);</a:t>
            </a:r>
          </a:p>
        </p:txBody>
      </p:sp>
      <p:sp>
        <p:nvSpPr>
          <p:cNvPr id="4" name="TextBox 3"/>
          <p:cNvSpPr txBox="1"/>
          <p:nvPr/>
        </p:nvSpPr>
        <p:spPr>
          <a:xfrm>
            <a:off x="155222" y="1034467"/>
            <a:ext cx="6645169" cy="584776"/>
          </a:xfrm>
          <a:prstGeom prst="rect">
            <a:avLst/>
          </a:prstGeom>
          <a:noFill/>
        </p:spPr>
        <p:txBody>
          <a:bodyPr wrap="square" rtlCol="0">
            <a:spAutoFit/>
          </a:bodyPr>
          <a:lstStyle/>
          <a:p>
            <a:r>
              <a:rPr lang="en-US" sz="3200" dirty="0" smtClean="0"/>
              <a:t>Create an </a:t>
            </a:r>
            <a:r>
              <a:rPr lang="en-US" sz="2800" dirty="0" err="1" smtClean="0">
                <a:solidFill>
                  <a:srgbClr val="31859C"/>
                </a:solidFill>
                <a:latin typeface="Menlo Regular"/>
                <a:cs typeface="Menlo Regular"/>
              </a:rPr>
              <a:t>svg</a:t>
            </a:r>
            <a:r>
              <a:rPr lang="en-US" sz="3200" dirty="0" smtClean="0"/>
              <a:t> container for our plots</a:t>
            </a:r>
            <a:endParaRPr lang="en-US" sz="3200" dirty="0"/>
          </a:p>
        </p:txBody>
      </p:sp>
      <p:sp>
        <p:nvSpPr>
          <p:cNvPr id="5" name="TextBox 4"/>
          <p:cNvSpPr txBox="1"/>
          <p:nvPr/>
        </p:nvSpPr>
        <p:spPr>
          <a:xfrm>
            <a:off x="1466141" y="3874615"/>
            <a:ext cx="6645169" cy="1569660"/>
          </a:xfrm>
          <a:prstGeom prst="rect">
            <a:avLst/>
          </a:prstGeom>
          <a:noFill/>
        </p:spPr>
        <p:txBody>
          <a:bodyPr wrap="square" rtlCol="0">
            <a:spAutoFit/>
          </a:bodyPr>
          <a:lstStyle/>
          <a:p>
            <a:r>
              <a:rPr lang="en-US" sz="3200" b="1" u="sng" dirty="0" smtClean="0"/>
              <a:t>Note:</a:t>
            </a:r>
            <a:r>
              <a:rPr lang="en-US" sz="3200" dirty="0" smtClean="0"/>
              <a:t> Most D3 methods return DOM selections. Useful in making sense of the frequent method chaining in D3.</a:t>
            </a:r>
            <a:endParaRPr lang="en-US" sz="3200" dirty="0"/>
          </a:p>
        </p:txBody>
      </p:sp>
    </p:spTree>
    <p:extLst>
      <p:ext uri="{BB962C8B-B14F-4D97-AF65-F5344CB8AC3E}">
        <p14:creationId xmlns:p14="http://schemas.microsoft.com/office/powerpoint/2010/main" val="37305215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D3?</a:t>
            </a:r>
            <a:endParaRPr lang="en-US" dirty="0"/>
          </a:p>
        </p:txBody>
      </p:sp>
      <p:sp>
        <p:nvSpPr>
          <p:cNvPr id="3" name="Content Placeholder 2"/>
          <p:cNvSpPr>
            <a:spLocks noGrp="1"/>
          </p:cNvSpPr>
          <p:nvPr>
            <p:ph idx="1"/>
          </p:nvPr>
        </p:nvSpPr>
        <p:spPr/>
        <p:txBody>
          <a:bodyPr/>
          <a:lstStyle/>
          <a:p>
            <a:r>
              <a:rPr lang="en-US" dirty="0" smtClean="0"/>
              <a:t>Data-driven documents</a:t>
            </a:r>
          </a:p>
          <a:p>
            <a:r>
              <a:rPr lang="en-US" dirty="0" err="1" smtClean="0"/>
              <a:t>Javascript</a:t>
            </a:r>
            <a:r>
              <a:rPr lang="en-US" dirty="0" smtClean="0"/>
              <a:t> library developed by Michael </a:t>
            </a:r>
            <a:r>
              <a:rPr lang="en-US" dirty="0" err="1" smtClean="0"/>
              <a:t>Bostock</a:t>
            </a:r>
            <a:endParaRPr lang="en-US" dirty="0" smtClean="0"/>
          </a:p>
          <a:p>
            <a:r>
              <a:rPr lang="en-US" dirty="0" smtClean="0"/>
              <a:t>Goal: efficient manipulation of documents based on data</a:t>
            </a:r>
            <a:endParaRPr lang="en-US" dirty="0"/>
          </a:p>
        </p:txBody>
      </p:sp>
    </p:spTree>
    <p:extLst>
      <p:ext uri="{BB962C8B-B14F-4D97-AF65-F5344CB8AC3E}">
        <p14:creationId xmlns:p14="http://schemas.microsoft.com/office/powerpoint/2010/main" val="10373725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data-bound DOM elements</a:t>
            </a:r>
            <a:endParaRPr lang="en-US" dirty="0"/>
          </a:p>
        </p:txBody>
      </p:sp>
      <p:sp>
        <p:nvSpPr>
          <p:cNvPr id="3" name="TextBox 2"/>
          <p:cNvSpPr txBox="1"/>
          <p:nvPr/>
        </p:nvSpPr>
        <p:spPr>
          <a:xfrm>
            <a:off x="155222" y="1034467"/>
            <a:ext cx="8988778" cy="5693866"/>
          </a:xfrm>
          <a:prstGeom prst="rect">
            <a:avLst/>
          </a:prstGeom>
          <a:noFill/>
        </p:spPr>
        <p:txBody>
          <a:bodyPr wrap="square" rtlCol="0">
            <a:spAutoFit/>
          </a:bodyPr>
          <a:lstStyle/>
          <a:p>
            <a:r>
              <a:rPr lang="en-US" sz="3200" b="1" dirty="0">
                <a:cs typeface="Menlo Regular"/>
              </a:rPr>
              <a:t>In general</a:t>
            </a:r>
            <a:r>
              <a:rPr lang="en-US" sz="3200" b="1" dirty="0" smtClean="0">
                <a:cs typeface="Menlo Regular"/>
              </a:rPr>
              <a:t>:</a:t>
            </a:r>
            <a:endParaRPr lang="en-US" sz="3200" dirty="0" smtClean="0">
              <a:latin typeface="Menlo Regular"/>
              <a:cs typeface="Menlo Regular"/>
            </a:endParaRPr>
          </a:p>
          <a:p>
            <a:r>
              <a:rPr lang="en-US" sz="2000" dirty="0" err="1" smtClean="0">
                <a:latin typeface="Menlo Regular"/>
                <a:cs typeface="Menlo Regular"/>
              </a:rPr>
              <a:t>svg.selectAll</a:t>
            </a:r>
            <a:r>
              <a:rPr lang="en-US" sz="2000" dirty="0" smtClean="0">
                <a:latin typeface="Menlo Regular"/>
                <a:cs typeface="Menlo Regular"/>
              </a:rPr>
              <a:t>(shape)</a:t>
            </a:r>
          </a:p>
          <a:p>
            <a:r>
              <a:rPr lang="en-US" sz="2000" dirty="0" smtClean="0">
                <a:latin typeface="Menlo Regular"/>
                <a:cs typeface="Menlo Regular"/>
              </a:rPr>
              <a:t>		.data(dataset)</a:t>
            </a:r>
          </a:p>
          <a:p>
            <a:r>
              <a:rPr lang="en-US" sz="2000" dirty="0" smtClean="0">
                <a:latin typeface="Menlo Regular"/>
                <a:cs typeface="Menlo Regular"/>
              </a:rPr>
              <a:t>		.enter()</a:t>
            </a:r>
          </a:p>
          <a:p>
            <a:r>
              <a:rPr lang="en-US" sz="2000" dirty="0" smtClean="0">
                <a:latin typeface="Menlo Regular"/>
                <a:cs typeface="Menlo Regular"/>
              </a:rPr>
              <a:t>		.append(shape)</a:t>
            </a:r>
          </a:p>
          <a:p>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p>
          <a:p>
            <a:endParaRPr lang="en-US" sz="2000" dirty="0" smtClean="0">
              <a:latin typeface="Menlo Regular"/>
              <a:cs typeface="Menlo Regular"/>
            </a:endParaRPr>
          </a:p>
          <a:p>
            <a:r>
              <a:rPr lang="en-US" sz="3200" b="1" dirty="0" smtClean="0">
                <a:cs typeface="Menlo Regular"/>
              </a:rPr>
              <a:t>Example:</a:t>
            </a:r>
            <a:endParaRPr lang="en-US" sz="3200" dirty="0">
              <a:latin typeface="Menlo Regular"/>
              <a:cs typeface="Menlo Regular"/>
            </a:endParaRPr>
          </a:p>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data(data)</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enter()</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append(</a:t>
            </a:r>
            <a:r>
              <a:rPr lang="en-US" sz="2000" dirty="0">
                <a:solidFill>
                  <a:srgbClr val="F7964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smtClean="0">
                <a:latin typeface="Menlo Regular"/>
                <a:cs typeface="Menlo Regular"/>
              </a:rPr>
              <a:t>d.meanDenom</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yScale</a:t>
            </a:r>
            <a:r>
              <a:rPr lang="en-US" sz="2000" dirty="0">
                <a:latin typeface="Menlo Regular"/>
                <a:cs typeface="Menlo Regular"/>
              </a:rPr>
              <a:t>(</a:t>
            </a:r>
            <a:r>
              <a:rPr lang="en-US" sz="2000" dirty="0" err="1" smtClean="0">
                <a:latin typeface="Menlo Regular"/>
                <a:cs typeface="Menlo Regular"/>
              </a:rPr>
              <a:t>d.tstat</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21647098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data-bound DOM elements</a:t>
            </a:r>
            <a:endParaRPr lang="en-US" dirty="0"/>
          </a:p>
        </p:txBody>
      </p:sp>
      <p:sp>
        <p:nvSpPr>
          <p:cNvPr id="3" name="TextBox 2"/>
          <p:cNvSpPr txBox="1"/>
          <p:nvPr/>
        </p:nvSpPr>
        <p:spPr>
          <a:xfrm>
            <a:off x="155222" y="1034467"/>
            <a:ext cx="8988778" cy="3354765"/>
          </a:xfrm>
          <a:prstGeom prst="rect">
            <a:avLst/>
          </a:prstGeom>
          <a:noFill/>
        </p:spPr>
        <p:txBody>
          <a:bodyPr wrap="square" rtlCol="0">
            <a:spAutoFit/>
          </a:bodyPr>
          <a:lstStyle/>
          <a:p>
            <a:r>
              <a:rPr lang="en-US" sz="3200" b="1" dirty="0" smtClean="0">
                <a:cs typeface="Menlo Regular"/>
              </a:rPr>
              <a:t>Example:</a:t>
            </a:r>
            <a:endParaRPr lang="en-US" sz="3200" dirty="0">
              <a:latin typeface="Menlo Regular"/>
              <a:cs typeface="Menlo Regular"/>
            </a:endParaRPr>
          </a:p>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data(data)</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enter()</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append(</a:t>
            </a:r>
            <a:r>
              <a:rPr lang="en-US" sz="2000" dirty="0">
                <a:solidFill>
                  <a:srgbClr val="F7964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smtClean="0">
                <a:latin typeface="Menlo Regular"/>
                <a:cs typeface="Menlo Regular"/>
              </a:rPr>
              <a:t>d.meanDenom</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yScale</a:t>
            </a:r>
            <a:r>
              <a:rPr lang="en-US" sz="2000" dirty="0">
                <a:latin typeface="Menlo Regular"/>
                <a:cs typeface="Menlo Regular"/>
              </a:rPr>
              <a:t>(</a:t>
            </a:r>
            <a:r>
              <a:rPr lang="en-US" sz="2000" dirty="0" err="1" smtClean="0">
                <a:latin typeface="Menlo Regular"/>
                <a:cs typeface="Menlo Regular"/>
              </a:rPr>
              <a:t>d.tstat</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t>
            </a:r>
            <a:endParaRPr lang="en-US" sz="2000" dirty="0" smtClean="0">
              <a:latin typeface="Menlo Regular"/>
              <a:cs typeface="Menlo Regular"/>
            </a:endParaRPr>
          </a:p>
        </p:txBody>
      </p:sp>
      <p:sp>
        <p:nvSpPr>
          <p:cNvPr id="5" name="TextBox 4"/>
          <p:cNvSpPr txBox="1"/>
          <p:nvPr/>
        </p:nvSpPr>
        <p:spPr>
          <a:xfrm>
            <a:off x="155222" y="4389232"/>
            <a:ext cx="8652514" cy="2308324"/>
          </a:xfrm>
          <a:prstGeom prst="rect">
            <a:avLst/>
          </a:prstGeom>
          <a:noFill/>
        </p:spPr>
        <p:txBody>
          <a:bodyPr wrap="square" rtlCol="0">
            <a:spAutoFit/>
          </a:bodyPr>
          <a:lstStyle/>
          <a:p>
            <a:r>
              <a:rPr lang="en-US" sz="2800" b="1" u="sng" dirty="0" smtClean="0"/>
              <a:t>R translation:</a:t>
            </a:r>
            <a:r>
              <a:rPr lang="en-US" sz="2800" dirty="0" smtClean="0"/>
              <a:t> Say </a:t>
            </a:r>
            <a:r>
              <a:rPr lang="en-US" sz="2000" dirty="0">
                <a:latin typeface="Menlo Regular"/>
                <a:cs typeface="Menlo Regular"/>
              </a:rPr>
              <a:t>.append(</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circle"</a:t>
            </a:r>
            <a:r>
              <a:rPr lang="en-US" sz="2000" dirty="0" smtClean="0">
                <a:latin typeface="Menlo Regular"/>
                <a:cs typeface="Menlo Regular"/>
              </a:rPr>
              <a:t>) </a:t>
            </a:r>
            <a:r>
              <a:rPr lang="en-US" sz="2800" dirty="0" smtClean="0"/>
              <a:t>returns </a:t>
            </a:r>
            <a:r>
              <a:rPr lang="en-US" sz="2000" dirty="0" err="1" smtClean="0">
                <a:latin typeface="Menlo Regular"/>
                <a:cs typeface="Menlo Regular"/>
              </a:rPr>
              <a:t>circleObjectVector</a:t>
            </a:r>
            <a:r>
              <a:rPr lang="en-US" sz="2800" dirty="0"/>
              <a:t> </a:t>
            </a:r>
            <a:r>
              <a:rPr lang="en-US" sz="2800" dirty="0" smtClean="0"/>
              <a:t>where each element is a named list. Then </a:t>
            </a:r>
            <a:r>
              <a:rPr lang="en-US" sz="2000" dirty="0" smtClean="0">
                <a:latin typeface="Menlo Regular"/>
                <a:cs typeface="Menlo Regular"/>
              </a:rPr>
              <a:t>.</a:t>
            </a:r>
            <a:r>
              <a:rPr lang="en-US" sz="2000" dirty="0" err="1" smtClean="0">
                <a:latin typeface="Menlo Regular"/>
                <a:cs typeface="Menlo Regular"/>
              </a:rPr>
              <a:t>attr</a:t>
            </a:r>
            <a:r>
              <a:rPr lang="en-US" sz="2000" dirty="0" smtClean="0">
                <a:latin typeface="Menlo Regular"/>
                <a:cs typeface="Menlo Regular"/>
              </a:rPr>
              <a:t>()</a:t>
            </a:r>
            <a:r>
              <a:rPr lang="en-US" sz="2800" dirty="0" smtClean="0"/>
              <a:t> is essentially doing:</a:t>
            </a:r>
          </a:p>
          <a:p>
            <a:r>
              <a:rPr lang="en-US" sz="2000" dirty="0" smtClean="0">
                <a:latin typeface="Menlo Regular"/>
                <a:cs typeface="Menlo Regular"/>
              </a:rPr>
              <a:t>cx &lt;- </a:t>
            </a:r>
            <a:r>
              <a:rPr lang="en-US" sz="2000" dirty="0" err="1" smtClean="0">
                <a:latin typeface="Menlo Regular"/>
                <a:cs typeface="Menlo Regular"/>
              </a:rPr>
              <a:t>lapply</a:t>
            </a:r>
            <a:r>
              <a:rPr lang="en-US" sz="2000" dirty="0">
                <a:latin typeface="Menlo Regular"/>
                <a:cs typeface="Menlo Regular"/>
              </a:rPr>
              <a:t>(</a:t>
            </a:r>
            <a:r>
              <a:rPr lang="en-US" sz="2000" dirty="0" err="1">
                <a:latin typeface="Menlo Regular"/>
                <a:cs typeface="Menlo Regular"/>
              </a:rPr>
              <a:t>circleObjectVector</a:t>
            </a:r>
            <a:r>
              <a:rPr lang="en-US" sz="2000" dirty="0">
                <a:latin typeface="Menlo Regular"/>
                <a:cs typeface="Menlo Regular"/>
              </a:rPr>
              <a:t>, function(circle) {</a:t>
            </a:r>
          </a:p>
          <a:p>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circle$</a:t>
            </a:r>
            <a:r>
              <a:rPr lang="en-US" sz="2000" dirty="0" err="1" smtClean="0">
                <a:latin typeface="Menlo Regular"/>
                <a:cs typeface="Menlo Regular"/>
              </a:rPr>
              <a:t>meanDenom</a:t>
            </a:r>
            <a:r>
              <a:rPr lang="en-US" sz="2000" dirty="0" smtClean="0">
                <a:latin typeface="Menlo Regular"/>
                <a:cs typeface="Menlo Regular"/>
              </a:rPr>
              <a:t>)</a:t>
            </a:r>
            <a:endParaRPr lang="en-US" sz="2000" dirty="0">
              <a:latin typeface="Menlo Regular"/>
              <a:cs typeface="Menlo Regular"/>
            </a:endParaRPr>
          </a:p>
          <a:p>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41236082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arguments in D3</a:t>
            </a:r>
            <a:endParaRPr lang="en-US" dirty="0"/>
          </a:p>
        </p:txBody>
      </p:sp>
      <p:sp>
        <p:nvSpPr>
          <p:cNvPr id="3" name="TextBox 2"/>
          <p:cNvSpPr txBox="1"/>
          <p:nvPr/>
        </p:nvSpPr>
        <p:spPr>
          <a:xfrm>
            <a:off x="155222" y="1034467"/>
            <a:ext cx="8830033" cy="3724097"/>
          </a:xfrm>
          <a:prstGeom prst="rect">
            <a:avLst/>
          </a:prstGeom>
          <a:noFill/>
        </p:spPr>
        <p:txBody>
          <a:bodyPr wrap="square" rtlCol="0">
            <a:spAutoFit/>
          </a:bodyPr>
          <a:lstStyle/>
          <a:p>
            <a:r>
              <a:rPr lang="en-US" sz="3200" dirty="0" smtClean="0">
                <a:cs typeface="Menlo Regular"/>
              </a:rPr>
              <a:t>When setting attributes or adding text via a method, D3 gives you functional access to the data bound to the selection:</a:t>
            </a:r>
            <a:endParaRPr lang="en-US" sz="3200" dirty="0">
              <a:latin typeface="Menlo Regular"/>
              <a:cs typeface="Menlo Regular"/>
            </a:endParaRPr>
          </a:p>
          <a:p>
            <a:endParaRPr lang="en-US" sz="800" dirty="0" smtClean="0">
              <a:latin typeface="Menlo Regular"/>
              <a:cs typeface="Menlo Regular"/>
            </a:endParaRPr>
          </a:p>
          <a:p>
            <a:r>
              <a:rPr lang="en-US" sz="2000" dirty="0" smtClean="0">
                <a:latin typeface="Menlo Regular"/>
                <a:cs typeface="Menlo Regular"/>
              </a:rPr>
              <a:t>.</a:t>
            </a:r>
            <a:r>
              <a:rPr lang="en-US" sz="2000" dirty="0" err="1">
                <a:latin typeface="Menlo Regular"/>
                <a:cs typeface="Menlo Regular"/>
              </a:rPr>
              <a:t>attr</a:t>
            </a:r>
            <a:r>
              <a:rPr lang="en-US" sz="2000" dirty="0" smtClean="0">
                <a:latin typeface="Menlo Regular"/>
                <a:cs typeface="Menlo Regular"/>
              </a:rPr>
              <a:t>(</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cx"</a:t>
            </a:r>
            <a:r>
              <a:rPr lang="en-US" sz="2000" dirty="0" smtClean="0">
                <a:latin typeface="Menlo Regular"/>
                <a:cs typeface="Menlo Regular"/>
              </a:rPr>
              <a:t>, </a:t>
            </a:r>
            <a:r>
              <a:rPr lang="en-US" sz="2000" dirty="0" smtClean="0">
                <a:solidFill>
                  <a:srgbClr val="31859C"/>
                </a:solidFill>
                <a:latin typeface="Menlo Regular"/>
                <a:cs typeface="Menlo Regular"/>
              </a:rPr>
              <a:t>function</a:t>
            </a:r>
            <a:r>
              <a:rPr lang="en-US" sz="2000" dirty="0">
                <a:latin typeface="Menlo Regular"/>
                <a:cs typeface="Menlo Regular"/>
              </a:rPr>
              <a:t>(</a:t>
            </a:r>
            <a:r>
              <a:rPr lang="en-US" sz="2000" dirty="0" smtClean="0">
                <a:latin typeface="Menlo Regular"/>
                <a:cs typeface="Menlo Regular"/>
              </a:rPr>
              <a:t>d, </a:t>
            </a:r>
            <a:r>
              <a:rPr lang="en-US" sz="2000" dirty="0" err="1" smtClean="0">
                <a:latin typeface="Menlo Regular"/>
                <a:cs typeface="Menlo Regular"/>
              </a:rPr>
              <a:t>i</a:t>
            </a:r>
            <a:r>
              <a:rPr lang="en-US" sz="2000" dirty="0" smtClean="0">
                <a:latin typeface="Menlo Regular"/>
                <a:cs typeface="Menlo Regular"/>
              </a:rPr>
              <a:t>) {</a:t>
            </a:r>
          </a:p>
          <a:p>
            <a:r>
              <a:rPr lang="en-US" sz="2000" dirty="0">
                <a:solidFill>
                  <a:srgbClr val="FF0080"/>
                </a:solidFill>
                <a:latin typeface="Menlo Regular"/>
                <a:cs typeface="Menlo Regular"/>
              </a:rPr>
              <a:t>	</a:t>
            </a:r>
            <a:r>
              <a:rPr lang="en-US" sz="2000" dirty="0" smtClean="0">
                <a:solidFill>
                  <a:srgbClr val="FF0080"/>
                </a:solidFill>
                <a:latin typeface="Menlo Regular"/>
                <a:cs typeface="Menlo Regular"/>
              </a:rPr>
              <a:t>return</a:t>
            </a:r>
            <a:r>
              <a:rPr lang="en-US" sz="2000" dirty="0" smtClean="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smtClean="0">
                <a:latin typeface="Menlo Regular"/>
                <a:cs typeface="Menlo Regular"/>
              </a:rPr>
              <a:t>d.meanDenom</a:t>
            </a:r>
            <a:r>
              <a:rPr lang="en-US" sz="2000" dirty="0" smtClean="0">
                <a:latin typeface="Menlo Regular"/>
                <a:cs typeface="Menlo Regular"/>
              </a:rPr>
              <a:t>)</a:t>
            </a:r>
            <a:r>
              <a:rPr lang="en-US" sz="2000" dirty="0" smtClean="0">
                <a:latin typeface="Menlo Regular"/>
                <a:cs typeface="Menlo Regular"/>
              </a:rPr>
              <a:t>;</a:t>
            </a:r>
          </a:p>
          <a:p>
            <a:r>
              <a:rPr lang="en-US" sz="2000" dirty="0" smtClean="0">
                <a:latin typeface="Menlo Regular"/>
                <a:cs typeface="Menlo Regular"/>
              </a:rPr>
              <a:t>});</a:t>
            </a:r>
          </a:p>
          <a:p>
            <a:endParaRPr lang="en-US" sz="800" dirty="0" smtClean="0">
              <a:latin typeface="Menlo Regular"/>
              <a:cs typeface="Menlo Regular"/>
            </a:endParaRPr>
          </a:p>
          <a:p>
            <a:r>
              <a:rPr lang="en-US" sz="3200" dirty="0" smtClean="0">
                <a:cs typeface="Menlo Regular"/>
              </a:rPr>
              <a:t>We have access to both the data </a:t>
            </a:r>
            <a:r>
              <a:rPr lang="en-US" sz="2400" dirty="0" smtClean="0">
                <a:latin typeface="Menlo Regular"/>
                <a:cs typeface="Menlo Regular"/>
              </a:rPr>
              <a:t>d</a:t>
            </a:r>
            <a:r>
              <a:rPr lang="en-US" sz="3200" dirty="0" smtClean="0">
                <a:cs typeface="Menlo Regular"/>
              </a:rPr>
              <a:t> and its index </a:t>
            </a:r>
            <a:r>
              <a:rPr lang="en-US" sz="2400" dirty="0" err="1" smtClean="0">
                <a:latin typeface="Menlo Regular"/>
                <a:cs typeface="Menlo Regular"/>
              </a:rPr>
              <a:t>i</a:t>
            </a:r>
            <a:r>
              <a:rPr lang="en-US" sz="3200" dirty="0" smtClean="0">
                <a:cs typeface="Menlo Regular"/>
              </a:rPr>
              <a:t> within the selection array.</a:t>
            </a:r>
            <a:endParaRPr lang="en-US" sz="3200" dirty="0" smtClean="0">
              <a:latin typeface="Menlo Regular"/>
              <a:cs typeface="Menlo Regular"/>
            </a:endParaRPr>
          </a:p>
        </p:txBody>
      </p:sp>
      <p:sp>
        <p:nvSpPr>
          <p:cNvPr id="5" name="TextBox 4"/>
          <p:cNvSpPr txBox="1"/>
          <p:nvPr/>
        </p:nvSpPr>
        <p:spPr>
          <a:xfrm>
            <a:off x="155222" y="4796178"/>
            <a:ext cx="8652514" cy="1877437"/>
          </a:xfrm>
          <a:prstGeom prst="rect">
            <a:avLst/>
          </a:prstGeom>
          <a:noFill/>
        </p:spPr>
        <p:txBody>
          <a:bodyPr wrap="square" rtlCol="0">
            <a:spAutoFit/>
          </a:bodyPr>
          <a:lstStyle/>
          <a:p>
            <a:r>
              <a:rPr lang="en-US" sz="2800" b="1" u="sng" dirty="0" smtClean="0"/>
              <a:t>R translation:</a:t>
            </a:r>
            <a:r>
              <a:rPr lang="en-US" sz="2800" dirty="0" smtClean="0"/>
              <a:t> Imagine being able to provide a two-function argument in </a:t>
            </a:r>
            <a:r>
              <a:rPr lang="en-US" sz="2800" dirty="0" err="1" smtClean="0"/>
              <a:t>lapply</a:t>
            </a:r>
            <a:r>
              <a:rPr lang="en-US" sz="2800" dirty="0" smtClean="0"/>
              <a:t>.</a:t>
            </a:r>
          </a:p>
          <a:p>
            <a:r>
              <a:rPr lang="en-US" sz="2000" dirty="0" smtClean="0">
                <a:latin typeface="Menlo Regular"/>
                <a:cs typeface="Menlo Regular"/>
              </a:rPr>
              <a:t>cx &lt;- </a:t>
            </a:r>
            <a:r>
              <a:rPr lang="en-US" sz="2000" dirty="0" err="1" smtClean="0">
                <a:latin typeface="Menlo Regular"/>
                <a:cs typeface="Menlo Regular"/>
              </a:rPr>
              <a:t>lapply</a:t>
            </a:r>
            <a:r>
              <a:rPr lang="en-US" sz="2000" dirty="0">
                <a:latin typeface="Menlo Regular"/>
                <a:cs typeface="Menlo Regular"/>
              </a:rPr>
              <a:t>(</a:t>
            </a:r>
            <a:r>
              <a:rPr lang="en-US" sz="2000" dirty="0" err="1">
                <a:latin typeface="Menlo Regular"/>
                <a:cs typeface="Menlo Regular"/>
              </a:rPr>
              <a:t>circleObjectVector</a:t>
            </a:r>
            <a:r>
              <a:rPr lang="en-US" sz="2000" dirty="0">
                <a:latin typeface="Menlo Regular"/>
                <a:cs typeface="Menlo Regular"/>
              </a:rPr>
              <a:t>, function(</a:t>
            </a:r>
            <a:r>
              <a:rPr lang="en-US" sz="2000" dirty="0" smtClean="0">
                <a:latin typeface="Menlo Regular"/>
                <a:cs typeface="Menlo Regular"/>
              </a:rPr>
              <a:t>circle, </a:t>
            </a:r>
            <a:r>
              <a:rPr lang="en-US" sz="2000" dirty="0" err="1" smtClean="0">
                <a:latin typeface="Menlo Regular"/>
                <a:cs typeface="Menlo Regular"/>
              </a:rPr>
              <a:t>i</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circle$</a:t>
            </a:r>
            <a:r>
              <a:rPr lang="en-US" sz="2000" dirty="0" err="1" smtClean="0">
                <a:latin typeface="Menlo Regular"/>
                <a:cs typeface="Menlo Regular"/>
              </a:rPr>
              <a:t>meanDenom</a:t>
            </a:r>
            <a:r>
              <a:rPr lang="en-US" sz="2000" dirty="0" smtClean="0">
                <a:latin typeface="Menlo Regular"/>
                <a:cs typeface="Menlo Regular"/>
              </a:rPr>
              <a:t>)</a:t>
            </a:r>
            <a:endParaRPr lang="en-US" sz="2000" dirty="0">
              <a:latin typeface="Menlo Regular"/>
              <a:cs typeface="Menlo Regular"/>
            </a:endParaRPr>
          </a:p>
          <a:p>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2459381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arguments in D3</a:t>
            </a:r>
            <a:endParaRPr lang="en-US" dirty="0"/>
          </a:p>
        </p:txBody>
      </p:sp>
      <p:sp>
        <p:nvSpPr>
          <p:cNvPr id="3" name="TextBox 2"/>
          <p:cNvSpPr txBox="1"/>
          <p:nvPr/>
        </p:nvSpPr>
        <p:spPr>
          <a:xfrm>
            <a:off x="155222" y="1034467"/>
            <a:ext cx="8830033" cy="2616101"/>
          </a:xfrm>
          <a:prstGeom prst="rect">
            <a:avLst/>
          </a:prstGeom>
          <a:noFill/>
        </p:spPr>
        <p:txBody>
          <a:bodyPr wrap="square" rtlCol="0">
            <a:spAutoFit/>
          </a:bodyPr>
          <a:lstStyle/>
          <a:p>
            <a:r>
              <a:rPr lang="en-US" sz="2000" dirty="0" smtClean="0">
                <a:latin typeface="Menlo Regular"/>
                <a:cs typeface="Menlo Regular"/>
              </a:rPr>
              <a:t>.</a:t>
            </a:r>
            <a:r>
              <a:rPr lang="en-US" sz="2000" dirty="0" err="1">
                <a:latin typeface="Menlo Regular"/>
                <a:cs typeface="Menlo Regular"/>
              </a:rPr>
              <a:t>attr</a:t>
            </a:r>
            <a:r>
              <a:rPr lang="en-US" sz="2000" dirty="0" smtClean="0">
                <a:latin typeface="Menlo Regular"/>
                <a:cs typeface="Menlo Regular"/>
              </a:rPr>
              <a:t>(</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cx"</a:t>
            </a:r>
            <a:r>
              <a:rPr lang="en-US" sz="2000" dirty="0" smtClean="0">
                <a:latin typeface="Menlo Regular"/>
                <a:cs typeface="Menlo Regular"/>
              </a:rPr>
              <a:t>, </a:t>
            </a:r>
            <a:r>
              <a:rPr lang="en-US" sz="2000" dirty="0" smtClean="0">
                <a:solidFill>
                  <a:srgbClr val="31859C"/>
                </a:solidFill>
                <a:latin typeface="Menlo Regular"/>
                <a:cs typeface="Menlo Regular"/>
              </a:rPr>
              <a:t>function</a:t>
            </a:r>
            <a:r>
              <a:rPr lang="en-US" sz="2000" dirty="0">
                <a:latin typeface="Menlo Regular"/>
                <a:cs typeface="Menlo Regular"/>
              </a:rPr>
              <a:t>(</a:t>
            </a:r>
            <a:r>
              <a:rPr lang="en-US" sz="2000" dirty="0" smtClean="0">
                <a:latin typeface="Menlo Regular"/>
                <a:cs typeface="Menlo Regular"/>
              </a:rPr>
              <a:t>d, </a:t>
            </a:r>
            <a:r>
              <a:rPr lang="en-US" sz="2000" dirty="0" err="1" smtClean="0">
                <a:latin typeface="Menlo Regular"/>
                <a:cs typeface="Menlo Regular"/>
              </a:rPr>
              <a:t>i</a:t>
            </a:r>
            <a:r>
              <a:rPr lang="en-US" sz="2000" dirty="0" smtClean="0">
                <a:latin typeface="Menlo Regular"/>
                <a:cs typeface="Menlo Regular"/>
              </a:rPr>
              <a:t>) {</a:t>
            </a:r>
          </a:p>
          <a:p>
            <a:r>
              <a:rPr lang="en-US" sz="2000" dirty="0">
                <a:solidFill>
                  <a:srgbClr val="FF0080"/>
                </a:solidFill>
                <a:latin typeface="Menlo Regular"/>
                <a:cs typeface="Menlo Regular"/>
              </a:rPr>
              <a:t>	</a:t>
            </a:r>
            <a:r>
              <a:rPr lang="en-US" sz="2000" dirty="0" smtClean="0">
                <a:solidFill>
                  <a:srgbClr val="FF0080"/>
                </a:solidFill>
                <a:latin typeface="Menlo Regular"/>
                <a:cs typeface="Menlo Regular"/>
              </a:rPr>
              <a:t>return</a:t>
            </a:r>
            <a:r>
              <a:rPr lang="en-US" sz="2000" dirty="0" smtClean="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smtClean="0">
                <a:latin typeface="Menlo Regular"/>
                <a:cs typeface="Menlo Regular"/>
              </a:rPr>
              <a:t>d.meanDenom</a:t>
            </a:r>
            <a:r>
              <a:rPr lang="en-US" sz="2000" dirty="0" smtClean="0">
                <a:latin typeface="Menlo Regular"/>
                <a:cs typeface="Menlo Regular"/>
              </a:rPr>
              <a:t>)</a:t>
            </a:r>
            <a:r>
              <a:rPr lang="en-US" sz="2000" dirty="0" smtClean="0">
                <a:latin typeface="Menlo Regular"/>
                <a:cs typeface="Menlo Regular"/>
              </a:rPr>
              <a:t>;</a:t>
            </a:r>
          </a:p>
          <a:p>
            <a:r>
              <a:rPr lang="en-US" sz="2000" dirty="0" smtClean="0">
                <a:latin typeface="Menlo Regular"/>
                <a:cs typeface="Menlo Regular"/>
              </a:rPr>
              <a:t>});</a:t>
            </a:r>
          </a:p>
          <a:p>
            <a:endParaRPr lang="en-US" sz="800" dirty="0" smtClean="0">
              <a:latin typeface="Menlo Regular"/>
              <a:cs typeface="Menlo Regular"/>
            </a:endParaRPr>
          </a:p>
          <a:p>
            <a:r>
              <a:rPr lang="en-US" sz="3200" dirty="0" smtClean="0">
                <a:cs typeface="Menlo Regular"/>
              </a:rPr>
              <a:t>Another way to think about </a:t>
            </a:r>
            <a:r>
              <a:rPr lang="en-US" sz="2400" dirty="0" smtClean="0">
                <a:latin typeface="Menlo Regular"/>
                <a:cs typeface="Menlo Regular"/>
              </a:rPr>
              <a:t>d</a:t>
            </a:r>
            <a:r>
              <a:rPr lang="en-US" sz="3200" dirty="0" smtClean="0">
                <a:cs typeface="Menlo Regular"/>
              </a:rPr>
              <a:t> and </a:t>
            </a:r>
            <a:r>
              <a:rPr lang="en-US" sz="2400" dirty="0" err="1" smtClean="0">
                <a:latin typeface="Menlo Regular"/>
                <a:cs typeface="Menlo Regular"/>
              </a:rPr>
              <a:t>i</a:t>
            </a:r>
            <a:r>
              <a:rPr lang="en-US" sz="3200" dirty="0" smtClean="0">
                <a:cs typeface="Menlo Regular"/>
              </a:rPr>
              <a:t> is that </a:t>
            </a:r>
            <a:r>
              <a:rPr lang="en-US" sz="2400" dirty="0">
                <a:latin typeface="Menlo Regular"/>
                <a:cs typeface="Menlo Regular"/>
              </a:rPr>
              <a:t>d</a:t>
            </a:r>
            <a:r>
              <a:rPr lang="en-US" sz="3200" dirty="0">
                <a:cs typeface="Menlo Regular"/>
              </a:rPr>
              <a:t> </a:t>
            </a:r>
            <a:r>
              <a:rPr lang="en-US" sz="3200" dirty="0" smtClean="0">
                <a:cs typeface="Menlo Regular"/>
              </a:rPr>
              <a:t>refers to the entire row of the data table and </a:t>
            </a:r>
            <a:r>
              <a:rPr lang="en-US" sz="2400" dirty="0" err="1">
                <a:latin typeface="Menlo Regular"/>
                <a:cs typeface="Menlo Regular"/>
              </a:rPr>
              <a:t>i</a:t>
            </a:r>
            <a:r>
              <a:rPr lang="en-US" sz="3200" dirty="0">
                <a:cs typeface="Menlo Regular"/>
              </a:rPr>
              <a:t> </a:t>
            </a:r>
            <a:r>
              <a:rPr lang="en-US" sz="3200" dirty="0" smtClean="0">
                <a:cs typeface="Menlo Regular"/>
              </a:rPr>
              <a:t>is the (0-based) row number:</a:t>
            </a:r>
            <a:endParaRPr lang="en-US" sz="3200" dirty="0" smtClean="0">
              <a:latin typeface="Menlo Regular"/>
              <a:cs typeface="Menlo Regular"/>
            </a:endParaRPr>
          </a:p>
        </p:txBody>
      </p:sp>
      <p:sp>
        <p:nvSpPr>
          <p:cNvPr id="6" name="Rectangle 5"/>
          <p:cNvSpPr/>
          <p:nvPr/>
        </p:nvSpPr>
        <p:spPr>
          <a:xfrm>
            <a:off x="3912273" y="3923660"/>
            <a:ext cx="1324574" cy="22618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049688" y="4710821"/>
            <a:ext cx="1523925" cy="707886"/>
          </a:xfrm>
          <a:prstGeom prst="rect">
            <a:avLst/>
          </a:prstGeom>
          <a:noFill/>
        </p:spPr>
        <p:txBody>
          <a:bodyPr wrap="none" rtlCol="0">
            <a:spAutoFit/>
          </a:bodyPr>
          <a:lstStyle/>
          <a:p>
            <a:pPr algn="ctr"/>
            <a:r>
              <a:rPr lang="en-US" sz="2000" b="1" dirty="0" smtClean="0">
                <a:latin typeface="Menlo Regular"/>
                <a:cs typeface="Menlo Regular"/>
              </a:rPr>
              <a:t>n</a:t>
            </a:r>
          </a:p>
          <a:p>
            <a:pPr algn="ctr"/>
            <a:r>
              <a:rPr lang="en-US" sz="2000" dirty="0" smtClean="0"/>
              <a:t>observations</a:t>
            </a:r>
            <a:endParaRPr lang="en-US" sz="2000" dirty="0"/>
          </a:p>
        </p:txBody>
      </p:sp>
      <p:sp>
        <p:nvSpPr>
          <p:cNvPr id="7" name="TextBox 6"/>
          <p:cNvSpPr txBox="1"/>
          <p:nvPr/>
        </p:nvSpPr>
        <p:spPr>
          <a:xfrm>
            <a:off x="3912273" y="3465902"/>
            <a:ext cx="1328434" cy="400110"/>
          </a:xfrm>
          <a:prstGeom prst="rect">
            <a:avLst/>
          </a:prstGeom>
          <a:noFill/>
        </p:spPr>
        <p:txBody>
          <a:bodyPr wrap="none" rtlCol="0">
            <a:spAutoFit/>
          </a:bodyPr>
          <a:lstStyle/>
          <a:p>
            <a:r>
              <a:rPr lang="en-US" sz="2000" b="1" dirty="0" smtClean="0">
                <a:latin typeface="Menlo Regular"/>
                <a:cs typeface="Menlo Regular"/>
              </a:rPr>
              <a:t>p</a:t>
            </a:r>
            <a:r>
              <a:rPr lang="en-US" sz="2000" dirty="0" smtClean="0"/>
              <a:t> variables</a:t>
            </a:r>
            <a:endParaRPr lang="en-US" sz="2000" dirty="0"/>
          </a:p>
        </p:txBody>
      </p:sp>
      <p:sp>
        <p:nvSpPr>
          <p:cNvPr id="8" name="Rectangle 7"/>
          <p:cNvSpPr/>
          <p:nvPr/>
        </p:nvSpPr>
        <p:spPr>
          <a:xfrm>
            <a:off x="3912273" y="4335497"/>
            <a:ext cx="1324574" cy="19781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5339263" y="4239912"/>
            <a:ext cx="1113907" cy="400110"/>
          </a:xfrm>
          <a:prstGeom prst="rect">
            <a:avLst/>
          </a:prstGeom>
          <a:noFill/>
        </p:spPr>
        <p:txBody>
          <a:bodyPr wrap="none" rtlCol="0">
            <a:spAutoFit/>
          </a:bodyPr>
          <a:lstStyle/>
          <a:p>
            <a:r>
              <a:rPr lang="en-US" sz="2000" dirty="0" smtClean="0"/>
              <a:t>row </a:t>
            </a:r>
            <a:r>
              <a:rPr lang="en-US" sz="2000" dirty="0" smtClean="0">
                <a:latin typeface="Menlo Regular"/>
                <a:cs typeface="Menlo Regular"/>
              </a:rPr>
              <a:t>i+1</a:t>
            </a:r>
            <a:endParaRPr lang="en-US" sz="2000" dirty="0">
              <a:latin typeface="Menlo Regular"/>
              <a:cs typeface="Menlo Regular"/>
            </a:endParaRPr>
          </a:p>
        </p:txBody>
      </p:sp>
      <p:sp>
        <p:nvSpPr>
          <p:cNvPr id="10" name="TextBox 9"/>
          <p:cNvSpPr txBox="1"/>
          <p:nvPr/>
        </p:nvSpPr>
        <p:spPr>
          <a:xfrm>
            <a:off x="2662804" y="4239912"/>
            <a:ext cx="339080" cy="400110"/>
          </a:xfrm>
          <a:prstGeom prst="rect">
            <a:avLst/>
          </a:prstGeom>
          <a:noFill/>
        </p:spPr>
        <p:txBody>
          <a:bodyPr wrap="none" rtlCol="0">
            <a:spAutoFit/>
          </a:bodyPr>
          <a:lstStyle/>
          <a:p>
            <a:r>
              <a:rPr lang="en-US" sz="2000" dirty="0" smtClean="0">
                <a:latin typeface="Menlo Regular"/>
                <a:cs typeface="Menlo Regular"/>
              </a:rPr>
              <a:t>d</a:t>
            </a:r>
            <a:endParaRPr lang="en-US" sz="2000" dirty="0">
              <a:latin typeface="Menlo Regular"/>
              <a:cs typeface="Menlo Regular"/>
            </a:endParaRPr>
          </a:p>
        </p:txBody>
      </p:sp>
      <p:cxnSp>
        <p:nvCxnSpPr>
          <p:cNvPr id="11" name="Straight Arrow Connector 10"/>
          <p:cNvCxnSpPr>
            <a:stCxn id="10" idx="3"/>
            <a:endCxn id="8" idx="1"/>
          </p:cNvCxnSpPr>
          <p:nvPr/>
        </p:nvCxnSpPr>
        <p:spPr>
          <a:xfrm flipV="1">
            <a:off x="3001884" y="4434405"/>
            <a:ext cx="910389" cy="556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3881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Scales: where/how big do I draw?</a:t>
            </a:r>
            <a:endParaRPr lang="en-US" dirty="0"/>
          </a:p>
        </p:txBody>
      </p:sp>
      <p:sp>
        <p:nvSpPr>
          <p:cNvPr id="3" name="TextBox 2"/>
          <p:cNvSpPr txBox="1"/>
          <p:nvPr/>
        </p:nvSpPr>
        <p:spPr>
          <a:xfrm>
            <a:off x="155222" y="1034467"/>
            <a:ext cx="8830033" cy="584776"/>
          </a:xfrm>
          <a:prstGeom prst="rect">
            <a:avLst/>
          </a:prstGeom>
          <a:noFill/>
        </p:spPr>
        <p:txBody>
          <a:bodyPr wrap="square" rtlCol="0">
            <a:spAutoFit/>
          </a:bodyPr>
          <a:lstStyle/>
          <a:p>
            <a:r>
              <a:rPr lang="en-US" sz="3200" dirty="0" smtClean="0">
                <a:cs typeface="Menlo Regular"/>
              </a:rPr>
              <a:t>Need to map data values to plotting region</a:t>
            </a:r>
            <a:endParaRPr lang="en-US" sz="3200" dirty="0" smtClean="0">
              <a:latin typeface="Menlo Regular"/>
              <a:cs typeface="Menlo Regular"/>
            </a:endParaRPr>
          </a:p>
        </p:txBody>
      </p:sp>
      <p:cxnSp>
        <p:nvCxnSpPr>
          <p:cNvPr id="5" name="Straight Connector 4"/>
          <p:cNvCxnSpPr/>
          <p:nvPr/>
        </p:nvCxnSpPr>
        <p:spPr>
          <a:xfrm>
            <a:off x="4014689" y="2412093"/>
            <a:ext cx="285397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4014689" y="2302856"/>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6855013" y="2302856"/>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793047" y="2042761"/>
            <a:ext cx="1213155" cy="369332"/>
          </a:xfrm>
          <a:prstGeom prst="rect">
            <a:avLst/>
          </a:prstGeom>
          <a:noFill/>
        </p:spPr>
        <p:txBody>
          <a:bodyPr wrap="none" rtlCol="0">
            <a:spAutoFit/>
          </a:bodyPr>
          <a:lstStyle/>
          <a:p>
            <a:r>
              <a:rPr lang="en-US" dirty="0" smtClean="0"/>
              <a:t>Data range</a:t>
            </a:r>
            <a:endParaRPr lang="en-US" dirty="0"/>
          </a:p>
        </p:txBody>
      </p:sp>
      <p:sp>
        <p:nvSpPr>
          <p:cNvPr id="10" name="TextBox 9"/>
          <p:cNvSpPr txBox="1"/>
          <p:nvPr/>
        </p:nvSpPr>
        <p:spPr>
          <a:xfrm>
            <a:off x="3770027" y="2496218"/>
            <a:ext cx="489324" cy="369332"/>
          </a:xfrm>
          <a:prstGeom prst="rect">
            <a:avLst/>
          </a:prstGeom>
          <a:noFill/>
        </p:spPr>
        <p:txBody>
          <a:bodyPr wrap="none" rtlCol="0">
            <a:spAutoFit/>
          </a:bodyPr>
          <a:lstStyle/>
          <a:p>
            <a:r>
              <a:rPr lang="en-US" dirty="0" smtClean="0"/>
              <a:t>-10</a:t>
            </a:r>
            <a:endParaRPr lang="en-US" dirty="0"/>
          </a:p>
        </p:txBody>
      </p:sp>
      <p:sp>
        <p:nvSpPr>
          <p:cNvPr id="11" name="TextBox 10"/>
          <p:cNvSpPr txBox="1"/>
          <p:nvPr/>
        </p:nvSpPr>
        <p:spPr>
          <a:xfrm>
            <a:off x="6637661" y="2496218"/>
            <a:ext cx="418654" cy="369332"/>
          </a:xfrm>
          <a:prstGeom prst="rect">
            <a:avLst/>
          </a:prstGeom>
          <a:noFill/>
        </p:spPr>
        <p:txBody>
          <a:bodyPr wrap="none" rtlCol="0">
            <a:spAutoFit/>
          </a:bodyPr>
          <a:lstStyle/>
          <a:p>
            <a:r>
              <a:rPr lang="en-US" dirty="0" smtClean="0"/>
              <a:t>10</a:t>
            </a:r>
            <a:endParaRPr lang="en-US" dirty="0"/>
          </a:p>
        </p:txBody>
      </p:sp>
      <p:cxnSp>
        <p:nvCxnSpPr>
          <p:cNvPr id="12" name="Straight Connector 11"/>
          <p:cNvCxnSpPr/>
          <p:nvPr/>
        </p:nvCxnSpPr>
        <p:spPr>
          <a:xfrm>
            <a:off x="4014689" y="3040202"/>
            <a:ext cx="285397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014689" y="2930965"/>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6855013" y="2930965"/>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70027" y="3124327"/>
            <a:ext cx="530915" cy="369332"/>
          </a:xfrm>
          <a:prstGeom prst="rect">
            <a:avLst/>
          </a:prstGeom>
          <a:noFill/>
        </p:spPr>
        <p:txBody>
          <a:bodyPr wrap="none" rtlCol="0">
            <a:spAutoFit/>
          </a:bodyPr>
          <a:lstStyle/>
          <a:p>
            <a:r>
              <a:rPr lang="en-US" dirty="0" smtClean="0"/>
              <a:t>0px</a:t>
            </a:r>
            <a:endParaRPr lang="en-US" dirty="0"/>
          </a:p>
        </p:txBody>
      </p:sp>
      <p:sp>
        <p:nvSpPr>
          <p:cNvPr id="16" name="TextBox 15"/>
          <p:cNvSpPr txBox="1"/>
          <p:nvPr/>
        </p:nvSpPr>
        <p:spPr>
          <a:xfrm>
            <a:off x="6487794" y="3124327"/>
            <a:ext cx="761747" cy="369332"/>
          </a:xfrm>
          <a:prstGeom prst="rect">
            <a:avLst/>
          </a:prstGeom>
          <a:noFill/>
        </p:spPr>
        <p:txBody>
          <a:bodyPr wrap="none" rtlCol="0">
            <a:spAutoFit/>
          </a:bodyPr>
          <a:lstStyle/>
          <a:p>
            <a:r>
              <a:rPr lang="en-US" dirty="0" smtClean="0"/>
              <a:t>300px</a:t>
            </a:r>
            <a:endParaRPr lang="en-US" dirty="0"/>
          </a:p>
        </p:txBody>
      </p:sp>
      <p:sp>
        <p:nvSpPr>
          <p:cNvPr id="17" name="TextBox 16"/>
          <p:cNvSpPr txBox="1"/>
          <p:nvPr/>
        </p:nvSpPr>
        <p:spPr>
          <a:xfrm>
            <a:off x="4697459" y="2656557"/>
            <a:ext cx="1494144" cy="369332"/>
          </a:xfrm>
          <a:prstGeom prst="rect">
            <a:avLst/>
          </a:prstGeom>
          <a:noFill/>
        </p:spPr>
        <p:txBody>
          <a:bodyPr wrap="none" rtlCol="0">
            <a:spAutoFit/>
          </a:bodyPr>
          <a:lstStyle/>
          <a:p>
            <a:r>
              <a:rPr lang="en-US" dirty="0" smtClean="0"/>
              <a:t>Plotting range</a:t>
            </a:r>
            <a:endParaRPr lang="en-US" dirty="0"/>
          </a:p>
        </p:txBody>
      </p:sp>
      <p:sp>
        <p:nvSpPr>
          <p:cNvPr id="18" name="TextBox 17"/>
          <p:cNvSpPr txBox="1"/>
          <p:nvPr/>
        </p:nvSpPr>
        <p:spPr>
          <a:xfrm>
            <a:off x="20326" y="3759677"/>
            <a:ext cx="9123674" cy="923330"/>
          </a:xfrm>
          <a:prstGeom prst="rect">
            <a:avLst/>
          </a:prstGeom>
          <a:noFill/>
        </p:spPr>
        <p:txBody>
          <a:bodyPr wrap="none" rtlCol="0">
            <a:spAutoFit/>
          </a:bodyPr>
          <a:lstStyle/>
          <a:p>
            <a:r>
              <a:rPr lang="en-US" dirty="0" err="1">
                <a:solidFill>
                  <a:schemeClr val="accent5">
                    <a:lumMod val="75000"/>
                  </a:schemeClr>
                </a:solidFill>
                <a:latin typeface="Menlo Regular"/>
                <a:cs typeface="Menlo Regular"/>
              </a:rPr>
              <a:t>var</a:t>
            </a:r>
            <a:r>
              <a:rPr lang="en-US" dirty="0">
                <a:solidFill>
                  <a:schemeClr val="accent5">
                    <a:lumMod val="75000"/>
                  </a:schemeClr>
                </a:solidFill>
                <a:latin typeface="Menlo Regular"/>
                <a:cs typeface="Menlo Regular"/>
              </a:rPr>
              <a:t> </a:t>
            </a:r>
            <a:r>
              <a:rPr lang="en-US" dirty="0" err="1">
                <a:latin typeface="Menlo Regular"/>
                <a:cs typeface="Menlo Regular"/>
              </a:rPr>
              <a:t>xScale</a:t>
            </a:r>
            <a:r>
              <a:rPr lang="en-US" dirty="0">
                <a:latin typeface="Menlo Regular"/>
                <a:cs typeface="Menlo Regular"/>
              </a:rPr>
              <a:t> = d3.scale.linear()</a:t>
            </a:r>
          </a:p>
          <a:p>
            <a:r>
              <a:rPr lang="en-US" dirty="0">
                <a:latin typeface="Menlo Regular"/>
                <a:cs typeface="Menlo Regular"/>
              </a:rPr>
              <a:t>	</a:t>
            </a:r>
            <a:r>
              <a:rPr lang="en-US" dirty="0" smtClean="0">
                <a:latin typeface="Menlo Regular"/>
                <a:cs typeface="Menlo Regular"/>
              </a:rPr>
              <a:t>.</a:t>
            </a:r>
            <a:r>
              <a:rPr lang="en-US" dirty="0">
                <a:latin typeface="Menlo Regular"/>
                <a:cs typeface="Menlo Regular"/>
              </a:rPr>
              <a:t>domain(d3.extent(data, </a:t>
            </a:r>
            <a:r>
              <a:rPr lang="en-US" dirty="0">
                <a:solidFill>
                  <a:srgbClr val="31859C"/>
                </a:solidFill>
                <a:latin typeface="Menlo Regular"/>
                <a:cs typeface="Menlo Regular"/>
              </a:rPr>
              <a:t>function</a:t>
            </a:r>
            <a:r>
              <a:rPr lang="en-US" dirty="0">
                <a:latin typeface="Menlo Regular"/>
                <a:cs typeface="Menlo Regular"/>
              </a:rPr>
              <a:t>(d) { </a:t>
            </a:r>
            <a:r>
              <a:rPr lang="en-US" dirty="0">
                <a:solidFill>
                  <a:srgbClr val="FF0080"/>
                </a:solidFill>
                <a:latin typeface="Menlo Regular"/>
                <a:cs typeface="Menlo Regular"/>
              </a:rPr>
              <a:t>return</a:t>
            </a:r>
            <a:r>
              <a:rPr lang="en-US" dirty="0">
                <a:latin typeface="Menlo Regular"/>
                <a:cs typeface="Menlo Regular"/>
              </a:rPr>
              <a:t> </a:t>
            </a:r>
            <a:r>
              <a:rPr lang="en-US" dirty="0" err="1" smtClean="0">
                <a:latin typeface="Menlo Regular"/>
                <a:cs typeface="Menlo Regular"/>
              </a:rPr>
              <a:t>d.meanDenom</a:t>
            </a:r>
            <a:r>
              <a:rPr lang="en-US" dirty="0" smtClean="0">
                <a:latin typeface="Menlo Regular"/>
                <a:cs typeface="Menlo Regular"/>
              </a:rPr>
              <a:t>; </a:t>
            </a:r>
            <a:r>
              <a:rPr lang="en-US" dirty="0">
                <a:latin typeface="Menlo Regular"/>
                <a:cs typeface="Menlo Regular"/>
              </a:rPr>
              <a:t>}))</a:t>
            </a:r>
          </a:p>
          <a:p>
            <a:r>
              <a:rPr lang="en-US" dirty="0">
                <a:latin typeface="Menlo Regular"/>
                <a:cs typeface="Menlo Regular"/>
              </a:rPr>
              <a:t>	</a:t>
            </a:r>
            <a:r>
              <a:rPr lang="en-US" dirty="0" smtClean="0">
                <a:latin typeface="Menlo Regular"/>
                <a:cs typeface="Menlo Regular"/>
              </a:rPr>
              <a:t>.</a:t>
            </a:r>
            <a:r>
              <a:rPr lang="en-US" dirty="0">
                <a:latin typeface="Menlo Regular"/>
                <a:cs typeface="Menlo Regular"/>
              </a:rPr>
              <a:t>range([padding, w - padding*2]);</a:t>
            </a:r>
          </a:p>
        </p:txBody>
      </p:sp>
      <p:sp>
        <p:nvSpPr>
          <p:cNvPr id="19" name="TextBox 18"/>
          <p:cNvSpPr txBox="1"/>
          <p:nvPr/>
        </p:nvSpPr>
        <p:spPr>
          <a:xfrm>
            <a:off x="155222" y="4850897"/>
            <a:ext cx="8652514" cy="1446550"/>
          </a:xfrm>
          <a:prstGeom prst="rect">
            <a:avLst/>
          </a:prstGeom>
          <a:noFill/>
        </p:spPr>
        <p:txBody>
          <a:bodyPr wrap="square" rtlCol="0">
            <a:spAutoFit/>
          </a:bodyPr>
          <a:lstStyle/>
          <a:p>
            <a:r>
              <a:rPr lang="en-US" sz="2800" b="1" u="sng" dirty="0" smtClean="0"/>
              <a:t>R translation:</a:t>
            </a:r>
            <a:endParaRPr lang="en-US" sz="2800" dirty="0" smtClean="0"/>
          </a:p>
          <a:p>
            <a:r>
              <a:rPr lang="en-US" sz="2000" dirty="0" smtClean="0">
                <a:latin typeface="Menlo Regular"/>
                <a:cs typeface="Menlo Regular"/>
              </a:rPr>
              <a:t>range(</a:t>
            </a:r>
            <a:r>
              <a:rPr lang="en-US" sz="2000" dirty="0" err="1">
                <a:latin typeface="Menlo Regular"/>
                <a:cs typeface="Menlo Regular"/>
              </a:rPr>
              <a:t>s</a:t>
            </a:r>
            <a:r>
              <a:rPr lang="en-US" sz="2000" dirty="0" err="1" smtClean="0">
                <a:latin typeface="Menlo Regular"/>
                <a:cs typeface="Menlo Regular"/>
              </a:rPr>
              <a:t>apply</a:t>
            </a:r>
            <a:r>
              <a:rPr lang="en-US" sz="2000" dirty="0" smtClean="0">
                <a:latin typeface="Menlo Regular"/>
                <a:cs typeface="Menlo Regular"/>
              </a:rPr>
              <a:t>(data, function(d) {</a:t>
            </a:r>
          </a:p>
          <a:p>
            <a:r>
              <a:rPr lang="en-US" sz="2000" dirty="0">
                <a:latin typeface="Menlo Regular"/>
                <a:cs typeface="Menlo Regular"/>
              </a:rPr>
              <a:t>	</a:t>
            </a:r>
            <a:r>
              <a:rPr lang="en-US" sz="2000" dirty="0" err="1" smtClean="0">
                <a:latin typeface="Menlo Regular"/>
                <a:cs typeface="Menlo Regular"/>
              </a:rPr>
              <a:t>d$</a:t>
            </a:r>
            <a:r>
              <a:rPr lang="en-US" sz="2000" dirty="0" err="1" smtClean="0">
                <a:latin typeface="Menlo Regular"/>
                <a:cs typeface="Menlo Regular"/>
              </a:rPr>
              <a:t>meanDenom</a:t>
            </a:r>
            <a:endParaRPr lang="en-US" sz="2000" dirty="0">
              <a:latin typeface="Menlo Regular"/>
              <a:cs typeface="Menlo Regular"/>
            </a:endParaRPr>
          </a:p>
          <a:p>
            <a:r>
              <a:rPr lang="en-US" sz="2000" dirty="0">
                <a:latin typeface="Menlo Regular"/>
                <a:cs typeface="Menlo Regular"/>
              </a:rPr>
              <a:t>}</a:t>
            </a:r>
            <a:r>
              <a:rPr lang="en-US" sz="2000" dirty="0" smtClean="0">
                <a:latin typeface="Menlo Regular"/>
                <a:cs typeface="Menlo Regular"/>
              </a:rPr>
              <a:t>))</a:t>
            </a:r>
          </a:p>
        </p:txBody>
      </p:sp>
      <p:cxnSp>
        <p:nvCxnSpPr>
          <p:cNvPr id="20" name="Straight Arrow Connector 19"/>
          <p:cNvCxnSpPr/>
          <p:nvPr/>
        </p:nvCxnSpPr>
        <p:spPr>
          <a:xfrm flipH="1">
            <a:off x="5025189" y="4407831"/>
            <a:ext cx="436974" cy="901201"/>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7195" y="1841942"/>
            <a:ext cx="3012832" cy="400110"/>
          </a:xfrm>
          <a:prstGeom prst="rect">
            <a:avLst/>
          </a:prstGeom>
          <a:noFill/>
        </p:spPr>
        <p:txBody>
          <a:bodyPr wrap="square" rtlCol="0">
            <a:spAutoFit/>
          </a:bodyPr>
          <a:lstStyle/>
          <a:p>
            <a:r>
              <a:rPr lang="en-US" sz="2000" dirty="0" smtClean="0">
                <a:latin typeface="Menlo Regular"/>
                <a:cs typeface="Menlo Regular"/>
              </a:rPr>
              <a:t>d3.scale.linear()</a:t>
            </a:r>
          </a:p>
        </p:txBody>
      </p:sp>
      <p:sp>
        <p:nvSpPr>
          <p:cNvPr id="22" name="TextBox 21"/>
          <p:cNvSpPr txBox="1"/>
          <p:nvPr/>
        </p:nvSpPr>
        <p:spPr>
          <a:xfrm>
            <a:off x="757195" y="2296163"/>
            <a:ext cx="3012832" cy="400110"/>
          </a:xfrm>
          <a:prstGeom prst="rect">
            <a:avLst/>
          </a:prstGeom>
          <a:noFill/>
        </p:spPr>
        <p:txBody>
          <a:bodyPr wrap="square" rtlCol="0">
            <a:spAutoFit/>
          </a:bodyPr>
          <a:lstStyle/>
          <a:p>
            <a:r>
              <a:rPr lang="en-US" sz="2000" dirty="0">
                <a:latin typeface="Menlo Regular"/>
                <a:cs typeface="Menlo Regular"/>
              </a:rPr>
              <a:t>	</a:t>
            </a:r>
            <a:r>
              <a:rPr lang="en-US" sz="2000" dirty="0" smtClean="0">
                <a:latin typeface="Menlo Regular"/>
                <a:cs typeface="Menlo Regular"/>
              </a:rPr>
              <a:t>.domain(</a:t>
            </a:r>
            <a:r>
              <a:rPr lang="en-US" sz="2000" dirty="0">
                <a:latin typeface="Menlo Regular"/>
                <a:cs typeface="Menlo Regular"/>
              </a:rPr>
              <a:t>...)</a:t>
            </a:r>
          </a:p>
        </p:txBody>
      </p:sp>
      <p:sp>
        <p:nvSpPr>
          <p:cNvPr id="23" name="TextBox 22"/>
          <p:cNvSpPr txBox="1"/>
          <p:nvPr/>
        </p:nvSpPr>
        <p:spPr>
          <a:xfrm>
            <a:off x="757195" y="2792492"/>
            <a:ext cx="3012832" cy="400110"/>
          </a:xfrm>
          <a:prstGeom prst="rect">
            <a:avLst/>
          </a:prstGeom>
          <a:noFill/>
        </p:spPr>
        <p:txBody>
          <a:bodyPr wrap="square" rtlCol="0">
            <a:spAutoFit/>
          </a:bodyPr>
          <a:lstStyle/>
          <a:p>
            <a:r>
              <a:rPr lang="en-US" sz="2000" dirty="0">
                <a:latin typeface="Menlo Regular"/>
                <a:cs typeface="Menlo Regular"/>
              </a:rPr>
              <a:t>	</a:t>
            </a:r>
            <a:r>
              <a:rPr lang="en-US" sz="2000" dirty="0" smtClean="0">
                <a:latin typeface="Menlo Regular"/>
                <a:cs typeface="Menlo Regular"/>
              </a:rPr>
              <a:t>.range(</a:t>
            </a:r>
            <a:r>
              <a:rPr lang="en-US" sz="2000" dirty="0">
                <a:latin typeface="Menlo Regular"/>
                <a:cs typeface="Menlo Regular"/>
              </a:rPr>
              <a:t>...)</a:t>
            </a:r>
          </a:p>
        </p:txBody>
      </p:sp>
    </p:spTree>
    <p:extLst>
      <p:ext uri="{BB962C8B-B14F-4D97-AF65-F5344CB8AC3E}">
        <p14:creationId xmlns:p14="http://schemas.microsoft.com/office/powerpoint/2010/main" val="29391378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Interactivity</a:t>
            </a:r>
            <a:endParaRPr lang="en-US" dirty="0"/>
          </a:p>
        </p:txBody>
      </p:sp>
      <p:sp>
        <p:nvSpPr>
          <p:cNvPr id="5" name="TextBox 4"/>
          <p:cNvSpPr txBox="1"/>
          <p:nvPr/>
        </p:nvSpPr>
        <p:spPr>
          <a:xfrm>
            <a:off x="155222" y="1034467"/>
            <a:ext cx="8988778" cy="4093428"/>
          </a:xfrm>
          <a:prstGeom prst="rect">
            <a:avLst/>
          </a:prstGeom>
          <a:noFill/>
        </p:spPr>
        <p:txBody>
          <a:bodyPr wrap="square" rtlCol="0">
            <a:spAutoFit/>
          </a:bodyPr>
          <a:lstStyle/>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on(</a:t>
            </a:r>
            <a:r>
              <a:rPr lang="en-US" sz="2000" dirty="0">
                <a:solidFill>
                  <a:srgbClr val="F79646"/>
                </a:solidFill>
                <a:latin typeface="Menlo Regular"/>
                <a:cs typeface="Menlo Regular"/>
              </a:rPr>
              <a:t>"</a:t>
            </a:r>
            <a:r>
              <a:rPr lang="en-US" sz="2000" dirty="0" err="1">
                <a:solidFill>
                  <a:srgbClr val="F79646"/>
                </a:solidFill>
                <a:latin typeface="Menlo Regular"/>
                <a:cs typeface="Menlo Regular"/>
              </a:rPr>
              <a:t>mouseover</a:t>
            </a:r>
            <a:r>
              <a:rPr lang="en-US" sz="2000" dirty="0">
                <a:solidFill>
                  <a:srgbClr val="F79646"/>
                </a:solidFill>
                <a:latin typeface="Menlo Regular"/>
                <a:cs typeface="Menlo Regular"/>
              </a:rPr>
              <a:t>"</a:t>
            </a:r>
            <a:r>
              <a:rPr lang="en-US" sz="2000" dirty="0">
                <a:latin typeface="Menlo Regular"/>
                <a:cs typeface="Menlo Regular"/>
              </a:rPr>
              <a:t>, </a:t>
            </a:r>
            <a:r>
              <a:rPr lang="en-US" sz="2000" dirty="0">
                <a:solidFill>
                  <a:schemeClr val="accent5">
                    <a:lumMod val="75000"/>
                  </a:schemeClr>
                </a:solidFill>
                <a:latin typeface="Menlo Regular"/>
                <a:cs typeface="Menlo Regular"/>
              </a:rPr>
              <a:t>function</a:t>
            </a:r>
            <a:r>
              <a:rPr lang="en-US" sz="2000" dirty="0">
                <a:latin typeface="Menlo Regular"/>
                <a:cs typeface="Menlo Regular"/>
              </a:rPr>
              <a:t>(d) </a:t>
            </a:r>
            <a:r>
              <a:rPr lang="en-US" sz="2000" dirty="0" smtClean="0">
                <a:latin typeface="Menlo Regular"/>
                <a:cs typeface="Menlo Regular"/>
              </a:rPr>
              <a:t>{</a:t>
            </a:r>
          </a:p>
          <a:p>
            <a:r>
              <a:rPr lang="en-US" sz="2000" dirty="0">
                <a:latin typeface="Menlo Regular"/>
                <a:cs typeface="Menlo Regular"/>
              </a:rPr>
              <a:t>		d3.select(this).</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fill</a:t>
            </a:r>
            <a:r>
              <a:rPr lang="en-US" sz="2000" dirty="0">
                <a:latin typeface="Menlo Regular"/>
                <a:cs typeface="Menlo Regular"/>
              </a:rPr>
              <a:t>: </a:t>
            </a:r>
            <a:r>
              <a:rPr lang="en-US" sz="2000" dirty="0">
                <a:solidFill>
                  <a:srgbClr val="F79646"/>
                </a:solidFill>
                <a:latin typeface="Menlo Regular"/>
                <a:cs typeface="Menlo Regular"/>
              </a:rPr>
              <a:t>"red"</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5</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.on</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mouseout</a:t>
            </a:r>
            <a:r>
              <a:rPr lang="en-US" sz="2000" dirty="0" smtClean="0">
                <a:solidFill>
                  <a:srgbClr val="F79646"/>
                </a:solidFill>
                <a:latin typeface="Menlo Regular"/>
                <a:cs typeface="Menlo Regular"/>
              </a:rPr>
              <a:t>"</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a:t>
            </a:r>
          </a:p>
          <a:p>
            <a:r>
              <a:rPr lang="en-US" sz="2000" dirty="0">
                <a:latin typeface="Menlo Regular"/>
                <a:cs typeface="Menlo Regular"/>
              </a:rPr>
              <a:t>		d3.select(this).</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fill</a:t>
            </a:r>
            <a:r>
              <a:rPr lang="en-US" sz="2000" dirty="0">
                <a:latin typeface="Menlo Regular"/>
                <a:cs typeface="Menlo Regular"/>
              </a:rPr>
              <a:t>: </a:t>
            </a:r>
            <a:r>
              <a:rPr lang="en-US" sz="2000" dirty="0">
                <a:solidFill>
                  <a:srgbClr val="F79646"/>
                </a:solidFill>
                <a:latin typeface="Menlo Regular"/>
                <a:cs typeface="Menlo Regular"/>
              </a:rPr>
              <a:t>"black"</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p>
        </p:txBody>
      </p:sp>
      <p:sp>
        <p:nvSpPr>
          <p:cNvPr id="6" name="TextBox 5"/>
          <p:cNvSpPr txBox="1"/>
          <p:nvPr/>
        </p:nvSpPr>
        <p:spPr>
          <a:xfrm>
            <a:off x="6008378" y="1034466"/>
            <a:ext cx="2922257" cy="2554545"/>
          </a:xfrm>
          <a:prstGeom prst="rect">
            <a:avLst/>
          </a:prstGeom>
          <a:noFill/>
        </p:spPr>
        <p:txBody>
          <a:bodyPr wrap="square" rtlCol="0">
            <a:spAutoFit/>
          </a:bodyPr>
          <a:lstStyle/>
          <a:p>
            <a:r>
              <a:rPr lang="en-US" sz="3200" dirty="0" smtClean="0"/>
              <a:t>Apply the </a:t>
            </a:r>
            <a:r>
              <a:rPr lang="en-US" sz="2400" dirty="0" err="1">
                <a:solidFill>
                  <a:srgbClr val="F79646"/>
                </a:solidFill>
                <a:latin typeface="Menlo Regular"/>
                <a:cs typeface="Menlo Regular"/>
              </a:rPr>
              <a:t>mouseover</a:t>
            </a:r>
            <a:r>
              <a:rPr lang="en-US" sz="3200" dirty="0" smtClean="0"/>
              <a:t> and </a:t>
            </a:r>
            <a:r>
              <a:rPr lang="en-US" sz="2400" dirty="0" err="1" smtClean="0">
                <a:solidFill>
                  <a:srgbClr val="F79646"/>
                </a:solidFill>
                <a:latin typeface="Menlo Regular"/>
                <a:cs typeface="Menlo Regular"/>
              </a:rPr>
              <a:t>mouseout</a:t>
            </a:r>
            <a:r>
              <a:rPr lang="en-US" sz="3200" dirty="0" smtClean="0"/>
              <a:t> event listeners to each selected </a:t>
            </a:r>
            <a:r>
              <a:rPr lang="en-US" sz="2400" dirty="0" smtClean="0">
                <a:solidFill>
                  <a:srgbClr val="F79646"/>
                </a:solidFill>
                <a:latin typeface="Menlo Regular"/>
                <a:cs typeface="Menlo Regular"/>
              </a:rPr>
              <a:t>circle</a:t>
            </a:r>
            <a:endParaRPr lang="en-US" sz="3200" dirty="0" smtClean="0"/>
          </a:p>
        </p:txBody>
      </p:sp>
      <p:sp>
        <p:nvSpPr>
          <p:cNvPr id="7" name="TextBox 6"/>
          <p:cNvSpPr txBox="1"/>
          <p:nvPr/>
        </p:nvSpPr>
        <p:spPr>
          <a:xfrm>
            <a:off x="3236331" y="4180564"/>
            <a:ext cx="2922257" cy="1077218"/>
          </a:xfrm>
          <a:prstGeom prst="rect">
            <a:avLst/>
          </a:prstGeom>
          <a:noFill/>
        </p:spPr>
        <p:txBody>
          <a:bodyPr wrap="square" rtlCol="0">
            <a:spAutoFit/>
          </a:bodyPr>
          <a:lstStyle/>
          <a:p>
            <a:r>
              <a:rPr lang="en-US" sz="3200" dirty="0" smtClean="0"/>
              <a:t>Restore initial display.</a:t>
            </a:r>
          </a:p>
        </p:txBody>
      </p:sp>
    </p:spTree>
    <p:extLst>
      <p:ext uri="{BB962C8B-B14F-4D97-AF65-F5344CB8AC3E}">
        <p14:creationId xmlns:p14="http://schemas.microsoft.com/office/powerpoint/2010/main" val="13727061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i="1" dirty="0" smtClean="0"/>
              <a:t>Interactive Data Visualization for the Web</a:t>
            </a:r>
            <a:r>
              <a:rPr lang="en-US" dirty="0"/>
              <a:t/>
            </a:r>
            <a:br>
              <a:rPr lang="en-US" dirty="0"/>
            </a:br>
            <a:r>
              <a:rPr lang="en-US" b="1" dirty="0" smtClean="0"/>
              <a:t>Scott Murray</a:t>
            </a:r>
            <a:br>
              <a:rPr lang="en-US" b="1" dirty="0" smtClean="0"/>
            </a:br>
            <a:r>
              <a:rPr lang="en-US" dirty="0" smtClean="0">
                <a:hlinkClick r:id="rId2"/>
              </a:rPr>
              <a:t>http://chimera.labs.oreilly.com/books/1230000000345/index.html</a:t>
            </a:r>
            <a:endParaRPr lang="en-US" dirty="0" smtClean="0"/>
          </a:p>
          <a:p>
            <a:r>
              <a:rPr lang="en-US" dirty="0" smtClean="0"/>
              <a:t>Mike </a:t>
            </a:r>
            <a:r>
              <a:rPr lang="en-US" dirty="0" err="1" smtClean="0"/>
              <a:t>Bostock’s</a:t>
            </a:r>
            <a:r>
              <a:rPr lang="en-US" dirty="0" smtClean="0"/>
              <a:t> documentation:</a:t>
            </a:r>
            <a:br>
              <a:rPr lang="en-US" dirty="0" smtClean="0"/>
            </a:br>
            <a:r>
              <a:rPr lang="en-US" dirty="0" smtClean="0">
                <a:hlinkClick r:id="rId3"/>
              </a:rPr>
              <a:t>https://github.com/mbostock/d3/wiki</a:t>
            </a:r>
            <a:endParaRPr lang="en-US" dirty="0" smtClean="0"/>
          </a:p>
        </p:txBody>
      </p:sp>
    </p:spTree>
    <p:extLst>
      <p:ext uri="{BB962C8B-B14F-4D97-AF65-F5344CB8AC3E}">
        <p14:creationId xmlns:p14="http://schemas.microsoft.com/office/powerpoint/2010/main" val="22803025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use or not to use?</a:t>
            </a:r>
            <a:endParaRPr lang="en-US" dirty="0"/>
          </a:p>
        </p:txBody>
      </p:sp>
      <p:sp>
        <p:nvSpPr>
          <p:cNvPr id="3" name="Text Placeholder 2"/>
          <p:cNvSpPr>
            <a:spLocks noGrp="1"/>
          </p:cNvSpPr>
          <p:nvPr>
            <p:ph type="body" idx="1"/>
          </p:nvPr>
        </p:nvSpPr>
        <p:spPr/>
        <p:txBody>
          <a:bodyPr/>
          <a:lstStyle/>
          <a:p>
            <a:r>
              <a:rPr lang="en-US" dirty="0" smtClean="0"/>
              <a:t>Pros</a:t>
            </a:r>
            <a:endParaRPr lang="en-US" dirty="0"/>
          </a:p>
        </p:txBody>
      </p:sp>
      <p:sp>
        <p:nvSpPr>
          <p:cNvPr id="4" name="Content Placeholder 3"/>
          <p:cNvSpPr>
            <a:spLocks noGrp="1"/>
          </p:cNvSpPr>
          <p:nvPr>
            <p:ph sz="half" idx="2"/>
          </p:nvPr>
        </p:nvSpPr>
        <p:spPr>
          <a:xfrm>
            <a:off x="0" y="1539306"/>
            <a:ext cx="4439254" cy="4864680"/>
          </a:xfrm>
        </p:spPr>
        <p:txBody>
          <a:bodyPr>
            <a:normAutofit fontScale="92500" lnSpcReduction="10000"/>
          </a:bodyPr>
          <a:lstStyle/>
          <a:p>
            <a:r>
              <a:rPr lang="en-US" dirty="0" smtClean="0"/>
              <a:t>Portable (web browser + text editor)</a:t>
            </a:r>
            <a:endParaRPr lang="en-US" dirty="0"/>
          </a:p>
          <a:p>
            <a:r>
              <a:rPr lang="en-US" dirty="0" smtClean="0"/>
              <a:t>Efficient way to explore data in multiple ways</a:t>
            </a:r>
          </a:p>
          <a:p>
            <a:r>
              <a:rPr lang="en-US" dirty="0" smtClean="0"/>
              <a:t>Information-rich data displays</a:t>
            </a:r>
          </a:p>
          <a:p>
            <a:pPr marL="457200" lvl="1" indent="0">
              <a:buNone/>
            </a:pPr>
            <a:r>
              <a:rPr lang="en-US" dirty="0" smtClean="0">
                <a:hlinkClick r:id="rId2"/>
              </a:rPr>
              <a:t>http://www.nytimes.com/interactive/2013/03/29/sports/baseball/Strikeouts-Are-Still-Soaring.html?ref=baseball</a:t>
            </a:r>
            <a:endParaRPr lang="en-US" dirty="0" smtClean="0"/>
          </a:p>
          <a:p>
            <a:pPr marL="457200" lvl="1" indent="0">
              <a:buNone/>
            </a:pPr>
            <a:r>
              <a:rPr lang="en-US" dirty="0" smtClean="0">
                <a:hlinkClick r:id="rId3"/>
              </a:rPr>
              <a:t>http://www.nytimes.com/interactive/2012/08/11/sunday-review/drought-history.html</a:t>
            </a:r>
            <a:endParaRPr lang="en-US" dirty="0" smtClean="0"/>
          </a:p>
          <a:p>
            <a:pPr marL="457200" lvl="1" indent="0">
              <a:buNone/>
            </a:pPr>
            <a:r>
              <a:rPr lang="en-US" dirty="0" smtClean="0">
                <a:hlinkClick r:id="rId4"/>
              </a:rPr>
              <a:t>http://www.nytimes.com/interactive/2012/02/13/us/politics/2013-budget-proposal-graphic.html?_r=0</a:t>
            </a:r>
            <a:endParaRPr lang="en-US" dirty="0" smtClean="0"/>
          </a:p>
        </p:txBody>
      </p:sp>
      <p:sp>
        <p:nvSpPr>
          <p:cNvPr id="5" name="Text Placeholder 4"/>
          <p:cNvSpPr>
            <a:spLocks noGrp="1"/>
          </p:cNvSpPr>
          <p:nvPr>
            <p:ph type="body" sz="quarter" idx="3"/>
          </p:nvPr>
        </p:nvSpPr>
        <p:spPr/>
        <p:txBody>
          <a:bodyPr/>
          <a:lstStyle/>
          <a:p>
            <a:r>
              <a:rPr lang="en-US" dirty="0" smtClean="0"/>
              <a:t>Cons</a:t>
            </a:r>
            <a:endParaRPr lang="en-US" dirty="0"/>
          </a:p>
        </p:txBody>
      </p:sp>
      <p:sp>
        <p:nvSpPr>
          <p:cNvPr id="6" name="Content Placeholder 5"/>
          <p:cNvSpPr>
            <a:spLocks noGrp="1"/>
          </p:cNvSpPr>
          <p:nvPr>
            <p:ph sz="quarter" idx="4"/>
          </p:nvPr>
        </p:nvSpPr>
        <p:spPr/>
        <p:txBody>
          <a:bodyPr/>
          <a:lstStyle/>
          <a:p>
            <a:r>
              <a:rPr lang="en-US" sz="2200" dirty="0" smtClean="0"/>
              <a:t>Not ideal for performing (complex) calculations on data on the fly</a:t>
            </a:r>
          </a:p>
          <a:p>
            <a:r>
              <a:rPr lang="en-US" sz="2200" dirty="0" smtClean="0"/>
              <a:t>Lends itself to being overkill</a:t>
            </a:r>
          </a:p>
          <a:p>
            <a:pPr marL="457200" lvl="1" indent="0">
              <a:buNone/>
            </a:pPr>
            <a:r>
              <a:rPr lang="en-US" sz="1900" dirty="0" smtClean="0">
                <a:hlinkClick r:id="rId5"/>
              </a:rPr>
              <a:t>http://bl.ocks.org/mbostock/1136236</a:t>
            </a:r>
            <a:endParaRPr lang="en-US" sz="1900" dirty="0" smtClean="0"/>
          </a:p>
          <a:p>
            <a:pPr marL="457200" lvl="1" indent="0">
              <a:buNone/>
            </a:pPr>
            <a:r>
              <a:rPr lang="en-US" sz="1900" dirty="0">
                <a:hlinkClick r:id="rId6"/>
              </a:rPr>
              <a:t>http://examples.oreilly.com/0636920026938/chapter_11/</a:t>
            </a:r>
            <a:r>
              <a:rPr lang="en-US" sz="1900" dirty="0" smtClean="0">
                <a:hlinkClick r:id="rId6"/>
              </a:rPr>
              <a:t>04_force.html</a:t>
            </a:r>
            <a:endParaRPr lang="en-US" sz="1900" dirty="0" smtClean="0"/>
          </a:p>
        </p:txBody>
      </p:sp>
    </p:spTree>
    <p:extLst>
      <p:ext uri="{BB962C8B-B14F-4D97-AF65-F5344CB8AC3E}">
        <p14:creationId xmlns:p14="http://schemas.microsoft.com/office/powerpoint/2010/main" val="37068778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4906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language essentials</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SVG</a:t>
            </a:r>
          </a:p>
          <a:p>
            <a:r>
              <a:rPr lang="en-US" dirty="0" smtClean="0"/>
              <a:t>CSS</a:t>
            </a:r>
          </a:p>
          <a:p>
            <a:r>
              <a:rPr lang="en-US" dirty="0" err="1" smtClean="0"/>
              <a:t>Javascript</a:t>
            </a:r>
            <a:endParaRPr lang="en-US" dirty="0" smtClean="0"/>
          </a:p>
          <a:p>
            <a:endParaRPr lang="en-US" dirty="0"/>
          </a:p>
        </p:txBody>
      </p:sp>
    </p:spTree>
    <p:extLst>
      <p:ext uri="{BB962C8B-B14F-4D97-AF65-F5344CB8AC3E}">
        <p14:creationId xmlns:p14="http://schemas.microsoft.com/office/powerpoint/2010/main" val="13792813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TextBox 2"/>
          <p:cNvSpPr txBox="1"/>
          <p:nvPr/>
        </p:nvSpPr>
        <p:spPr>
          <a:xfrm>
            <a:off x="155222" y="1184667"/>
            <a:ext cx="8830033" cy="4154983"/>
          </a:xfrm>
          <a:prstGeom prst="rect">
            <a:avLst/>
          </a:prstGeom>
          <a:noFill/>
        </p:spPr>
        <p:txBody>
          <a:bodyPr wrap="square" rtlCol="0">
            <a:spAutoFit/>
          </a:bodyPr>
          <a:lstStyle/>
          <a:p>
            <a:r>
              <a:rPr lang="en-US" sz="3200" b="1" dirty="0" smtClean="0">
                <a:cs typeface="Menlo Regular"/>
              </a:rPr>
              <a:t>In general:</a:t>
            </a:r>
          </a:p>
          <a:p>
            <a:r>
              <a:rPr lang="en-US" sz="2000" dirty="0" smtClean="0">
                <a:latin typeface="Menlo Regular"/>
                <a:cs typeface="Menlo Regular"/>
              </a:rPr>
              <a:t>&lt;</a:t>
            </a:r>
            <a:r>
              <a:rPr lang="en-US" sz="2000" dirty="0" err="1" smtClean="0">
                <a:solidFill>
                  <a:srgbClr val="FF0080"/>
                </a:solidFill>
                <a:latin typeface="Menlo Regular"/>
                <a:cs typeface="Menlo Regular"/>
              </a:rPr>
              <a:t>tagname</a:t>
            </a:r>
            <a:r>
              <a:rPr lang="en-US" sz="2000" dirty="0" smtClean="0">
                <a:solidFill>
                  <a:srgbClr val="FF0080"/>
                </a:solidFill>
                <a:latin typeface="Menlo Regular"/>
                <a:cs typeface="Menlo Regular"/>
              </a:rPr>
              <a:t> </a:t>
            </a:r>
            <a:r>
              <a:rPr lang="en-US" sz="2000" dirty="0" smtClean="0">
                <a:solidFill>
                  <a:srgbClr val="008000"/>
                </a:solidFill>
                <a:latin typeface="Menlo Regular"/>
                <a:cs typeface="Menlo Regular"/>
              </a:rPr>
              <a:t>attributeName1</a:t>
            </a:r>
            <a:r>
              <a:rPr lang="en-US" sz="2000" dirty="0" smtClean="0">
                <a:latin typeface="Menlo Regular"/>
                <a:cs typeface="Menlo Regular"/>
              </a:rPr>
              <a:t>=attr1, </a:t>
            </a:r>
            <a:r>
              <a:rPr lang="en-US" sz="2000" dirty="0" smtClean="0">
                <a:solidFill>
                  <a:srgbClr val="008000"/>
                </a:solidFill>
                <a:latin typeface="Menlo Regular"/>
                <a:cs typeface="Menlo Regular"/>
              </a:rPr>
              <a:t>attributeName2</a:t>
            </a:r>
            <a:r>
              <a:rPr lang="en-US" sz="2000" dirty="0" smtClean="0">
                <a:latin typeface="Menlo Regular"/>
                <a:cs typeface="Menlo Regular"/>
              </a:rPr>
              <a:t>=attr2&gt;</a:t>
            </a:r>
          </a:p>
          <a:p>
            <a:r>
              <a:rPr lang="en-US" sz="2000" dirty="0">
                <a:latin typeface="Menlo Regular"/>
                <a:cs typeface="Menlo Regular"/>
              </a:rPr>
              <a:t>	</a:t>
            </a:r>
            <a:r>
              <a:rPr lang="en-US" sz="2000" dirty="0" smtClean="0">
                <a:latin typeface="Menlo Regular"/>
                <a:cs typeface="Menlo Regular"/>
              </a:rPr>
              <a:t>Content</a:t>
            </a:r>
          </a:p>
          <a:p>
            <a:r>
              <a:rPr lang="en-US" sz="2000" dirty="0" smtClean="0">
                <a:latin typeface="Menlo Regular"/>
                <a:cs typeface="Menlo Regular"/>
              </a:rPr>
              <a:t>&lt;/</a:t>
            </a:r>
            <a:r>
              <a:rPr lang="en-US" sz="2000" dirty="0" err="1" smtClean="0">
                <a:solidFill>
                  <a:srgbClr val="FF0080"/>
                </a:solidFill>
                <a:latin typeface="Menlo Regular"/>
                <a:cs typeface="Menlo Regular"/>
              </a:rPr>
              <a:t>tagname</a:t>
            </a:r>
            <a:r>
              <a:rPr lang="en-US" sz="2000" dirty="0" smtClean="0">
                <a:latin typeface="Menlo Regular"/>
                <a:cs typeface="Menlo Regular"/>
              </a:rPr>
              <a:t>&gt;</a:t>
            </a:r>
          </a:p>
          <a:p>
            <a:endParaRPr lang="en-US" sz="2000" dirty="0" smtClean="0">
              <a:latin typeface="Menlo Regular"/>
              <a:cs typeface="Menlo Regular"/>
            </a:endParaRPr>
          </a:p>
          <a:p>
            <a:r>
              <a:rPr lang="en-US" sz="3200" b="1" dirty="0" smtClean="0">
                <a:cs typeface="Menlo Regular"/>
              </a:rPr>
              <a:t>Examples:</a:t>
            </a:r>
            <a:endParaRPr lang="en-US" sz="3200" dirty="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p</a:t>
            </a:r>
            <a:r>
              <a:rPr lang="en-US" sz="2000" dirty="0" smtClean="0">
                <a:latin typeface="Menlo Regular"/>
                <a:cs typeface="Menlo Regular"/>
              </a:rPr>
              <a:t>&gt;I am a paragraph.&lt;/</a:t>
            </a:r>
            <a:r>
              <a:rPr lang="en-US" sz="2000" dirty="0" smtClean="0">
                <a:solidFill>
                  <a:srgbClr val="FF0080"/>
                </a:solidFill>
                <a:latin typeface="Menlo Regular"/>
                <a:cs typeface="Menlo Regular"/>
              </a:rPr>
              <a:t>p</a:t>
            </a:r>
            <a:r>
              <a:rPr lang="en-US" sz="2000" dirty="0" smtClean="0">
                <a:latin typeface="Menlo Regular"/>
                <a:cs typeface="Menlo Regular"/>
              </a:rPr>
              <a:t>&gt;</a:t>
            </a:r>
          </a:p>
          <a:p>
            <a:endParaRPr lang="en-US" sz="20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p</a:t>
            </a:r>
            <a:r>
              <a:rPr lang="en-US" sz="2000" dirty="0" smtClean="0">
                <a:latin typeface="Menlo Regular"/>
                <a:cs typeface="Menlo Regular"/>
              </a:rPr>
              <a:t> </a:t>
            </a:r>
            <a:r>
              <a:rPr lang="en-US" sz="2000" dirty="0" smtClean="0">
                <a:solidFill>
                  <a:srgbClr val="008000"/>
                </a:solidFill>
                <a:latin typeface="Menlo Regular"/>
                <a:cs typeface="Menlo Regular"/>
              </a:rPr>
              <a:t>class</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introtext</a:t>
            </a:r>
            <a:r>
              <a:rPr lang="en-US" sz="2000" dirty="0" smtClean="0">
                <a:solidFill>
                  <a:srgbClr val="F79646"/>
                </a:solidFill>
                <a:latin typeface="Menlo Regular"/>
                <a:cs typeface="Menlo Regular"/>
              </a:rPr>
              <a:t>"</a:t>
            </a:r>
            <a:r>
              <a:rPr lang="en-US" sz="2000" dirty="0" smtClean="0">
                <a:latin typeface="Menlo Regular"/>
                <a:cs typeface="Menlo Regular"/>
              </a:rPr>
              <a:t>&gt;Welcome to the D3 tutorial!&lt;/</a:t>
            </a:r>
            <a:r>
              <a:rPr lang="en-US" sz="2000" dirty="0" smtClean="0">
                <a:solidFill>
                  <a:srgbClr val="FF0080"/>
                </a:solidFill>
                <a:latin typeface="Menlo Regular"/>
                <a:cs typeface="Menlo Regular"/>
              </a:rPr>
              <a:t>p</a:t>
            </a:r>
            <a:r>
              <a:rPr lang="en-US" sz="2000" dirty="0" smtClean="0">
                <a:latin typeface="Menlo Regular"/>
                <a:cs typeface="Menlo Regular"/>
              </a:rPr>
              <a:t>&gt;</a:t>
            </a:r>
          </a:p>
          <a:p>
            <a:endParaRPr lang="en-US" sz="20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div</a:t>
            </a:r>
            <a:r>
              <a:rPr lang="en-US" sz="2000" dirty="0" smtClean="0">
                <a:latin typeface="Menlo Regular"/>
                <a:cs typeface="Menlo Regular"/>
              </a:rPr>
              <a:t> </a:t>
            </a:r>
            <a:r>
              <a:rPr lang="en-US" sz="2000" dirty="0" smtClean="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"update"</a:t>
            </a:r>
            <a:r>
              <a:rPr lang="en-US" sz="2000" dirty="0" smtClean="0">
                <a:latin typeface="Menlo Regular"/>
                <a:cs typeface="Menlo Regular"/>
              </a:rPr>
              <a:t>&gt;The current temperature is 55 degrees.&lt;/</a:t>
            </a:r>
            <a:r>
              <a:rPr lang="en-US" sz="2000" dirty="0" smtClean="0">
                <a:solidFill>
                  <a:srgbClr val="FF0080"/>
                </a:solidFill>
                <a:latin typeface="Menlo Regular"/>
                <a:cs typeface="Menlo Regular"/>
              </a:rPr>
              <a:t>div</a:t>
            </a:r>
            <a:r>
              <a:rPr lang="en-US" sz="2000" dirty="0" smtClean="0">
                <a:latin typeface="Menlo Regular"/>
                <a:cs typeface="Menlo Regular"/>
              </a:rPr>
              <a:t>&gt;</a:t>
            </a:r>
          </a:p>
        </p:txBody>
      </p:sp>
    </p:spTree>
    <p:extLst>
      <p:ext uri="{BB962C8B-B14F-4D97-AF65-F5344CB8AC3E}">
        <p14:creationId xmlns:p14="http://schemas.microsoft.com/office/powerpoint/2010/main" val="18759395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Document Object Model</a:t>
            </a:r>
            <a:endParaRPr lang="en-US" dirty="0"/>
          </a:p>
        </p:txBody>
      </p:sp>
      <p:sp>
        <p:nvSpPr>
          <p:cNvPr id="3" name="TextBox 2"/>
          <p:cNvSpPr txBox="1"/>
          <p:nvPr/>
        </p:nvSpPr>
        <p:spPr>
          <a:xfrm>
            <a:off x="155223" y="2094195"/>
            <a:ext cx="3873122" cy="3477875"/>
          </a:xfrm>
          <a:prstGeom prst="rect">
            <a:avLst/>
          </a:prstGeom>
          <a:noFill/>
        </p:spPr>
        <p:txBody>
          <a:bodyPr wrap="square" rtlCol="0">
            <a:spAutoFit/>
          </a:bodyPr>
          <a:lstStyle/>
          <a:p>
            <a:r>
              <a:rPr lang="en-US" sz="2000" dirty="0" smtClean="0">
                <a:latin typeface="Menlo Regular"/>
                <a:cs typeface="Menlo Regular"/>
              </a:rPr>
              <a:t>&lt;</a:t>
            </a:r>
            <a:r>
              <a:rPr lang="en-US" sz="2000" dirty="0" smtClean="0">
                <a:solidFill>
                  <a:srgbClr val="FF0080"/>
                </a:solidFill>
                <a:latin typeface="Menlo Regular"/>
                <a:cs typeface="Menlo Regular"/>
              </a:rPr>
              <a:t>body</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a:latin typeface="Menlo Regular"/>
                <a:cs typeface="Menlo Regular"/>
              </a:rPr>
              <a:t> </a:t>
            </a:r>
            <a:r>
              <a:rPr lang="en-US" sz="2000" dirty="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leftpanel</a:t>
            </a:r>
            <a:r>
              <a:rPr lang="en-US" sz="2000" dirty="0" smtClean="0">
                <a:solidFill>
                  <a:srgbClr val="F7964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a:t>
            </a:r>
            <a:r>
              <a:rPr lang="en-US" sz="2000" dirty="0">
                <a:latin typeface="Menlo Regular"/>
                <a:cs typeface="Menlo Regular"/>
              </a:rPr>
              <a:t>&lt;</a:t>
            </a:r>
            <a:r>
              <a:rPr lang="en-US" sz="2000" dirty="0">
                <a:solidFill>
                  <a:srgbClr val="FF0080"/>
                </a:solidFill>
                <a:latin typeface="Menlo Regular"/>
                <a:cs typeface="Menlo Regular"/>
              </a:rPr>
              <a:t>p</a:t>
            </a:r>
            <a:r>
              <a:rPr lang="en-US" sz="2000" dirty="0" smtClean="0">
                <a:latin typeface="Menlo Regular"/>
                <a:cs typeface="Menlo Regular"/>
              </a:rPr>
              <a:t>&gt;Paragraph 1&lt;</a:t>
            </a:r>
            <a:r>
              <a:rPr lang="en-US" sz="2000" dirty="0">
                <a:latin typeface="Menlo Regular"/>
                <a:cs typeface="Menlo Regular"/>
              </a:rPr>
              <a: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smtClean="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&gt;Paragraph 2&lt;</a:t>
            </a:r>
            <a:r>
              <a:rPr lang="en-US" sz="2000" dirty="0">
                <a:latin typeface="Menlo Regular"/>
                <a:cs typeface="Menlo Regular"/>
              </a:rPr>
              <a:t>/</a:t>
            </a:r>
            <a:r>
              <a:rPr lang="en-US" sz="2000" dirty="0">
                <a:solidFill>
                  <a:srgbClr val="FF0080"/>
                </a:solidFill>
                <a:latin typeface="Menlo Regular"/>
                <a:cs typeface="Menlo Regular"/>
              </a:rPr>
              <a:t>p</a:t>
            </a:r>
            <a:r>
              <a:rPr lang="en-US" sz="2000" dirty="0" smtClean="0">
                <a:latin typeface="Menlo Regular"/>
                <a:cs typeface="Menlo Regular"/>
              </a:rPr>
              <a:t>&gt;</a:t>
            </a:r>
          </a:p>
          <a:p>
            <a:r>
              <a:rPr lang="en-US" sz="2000" dirty="0">
                <a:latin typeface="Menlo Regular"/>
                <a:cs typeface="Menlo Regular"/>
              </a:rPr>
              <a:t>	</a:t>
            </a:r>
            <a:r>
              <a:rPr lang="en-US" sz="2000" dirty="0" smtClean="0">
                <a:latin typeface="Menlo Regular"/>
                <a:cs typeface="Menlo Regular"/>
              </a:rPr>
              <a:t>&lt;</a:t>
            </a:r>
            <a:r>
              <a:rPr lang="en-US" sz="2000" dirty="0">
                <a:latin typeface="Menlo Regular"/>
                <a:cs typeface="Menlo Regular"/>
              </a:rPr>
              <a:t>/</a:t>
            </a:r>
            <a:r>
              <a:rPr lang="en-US" sz="2000" dirty="0">
                <a:solidFill>
                  <a:srgbClr val="FF0080"/>
                </a:solidFill>
                <a:latin typeface="Menlo Regular"/>
                <a:cs typeface="Menlo Regular"/>
              </a:rPr>
              <a:t>div</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a:latin typeface="Menlo Regular"/>
                <a:cs typeface="Menlo Regular"/>
              </a:rPr>
              <a:t> </a:t>
            </a:r>
            <a:r>
              <a:rPr lang="en-US" sz="2000" dirty="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rightpanel</a:t>
            </a:r>
            <a:r>
              <a:rPr lang="en-US" sz="2000" dirty="0">
                <a:solidFill>
                  <a:srgbClr val="F79646"/>
                </a:solidFill>
                <a:latin typeface="Menlo Regular"/>
                <a:cs typeface="Menlo Regular"/>
              </a:rPr>
              <a:t>"</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&gt;Item 1</a:t>
            </a:r>
            <a:r>
              <a:rPr lang="en-US" sz="2000" dirty="0">
                <a:latin typeface="Menlo Regular"/>
                <a:cs typeface="Menlo Regular"/>
              </a:rPr>
              <a:t>&lt;/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&gt;Item 2</a:t>
            </a:r>
            <a:r>
              <a:rPr lang="en-US" sz="2000" dirty="0">
                <a:latin typeface="Menlo Regular"/>
                <a:cs typeface="Menlo Regular"/>
              </a:rPr>
              <a:t>&lt;/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a:latin typeface="Menlo Regular"/>
                <a:cs typeface="Menlo Regular"/>
              </a:rPr>
              <a:t>&gt;Item </a:t>
            </a:r>
            <a:r>
              <a:rPr lang="en-US" sz="2000" dirty="0" smtClean="0">
                <a:latin typeface="Menlo Regular"/>
                <a:cs typeface="Menlo Regular"/>
              </a:rPr>
              <a:t>3&lt;</a:t>
            </a:r>
            <a:r>
              <a:rPr lang="en-US" sz="2000" dirty="0">
                <a:latin typeface="Menlo Regular"/>
                <a:cs typeface="Menlo Regular"/>
              </a:rPr>
              <a:t>/</a:t>
            </a:r>
            <a:r>
              <a:rPr lang="en-US" sz="2000" dirty="0">
                <a:solidFill>
                  <a:srgbClr val="FF0080"/>
                </a:solidFill>
                <a:latin typeface="Menlo Regular"/>
                <a:cs typeface="Menlo Regular"/>
              </a:rPr>
              <a:t>p</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smtClean="0">
                <a:latin typeface="Menlo Regular"/>
                <a:cs typeface="Menlo Regular"/>
              </a:rPr>
              <a:t>&gt;</a:t>
            </a:r>
          </a:p>
          <a:p>
            <a:r>
              <a:rPr lang="en-US" sz="2000" dirty="0" smtClean="0">
                <a:latin typeface="Menlo Regular"/>
                <a:cs typeface="Menlo Regular"/>
              </a:rPr>
              <a:t>&lt;/</a:t>
            </a:r>
            <a:r>
              <a:rPr lang="en-US" sz="2000" dirty="0" smtClean="0">
                <a:solidFill>
                  <a:srgbClr val="FF0080"/>
                </a:solidFill>
                <a:latin typeface="Menlo Regular"/>
                <a:cs typeface="Menlo Regular"/>
              </a:rPr>
              <a:t>body</a:t>
            </a:r>
            <a:r>
              <a:rPr lang="en-US" sz="2000" dirty="0" smtClean="0">
                <a:latin typeface="Menlo Regular"/>
                <a:cs typeface="Menlo Regular"/>
              </a:rPr>
              <a:t>&gt;</a:t>
            </a:r>
          </a:p>
        </p:txBody>
      </p:sp>
      <p:sp>
        <p:nvSpPr>
          <p:cNvPr id="4" name="TextBox 3"/>
          <p:cNvSpPr txBox="1"/>
          <p:nvPr/>
        </p:nvSpPr>
        <p:spPr>
          <a:xfrm>
            <a:off x="155222" y="991140"/>
            <a:ext cx="8830033" cy="1077218"/>
          </a:xfrm>
          <a:prstGeom prst="rect">
            <a:avLst/>
          </a:prstGeom>
          <a:noFill/>
        </p:spPr>
        <p:txBody>
          <a:bodyPr wrap="square" rtlCol="0">
            <a:spAutoFit/>
          </a:bodyPr>
          <a:lstStyle/>
          <a:p>
            <a:r>
              <a:rPr lang="en-US" sz="3200" dirty="0" smtClean="0"/>
              <a:t>HTML has an inherent tree structure</a:t>
            </a:r>
          </a:p>
          <a:p>
            <a:r>
              <a:rPr lang="en-US" sz="3200" dirty="0" smtClean="0"/>
              <a:t>“DOM” refers to this representation</a:t>
            </a:r>
            <a:endParaRPr lang="en-US" sz="3200" dirty="0"/>
          </a:p>
        </p:txBody>
      </p:sp>
      <p:sp>
        <p:nvSpPr>
          <p:cNvPr id="7" name="Rectangle 6"/>
          <p:cNvSpPr/>
          <p:nvPr/>
        </p:nvSpPr>
        <p:spPr>
          <a:xfrm>
            <a:off x="5250500" y="3090978"/>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div</a:t>
            </a:r>
          </a:p>
          <a:p>
            <a:pPr algn="ctr"/>
            <a:r>
              <a:rPr lang="en-US" dirty="0" smtClean="0">
                <a:solidFill>
                  <a:schemeClr val="tx1"/>
                </a:solidFill>
              </a:rPr>
              <a:t>#</a:t>
            </a:r>
            <a:r>
              <a:rPr lang="en-US" dirty="0" err="1" smtClean="0">
                <a:solidFill>
                  <a:schemeClr val="tx1"/>
                </a:solidFill>
              </a:rPr>
              <a:t>leftpanel</a:t>
            </a:r>
            <a:endParaRPr lang="en-US" dirty="0">
              <a:solidFill>
                <a:schemeClr val="tx1"/>
              </a:solidFill>
            </a:endParaRPr>
          </a:p>
        </p:txBody>
      </p:sp>
      <p:sp>
        <p:nvSpPr>
          <p:cNvPr id="8" name="Rectangle 7"/>
          <p:cNvSpPr/>
          <p:nvPr/>
        </p:nvSpPr>
        <p:spPr>
          <a:xfrm>
            <a:off x="6875493" y="3090978"/>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div</a:t>
            </a:r>
          </a:p>
          <a:p>
            <a:pPr algn="ctr"/>
            <a:r>
              <a:rPr lang="en-US" dirty="0" smtClean="0">
                <a:solidFill>
                  <a:schemeClr val="tx1"/>
                </a:solidFill>
              </a:rPr>
              <a:t>#</a:t>
            </a:r>
            <a:r>
              <a:rPr lang="en-US" dirty="0" err="1" smtClean="0">
                <a:solidFill>
                  <a:schemeClr val="tx1"/>
                </a:solidFill>
              </a:rPr>
              <a:t>rightpanel</a:t>
            </a:r>
            <a:endParaRPr lang="en-US" dirty="0">
              <a:solidFill>
                <a:schemeClr val="tx1"/>
              </a:solidFill>
            </a:endParaRPr>
          </a:p>
        </p:txBody>
      </p:sp>
      <p:sp>
        <p:nvSpPr>
          <p:cNvPr id="9" name="Rectangle 8"/>
          <p:cNvSpPr/>
          <p:nvPr/>
        </p:nvSpPr>
        <p:spPr>
          <a:xfrm>
            <a:off x="6691143"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0" name="Rectangle 9"/>
          <p:cNvSpPr/>
          <p:nvPr/>
        </p:nvSpPr>
        <p:spPr>
          <a:xfrm>
            <a:off x="7319292"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1" name="Rectangle 10"/>
          <p:cNvSpPr/>
          <p:nvPr/>
        </p:nvSpPr>
        <p:spPr>
          <a:xfrm>
            <a:off x="7933787"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2" name="Rectangle 11"/>
          <p:cNvSpPr/>
          <p:nvPr/>
        </p:nvSpPr>
        <p:spPr>
          <a:xfrm>
            <a:off x="5373401"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3" name="Rectangle 12"/>
          <p:cNvSpPr/>
          <p:nvPr/>
        </p:nvSpPr>
        <p:spPr>
          <a:xfrm>
            <a:off x="6001550"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Rectangle 13"/>
          <p:cNvSpPr/>
          <p:nvPr/>
        </p:nvSpPr>
        <p:spPr>
          <a:xfrm>
            <a:off x="6001550" y="2285359"/>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body</a:t>
            </a:r>
            <a:endParaRPr lang="en-US" dirty="0">
              <a:solidFill>
                <a:schemeClr val="tx1"/>
              </a:solidFill>
            </a:endParaRPr>
          </a:p>
        </p:txBody>
      </p:sp>
      <p:cxnSp>
        <p:nvCxnSpPr>
          <p:cNvPr id="16" name="Straight Connector 15"/>
          <p:cNvCxnSpPr>
            <a:stCxn id="14" idx="2"/>
            <a:endCxn id="7" idx="0"/>
          </p:cNvCxnSpPr>
          <p:nvPr/>
        </p:nvCxnSpPr>
        <p:spPr>
          <a:xfrm flipH="1">
            <a:off x="5912787" y="2853802"/>
            <a:ext cx="751050" cy="23717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4" idx="2"/>
            <a:endCxn id="8" idx="0"/>
          </p:cNvCxnSpPr>
          <p:nvPr/>
        </p:nvCxnSpPr>
        <p:spPr>
          <a:xfrm>
            <a:off x="6663837" y="2853802"/>
            <a:ext cx="873943" cy="23717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5639681" y="3659421"/>
            <a:ext cx="273106"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2"/>
            <a:endCxn id="13" idx="0"/>
          </p:cNvCxnSpPr>
          <p:nvPr/>
        </p:nvCxnSpPr>
        <p:spPr>
          <a:xfrm>
            <a:off x="5912787" y="3659421"/>
            <a:ext cx="355043"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9" idx="0"/>
          </p:cNvCxnSpPr>
          <p:nvPr/>
        </p:nvCxnSpPr>
        <p:spPr>
          <a:xfrm flipH="1">
            <a:off x="6957423" y="3659421"/>
            <a:ext cx="580357"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 idx="2"/>
            <a:endCxn id="10" idx="0"/>
          </p:cNvCxnSpPr>
          <p:nvPr/>
        </p:nvCxnSpPr>
        <p:spPr>
          <a:xfrm>
            <a:off x="7537780" y="3659421"/>
            <a:ext cx="47792"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8" idx="2"/>
            <a:endCxn id="11" idx="0"/>
          </p:cNvCxnSpPr>
          <p:nvPr/>
        </p:nvCxnSpPr>
        <p:spPr>
          <a:xfrm>
            <a:off x="7537780" y="3659421"/>
            <a:ext cx="662287"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36490" y="5043579"/>
            <a:ext cx="4751921" cy="1384995"/>
          </a:xfrm>
          <a:prstGeom prst="rect">
            <a:avLst/>
          </a:prstGeom>
          <a:noFill/>
        </p:spPr>
        <p:txBody>
          <a:bodyPr wrap="square" rtlCol="0">
            <a:spAutoFit/>
          </a:bodyPr>
          <a:lstStyle/>
          <a:p>
            <a:pPr algn="ctr"/>
            <a:r>
              <a:rPr lang="en-US" sz="2800" b="1" dirty="0" smtClean="0"/>
              <a:t>Important for understanding how to select the elements that I want</a:t>
            </a:r>
          </a:p>
        </p:txBody>
      </p:sp>
    </p:spTree>
    <p:extLst>
      <p:ext uri="{BB962C8B-B14F-4D97-AF65-F5344CB8AC3E}">
        <p14:creationId xmlns:p14="http://schemas.microsoft.com/office/powerpoint/2010/main" val="26928826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Scalable Vector Graphics</a:t>
            </a:r>
            <a:endParaRPr lang="en-US" dirty="0"/>
          </a:p>
        </p:txBody>
      </p:sp>
      <p:sp>
        <p:nvSpPr>
          <p:cNvPr id="3" name="TextBox 2"/>
          <p:cNvSpPr txBox="1"/>
          <p:nvPr/>
        </p:nvSpPr>
        <p:spPr>
          <a:xfrm>
            <a:off x="155222" y="1865024"/>
            <a:ext cx="8830033" cy="1938992"/>
          </a:xfrm>
          <a:prstGeom prst="rect">
            <a:avLst/>
          </a:prstGeom>
          <a:noFill/>
        </p:spPr>
        <p:txBody>
          <a:bodyPr wrap="square" rtlCol="0">
            <a:spAutoFit/>
          </a:bodyPr>
          <a:lstStyle/>
          <a:p>
            <a:r>
              <a:rPr lang="en-US" sz="2000" dirty="0">
                <a:latin typeface="Menlo Regular"/>
                <a:cs typeface="Menlo Regular"/>
              </a:rPr>
              <a:t>&lt;</a:t>
            </a:r>
            <a:r>
              <a:rPr lang="en-US" sz="2000" dirty="0" err="1">
                <a:solidFill>
                  <a:srgbClr val="FF0080"/>
                </a:solidFill>
                <a:latin typeface="Menlo Regular"/>
                <a:cs typeface="Menlo Regular"/>
              </a:rPr>
              <a:t>svg</a:t>
            </a:r>
            <a:r>
              <a:rPr lang="en-US" sz="2000" dirty="0">
                <a:latin typeface="Menlo Regular"/>
                <a:cs typeface="Menlo Regular"/>
              </a:rPr>
              <a:t> </a:t>
            </a:r>
            <a:r>
              <a:rPr lang="en-US" sz="2000" dirty="0">
                <a:solidFill>
                  <a:srgbClr val="008000"/>
                </a:solidFill>
                <a:latin typeface="Menlo Regular"/>
                <a:cs typeface="Menlo Regular"/>
              </a:rPr>
              <a:t>width</a:t>
            </a:r>
            <a:r>
              <a:rPr lang="en-US" sz="2000" dirty="0">
                <a:latin typeface="Menlo Regular"/>
                <a:cs typeface="Menlo Regular"/>
              </a:rPr>
              <a:t>=</a:t>
            </a:r>
            <a:r>
              <a:rPr lang="en-US" sz="2000" dirty="0">
                <a:solidFill>
                  <a:schemeClr val="accent6"/>
                </a:solidFill>
                <a:latin typeface="Menlo Regular"/>
                <a:cs typeface="Menlo Regular"/>
              </a:rPr>
              <a:t>"500"</a:t>
            </a:r>
            <a:r>
              <a:rPr lang="en-US" sz="2000" dirty="0">
                <a:latin typeface="Menlo Regular"/>
                <a:cs typeface="Menlo Regular"/>
              </a:rPr>
              <a:t> </a:t>
            </a:r>
            <a:r>
              <a:rPr lang="en-US" sz="2000" dirty="0">
                <a:solidFill>
                  <a:srgbClr val="008000"/>
                </a:solidFill>
                <a:latin typeface="Menlo Regular"/>
                <a:cs typeface="Menlo Regular"/>
              </a:rPr>
              <a:t>height</a:t>
            </a:r>
            <a:r>
              <a:rPr lang="en-US" sz="2000" dirty="0">
                <a:latin typeface="Menlo Regular"/>
                <a:cs typeface="Menlo Regular"/>
              </a:rPr>
              <a:t>=</a:t>
            </a:r>
            <a:r>
              <a:rPr lang="en-US" sz="2000" dirty="0">
                <a:solidFill>
                  <a:srgbClr val="F79646"/>
                </a:solidFill>
                <a:latin typeface="Menlo Regular"/>
                <a:cs typeface="Menlo Regular"/>
              </a:rPr>
              <a:t>"400"</a:t>
            </a:r>
            <a:r>
              <a:rPr lang="en-US" sz="2000" dirty="0">
                <a:latin typeface="Menlo Regular"/>
                <a:cs typeface="Menlo Regular"/>
              </a:rPr>
              <a:t>&gt;</a:t>
            </a:r>
          </a:p>
          <a:p>
            <a:r>
              <a:rPr lang="en-US" sz="2000" dirty="0">
                <a:latin typeface="Menlo Regular"/>
                <a:cs typeface="Menlo Regular"/>
              </a:rPr>
              <a:t>	&lt;</a:t>
            </a:r>
            <a:r>
              <a:rPr lang="en-US" sz="2000" dirty="0" err="1">
                <a:solidFill>
                  <a:srgbClr val="FF0080"/>
                </a:solidFill>
                <a:latin typeface="Menlo Regular"/>
                <a:cs typeface="Menlo Regular"/>
              </a:rPr>
              <a:t>rect</a:t>
            </a:r>
            <a:r>
              <a:rPr lang="en-US" sz="2000" dirty="0">
                <a:latin typeface="Menlo Regular"/>
                <a:cs typeface="Menlo Regular"/>
              </a:rPr>
              <a:t> </a:t>
            </a:r>
            <a:r>
              <a:rPr lang="en-US" sz="2000" dirty="0">
                <a:solidFill>
                  <a:srgbClr val="008000"/>
                </a:solidFill>
                <a:latin typeface="Menlo Regular"/>
                <a:cs typeface="Menlo Regular"/>
              </a:rPr>
              <a:t>x</a:t>
            </a:r>
            <a:r>
              <a:rPr lang="en-US" sz="2000" dirty="0">
                <a:latin typeface="Menlo Regular"/>
                <a:cs typeface="Menlo Regular"/>
              </a:rPr>
              <a:t>=</a:t>
            </a:r>
            <a:r>
              <a:rPr lang="en-US" sz="2000" dirty="0">
                <a:solidFill>
                  <a:srgbClr val="F79646"/>
                </a:solidFill>
                <a:latin typeface="Menlo Regular"/>
                <a:cs typeface="Menlo Regular"/>
              </a:rPr>
              <a:t>"11"</a:t>
            </a:r>
            <a:r>
              <a:rPr lang="en-US" sz="2000" dirty="0">
                <a:latin typeface="Menlo Regular"/>
                <a:cs typeface="Menlo Regular"/>
              </a:rPr>
              <a:t> </a:t>
            </a:r>
            <a:r>
              <a:rPr lang="en-US" sz="2000" dirty="0">
                <a:solidFill>
                  <a:srgbClr val="008000"/>
                </a:solidFill>
                <a:latin typeface="Menlo Regular"/>
                <a:cs typeface="Menlo Regular"/>
              </a:rPr>
              <a:t>y</a:t>
            </a:r>
            <a:r>
              <a:rPr lang="en-US" sz="2000" dirty="0">
                <a:latin typeface="Menlo Regular"/>
                <a:cs typeface="Menlo Regular"/>
              </a:rPr>
              <a:t>=</a:t>
            </a:r>
            <a:r>
              <a:rPr lang="en-US" sz="2000" dirty="0">
                <a:solidFill>
                  <a:srgbClr val="F79646"/>
                </a:solidFill>
                <a:latin typeface="Menlo Regular"/>
                <a:cs typeface="Menlo Regular"/>
              </a:rPr>
              <a:t>"200"</a:t>
            </a:r>
            <a:r>
              <a:rPr lang="en-US" sz="2000" dirty="0">
                <a:latin typeface="Menlo Regular"/>
                <a:cs typeface="Menlo Regular"/>
              </a:rPr>
              <a:t> </a:t>
            </a:r>
            <a:r>
              <a:rPr lang="en-US" sz="2000" dirty="0">
                <a:solidFill>
                  <a:srgbClr val="008000"/>
                </a:solidFill>
                <a:latin typeface="Menlo Regular"/>
                <a:cs typeface="Menlo Regular"/>
              </a:rPr>
              <a:t>width</a:t>
            </a:r>
            <a:r>
              <a:rPr lang="en-US" sz="2000" dirty="0">
                <a:latin typeface="Menlo Regular"/>
                <a:cs typeface="Menlo Regular"/>
              </a:rPr>
              <a:t>=</a:t>
            </a:r>
            <a:r>
              <a:rPr lang="en-US" sz="2000" dirty="0">
                <a:solidFill>
                  <a:srgbClr val="F79646"/>
                </a:solidFill>
                <a:latin typeface="Menlo Regular"/>
                <a:cs typeface="Menlo Regular"/>
              </a:rPr>
              <a:t>"28"</a:t>
            </a:r>
            <a:r>
              <a:rPr lang="en-US" sz="2000" dirty="0">
                <a:latin typeface="Menlo Regular"/>
                <a:cs typeface="Menlo Regular"/>
              </a:rPr>
              <a:t> </a:t>
            </a:r>
            <a:r>
              <a:rPr lang="en-US" sz="2000" dirty="0">
                <a:solidFill>
                  <a:srgbClr val="008000"/>
                </a:solidFill>
                <a:latin typeface="Menlo Regular"/>
                <a:cs typeface="Menlo Regular"/>
              </a:rPr>
              <a:t>height</a:t>
            </a:r>
            <a:r>
              <a:rPr lang="en-US" sz="2000" dirty="0">
                <a:latin typeface="Menlo Regular"/>
                <a:cs typeface="Menlo Regular"/>
              </a:rPr>
              <a:t>=</a:t>
            </a:r>
            <a:r>
              <a:rPr lang="en-US" sz="2000" dirty="0">
                <a:solidFill>
                  <a:srgbClr val="F79646"/>
                </a:solidFill>
                <a:latin typeface="Menlo Regular"/>
                <a:cs typeface="Menlo Regular"/>
              </a:rPr>
              <a:t>"50"</a:t>
            </a:r>
            <a:r>
              <a:rPr lang="en-US" sz="2000" dirty="0">
                <a:latin typeface="Menlo Regular"/>
                <a:cs typeface="Menlo Regular"/>
              </a:rPr>
              <a:t> </a:t>
            </a:r>
            <a:endParaRPr lang="en-US" sz="2000" dirty="0" smtClean="0">
              <a:latin typeface="Menlo Regular"/>
              <a:cs typeface="Menlo Regular"/>
            </a:endParaRPr>
          </a:p>
          <a:p>
            <a:r>
              <a:rPr lang="en-US" sz="2000" dirty="0" smtClean="0">
                <a:solidFill>
                  <a:srgbClr val="008000"/>
                </a:solidFill>
                <a:latin typeface="Menlo Regular"/>
                <a:cs typeface="Menlo Regular"/>
              </a:rPr>
              <a:t>			fill</a:t>
            </a:r>
            <a:r>
              <a:rPr lang="en-US" sz="2000" dirty="0">
                <a:latin typeface="Menlo Regular"/>
                <a:cs typeface="Menlo Regular"/>
              </a:rPr>
              <a:t>=</a:t>
            </a:r>
            <a:r>
              <a:rPr lang="en-US" sz="2000" dirty="0">
                <a:solidFill>
                  <a:srgbClr val="F79646"/>
                </a:solidFill>
                <a:latin typeface="Menlo Regular"/>
                <a:cs typeface="Menlo Regular"/>
              </a:rPr>
              <a:t>"</a:t>
            </a:r>
            <a:r>
              <a:rPr lang="en-US" sz="2000" dirty="0" err="1">
                <a:solidFill>
                  <a:srgbClr val="F79646"/>
                </a:solidFill>
                <a:latin typeface="Menlo Regular"/>
                <a:cs typeface="Menlo Regular"/>
              </a:rPr>
              <a:t>rgb</a:t>
            </a:r>
            <a:r>
              <a:rPr lang="en-US" sz="2000" dirty="0">
                <a:solidFill>
                  <a:srgbClr val="F79646"/>
                </a:solidFill>
                <a:latin typeface="Menlo Regular"/>
                <a:cs typeface="Menlo Regular"/>
              </a:rPr>
              <a:t>(0, 0, 50)"</a:t>
            </a:r>
            <a:r>
              <a:rPr lang="en-US" sz="2000" dirty="0">
                <a:latin typeface="Menlo Regular"/>
                <a:cs typeface="Menlo Regular"/>
              </a:rPr>
              <a:t>&gt;&lt;/</a:t>
            </a:r>
            <a:r>
              <a:rPr lang="en-US" sz="2000" dirty="0" err="1">
                <a:solidFill>
                  <a:srgbClr val="FF0080"/>
                </a:solidFill>
                <a:latin typeface="Menlo Regular"/>
                <a:cs typeface="Menlo Regular"/>
              </a:rPr>
              <a:t>rect</a:t>
            </a:r>
            <a:r>
              <a:rPr lang="en-US" sz="2000" dirty="0" smtClean="0">
                <a:latin typeface="Menlo Regular"/>
                <a:cs typeface="Menlo Regular"/>
              </a:rPr>
              <a:t>&gt;</a:t>
            </a:r>
            <a:endParaRPr lang="en-US" sz="2000" dirty="0">
              <a:latin typeface="Menlo Regular"/>
              <a:cs typeface="Menlo Regular"/>
            </a:endParaRPr>
          </a:p>
          <a:p>
            <a:r>
              <a:rPr lang="en-US" sz="2000" dirty="0">
                <a:latin typeface="Menlo Regular"/>
                <a:cs typeface="Menlo Regular"/>
              </a:rPr>
              <a:t>	&lt;</a:t>
            </a:r>
            <a:r>
              <a:rPr lang="en-US" sz="2000" dirty="0">
                <a:solidFill>
                  <a:srgbClr val="FF0080"/>
                </a:solidFill>
                <a:latin typeface="Menlo Regular"/>
                <a:cs typeface="Menlo Regular"/>
              </a:rPr>
              <a:t>circle</a:t>
            </a:r>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a:t>
            </a:r>
            <a:r>
              <a:rPr lang="en-US" sz="2000" dirty="0">
                <a:solidFill>
                  <a:srgbClr val="F79646"/>
                </a:solidFill>
                <a:latin typeface="Menlo Regular"/>
                <a:cs typeface="Menlo Regular"/>
              </a:rPr>
              <a:t>"195"</a:t>
            </a:r>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a:t>
            </a:r>
            <a:r>
              <a:rPr lang="en-US" sz="2000" dirty="0">
                <a:solidFill>
                  <a:srgbClr val="F79646"/>
                </a:solidFill>
                <a:latin typeface="Menlo Regular"/>
                <a:cs typeface="Menlo Regular"/>
              </a:rPr>
              <a:t>"233"</a:t>
            </a:r>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a:t>
            </a:r>
            <a:r>
              <a:rPr lang="en-US" sz="2000" dirty="0">
                <a:solidFill>
                  <a:srgbClr val="F79646"/>
                </a:solidFill>
                <a:latin typeface="Menlo Regular"/>
                <a:cs typeface="Menlo Regular"/>
              </a:rPr>
              <a:t>"2"</a:t>
            </a:r>
            <a:r>
              <a:rPr lang="en-US" sz="2000" dirty="0">
                <a:latin typeface="Menlo Regular"/>
                <a:cs typeface="Menlo Regular"/>
              </a:rPr>
              <a:t>&gt;&lt;/</a:t>
            </a:r>
            <a:r>
              <a:rPr lang="en-US" sz="2000" dirty="0">
                <a:solidFill>
                  <a:srgbClr val="FF0080"/>
                </a:solidFill>
                <a:latin typeface="Menlo Regular"/>
                <a:cs typeface="Menlo Regular"/>
              </a:rPr>
              <a:t>circle</a:t>
            </a:r>
            <a:r>
              <a:rPr lang="en-US" sz="2000" dirty="0" smtClean="0">
                <a:latin typeface="Menlo Regular"/>
                <a:cs typeface="Menlo Regular"/>
              </a:rPr>
              <a:t>&gt;</a:t>
            </a:r>
            <a:endParaRPr lang="en-US" sz="2000" dirty="0">
              <a:latin typeface="Menlo Regular"/>
              <a:cs typeface="Menlo Regular"/>
            </a:endParaRPr>
          </a:p>
          <a:p>
            <a:r>
              <a:rPr lang="en-US" sz="2000" dirty="0">
                <a:latin typeface="Menlo Regular"/>
                <a:cs typeface="Menlo Regular"/>
              </a:rPr>
              <a:t>	&lt;</a:t>
            </a:r>
            <a:r>
              <a:rPr lang="en-US" sz="2000" dirty="0">
                <a:solidFill>
                  <a:srgbClr val="FF0080"/>
                </a:solidFill>
                <a:latin typeface="Menlo Regular"/>
                <a:cs typeface="Menlo Regular"/>
              </a:rPr>
              <a:t>text</a:t>
            </a:r>
            <a:r>
              <a:rPr lang="en-US" sz="2000" dirty="0">
                <a:latin typeface="Menlo Regular"/>
                <a:cs typeface="Menlo Regular"/>
              </a:rPr>
              <a:t> </a:t>
            </a:r>
            <a:r>
              <a:rPr lang="en-US" sz="2000" dirty="0">
                <a:solidFill>
                  <a:srgbClr val="008000"/>
                </a:solidFill>
                <a:latin typeface="Menlo Regular"/>
                <a:cs typeface="Menlo Regular"/>
              </a:rPr>
              <a:t>x</a:t>
            </a:r>
            <a:r>
              <a:rPr lang="en-US" sz="2000" dirty="0">
                <a:latin typeface="Menlo Regular"/>
                <a:cs typeface="Menlo Regular"/>
              </a:rPr>
              <a:t>=</a:t>
            </a:r>
            <a:r>
              <a:rPr lang="en-US" sz="2000" dirty="0">
                <a:solidFill>
                  <a:srgbClr val="F79646"/>
                </a:solidFill>
                <a:latin typeface="Menlo Regular"/>
                <a:cs typeface="Menlo Regular"/>
              </a:rPr>
              <a:t>"576"</a:t>
            </a:r>
            <a:r>
              <a:rPr lang="en-US" sz="2000" dirty="0">
                <a:latin typeface="Menlo Regular"/>
                <a:cs typeface="Menlo Regular"/>
              </a:rPr>
              <a:t> </a:t>
            </a:r>
            <a:r>
              <a:rPr lang="en-US" sz="2000" dirty="0">
                <a:solidFill>
                  <a:srgbClr val="008000"/>
                </a:solidFill>
                <a:latin typeface="Menlo Regular"/>
                <a:cs typeface="Menlo Regular"/>
              </a:rPr>
              <a:t>y</a:t>
            </a:r>
            <a:r>
              <a:rPr lang="en-US" sz="2000" dirty="0">
                <a:latin typeface="Menlo Regular"/>
                <a:cs typeface="Menlo Regular"/>
              </a:rPr>
              <a:t>=</a:t>
            </a:r>
            <a:r>
              <a:rPr lang="en-US" sz="2000" dirty="0">
                <a:solidFill>
                  <a:srgbClr val="F79646"/>
                </a:solidFill>
                <a:latin typeface="Menlo Regular"/>
                <a:cs typeface="Menlo Regular"/>
              </a:rPr>
              <a:t>"14"</a:t>
            </a:r>
            <a:r>
              <a:rPr lang="en-US" sz="2000" dirty="0">
                <a:latin typeface="Menlo Regular"/>
                <a:cs typeface="Menlo Regular"/>
              </a:rPr>
              <a:t>&gt;25&lt;/</a:t>
            </a:r>
            <a:r>
              <a:rPr lang="en-US" sz="2000" dirty="0">
                <a:solidFill>
                  <a:srgbClr val="FF0080"/>
                </a:solidFill>
                <a:latin typeface="Menlo Regular"/>
                <a:cs typeface="Menlo Regular"/>
              </a:rPr>
              <a:t>tex</a:t>
            </a:r>
            <a:r>
              <a:rPr lang="en-US" sz="2000" dirty="0">
                <a:latin typeface="Menlo Regular"/>
                <a:cs typeface="Menlo Regular"/>
              </a:rPr>
              <a:t>t&gt;</a:t>
            </a:r>
          </a:p>
          <a:p>
            <a:r>
              <a:rPr lang="en-US" sz="2000" dirty="0">
                <a:latin typeface="Menlo Regular"/>
                <a:cs typeface="Menlo Regular"/>
              </a:rPr>
              <a:t>&lt;/</a:t>
            </a:r>
            <a:r>
              <a:rPr lang="en-US" sz="2000" dirty="0" err="1">
                <a:solidFill>
                  <a:srgbClr val="FF0080"/>
                </a:solidFill>
                <a:latin typeface="Menlo Regular"/>
                <a:cs typeface="Menlo Regular"/>
              </a:rPr>
              <a:t>svg</a:t>
            </a:r>
            <a:r>
              <a:rPr lang="en-US" sz="2000" dirty="0">
                <a:latin typeface="Menlo Regular"/>
                <a:cs typeface="Menlo Regular"/>
              </a:rPr>
              <a:t>&gt;</a:t>
            </a:r>
          </a:p>
        </p:txBody>
      </p:sp>
      <p:sp>
        <p:nvSpPr>
          <p:cNvPr id="5" name="TextBox 4"/>
          <p:cNvSpPr txBox="1"/>
          <p:nvPr/>
        </p:nvSpPr>
        <p:spPr>
          <a:xfrm>
            <a:off x="155222" y="1017366"/>
            <a:ext cx="6027812" cy="584776"/>
          </a:xfrm>
          <a:prstGeom prst="rect">
            <a:avLst/>
          </a:prstGeom>
          <a:noFill/>
        </p:spPr>
        <p:txBody>
          <a:bodyPr wrap="none" rtlCol="0">
            <a:spAutoFit/>
          </a:bodyPr>
          <a:lstStyle/>
          <a:p>
            <a:r>
              <a:rPr lang="en-US" sz="3200" dirty="0" smtClean="0"/>
              <a:t>Tag-based way of creating graphics</a:t>
            </a:r>
            <a:endParaRPr lang="en-US" sz="3200" dirty="0"/>
          </a:p>
        </p:txBody>
      </p:sp>
      <p:sp>
        <p:nvSpPr>
          <p:cNvPr id="6" name="TextBox 5"/>
          <p:cNvSpPr txBox="1"/>
          <p:nvPr/>
        </p:nvSpPr>
        <p:spPr>
          <a:xfrm>
            <a:off x="4574560" y="3959821"/>
            <a:ext cx="4410695" cy="2308324"/>
          </a:xfrm>
          <a:prstGeom prst="rect">
            <a:avLst/>
          </a:prstGeom>
          <a:noFill/>
        </p:spPr>
        <p:txBody>
          <a:bodyPr wrap="square" rtlCol="0">
            <a:spAutoFit/>
          </a:bodyPr>
          <a:lstStyle/>
          <a:p>
            <a:pPr marL="457200" indent="-457200">
              <a:buFont typeface="Arial"/>
              <a:buChar char="•"/>
            </a:pPr>
            <a:r>
              <a:rPr lang="en-US" sz="2400" dirty="0" smtClean="0"/>
              <a:t>D3 has its own line functionality for line graphs</a:t>
            </a:r>
          </a:p>
          <a:p>
            <a:pPr marL="457200" indent="-457200">
              <a:buFont typeface="Arial"/>
              <a:buChar char="•"/>
            </a:pPr>
            <a:r>
              <a:rPr lang="en-US" sz="2400" dirty="0" smtClean="0"/>
              <a:t>For additional properties (e.g. aesthetics):</a:t>
            </a:r>
            <a:br>
              <a:rPr lang="en-US" sz="2400" dirty="0" smtClean="0"/>
            </a:br>
            <a:r>
              <a:rPr lang="en-US" sz="2400" dirty="0">
                <a:hlinkClick r:id="rId2"/>
              </a:rPr>
              <a:t>http://www.w3schools.com/svg/</a:t>
            </a:r>
            <a:r>
              <a:rPr lang="en-US" sz="2400" dirty="0" smtClean="0">
                <a:hlinkClick r:id="rId2"/>
              </a:rPr>
              <a:t>svg_reference.asp</a:t>
            </a:r>
            <a:endParaRPr lang="en-US" sz="2400" dirty="0"/>
          </a:p>
        </p:txBody>
      </p:sp>
      <p:pic>
        <p:nvPicPr>
          <p:cNvPr id="7" name="Picture 6"/>
          <p:cNvPicPr>
            <a:picLocks noChangeAspect="1"/>
          </p:cNvPicPr>
          <p:nvPr/>
        </p:nvPicPr>
        <p:blipFill>
          <a:blip r:embed="rId3"/>
          <a:stretch>
            <a:fillRect/>
          </a:stretch>
        </p:blipFill>
        <p:spPr>
          <a:xfrm>
            <a:off x="481993" y="4847366"/>
            <a:ext cx="3810000" cy="1270000"/>
          </a:xfrm>
          <a:prstGeom prst="rect">
            <a:avLst/>
          </a:prstGeom>
        </p:spPr>
      </p:pic>
      <p:sp>
        <p:nvSpPr>
          <p:cNvPr id="8" name="TextBox 7"/>
          <p:cNvSpPr txBox="1"/>
          <p:nvPr/>
        </p:nvSpPr>
        <p:spPr>
          <a:xfrm>
            <a:off x="155222" y="3959821"/>
            <a:ext cx="3421730" cy="584776"/>
          </a:xfrm>
          <a:prstGeom prst="rect">
            <a:avLst/>
          </a:prstGeom>
          <a:noFill/>
        </p:spPr>
        <p:txBody>
          <a:bodyPr wrap="none" rtlCol="0">
            <a:spAutoFit/>
          </a:bodyPr>
          <a:lstStyle/>
          <a:p>
            <a:r>
              <a:rPr lang="en-US" sz="3200" dirty="0" smtClean="0"/>
              <a:t>Coordinate system:</a:t>
            </a:r>
            <a:endParaRPr lang="en-US" sz="3200" dirty="0"/>
          </a:p>
        </p:txBody>
      </p:sp>
    </p:spTree>
    <p:extLst>
      <p:ext uri="{BB962C8B-B14F-4D97-AF65-F5344CB8AC3E}">
        <p14:creationId xmlns:p14="http://schemas.microsoft.com/office/powerpoint/2010/main" val="5194143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Cascading Style Sheets</a:t>
            </a:r>
            <a:endParaRPr lang="en-US" dirty="0"/>
          </a:p>
        </p:txBody>
      </p:sp>
      <p:sp>
        <p:nvSpPr>
          <p:cNvPr id="3" name="TextBox 2"/>
          <p:cNvSpPr txBox="1"/>
          <p:nvPr/>
        </p:nvSpPr>
        <p:spPr>
          <a:xfrm>
            <a:off x="155222" y="1034467"/>
            <a:ext cx="8830033" cy="5078313"/>
          </a:xfrm>
          <a:prstGeom prst="rect">
            <a:avLst/>
          </a:prstGeom>
          <a:noFill/>
        </p:spPr>
        <p:txBody>
          <a:bodyPr wrap="square" rtlCol="0">
            <a:spAutoFit/>
          </a:bodyPr>
          <a:lstStyle/>
          <a:p>
            <a:r>
              <a:rPr lang="en-US" sz="3200" b="1" dirty="0">
                <a:cs typeface="Menlo Regular"/>
              </a:rPr>
              <a:t>In general</a:t>
            </a:r>
            <a:r>
              <a:rPr lang="en-US" sz="3200" b="1" dirty="0" smtClean="0">
                <a:cs typeface="Menlo Regular"/>
              </a:rPr>
              <a:t>:</a:t>
            </a:r>
            <a:endParaRPr lang="en-US" sz="32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 </a:t>
            </a:r>
            <a:r>
              <a:rPr lang="en-US" sz="2000" dirty="0" smtClean="0">
                <a:solidFill>
                  <a:srgbClr val="008000"/>
                </a:solidFill>
                <a:latin typeface="Menlo Regular"/>
                <a:cs typeface="Menlo Regular"/>
              </a:rPr>
              <a:t>type</a:t>
            </a:r>
            <a:r>
              <a:rPr lang="en-US" sz="2000" dirty="0" smtClean="0">
                <a:latin typeface="Menlo Regular"/>
                <a:cs typeface="Menlo Regular"/>
              </a:rPr>
              <a:t>=</a:t>
            </a:r>
            <a:r>
              <a:rPr lang="en-US" sz="2000" dirty="0" smtClean="0">
                <a:solidFill>
                  <a:schemeClr val="accent6"/>
                </a:solidFill>
                <a:latin typeface="Menlo Regular"/>
                <a:cs typeface="Menlo Regular"/>
              </a:rPr>
              <a:t>"text/</a:t>
            </a:r>
            <a:r>
              <a:rPr lang="en-US" sz="2000" dirty="0" err="1" smtClean="0">
                <a:solidFill>
                  <a:schemeClr val="accent6"/>
                </a:solidFill>
                <a:latin typeface="Menlo Regular"/>
                <a:cs typeface="Menlo Regular"/>
              </a:rPr>
              <a:t>css</a:t>
            </a:r>
            <a:r>
              <a:rPr lang="en-US" sz="2000" dirty="0" smtClean="0">
                <a:solidFill>
                  <a:schemeClr val="accent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selector {</a:t>
            </a:r>
          </a:p>
          <a:p>
            <a:r>
              <a:rPr lang="en-US" sz="2000" dirty="0">
                <a:latin typeface="Menlo Regular"/>
                <a:cs typeface="Menlo Regular"/>
              </a:rPr>
              <a:t>	</a:t>
            </a:r>
            <a:r>
              <a:rPr lang="en-US" sz="2000" dirty="0" smtClean="0">
                <a:latin typeface="Menlo Regular"/>
                <a:cs typeface="Menlo Regular"/>
              </a:rPr>
              <a:t>	property1: value1;</a:t>
            </a:r>
          </a:p>
          <a:p>
            <a:r>
              <a:rPr lang="en-US" sz="2000" dirty="0">
                <a:latin typeface="Menlo Regular"/>
                <a:cs typeface="Menlo Regular"/>
              </a:rPr>
              <a:t>	</a:t>
            </a:r>
            <a:r>
              <a:rPr lang="en-US" sz="2000" dirty="0" smtClean="0">
                <a:latin typeface="Menlo Regular"/>
                <a:cs typeface="Menlo Regular"/>
              </a:rPr>
              <a:t>	property2: value2;</a:t>
            </a:r>
          </a:p>
          <a:p>
            <a:r>
              <a:rPr lang="en-US" sz="2000" dirty="0">
                <a:latin typeface="Menlo Regular"/>
                <a:cs typeface="Menlo Regular"/>
              </a:rPr>
              <a:t>	</a:t>
            </a:r>
            <a:r>
              <a:rPr lang="en-US" sz="2000" dirty="0" smtClean="0">
                <a:latin typeface="Menlo Regular"/>
                <a:cs typeface="Menlo Regular"/>
              </a:rPr>
              <a:t>}</a:t>
            </a: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&gt;</a:t>
            </a:r>
            <a:endParaRPr lang="en-US" sz="2000" dirty="0">
              <a:latin typeface="Menlo Regular"/>
              <a:cs typeface="Menlo Regular"/>
            </a:endParaRPr>
          </a:p>
          <a:p>
            <a:endParaRPr lang="en-US" sz="2000" dirty="0" smtClean="0">
              <a:latin typeface="Menlo Regular"/>
              <a:cs typeface="Menlo Regular"/>
            </a:endParaRPr>
          </a:p>
          <a:p>
            <a:r>
              <a:rPr lang="en-US" sz="3200" b="1" dirty="0" smtClean="0">
                <a:cs typeface="Menlo Regular"/>
              </a:rPr>
              <a:t>Example:</a:t>
            </a:r>
            <a:endParaRPr lang="en-US" sz="3200" dirty="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 </a:t>
            </a:r>
            <a:r>
              <a:rPr lang="en-US" sz="2000" dirty="0" smtClean="0">
                <a:solidFill>
                  <a:srgbClr val="008000"/>
                </a:solidFill>
                <a:latin typeface="Menlo Regular"/>
                <a:cs typeface="Menlo Regular"/>
              </a:rPr>
              <a:t>type</a:t>
            </a:r>
            <a:r>
              <a:rPr lang="en-US" sz="2000" dirty="0" smtClean="0">
                <a:latin typeface="Menlo Regular"/>
                <a:cs typeface="Menlo Regular"/>
              </a:rPr>
              <a:t>=</a:t>
            </a:r>
            <a:r>
              <a:rPr lang="en-US" sz="2000" dirty="0" smtClean="0">
                <a:solidFill>
                  <a:srgbClr val="F79646"/>
                </a:solidFill>
                <a:latin typeface="Menlo Regular"/>
                <a:cs typeface="Menlo Regular"/>
              </a:rPr>
              <a:t>"text/</a:t>
            </a:r>
            <a:r>
              <a:rPr lang="en-US" sz="2000" dirty="0" err="1" smtClean="0">
                <a:solidFill>
                  <a:srgbClr val="F79646"/>
                </a:solidFill>
                <a:latin typeface="Menlo Regular"/>
                <a:cs typeface="Menlo Regular"/>
              </a:rPr>
              <a:t>css</a:t>
            </a:r>
            <a:r>
              <a:rPr lang="en-US" sz="2000" dirty="0" smtClean="0">
                <a:solidFill>
                  <a:srgbClr val="F7964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a:t>
            </a:r>
            <a:r>
              <a:rPr lang="en-US" sz="2000" dirty="0" smtClean="0">
                <a:solidFill>
                  <a:srgbClr val="008000"/>
                </a:solidFill>
                <a:latin typeface="Menlo Regular"/>
                <a:cs typeface="Menlo Regular"/>
              </a:rPr>
              <a:t>p</a:t>
            </a:r>
            <a:r>
              <a:rPr lang="en-US" sz="2000" dirty="0" smtClean="0">
                <a:latin typeface="Menlo Regular"/>
                <a:cs typeface="Menlo Regular"/>
              </a:rPr>
              <a:t> {</a:t>
            </a:r>
          </a:p>
          <a:p>
            <a:r>
              <a:rPr lang="en-US" sz="2000" dirty="0" smtClean="0">
                <a:latin typeface="Menlo Regular"/>
                <a:cs typeface="Menlo Regular"/>
              </a:rPr>
              <a:t>		</a:t>
            </a:r>
            <a:r>
              <a:rPr lang="en-US" sz="2000" dirty="0" smtClean="0">
                <a:solidFill>
                  <a:schemeClr val="accent5">
                    <a:lumMod val="75000"/>
                  </a:schemeClr>
                </a:solidFill>
                <a:latin typeface="Menlo Regular"/>
                <a:cs typeface="Menlo Regular"/>
              </a:rPr>
              <a:t>font-size</a:t>
            </a:r>
            <a:r>
              <a:rPr lang="en-US" sz="2000" dirty="0" smtClean="0">
                <a:latin typeface="Menlo Regular"/>
                <a:cs typeface="Menlo Regular"/>
              </a:rPr>
              <a:t>: </a:t>
            </a:r>
            <a:r>
              <a:rPr lang="en-US" sz="2000" dirty="0" smtClean="0">
                <a:solidFill>
                  <a:srgbClr val="CC66FF"/>
                </a:solidFill>
                <a:latin typeface="Menlo Regular"/>
                <a:cs typeface="Menlo Regular"/>
              </a:rPr>
              <a:t>12</a:t>
            </a:r>
            <a:r>
              <a:rPr lang="en-US" sz="2000" dirty="0" smtClean="0">
                <a:solidFill>
                  <a:srgbClr val="FF0080"/>
                </a:solidFill>
                <a:latin typeface="Menlo Regular"/>
                <a:cs typeface="Menlo Regular"/>
              </a:rPr>
              <a:t>px</a:t>
            </a:r>
            <a:r>
              <a:rPr lang="en-US" sz="2000" dirty="0" smtClean="0">
                <a:latin typeface="Menlo Regular"/>
                <a:cs typeface="Menlo Regular"/>
              </a:rPr>
              <a:t>;</a:t>
            </a:r>
          </a:p>
          <a:p>
            <a:r>
              <a:rPr lang="en-US" sz="2000" dirty="0" smtClean="0">
                <a:latin typeface="Menlo Regular"/>
                <a:cs typeface="Menlo Regular"/>
              </a:rPr>
              <a:t>		</a:t>
            </a:r>
            <a:r>
              <a:rPr lang="en-US" sz="2000" dirty="0" smtClean="0">
                <a:solidFill>
                  <a:srgbClr val="31859C"/>
                </a:solidFill>
                <a:latin typeface="Menlo Regular"/>
                <a:cs typeface="Menlo Regular"/>
              </a:rPr>
              <a:t>font-family</a:t>
            </a:r>
            <a:r>
              <a:rPr lang="en-US" sz="2000" dirty="0" smtClean="0">
                <a:latin typeface="Menlo Regular"/>
                <a:cs typeface="Menlo Regular"/>
              </a:rPr>
              <a:t>: </a:t>
            </a:r>
            <a:r>
              <a:rPr lang="en-US" sz="2000" dirty="0" smtClean="0">
                <a:solidFill>
                  <a:srgbClr val="31859C"/>
                </a:solidFill>
                <a:latin typeface="Menlo Regular"/>
                <a:cs typeface="Menlo Regular"/>
              </a:rPr>
              <a:t>sans-serif</a:t>
            </a:r>
            <a:r>
              <a:rPr lang="en-US" sz="2000" dirty="0" smtClean="0">
                <a:latin typeface="Menlo Regular"/>
                <a:cs typeface="Menlo Regular"/>
              </a:rPr>
              <a:t>;</a:t>
            </a:r>
          </a:p>
          <a:p>
            <a:r>
              <a:rPr lang="en-US" sz="2000" dirty="0" smtClean="0">
                <a:latin typeface="Menlo Regular"/>
                <a:cs typeface="Menlo Regular"/>
              </a:rPr>
              <a:t>	}</a:t>
            </a: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&gt;</a:t>
            </a:r>
            <a:endParaRPr lang="en-US" sz="2000" dirty="0">
              <a:latin typeface="Menlo Regular"/>
              <a:cs typeface="Menlo Regular"/>
            </a:endParaRPr>
          </a:p>
        </p:txBody>
      </p:sp>
    </p:spTree>
    <p:extLst>
      <p:ext uri="{BB962C8B-B14F-4D97-AF65-F5344CB8AC3E}">
        <p14:creationId xmlns:p14="http://schemas.microsoft.com/office/powerpoint/2010/main" val="3473557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Minimal Blue.thmx</Template>
  <TotalTime>2986</TotalTime>
  <Words>1742</Words>
  <Application>Microsoft Macintosh PowerPoint</Application>
  <PresentationFormat>On-screen Show (4:3)</PresentationFormat>
  <Paragraphs>300</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Visualization with d3.js</vt:lpstr>
      <vt:lpstr>What is D3?</vt:lpstr>
      <vt:lpstr>To use or not to use?</vt:lpstr>
      <vt:lpstr>How does it work?</vt:lpstr>
      <vt:lpstr>Overview of language essentials</vt:lpstr>
      <vt:lpstr>HTML</vt:lpstr>
      <vt:lpstr>DOM: Document Object Model</vt:lpstr>
      <vt:lpstr>SVG: Scalable Vector Graphics</vt:lpstr>
      <vt:lpstr>CSS: Cascading Style Sheets</vt:lpstr>
      <vt:lpstr>CSS Selectors</vt:lpstr>
      <vt:lpstr>Javascript: Variables and objects</vt:lpstr>
      <vt:lpstr>What is D3 doing?</vt:lpstr>
      <vt:lpstr>Interactive debugging</vt:lpstr>
      <vt:lpstr>Interactive debugging</vt:lpstr>
      <vt:lpstr>Interactive debugging</vt:lpstr>
      <vt:lpstr>Let’s make a D3 app!</vt:lpstr>
      <vt:lpstr>Prepare your data</vt:lpstr>
      <vt:lpstr>Load data into a Javascript object</vt:lpstr>
      <vt:lpstr>Creating DOM elements</vt:lpstr>
      <vt:lpstr>Creating data-bound DOM elements</vt:lpstr>
      <vt:lpstr>Creating data-bound DOM elements</vt:lpstr>
      <vt:lpstr>Functions as arguments in D3</vt:lpstr>
      <vt:lpstr>Functions as arguments in D3</vt:lpstr>
      <vt:lpstr>D3 Scales: where/how big do I draw?</vt:lpstr>
      <vt:lpstr>Interactivity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with d3.js</dc:title>
  <dc:creator>Leslie Myint</dc:creator>
  <cp:lastModifiedBy>Leslie Myint</cp:lastModifiedBy>
  <cp:revision>56</cp:revision>
  <dcterms:created xsi:type="dcterms:W3CDTF">2015-10-31T17:09:10Z</dcterms:created>
  <dcterms:modified xsi:type="dcterms:W3CDTF">2015-11-03T20:30:12Z</dcterms:modified>
</cp:coreProperties>
</file>