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5" r:id="rId8"/>
    <p:sldId id="260" r:id="rId9"/>
    <p:sldId id="262" r:id="rId10"/>
    <p:sldId id="261" r:id="rId11"/>
    <p:sldId id="263" r:id="rId12"/>
    <p:sldId id="270" r:id="rId13"/>
    <p:sldId id="271" r:id="rId14"/>
    <p:sldId id="272" r:id="rId15"/>
    <p:sldId id="273" r:id="rId16"/>
    <p:sldId id="274" r:id="rId17"/>
    <p:sldId id="275" r:id="rId18"/>
    <p:sldId id="280" r:id="rId19"/>
    <p:sldId id="279" r:id="rId20"/>
    <p:sldId id="276" r:id="rId21"/>
    <p:sldId id="277" r:id="rId22"/>
    <p:sldId id="278" r:id="rId23"/>
    <p:sldId id="285" r:id="rId24"/>
    <p:sldId id="286" r:id="rId25"/>
    <p:sldId id="287" r:id="rId26"/>
    <p:sldId id="288" r:id="rId27"/>
    <p:sldId id="289" r:id="rId28"/>
    <p:sldId id="29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http://www.vikdhillon.staff.shef.ac.uk/teaching/phy217/instruments/phy217_inst_photsys.html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http://slittlefair.staff.shef.ac.uk/teaching/phy217/lectures/principles/L04/index.html#instmags</a:t>
            </a:r>
            <a:endParaRPr lang="zh-CN" altLang="en-US"/>
          </a:p>
          <a:p>
            <a:r>
              <a:rPr lang="zh-CN" altLang="en-US"/>
              <a:t>http://classic.sdss.org/dr7/algorithms/sdssUBVRITransform.html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http://slittlefair.staff.shef.ac.uk/teaching/phy217/lectures/instruments/L14/index.html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tags" Target="../tags/tag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18770"/>
            <a:ext cx="9144000" cy="744220"/>
          </a:xfrm>
        </p:spPr>
        <p:txBody>
          <a:bodyPr>
            <a:normAutofit fontScale="90000"/>
          </a:bodyPr>
          <a:p>
            <a:r>
              <a:rPr lang="zh-CN" altLang="en-US"/>
              <a:t>MINIJ-PAS-PDR201912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24000" y="1249680"/>
            <a:ext cx="976503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 filters 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(gSDSS,iSDSS,J0378,J0390-J0910,J1007,rSDSS,uJAVA,uJPAS)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covering a total area of ~ 1 deg</a:t>
            </a:r>
            <a:r>
              <a:rPr lang="en-US" altLang="zh-CN" sz="2400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 = 214.2825, DEC = 52.5143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based on images collected by the JST/T250 telescope and the Pathfinder instrument.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 do list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unzip fz</a:t>
            </a:r>
            <a:endParaRPr lang="en-US" altLang="zh-CN"/>
          </a:p>
          <a:p>
            <a:r>
              <a:rPr lang="en-US" altLang="zh-CN"/>
              <a:t>cut image keep WCS</a:t>
            </a:r>
            <a:endParaRPr lang="en-US" altLang="zh-CN"/>
          </a:p>
          <a:p>
            <a:r>
              <a:rPr lang="zh-CN" altLang="en-US"/>
              <a:t>加</a:t>
            </a:r>
            <a:r>
              <a:rPr lang="en-US" altLang="zh-CN"/>
              <a:t>RA DEC key words</a:t>
            </a:r>
            <a:endParaRPr lang="en-US" altLang="zh-CN"/>
          </a:p>
          <a:p>
            <a:r>
              <a:rPr lang="en-US" altLang="zh-CN"/>
              <a:t>2 </a:t>
            </a:r>
            <a:r>
              <a:rPr lang="zh-CN" altLang="en-US"/>
              <a:t>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15305" y="1825625"/>
            <a:ext cx="3392805" cy="41738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03700"/>
            <a:ext cx="4700270" cy="13950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SExtractor-Input:the Configuration File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Image Information</a:t>
            </a:r>
            <a:endParaRPr lang="en-US" altLang="zh-CN"/>
          </a:p>
          <a:p>
            <a:r>
              <a:rPr lang="en-US" altLang="zh-CN"/>
              <a:t>Background Estimation</a:t>
            </a:r>
            <a:endParaRPr lang="en-US" altLang="zh-CN"/>
          </a:p>
          <a:p>
            <a:r>
              <a:rPr lang="en-US" altLang="zh-CN"/>
              <a:t>Finding and Separating Objects</a:t>
            </a:r>
            <a:endParaRPr lang="en-US" altLang="zh-CN"/>
          </a:p>
          <a:p>
            <a:pPr lvl="1"/>
            <a:r>
              <a:rPr lang="en-US" altLang="zh-CN"/>
              <a:t>Detetion,Thresholds</a:t>
            </a:r>
            <a:endParaRPr lang="en-US" altLang="zh-CN"/>
          </a:p>
          <a:p>
            <a:pPr lvl="1"/>
            <a:r>
              <a:rPr lang="en-US" altLang="zh-CN"/>
              <a:t>Filtering</a:t>
            </a:r>
            <a:endParaRPr lang="en-US" altLang="zh-CN"/>
          </a:p>
          <a:p>
            <a:pPr lvl="1"/>
            <a:r>
              <a:rPr lang="en-US" altLang="zh-CN"/>
              <a:t>Deblending</a:t>
            </a:r>
            <a:endParaRPr lang="en-US" altLang="zh-CN"/>
          </a:p>
          <a:p>
            <a:pPr lvl="1"/>
            <a:r>
              <a:rPr lang="en-US" altLang="zh-CN"/>
              <a:t>Cleaning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SExtractor-Output parameters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Photometric param</a:t>
            </a:r>
            <a:endParaRPr lang="en-US" altLang="zh-CN"/>
          </a:p>
          <a:p>
            <a:r>
              <a:rPr lang="en-US" altLang="zh-CN"/>
              <a:t>Astrometric param</a:t>
            </a:r>
            <a:endParaRPr lang="en-US" altLang="zh-CN"/>
          </a:p>
          <a:p>
            <a:r>
              <a:rPr lang="en-US" altLang="zh-CN"/>
              <a:t>Geometric param</a:t>
            </a:r>
            <a:endParaRPr lang="en-US" altLang="zh-CN"/>
          </a:p>
          <a:p>
            <a:r>
              <a:rPr lang="en-US" altLang="zh-CN"/>
              <a:t>Radii</a:t>
            </a:r>
            <a:endParaRPr lang="en-US" altLang="zh-CN"/>
          </a:p>
          <a:p>
            <a:r>
              <a:rPr lang="en-US" altLang="zh-CN"/>
              <a:t>Object classification</a:t>
            </a:r>
            <a:endParaRPr lang="en-US" altLang="zh-CN"/>
          </a:p>
          <a:p>
            <a:r>
              <a:rPr lang="en-US" altLang="zh-CN"/>
              <a:t>ASSOC output</a:t>
            </a:r>
            <a:endParaRPr lang="en-US" altLang="zh-CN"/>
          </a:p>
          <a:p>
            <a:r>
              <a:rPr lang="en-US" altLang="zh-CN"/>
              <a:t>Flags</a:t>
            </a:r>
            <a:endParaRPr lang="en-US" altLang="zh-CN"/>
          </a:p>
          <a:p>
            <a:r>
              <a:rPr lang="en-US" altLang="zh-CN"/>
              <a:t>Fitted param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 do list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mag zeropoint</a:t>
            </a:r>
            <a:endParaRPr lang="en-US" altLang="zh-CN"/>
          </a:p>
          <a:p>
            <a:r>
              <a:rPr lang="en-US" altLang="zh-CN"/>
              <a:t>AB  sloan mag</a:t>
            </a:r>
            <a:endParaRPr lang="en-US" altLang="zh-CN"/>
          </a:p>
          <a:p>
            <a:r>
              <a:rPr lang="en-US" altLang="zh-CN"/>
              <a:t>! aper photometry</a:t>
            </a:r>
            <a:endParaRPr lang="en-US" altLang="zh-CN"/>
          </a:p>
          <a:p>
            <a:pPr lvl="0"/>
            <a:r>
              <a:rPr lang="en-US" altLang="zh-CN"/>
              <a:t>sloan color transformation:</a:t>
            </a:r>
            <a:r>
              <a:rPr lang="en-US" altLang="zh-CN">
                <a:sym typeface="+mn-ea"/>
              </a:rPr>
              <a:t>sloan catlog , cross-match</a:t>
            </a:r>
            <a:endParaRPr lang="en-US" altLang="zh-CN"/>
          </a:p>
          <a:p>
            <a:r>
              <a:rPr lang="en-US" altLang="zh-CN"/>
              <a:t>how to get s/n</a:t>
            </a:r>
            <a:endParaRPr lang="en-US" altLang="zh-CN"/>
          </a:p>
          <a:p>
            <a:r>
              <a:rPr lang="en-US" altLang="zh-CN"/>
              <a:t>s/n formulae</a:t>
            </a:r>
            <a:endParaRPr lang="en-US" altLang="zh-CN"/>
          </a:p>
          <a:p>
            <a:r>
              <a:rPr lang="en-US" altLang="zh-CN">
                <a:sym typeface="+mn-ea"/>
              </a:rPr>
              <a:t>iraf/pyraf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280"/>
          </a:xfrm>
        </p:spPr>
        <p:txBody>
          <a:bodyPr>
            <a:normAutofit fontScale="90000"/>
          </a:bodyPr>
          <a:p>
            <a:r>
              <a:rPr lang="en-US" altLang="zh-CN"/>
              <a:t>Astro magnitude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5670" y="1081405"/>
            <a:ext cx="10515600" cy="4351338"/>
          </a:xfrm>
        </p:spPr>
        <p:txBody>
          <a:bodyPr/>
          <a:p>
            <a:r>
              <a:rPr lang="en-US" altLang="zh-CN"/>
              <a:t>general defination</a:t>
            </a:r>
            <a:r>
              <a:rPr lang="zh-CN" altLang="en-US"/>
              <a:t>：</a:t>
            </a:r>
            <a:endParaRPr lang="zh-CN" altLang="en-US"/>
          </a:p>
          <a:p>
            <a:pPr lvl="1"/>
            <a:endParaRPr lang="en-US" altLang="zh-CN"/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</a:rPr>
              <a:t>traditional mags</a:t>
            </a:r>
            <a:r>
              <a:rPr lang="en-US" altLang="zh-CN">
                <a:solidFill>
                  <a:schemeClr val="tx1"/>
                </a:solidFill>
              </a:rPr>
              <a:t> are defined form the near-UV to the mid-IR with reference to the AO star α Lyrae ---Vega, which by definition has mag = 0 in all passbands.(primary standard)</a:t>
            </a:r>
            <a:endParaRPr lang="en-US" altLang="zh-CN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AB magnitude</a:t>
            </a:r>
            <a:endParaRPr lang="en-US" altLang="zh-CN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48000" y="1557655"/>
          <a:ext cx="6094730" cy="716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943100" imgH="228600" progId="Equation.KSEE3">
                  <p:embed/>
                </p:oleObj>
              </mc:Choice>
              <mc:Fallback>
                <p:oleObj name="" r:id="rId1" imgW="1943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0" y="1557655"/>
                        <a:ext cx="6094730" cy="716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15795" y="4553903"/>
          <a:ext cx="8359775" cy="124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2895600" imgH="431800" progId="Equation.KSEE3">
                  <p:embed/>
                </p:oleObj>
              </mc:Choice>
              <mc:Fallback>
                <p:oleObj name="" r:id="rId3" imgW="28956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5795" y="4553903"/>
                        <a:ext cx="8359775" cy="1249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箭头连接符 5"/>
          <p:cNvCxnSpPr/>
          <p:nvPr/>
        </p:nvCxnSpPr>
        <p:spPr>
          <a:xfrm flipV="1">
            <a:off x="5850255" y="2192020"/>
            <a:ext cx="489585" cy="37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705985" y="2566035"/>
            <a:ext cx="5760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flux density------energy, per area, per time, in unit frequency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555740" y="5920105"/>
            <a:ext cx="3719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flux density in units of </a:t>
            </a:r>
            <a:r>
              <a:rPr lang="en-US" altLang="zh-CN" b="1"/>
              <a:t>ergs/(s·cm</a:t>
            </a:r>
            <a:r>
              <a:rPr lang="en-US" altLang="zh-CN" b="1" baseline="30000"/>
              <a:t>2</a:t>
            </a:r>
            <a:r>
              <a:rPr lang="en-US" altLang="zh-CN" b="1"/>
              <a:t>·Hz)</a:t>
            </a:r>
            <a:endParaRPr lang="en-US" altLang="zh-CN" b="1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7973060" y="5429250"/>
            <a:ext cx="489585" cy="37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485130" y="5654675"/>
            <a:ext cx="365760" cy="265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099945" y="5920105"/>
            <a:ext cx="4090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 Jy = 10</a:t>
            </a:r>
            <a:r>
              <a:rPr lang="en-US" altLang="zh-CN" baseline="30000"/>
              <a:t>26 </a:t>
            </a:r>
            <a:r>
              <a:rPr lang="en-US" altLang="zh-CN"/>
              <a:t>J/(s·m</a:t>
            </a:r>
            <a:r>
              <a:rPr lang="en-US" altLang="zh-CN" baseline="30000"/>
              <a:t>2</a:t>
            </a:r>
            <a:r>
              <a:rPr lang="en-US" altLang="zh-CN"/>
              <a:t>·Hz)=10</a:t>
            </a:r>
            <a:r>
              <a:rPr lang="en-US" altLang="zh-CN" baseline="30000"/>
              <a:t>23 </a:t>
            </a:r>
            <a:r>
              <a:rPr lang="en-US" altLang="zh-CN"/>
              <a:t>ergs/(s·cm</a:t>
            </a:r>
            <a:r>
              <a:rPr lang="en-US" altLang="zh-CN" baseline="30000"/>
              <a:t>2</a:t>
            </a:r>
            <a:r>
              <a:rPr lang="en-US" altLang="zh-CN"/>
              <a:t>·Hz)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3510"/>
            <a:ext cx="10793730" cy="1031240"/>
          </a:xfrm>
        </p:spPr>
        <p:txBody>
          <a:bodyPr>
            <a:normAutofit fontScale="90000"/>
          </a:bodyPr>
          <a:p>
            <a:r>
              <a:rPr lang="en-US" altLang="zh-CN"/>
              <a:t>UBVRI system/Johnson-Morgan-Cousins system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253490"/>
            <a:ext cx="3932555" cy="4351655"/>
          </a:xfrm>
        </p:spPr>
        <p:txBody>
          <a:bodyPr/>
          <a:p>
            <a:r>
              <a:rPr lang="en-US" altLang="zh-CN"/>
              <a:t>the transmission of the atmosphere (dotted line) </a:t>
            </a:r>
            <a:endParaRPr lang="en-US" altLang="zh-CN"/>
          </a:p>
          <a:p>
            <a:r>
              <a:rPr lang="en-US" altLang="zh-CN"/>
              <a:t>the quantum efficiency of a typical CCD (dashed line).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2995" y="908685"/>
            <a:ext cx="7065645" cy="56527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65" y="3723005"/>
            <a:ext cx="3324860" cy="24936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3510"/>
            <a:ext cx="10793730" cy="1031240"/>
          </a:xfrm>
        </p:spPr>
        <p:txBody>
          <a:bodyPr>
            <a:normAutofit/>
          </a:bodyPr>
          <a:p>
            <a:r>
              <a:rPr lang="en-US" altLang="zh-CN"/>
              <a:t>Sloan Digital Sky Survey (SDSS) u'g'r'i'z' system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253490"/>
            <a:ext cx="3932555" cy="4351655"/>
          </a:xfrm>
        </p:spPr>
        <p:txBody>
          <a:bodyPr/>
          <a:p>
            <a:r>
              <a:rPr lang="en-US" altLang="zh-CN"/>
              <a:t>the transmission of the atmosphere (dotted line) </a:t>
            </a:r>
            <a:endParaRPr lang="en-US" altLang="zh-CN"/>
          </a:p>
          <a:p>
            <a:r>
              <a:rPr lang="en-US" altLang="zh-CN"/>
              <a:t>the quantum efficiency of a typical CCD (dashed line).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8225" y="975995"/>
            <a:ext cx="7065645" cy="56527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3485515"/>
            <a:ext cx="4097655" cy="29660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815"/>
          </a:xfrm>
        </p:spPr>
        <p:txBody>
          <a:bodyPr>
            <a:normAutofit/>
          </a:bodyPr>
          <a:p>
            <a:r>
              <a:rPr lang="en-US" altLang="zh-CN"/>
              <a:t>From counts to calibrated magnitde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0305"/>
            <a:ext cx="10515600" cy="5006975"/>
          </a:xfrm>
        </p:spPr>
        <p:txBody>
          <a:bodyPr/>
          <a:p>
            <a:pPr marL="514350" indent="-514350">
              <a:buAutoNum type="arabicPeriod"/>
            </a:pPr>
            <a:r>
              <a:rPr lang="zh-CN" altLang="en-US"/>
              <a:t>Divide the number of counts by the exposure time, to get a measure of flux in counts per second.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Calculate the instrumental magnitude, from the counts per second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Determine the extinction coefficient, and correct the instrumental magnitude to the above-atmosphere value.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Repeat the above steps for a standard star and use the resulting above-atmosphere instrumental magnitude of the standard star to calculate the zero point.</a:t>
            </a:r>
            <a:r>
              <a:rPr lang="en-US" altLang="zh-CN"/>
              <a:t>/catlogue cross-match with required system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Use the zero point to transform the above-atmosphere instrumental magnitude of the target star to the required photometric system.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Aperture photometry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46225" y="1716405"/>
            <a:ext cx="9098915" cy="28644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94170" y="4580890"/>
            <a:ext cx="46596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Diameter of star aperture: 3-4 average FWHM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Diameter of inner sky annulus: 5 average FWHM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4570"/>
          </a:xfrm>
        </p:spPr>
        <p:txBody>
          <a:bodyPr/>
          <a:p>
            <a:r>
              <a:rPr lang="en-US" altLang="zh-CN"/>
              <a:t>Signal to Noise Rate (S/N)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3840"/>
            <a:ext cx="10515600" cy="4280535"/>
          </a:xfrm>
        </p:spPr>
        <p:txBody>
          <a:bodyPr>
            <a:normAutofit fontScale="90000"/>
          </a:bodyPr>
          <a:p>
            <a:r>
              <a:rPr lang="en-US" altLang="zh-CN"/>
              <a:t>the CCD S/N equation: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√</a:t>
            </a:r>
            <a:r>
              <a:rPr lang="en-US" altLang="zh-CN"/>
              <a:t>S</a:t>
            </a:r>
            <a:r>
              <a:rPr lang="en-US" altLang="zh-CN" baseline="-25000"/>
              <a:t>source </a:t>
            </a:r>
            <a:r>
              <a:rPr lang="en-US" altLang="zh-CN"/>
              <a:t>, shot-noise in the detected photo-electrons from the </a:t>
            </a:r>
            <a:r>
              <a:rPr lang="en-US" altLang="zh-CN" b="1"/>
              <a:t>source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√</a:t>
            </a:r>
            <a:r>
              <a:rPr lang="en-US" altLang="zh-CN">
                <a:sym typeface="+mn-ea"/>
              </a:rPr>
              <a:t>S</a:t>
            </a:r>
            <a:r>
              <a:rPr lang="en-US" altLang="zh-CN" baseline="-25000">
                <a:sym typeface="+mn-ea"/>
              </a:rPr>
              <a:t>sky </a:t>
            </a:r>
            <a:r>
              <a:rPr lang="en-US" altLang="zh-CN">
                <a:sym typeface="+mn-ea"/>
              </a:rPr>
              <a:t>, </a:t>
            </a:r>
            <a:r>
              <a:rPr lang="en-US" altLang="zh-CN"/>
              <a:t>shot-noise in the detected photo-electrons from the </a:t>
            </a:r>
            <a:r>
              <a:rPr lang="en-US" altLang="zh-CN" b="1"/>
              <a:t>sky background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√</a:t>
            </a:r>
            <a:r>
              <a:rPr lang="en-US" altLang="zh-CN">
                <a:sym typeface="+mn-ea"/>
              </a:rPr>
              <a:t>S</a:t>
            </a:r>
            <a:r>
              <a:rPr lang="en-US" altLang="zh-CN" baseline="-25000">
                <a:sym typeface="+mn-ea"/>
              </a:rPr>
              <a:t>dark </a:t>
            </a:r>
            <a:r>
              <a:rPr lang="en-US" altLang="zh-CN">
                <a:sym typeface="+mn-ea"/>
              </a:rPr>
              <a:t>, </a:t>
            </a:r>
            <a:r>
              <a:rPr lang="en-US" altLang="zh-CN"/>
              <a:t>shot-noise in the thermally excited electrons, i.e the </a:t>
            </a:r>
            <a:r>
              <a:rPr lang="en-US" altLang="zh-CN" b="1"/>
              <a:t>dark current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>
                <a:sym typeface="+mn-ea"/>
              </a:rPr>
              <a:t>R, </a:t>
            </a:r>
            <a:r>
              <a:rPr lang="en-US" altLang="zh-CN"/>
              <a:t>time-independent </a:t>
            </a:r>
            <a:r>
              <a:rPr lang="en-US" altLang="zh-CN" b="1"/>
              <a:t>readout noise</a:t>
            </a:r>
            <a:r>
              <a:rPr lang="en-US" altLang="zh-CN"/>
              <a:t>. Note there is no square root here. The readout noise is the standard deviation in the number of electrons measure - it is not a Poissonian counting process.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51275" y="1883410"/>
          <a:ext cx="4489450" cy="1094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032000" imgH="495300" progId="Equation.KSEE3">
                  <p:embed/>
                </p:oleObj>
              </mc:Choice>
              <mc:Fallback>
                <p:oleObj name="" r:id="rId1" imgW="2032000" imgH="495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51275" y="1883410"/>
                        <a:ext cx="4489450" cy="1094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90405" cy="1059815"/>
          </a:xfrm>
        </p:spPr>
        <p:txBody>
          <a:bodyPr>
            <a:normAutofit/>
          </a:bodyPr>
          <a:p>
            <a:r>
              <a:rPr lang="zh-CN" altLang="en-US"/>
              <a:t>Coverage Map </a:t>
            </a:r>
            <a:r>
              <a:rPr lang="en-US" altLang="zh-CN"/>
              <a:t>(ICRS frame)</a:t>
            </a:r>
            <a:endParaRPr lang="en-US" altLang="zh-CN"/>
          </a:p>
        </p:txBody>
      </p:sp>
      <p:pic>
        <p:nvPicPr>
          <p:cNvPr id="8" name="图片 7" descr="微信图片_202005141941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070" y="1235075"/>
            <a:ext cx="9801225" cy="51720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Signal to Noise Rate (S/N)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3800"/>
            <a:ext cx="10515600" cy="5664200"/>
          </a:xfrm>
        </p:spPr>
        <p:txBody>
          <a:bodyPr/>
          <a:p>
            <a:r>
              <a:rPr lang="zh-CN" altLang="en-US"/>
              <a:t>CCD equation in units of counts (ADU)</a:t>
            </a:r>
            <a:endParaRPr lang="zh-CN" altLang="en-US"/>
          </a:p>
          <a:p>
            <a:pPr lvl="1"/>
            <a:r>
              <a:rPr lang="en-US" altLang="zh-CN"/>
              <a:t>Generally, we have: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S</a:t>
            </a:r>
            <a:r>
              <a:rPr lang="en-US" altLang="zh-CN" baseline="-25000">
                <a:sym typeface="+mn-ea"/>
              </a:rPr>
              <a:t>source </a:t>
            </a:r>
            <a:r>
              <a:rPr lang="en-US" altLang="zh-CN">
                <a:sym typeface="+mn-ea"/>
              </a:rPr>
              <a:t>: photon-counts per second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S</a:t>
            </a:r>
            <a:r>
              <a:rPr lang="en-US" altLang="zh-CN" sz="2000" baseline="-25000">
                <a:sym typeface="+mn-ea"/>
              </a:rPr>
              <a:t>sky </a:t>
            </a:r>
            <a:r>
              <a:rPr lang="en-US" altLang="zh-CN" sz="2000">
                <a:sym typeface="+mn-ea"/>
              </a:rPr>
              <a:t>: photon-counts per second, per pixel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S</a:t>
            </a:r>
            <a:r>
              <a:rPr lang="en-US" altLang="zh-CN" sz="2000" baseline="-25000">
                <a:sym typeface="+mn-ea"/>
              </a:rPr>
              <a:t>dark  </a:t>
            </a:r>
            <a:r>
              <a:rPr lang="en-US" altLang="zh-CN" sz="2000">
                <a:sym typeface="+mn-ea"/>
              </a:rPr>
              <a:t>: electrons per second, per pixel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R : electrons per pixel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So, all use electrons, we get: </a:t>
            </a:r>
            <a:endParaRPr lang="en-US" altLang="zh-CN"/>
          </a:p>
          <a:p>
            <a:pPr lvl="2"/>
            <a:endParaRPr lang="en-US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21343" y="3788410"/>
          <a:ext cx="5948045" cy="258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691765" imgH="1168400" progId="Equation.KSEE3">
                  <p:embed/>
                </p:oleObj>
              </mc:Choice>
              <mc:Fallback>
                <p:oleObj name="" r:id="rId1" imgW="2691765" imgH="1168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21343" y="3788410"/>
                        <a:ext cx="5948045" cy="2581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/>
          <p:nvPr/>
        </p:nvCxnSpPr>
        <p:spPr>
          <a:xfrm flipV="1">
            <a:off x="7164705" y="3616325"/>
            <a:ext cx="1152525" cy="354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6910070" y="2840990"/>
            <a:ext cx="431800" cy="975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164705" y="2472690"/>
            <a:ext cx="2614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G,Gain,in units of e-/ADU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405495" y="3314700"/>
            <a:ext cx="1510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exposure time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5302885" y="6210300"/>
            <a:ext cx="332105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591685" y="6369685"/>
            <a:ext cx="3416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# of pixels in the measure aperture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 do list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example</a:t>
            </a:r>
            <a:endParaRPr lang="en-US" altLang="zh-CN"/>
          </a:p>
          <a:p>
            <a:r>
              <a:rPr lang="en-US" altLang="zh-CN"/>
              <a:t>find LAE cat</a:t>
            </a:r>
            <a:endParaRPr lang="en-US" altLang="zh-CN"/>
          </a:p>
          <a:p>
            <a:r>
              <a:rPr lang="en-US" altLang="zh-CN"/>
              <a:t>find some point source ,do the FWHM measurement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Calculate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J-PLUS-01488-iSDSS</a:t>
            </a:r>
            <a:endParaRPr lang="en-US" altLang="zh-CN"/>
          </a:p>
          <a:p>
            <a:pPr lvl="1"/>
            <a:r>
              <a:rPr lang="en-US" altLang="zh-CN"/>
              <a:t>pixscale = 0.5556</a:t>
            </a:r>
            <a:endParaRPr lang="en-US" altLang="zh-CN"/>
          </a:p>
          <a:p>
            <a:pPr lvl="1"/>
            <a:r>
              <a:rPr lang="en-US" altLang="zh-CN"/>
              <a:t>imexam.a:</a:t>
            </a:r>
            <a:endParaRPr lang="en-US" altLang="zh-CN"/>
          </a:p>
          <a:p>
            <a:pPr lvl="1"/>
            <a:r>
              <a:rPr lang="en-US" altLang="zh-CN"/>
              <a:t>4596.78 4641.58 4596.78 4641.58</a:t>
            </a:r>
            <a:endParaRPr lang="en-US" altLang="zh-CN"/>
          </a:p>
          <a:p>
            <a:pPr lvl="1"/>
            <a:r>
              <a:rPr lang="en-US" altLang="zh-CN"/>
              <a:t>   6.19  19.79    121. 0.01206    17.3 0.23  -37 14.8     1.99     2.11   2.06</a:t>
            </a:r>
            <a:endParaRPr lang="en-US" altLang="zh-CN"/>
          </a:p>
          <a:p>
            <a:pPr lvl="1"/>
            <a:r>
              <a:rPr lang="en-US" altLang="zh-CN"/>
              <a:t>seeing = pixscale * FWHM = 1.1445 arcsec2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J-PLUS Lya Nebula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example</a:t>
            </a:r>
            <a:r>
              <a:rPr lang="zh-CN" altLang="en-US"/>
              <a:t>：1000001-JPLUS-00525-v2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Filters</a:t>
            </a:r>
            <a:endParaRPr lang="en-US" altLang="zh-CN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4540" y="1825625"/>
            <a:ext cx="81216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</a:t>
            </a:r>
            <a:r>
              <a:rPr lang="zh-CN" altLang="en-US"/>
              <a:t>-filters method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59280" y="1323340"/>
            <a:ext cx="8472805" cy="53898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96770" y="1825625"/>
            <a:ext cx="79971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微信截图_202005141946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5040" y="324485"/>
            <a:ext cx="7741920" cy="62090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AEGIS001-v201912_J0400_swp  </a:t>
            </a:r>
            <a:r>
              <a:rPr lang="en-US" altLang="zh-CN"/>
              <a:t>info(ID = 2235)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7325"/>
            <a:ext cx="11108055" cy="5251450"/>
          </a:xfrm>
        </p:spPr>
        <p:txBody>
          <a:bodyPr>
            <a:normAutofit fontScale="90000"/>
          </a:bodyPr>
          <a:p>
            <a:r>
              <a:rPr lang="en-US" altLang="zh-CN"/>
              <a:t>FWHM = 1.61</a:t>
            </a:r>
            <a:endParaRPr lang="en-US" altLang="zh-CN"/>
          </a:p>
          <a:p>
            <a:r>
              <a:rPr lang="en-US" altLang="zh-CN"/>
              <a:t>Depth</a:t>
            </a:r>
            <a:r>
              <a:rPr lang="zh-CN" altLang="en-US"/>
              <a:t>（</a:t>
            </a:r>
            <a:r>
              <a:rPr lang="en-US" altLang="zh-CN"/>
              <a:t>2FWHHM5s</a:t>
            </a:r>
            <a:r>
              <a:rPr lang="zh-CN" altLang="en-US"/>
              <a:t>）</a:t>
            </a:r>
            <a:r>
              <a:rPr lang="en-US" altLang="zh-CN"/>
              <a:t>= 23.7</a:t>
            </a:r>
            <a:endParaRPr lang="en-US" altLang="zh-CN"/>
          </a:p>
          <a:p>
            <a:r>
              <a:rPr lang="en-US" altLang="zh-CN">
                <a:sym typeface="+mn-ea"/>
              </a:rPr>
              <a:t>Depth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3Arc5s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= 23.7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Depth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Arcsec2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= 24.8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Zero Point = 22.60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sigma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zero point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= 0.04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ZPT Procedure 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SL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TExposed = 1080.00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Efectime = 1052.16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NCombined = 9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Datasum = 3865438706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Manual</a:t>
            </a:r>
            <a:endParaRPr lang="en-US" altLang="zh-CN"/>
          </a:p>
        </p:txBody>
      </p:sp>
      <p:pic>
        <p:nvPicPr>
          <p:cNvPr id="5" name="内容占位符 4" descr="微信图片_2020061617054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3410" y="1691005"/>
            <a:ext cx="10393045" cy="45040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265" y="221615"/>
            <a:ext cx="9350375" cy="814070"/>
          </a:xfrm>
        </p:spPr>
        <p:txBody>
          <a:bodyPr/>
          <a:p>
            <a:r>
              <a:rPr lang="en-US" altLang="zh-CN"/>
              <a:t>DS9(</a:t>
            </a:r>
            <a:r>
              <a:rPr lang="zh-CN" altLang="en-US"/>
              <a:t>边缘有噪点</a:t>
            </a:r>
            <a:r>
              <a:rPr lang="en-US" altLang="zh-CN"/>
              <a:t>) </a:t>
            </a:r>
            <a:endParaRPr lang="en-US" altLang="zh-CN"/>
          </a:p>
        </p:txBody>
      </p:sp>
      <p:pic>
        <p:nvPicPr>
          <p:cNvPr id="7" name="内容占位符 6" descr="微信图片_2020051419584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9265" y="1036320"/>
            <a:ext cx="5429885" cy="5417185"/>
          </a:xfrm>
          <a:prstGeom prst="rect">
            <a:avLst/>
          </a:prstGeom>
        </p:spPr>
      </p:pic>
      <p:pic>
        <p:nvPicPr>
          <p:cNvPr id="9" name="图片 8" descr="微信图片_20200514200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150" y="792480"/>
            <a:ext cx="6390005" cy="5661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J0400 header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0975"/>
            <a:ext cx="10515600" cy="1325563"/>
          </a:xfrm>
        </p:spPr>
        <p:txBody>
          <a:bodyPr/>
          <a:p>
            <a:r>
              <a:rPr lang="en-US" altLang="zh-CN"/>
              <a:t>iraf: [600:7600,500:7500]</a:t>
            </a:r>
            <a:endParaRPr lang="en-US" altLang="zh-CN"/>
          </a:p>
        </p:txBody>
      </p:sp>
      <p:pic>
        <p:nvPicPr>
          <p:cNvPr id="4" name="内容占位符 3" descr="微信截图_2020051420040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8005" y="1302385"/>
            <a:ext cx="5653405" cy="5627370"/>
          </a:xfrm>
          <a:prstGeom prst="rect">
            <a:avLst/>
          </a:prstGeom>
        </p:spPr>
      </p:pic>
      <p:pic>
        <p:nvPicPr>
          <p:cNvPr id="6" name="图片 5" descr="微信截图_202005142005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345" y="1186815"/>
            <a:ext cx="5800090" cy="57429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Source extrator (all default)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得到了以下文件：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J0400.cat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orig.fits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prof.fits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subprof.fits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058,&quot;width&quot;:3299}"/>
</p:tagLst>
</file>

<file path=ppt/tags/tag2.xml><?xml version="1.0" encoding="utf-8"?>
<p:tagLst xmlns:p="http://schemas.openxmlformats.org/presentationml/2006/main">
  <p:tag name="KSO_WM_UNIT_PLACING_PICTURE_USER_VIEWPORT" val="{&quot;height&quot;:3116,&quot;width&quot;:9897}"/>
</p:tagLst>
</file>

<file path=ppt/tags/tag3.xml><?xml version="1.0" encoding="utf-8"?>
<p:tagLst xmlns:p="http://schemas.openxmlformats.org/presentationml/2006/main">
  <p:tag name="KSO_WM_UNIT_PLACING_PICTURE_USER_VIEWPORT" val="{&quot;height&quot;:6853,&quot;width&quot;:10773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3643</Words>
  <Application>WPS 演示</Application>
  <PresentationFormat>宽屏</PresentationFormat>
  <Paragraphs>179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MINIJ-PAS-PDR201912</vt:lpstr>
      <vt:lpstr>Coverage Map (ICRS frame)</vt:lpstr>
      <vt:lpstr>PowerPoint 演示文稿</vt:lpstr>
      <vt:lpstr>AEGIS001-v201912_J0400_swp  info(ID = 2235)</vt:lpstr>
      <vt:lpstr>Manual</vt:lpstr>
      <vt:lpstr>DS9(边缘有噪点) </vt:lpstr>
      <vt:lpstr>J0400 header</vt:lpstr>
      <vt:lpstr>iraf: [600:7600,500:7500]</vt:lpstr>
      <vt:lpstr>Source extrator (all default)</vt:lpstr>
      <vt:lpstr>To do list</vt:lpstr>
      <vt:lpstr>SExtractor-Input:the Configuration File</vt:lpstr>
      <vt:lpstr>SExtractor-Output parameters</vt:lpstr>
      <vt:lpstr>To do list</vt:lpstr>
      <vt:lpstr>Astro magnitude	</vt:lpstr>
      <vt:lpstr>UBVRI system/Johnson-Morgan-Cousins system</vt:lpstr>
      <vt:lpstr>Sloan Digital Sky Survey (SDSS) u'g'r'i'z' system</vt:lpstr>
      <vt:lpstr>From counts to calibrated magnitde</vt:lpstr>
      <vt:lpstr>Aperture photometry</vt:lpstr>
      <vt:lpstr>Signal to Noise Rate (S/N)</vt:lpstr>
      <vt:lpstr>Signal to Noise Rate (S/N)</vt:lpstr>
      <vt:lpstr>To do list</vt:lpstr>
      <vt:lpstr>Calculate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Mingyu Li</dc:creator>
  <cp:lastModifiedBy>Mingyu Li</cp:lastModifiedBy>
  <cp:revision>28</cp:revision>
  <dcterms:created xsi:type="dcterms:W3CDTF">2020-07-10T14:04:00Z</dcterms:created>
  <dcterms:modified xsi:type="dcterms:W3CDTF">2020-08-01T17:06:44Z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