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40"/>
  </p:handoutMasterIdLst>
  <p:sldIdLst>
    <p:sldId id="425" r:id="rId3"/>
    <p:sldId id="256" r:id="rId4"/>
    <p:sldId id="258" r:id="rId5"/>
    <p:sldId id="259" r:id="rId6"/>
    <p:sldId id="427" r:id="rId7"/>
    <p:sldId id="260" r:id="rId8"/>
    <p:sldId id="261" r:id="rId9"/>
    <p:sldId id="262" r:id="rId10"/>
    <p:sldId id="284" r:id="rId11"/>
    <p:sldId id="285" r:id="rId12"/>
    <p:sldId id="286" r:id="rId13"/>
    <p:sldId id="267" r:id="rId14"/>
    <p:sldId id="269" r:id="rId15"/>
    <p:sldId id="287" r:id="rId16"/>
    <p:sldId id="288" r:id="rId17"/>
    <p:sldId id="289" r:id="rId18"/>
    <p:sldId id="290" r:id="rId19"/>
    <p:sldId id="270" r:id="rId20"/>
    <p:sldId id="273" r:id="rId21"/>
    <p:sldId id="392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94" r:id="rId32"/>
    <p:sldId id="428" r:id="rId33"/>
    <p:sldId id="429" r:id="rId34"/>
    <p:sldId id="430" r:id="rId35"/>
    <p:sldId id="431" r:id="rId36"/>
    <p:sldId id="432" r:id="rId37"/>
    <p:sldId id="433" r:id="rId38"/>
    <p:sldId id="426" r:id="rId3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80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41"/>
    <p:restoredTop sz="94660"/>
  </p:normalViewPr>
  <p:slideViewPr>
    <p:cSldViewPr showGuides="1">
      <p:cViewPr varScale="1">
        <p:scale>
          <a:sx n="70" d="100"/>
          <a:sy n="70" d="100"/>
        </p:scale>
        <p:origin x="139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0771E4-2415-4C0E-9F36-CF3DA5D3A0A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at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363" y="0"/>
            <a:ext cx="5100637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4" descr="ba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42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1268413"/>
            <a:ext cx="3200400" cy="4648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defRPr>
            </a:lvl1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en-US" altLang="zh-CN" strike="noStrike" noProof="1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81000" y="136525"/>
            <a:ext cx="8383588" cy="776288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133350"/>
            <a:ext cx="2095500" cy="57340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33350"/>
            <a:ext cx="6134100" cy="57340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81000" y="133350"/>
            <a:ext cx="8382000" cy="78105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2813" y="1276350"/>
            <a:ext cx="3848100" cy="22193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13313" y="1276350"/>
            <a:ext cx="3849687" cy="22193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912813" y="3648075"/>
            <a:ext cx="3848100" cy="22193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13313" y="3648075"/>
            <a:ext cx="3849687" cy="22193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33350"/>
            <a:ext cx="8382000" cy="78105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813" y="1276350"/>
            <a:ext cx="3848100" cy="45910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13313" y="1276350"/>
            <a:ext cx="3849687" cy="22193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13313" y="3648075"/>
            <a:ext cx="3849687" cy="22193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33350"/>
            <a:ext cx="8382000" cy="78105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813" y="1276350"/>
            <a:ext cx="3848100" cy="45910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3313" y="1276350"/>
            <a:ext cx="3849687" cy="45910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813" y="1276350"/>
            <a:ext cx="3848100" cy="4591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3313" y="1276350"/>
            <a:ext cx="3849687" cy="4591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body"/>
          </p:nvPr>
        </p:nvSpPr>
        <p:spPr>
          <a:xfrm>
            <a:off x="912813" y="1276350"/>
            <a:ext cx="7850187" cy="45910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zh-CN" dirty="0"/>
              <a:t>  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pic>
        <p:nvPicPr>
          <p:cNvPr id="1027" name="Picture 3" descr="bar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942975"/>
          </a:xfrm>
          <a:prstGeom prst="rect">
            <a:avLst/>
          </a:prstGeom>
          <a:solidFill>
            <a:srgbClr val="CC0000">
              <a:alpha val="50195"/>
            </a:srgbClr>
          </a:solidFill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381000" y="133350"/>
            <a:ext cx="8382000" cy="7810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32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黑体" panose="02010609060101010101" pitchFamily="49" charset="-122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ea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ea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ea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Picture 2" descr="wat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" name="Rectangle 3"/>
          <p:cNvSpPr/>
          <p:nvPr/>
        </p:nvSpPr>
        <p:spPr>
          <a:xfrm>
            <a:off x="0" y="2286000"/>
            <a:ext cx="9144000" cy="927100"/>
          </a:xfrm>
          <a:prstGeom prst="rect">
            <a:avLst/>
          </a:prstGeom>
          <a:solidFill>
            <a:srgbClr val="0066FF">
              <a:alpha val="50194"/>
            </a:srgbClr>
          </a:solidFill>
          <a:ln w="12700">
            <a:noFill/>
          </a:ln>
        </p:spPr>
        <p:txBody>
          <a:bodyPr wrap="none" anchor="ctr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Text Box 4"/>
          <p:cNvSpPr txBox="1"/>
          <p:nvPr/>
        </p:nvSpPr>
        <p:spPr>
          <a:xfrm>
            <a:off x="228600" y="2365375"/>
            <a:ext cx="8686800" cy="768350"/>
          </a:xfrm>
          <a:prstGeom prst="rect">
            <a:avLst/>
          </a:prstGeom>
          <a:noFill/>
          <a:ln w="12700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>
            <a:spAutoFit/>
          </a:bodyPr>
          <a:p>
            <a:pPr algn="ctr" defTabSz="914400" eaLnBrk="0" hangingPunct="0">
              <a:spcBef>
                <a:spcPct val="50000"/>
              </a:spcBef>
            </a:pPr>
            <a:r>
              <a:rPr lang="zh-CN" altLang="zh-CN" sz="4400" dirty="0">
                <a:latin typeface="Arial" panose="020B0604020202020204" pitchFamily="34" charset="0"/>
                <a:ea typeface="宋体" panose="02010600030101010101" pitchFamily="2" charset="-122"/>
              </a:rPr>
              <a:t>Python中类的定义与使用</a:t>
            </a:r>
            <a:endParaRPr lang="zh-CN" altLang="zh-CN" sz="4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0" name="矩形 4"/>
          <p:cNvSpPr/>
          <p:nvPr/>
        </p:nvSpPr>
        <p:spPr>
          <a:xfrm>
            <a:off x="0" y="4841875"/>
            <a:ext cx="4032250" cy="20161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用知识的浪花去推动思考的风帆，用智慧的火星去点燃思想的火花，用浪漫的激情去创造美好的生活，用科学的力量去强劲腾飞的翅膀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!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1" name="椭圆 6"/>
          <p:cNvSpPr/>
          <p:nvPr/>
        </p:nvSpPr>
        <p:spPr>
          <a:xfrm>
            <a:off x="6948488" y="6092825"/>
            <a:ext cx="2195512" cy="76517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翟浩杰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2-1】</a:t>
            </a:r>
            <a:endParaRPr lang="zh-CN" altLang="en-US" dirty="0"/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class Person: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	def SayHello(self):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		print("Hello!")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2.1.1self</a:t>
            </a:r>
            <a:endParaRPr lang="zh-CN" altLang="en-US" dirty="0"/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zh-CN" dirty="0"/>
              <a:t>可以看到，在成员函数</a:t>
            </a:r>
            <a:r>
              <a:rPr lang="en-US" altLang="zh-CN" dirty="0"/>
              <a:t>SayHello()</a:t>
            </a:r>
            <a:r>
              <a:rPr lang="zh-CN" altLang="zh-CN" dirty="0"/>
              <a:t>中有一个参数</a:t>
            </a:r>
            <a:r>
              <a:rPr lang="en-US" altLang="zh-CN" dirty="0"/>
              <a:t>self</a:t>
            </a:r>
            <a:r>
              <a:rPr lang="zh-CN" altLang="zh-CN" dirty="0"/>
              <a:t>。这也是</a:t>
            </a:r>
            <a:r>
              <a:rPr lang="zh-CN" altLang="zh-CN" dirty="0">
                <a:solidFill>
                  <a:srgbClr val="FF0000"/>
                </a:solidFill>
              </a:rPr>
              <a:t>类的成员函数（方法）与普通函数的主要区别</a:t>
            </a:r>
            <a:r>
              <a:rPr lang="zh-CN" altLang="zh-CN" dirty="0"/>
              <a:t>。类的成员函数</a:t>
            </a:r>
            <a:r>
              <a:rPr lang="zh-CN" altLang="zh-CN" dirty="0">
                <a:solidFill>
                  <a:srgbClr val="FF0000"/>
                </a:solidFill>
              </a:rPr>
              <a:t>必须</a:t>
            </a:r>
            <a:r>
              <a:rPr lang="zh-CN" altLang="zh-CN" dirty="0"/>
              <a:t>有一个参数</a:t>
            </a:r>
            <a:r>
              <a:rPr lang="en-US" altLang="zh-CN" dirty="0"/>
              <a:t>self</a:t>
            </a:r>
            <a:r>
              <a:rPr lang="zh-CN" altLang="zh-CN" dirty="0"/>
              <a:t>，而且位于参数列表的开头。</a:t>
            </a:r>
            <a:r>
              <a:rPr lang="en-US" altLang="zh-CN" dirty="0">
                <a:solidFill>
                  <a:srgbClr val="FF0000"/>
                </a:solidFill>
              </a:rPr>
              <a:t>self</a:t>
            </a:r>
            <a:r>
              <a:rPr lang="zh-CN" altLang="zh-CN" dirty="0">
                <a:solidFill>
                  <a:srgbClr val="FF0000"/>
                </a:solidFill>
              </a:rPr>
              <a:t>就代表类的实例（对象）自身</a:t>
            </a:r>
            <a:r>
              <a:rPr lang="zh-CN" altLang="zh-CN" dirty="0"/>
              <a:t>，可以使用</a:t>
            </a:r>
            <a:r>
              <a:rPr lang="en-US" altLang="zh-CN" dirty="0"/>
              <a:t>self</a:t>
            </a:r>
            <a:r>
              <a:rPr lang="zh-CN" altLang="zh-CN" dirty="0"/>
              <a:t>引用类的属性和成员函数。在后面部分还会结合实际应用介绍</a:t>
            </a:r>
            <a:r>
              <a:rPr lang="en-US" altLang="zh-CN" dirty="0"/>
              <a:t>self</a:t>
            </a:r>
            <a:r>
              <a:rPr lang="zh-CN" altLang="zh-CN" dirty="0"/>
              <a:t>的使用方法。</a:t>
            </a:r>
            <a:endParaRPr lang="zh-CN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2.1.2</a:t>
            </a:r>
            <a:r>
              <a:rPr lang="zh-CN" altLang="en-US" dirty="0"/>
              <a:t>定义类的对象</a:t>
            </a:r>
            <a:endParaRPr lang="zh-CN" altLang="zh-CN" dirty="0"/>
          </a:p>
        </p:txBody>
      </p:sp>
      <p:sp>
        <p:nvSpPr>
          <p:cNvPr id="18435" name="内容占位符 1"/>
          <p:cNvSpPr>
            <a:spLocks noGrp="1"/>
          </p:cNvSpPr>
          <p:nvPr>
            <p:ph idx="1"/>
          </p:nvPr>
        </p:nvSpPr>
        <p:spPr>
          <a:xfrm>
            <a:off x="912813" y="1276350"/>
            <a:ext cx="7850188" cy="45910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对象是类的实例</a:t>
            </a:r>
            <a:r>
              <a:rPr kumimoji="0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。如果人类是一个类的话，那么某个具体的人就是一个对象。只有定义了具体的对象，才能使用类。</a:t>
            </a:r>
            <a:endParaRPr kumimoji="0" lang="zh-CN" altLang="zh-CN" sz="32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  <a:r>
              <a:rPr kumimoji="0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创建对象的方法如下：</a:t>
            </a:r>
            <a:endParaRPr kumimoji="0" lang="zh-CN" altLang="zh-CN" sz="32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对象名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类名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endParaRPr kumimoji="0" lang="zh-CN" altLang="zh-CN" sz="3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例如，下面的代码定义了一个类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Person</a:t>
            </a:r>
            <a:r>
              <a:rPr kumimoji="0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的对象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zh-CN" altLang="zh-CN" sz="32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= Person()</a:t>
            </a:r>
            <a:endParaRPr kumimoji="0" lang="zh-CN" altLang="zh-CN" sz="3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3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>
              <a:buFont typeface="Wingdings" panose="05000000000000000000" pitchFamily="2" charset="2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xfrm>
            <a:off x="323850" y="115888"/>
            <a:ext cx="8382000" cy="78105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2-2】</a:t>
            </a:r>
            <a:endParaRPr lang="en-US" altLang="zh-CN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912813" y="1276350"/>
            <a:ext cx="7850188" cy="45910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Person: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SayHello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(self):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print("Hello!");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= Person()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p.SayHello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运行结果如下：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Hello!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2.1.3</a:t>
            </a:r>
            <a:r>
              <a:rPr lang="zh-CN" altLang="en-US" dirty="0"/>
              <a:t>成员变量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912813" y="1276350"/>
            <a:ext cx="7691438" cy="45910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【例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2-3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】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定义一个字符串类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MyString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，定义成员变量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，并同时对其赋初始值。 </a:t>
            </a:r>
            <a:endParaRPr kumimoji="0" lang="zh-CN" altLang="zh-CN" sz="18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MyString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  <a:endParaRPr kumimoji="0" lang="zh-CN" altLang="zh-CN" sz="1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str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"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MyString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def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output(self):</a:t>
            </a:r>
            <a:endParaRPr kumimoji="0" lang="zh-CN" altLang="zh-CN" sz="1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print(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self.str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kumimoji="0" lang="zh-CN" altLang="zh-CN" sz="1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 =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MyString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endParaRPr kumimoji="0" lang="zh-CN" altLang="zh-CN" sz="1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s. output()</a:t>
            </a:r>
            <a:endParaRPr kumimoji="0" lang="zh-CN" altLang="zh-CN" sz="1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2.1.4Python</a:t>
            </a:r>
            <a:r>
              <a:rPr lang="zh-CN" altLang="en-US" dirty="0"/>
              <a:t>使用下划线作为变量前缀和后缀来指定特殊变量，规则如下：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912813" y="1276350"/>
            <a:ext cx="7850188" cy="45910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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__xxx__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表示系统定义名字。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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__xxx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表示类中的私有变量名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类的成员变量可以分为两种情况，一种是公有变量，一种是私有变量。公有变量可以在类的外部访问，它是类与用户之间交流的接口。用户可以通过公有变量向类中传递数据，也可以通过公有变量获取类中的数据。在类的外部无法访问私有变量，从而保证类的设计思想和内部结构并不完全对外公开。在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中除了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__xxx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格式的成员变量外，其他的成员变量都是公有变量。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2.1.5</a:t>
            </a:r>
            <a:r>
              <a:rPr lang="zh-CN" altLang="en-US" dirty="0"/>
              <a:t>构造函数</a:t>
            </a:r>
            <a:endParaRPr lang="zh-CN" altLang="en-US" dirty="0"/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构造函数是类的一个特殊函数，它拥有一个固定的名称，即</a:t>
            </a:r>
            <a:r>
              <a:rPr lang="en-US" altLang="zh-CN" dirty="0">
                <a:solidFill>
                  <a:srgbClr val="FF0000"/>
                </a:solidFill>
              </a:rPr>
              <a:t>__init__</a:t>
            </a:r>
            <a:r>
              <a:rPr lang="zh-CN" altLang="en-US" dirty="0"/>
              <a:t>（注意，函数名是以两个下划线开头和两个下划线结束的）</a:t>
            </a:r>
            <a:r>
              <a:rPr lang="en-US" altLang="zh-CN" dirty="0"/>
              <a:t>.</a:t>
            </a:r>
            <a:r>
              <a:rPr lang="zh-CN" altLang="en-US" dirty="0"/>
              <a:t>当创建类的对象实例时系统会自动调用构造函数，</a:t>
            </a:r>
            <a:r>
              <a:rPr lang="zh-CN" altLang="en-US" dirty="0">
                <a:solidFill>
                  <a:srgbClr val="FF0000"/>
                </a:solidFill>
              </a:rPr>
              <a:t>通过构造函数对类进行初始化操作。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2-4】</a:t>
            </a:r>
            <a:endParaRPr lang="zh-CN" altLang="en-US" dirty="0"/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 sz="3600" dirty="0">
                <a:solidFill>
                  <a:srgbClr val="C00000"/>
                </a:solidFill>
              </a:rPr>
              <a:t>class MyString:</a:t>
            </a:r>
            <a:endParaRPr lang="en-US" altLang="zh-CN" sz="3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rgbClr val="C00000"/>
                </a:solidFill>
              </a:rPr>
              <a:t>	def __init__(self):</a:t>
            </a:r>
            <a:endParaRPr lang="en-US" altLang="zh-CN" sz="3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rgbClr val="C00000"/>
                </a:solidFill>
              </a:rPr>
              <a:t>		self.str = "MyString"</a:t>
            </a:r>
            <a:endParaRPr lang="en-US" altLang="zh-CN" sz="3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rgbClr val="C00000"/>
                </a:solidFill>
              </a:rPr>
              <a:t>	def output(self):</a:t>
            </a:r>
            <a:endParaRPr lang="en-US" altLang="zh-CN" sz="3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rgbClr val="C00000"/>
                </a:solidFill>
              </a:rPr>
              <a:t>		print(self.str);</a:t>
            </a:r>
            <a:endParaRPr lang="en-US" altLang="zh-CN" sz="3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rgbClr val="C00000"/>
                </a:solidFill>
              </a:rPr>
              <a:t>s = MyString()</a:t>
            </a:r>
            <a:endParaRPr lang="en-US" altLang="zh-CN" sz="3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rgbClr val="C00000"/>
                </a:solidFill>
              </a:rPr>
              <a:t>s. output()</a:t>
            </a:r>
            <a:endParaRPr lang="en-US" altLang="zh-CN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marL="685800" indent="-685800" eaLnBrk="1" hangingPunct="1"/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2-5】</a:t>
            </a:r>
            <a:endParaRPr lang="en-US" altLang="zh-CN" dirty="0"/>
          </a:p>
        </p:txBody>
      </p:sp>
      <p:sp>
        <p:nvSpPr>
          <p:cNvPr id="24579" name="内容占位符 4"/>
          <p:cNvSpPr>
            <a:spLocks noGrp="1"/>
          </p:cNvSpPr>
          <p:nvPr>
            <p:ph idx="1"/>
          </p:nvPr>
        </p:nvSpPr>
        <p:spPr>
          <a:xfrm>
            <a:off x="912813" y="1276350"/>
            <a:ext cx="7850188" cy="45910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UserInfo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__</a:t>
            </a: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__(self, name, </a:t>
            </a: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pwd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self.username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name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self._</a:t>
            </a: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pwd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pwd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output(self):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print("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用户：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"+</a:t>
            </a: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self.username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+"\n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密码：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"+ self._</a:t>
            </a: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pwd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u= </a:t>
            </a: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UserInfo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("admin", "123456")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u.output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2.2  </a:t>
            </a:r>
            <a:r>
              <a:rPr lang="zh-CN" altLang="en-US" dirty="0"/>
              <a:t>静态变量</a:t>
            </a:r>
            <a:endParaRPr lang="en-US" altLang="zh-CN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2813" y="1276350"/>
            <a:ext cx="7302500" cy="48164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静态变量和静态方法是类的静态成员，它们与普通的成员变量和成员方法不同，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静态类成员与具体的对象没有关系，而是只属于定义它们的类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在类中可以定义静态变量，与普通的成员变量不同，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静态类成员与具体的对象没有关系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，而是只属于定义它们的类。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不需要显式定义静态变量，任何公有变量都可以作为静态变量使用。访问静态变量的方法如下：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类名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变量名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1" name="Rectangle 14"/>
          <p:cNvSpPr/>
          <p:nvPr/>
        </p:nvSpPr>
        <p:spPr>
          <a:xfrm>
            <a:off x="0" y="32099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>
              <a:buFont typeface="Wingdings" panose="05000000000000000000" pitchFamily="2" charset="2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ctrTitle"/>
          </p:nvPr>
        </p:nvSpPr>
        <p:spPr>
          <a:xfrm>
            <a:off x="381000" y="136525"/>
            <a:ext cx="8383588" cy="62865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+mj-lt"/>
                <a:ea typeface="+mj-ea"/>
                <a:cs typeface="+mj-cs"/>
              </a:rPr>
              <a:t>复习</a:t>
            </a:r>
            <a:r>
              <a:rPr lang="en-US" altLang="zh-CN" dirty="0">
                <a:latin typeface="+mj-lt"/>
                <a:ea typeface="+mj-ea"/>
                <a:cs typeface="+mj-cs"/>
              </a:rPr>
              <a:t>Python</a:t>
            </a:r>
            <a:r>
              <a:rPr lang="zh-CN" altLang="en-US" dirty="0">
                <a:latin typeface="+mj-lt"/>
                <a:ea typeface="+mj-ea"/>
                <a:cs typeface="+mj-cs"/>
              </a:rPr>
              <a:t>的特点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2" name="副标题 1"/>
          <p:cNvSpPr/>
          <p:nvPr>
            <p:ph type="subTitle" idx="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pic>
        <p:nvPicPr>
          <p:cNvPr id="5123" name="Picture 4" descr="C:\Users\Administrator\Desktop\0d5869026bd97f192279e96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" y="912813"/>
            <a:ext cx="9145587" cy="5908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5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2-7】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12813" y="1276350"/>
            <a:ext cx="7850188" cy="45910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Users (object):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online_count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0;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__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__(self):#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构造函数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创建对象时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Users.online_count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加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Users.online_count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+=1;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__del__(self):#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析构函数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释放对象时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Users.online_count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减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Users.online_count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-= 1;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= Users();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创建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Users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a.online_count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+= 1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print(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Users.online_count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200" dirty="0"/>
              <a:t>2.3  </a:t>
            </a:r>
            <a:r>
              <a:rPr lang="zh-CN" altLang="en-US" sz="3200" dirty="0"/>
              <a:t>静态方法</a:t>
            </a:r>
            <a:endParaRPr lang="en-US" altLang="zh-CN" sz="3200" dirty="0"/>
          </a:p>
        </p:txBody>
      </p:sp>
      <p:sp>
        <p:nvSpPr>
          <p:cNvPr id="2457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zh-CN" altLang="zh-CN" dirty="0"/>
              <a:t>与静态变量相同，静态方法只属于定义它的类，而不属于任何一个具体的对象。静态方法具有如下特点：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）静态方法无需传入</a:t>
            </a:r>
            <a:r>
              <a:rPr lang="en-US" altLang="zh-CN" dirty="0"/>
              <a:t>self</a:t>
            </a:r>
            <a:r>
              <a:rPr lang="zh-CN" altLang="zh-CN" dirty="0"/>
              <a:t>参数，因此在静态方法中无法访问实例变量。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）在静态方法中不可以直接访问类的静态变量，但可以通过类名引用静态变量。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因为静态方法既无法访问实例变量，也不能直接访问类的静态变量，所以静态方法与定义它的类没有直接关系，而是起到了类似函数工具库的作用</a:t>
            </a:r>
            <a:endParaRPr lang="zh-CN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marL="685800" indent="-685800" eaLnBrk="1" hangingPunct="1"/>
            <a:r>
              <a:rPr lang="zh-CN" altLang="en-US" dirty="0"/>
              <a:t>使用装饰符</a:t>
            </a:r>
            <a:r>
              <a:rPr lang="en-US" altLang="zh-CN" dirty="0"/>
              <a:t>@staticmethod</a:t>
            </a:r>
            <a:r>
              <a:rPr lang="zh-CN" altLang="en-US" dirty="0"/>
              <a:t>定义静态方法</a:t>
            </a:r>
            <a:endParaRPr lang="en-US" altLang="zh-CN" dirty="0"/>
          </a:p>
        </p:txBody>
      </p:sp>
      <p:sp>
        <p:nvSpPr>
          <p:cNvPr id="25602" name="Rectangle 3"/>
          <p:cNvSpPr>
            <a:spLocks noGrp="1"/>
          </p:cNvSpPr>
          <p:nvPr>
            <p:ph type="body" sz="half" idx="1"/>
          </p:nvPr>
        </p:nvSpPr>
        <p:spPr>
          <a:xfrm>
            <a:off x="900113" y="1268413"/>
            <a:ext cx="7632700" cy="4591050"/>
          </a:xfrm>
          <a:ln/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 sz="3600" dirty="0">
                <a:solidFill>
                  <a:srgbClr val="C00000"/>
                </a:solidFill>
              </a:rPr>
              <a:t>class </a:t>
            </a:r>
            <a:r>
              <a:rPr lang="zh-CN" altLang="zh-CN" sz="3600" dirty="0">
                <a:solidFill>
                  <a:srgbClr val="C00000"/>
                </a:solidFill>
              </a:rPr>
              <a:t>类名</a:t>
            </a:r>
            <a:r>
              <a:rPr lang="en-US" altLang="zh-CN" sz="3600" dirty="0">
                <a:solidFill>
                  <a:srgbClr val="C00000"/>
                </a:solidFill>
              </a:rPr>
              <a:t>:</a:t>
            </a:r>
            <a:endParaRPr lang="zh-CN" altLang="zh-CN" sz="3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rgbClr val="C00000"/>
                </a:solidFill>
              </a:rPr>
              <a:t>	@staticmethod</a:t>
            </a:r>
            <a:endParaRPr lang="zh-CN" altLang="zh-CN" sz="3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rgbClr val="C00000"/>
                </a:solidFill>
              </a:rPr>
              <a:t>	def </a:t>
            </a:r>
            <a:r>
              <a:rPr lang="zh-CN" altLang="zh-CN" sz="3600" dirty="0">
                <a:solidFill>
                  <a:srgbClr val="C00000"/>
                </a:solidFill>
              </a:rPr>
              <a:t>静态方法名</a:t>
            </a:r>
            <a:r>
              <a:rPr lang="en-US" altLang="zh-CN" sz="3600" dirty="0">
                <a:solidFill>
                  <a:srgbClr val="C00000"/>
                </a:solidFill>
              </a:rPr>
              <a:t>():</a:t>
            </a:r>
            <a:endParaRPr lang="zh-CN" altLang="zh-CN" sz="3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rgbClr val="C00000"/>
                </a:solidFill>
              </a:rPr>
              <a:t>		</a:t>
            </a:r>
            <a:r>
              <a:rPr lang="zh-CN" altLang="zh-CN" sz="3600" dirty="0">
                <a:solidFill>
                  <a:srgbClr val="C00000"/>
                </a:solidFill>
              </a:rPr>
              <a:t>方法体</a:t>
            </a:r>
            <a:endParaRPr lang="zh-CN" altLang="zh-CN" sz="36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zh-CN" sz="2000" dirty="0"/>
          </a:p>
        </p:txBody>
      </p:sp>
      <p:sp>
        <p:nvSpPr>
          <p:cNvPr id="25603" name="Rectangle 8"/>
          <p:cNvSpPr/>
          <p:nvPr/>
        </p:nvSpPr>
        <p:spPr>
          <a:xfrm>
            <a:off x="4103688" y="50815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>
              <a:buFont typeface="Wingdings" panose="05000000000000000000" pitchFamily="2" charset="2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marL="685800" indent="-685800" eaLnBrk="1" hangingPunct="1"/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2-8】 </a:t>
            </a:r>
            <a:endParaRPr lang="zh-CN" altLang="en-US" dirty="0"/>
          </a:p>
        </p:txBody>
      </p:sp>
      <p:sp>
        <p:nvSpPr>
          <p:cNvPr id="26626" name="Rectangle 3"/>
          <p:cNvSpPr>
            <a:spLocks noGrp="1"/>
          </p:cNvSpPr>
          <p:nvPr>
            <p:ph type="body" sz="half" idx="1"/>
          </p:nvPr>
        </p:nvSpPr>
        <p:spPr>
          <a:xfrm>
            <a:off x="900113" y="1268413"/>
            <a:ext cx="7862887" cy="3168650"/>
          </a:xfrm>
          <a:ln/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class MyClass: #</a:t>
            </a:r>
            <a:r>
              <a:rPr lang="zh-CN" altLang="zh-CN" sz="2400" dirty="0">
                <a:solidFill>
                  <a:srgbClr val="C00000"/>
                </a:solidFill>
              </a:rPr>
              <a:t>定义类</a:t>
            </a:r>
            <a:endParaRPr lang="zh-CN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    var1 = 'String 1' </a:t>
            </a:r>
            <a:endParaRPr lang="zh-CN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    @staticmethod #</a:t>
            </a:r>
            <a:r>
              <a:rPr lang="zh-CN" altLang="zh-CN" sz="2400" dirty="0">
                <a:solidFill>
                  <a:srgbClr val="C00000"/>
                </a:solidFill>
              </a:rPr>
              <a:t>静态方法</a:t>
            </a:r>
            <a:endParaRPr lang="zh-CN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    def staticmd():</a:t>
            </a:r>
            <a:endParaRPr lang="zh-CN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            print("</a:t>
            </a:r>
            <a:r>
              <a:rPr lang="zh-CN" altLang="zh-CN" sz="2400" dirty="0">
                <a:solidFill>
                  <a:srgbClr val="C00000"/>
                </a:solidFill>
              </a:rPr>
              <a:t>我是静态方法</a:t>
            </a:r>
            <a:r>
              <a:rPr lang="en-US" altLang="zh-CN" sz="2400" dirty="0">
                <a:solidFill>
                  <a:srgbClr val="C00000"/>
                </a:solidFill>
              </a:rPr>
              <a:t>")</a:t>
            </a:r>
            <a:endParaRPr lang="zh-CN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 </a:t>
            </a:r>
            <a:endParaRPr lang="zh-CN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MyClass.staticmd();</a:t>
            </a:r>
            <a:endParaRPr lang="zh-CN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c=MyClass();</a:t>
            </a:r>
            <a:endParaRPr lang="zh-CN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c.staticmd();</a:t>
            </a:r>
            <a:endParaRPr lang="zh-CN" altLang="zh-CN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5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2.4  </a:t>
            </a:r>
            <a:r>
              <a:rPr lang="zh-CN" altLang="en-US" dirty="0"/>
              <a:t>类方法</a:t>
            </a:r>
            <a:endParaRPr lang="zh-CN" altLang="en-US" dirty="0"/>
          </a:p>
        </p:txBody>
      </p:sp>
      <p:sp>
        <p:nvSpPr>
          <p:cNvPr id="31747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276350"/>
            <a:ext cx="7386638" cy="4889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类方法是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的一个新概念。类方法具有如下特性：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）与静态方法一样，类方法可以使用类名调用类方法。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）与静态方法一样，类成员方法也无法访问实例变量，但可以访问类的静态变量。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）类方法需传入代表本类的</a:t>
            </a:r>
            <a:r>
              <a:rPr kumimoji="0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cls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参数。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>
              <a:lnSpc>
                <a:spcPct val="80000"/>
              </a:lnSpc>
            </a:pPr>
            <a:r>
              <a:rPr lang="zh-CN" altLang="en-US" dirty="0"/>
              <a:t>使用装饰符</a:t>
            </a:r>
            <a:r>
              <a:rPr lang="en-US" altLang="zh-CN" dirty="0"/>
              <a:t>@staticmethod</a:t>
            </a:r>
            <a:r>
              <a:rPr lang="zh-CN" altLang="en-US" dirty="0"/>
              <a:t>定义类方法</a:t>
            </a:r>
            <a:endParaRPr lang="en-US" altLang="zh-CN" dirty="0"/>
          </a:p>
        </p:txBody>
      </p:sp>
      <p:sp>
        <p:nvSpPr>
          <p:cNvPr id="28674" name="Rectangle 3"/>
          <p:cNvSpPr>
            <a:spLocks noGrp="1"/>
          </p:cNvSpPr>
          <p:nvPr>
            <p:ph type="body" sz="half" idx="1"/>
          </p:nvPr>
        </p:nvSpPr>
        <p:spPr>
          <a:xfrm>
            <a:off x="912813" y="1276350"/>
            <a:ext cx="7907337" cy="5105400"/>
          </a:xfrm>
          <a:ln/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class </a:t>
            </a:r>
            <a:r>
              <a:rPr lang="zh-CN" altLang="zh-CN" sz="2800" dirty="0">
                <a:solidFill>
                  <a:srgbClr val="C00000"/>
                </a:solidFill>
              </a:rPr>
              <a:t>类名</a:t>
            </a:r>
            <a:r>
              <a:rPr lang="en-US" altLang="zh-CN" sz="2800" dirty="0">
                <a:solidFill>
                  <a:srgbClr val="C00000"/>
                </a:solidFill>
              </a:rPr>
              <a:t>:</a:t>
            </a:r>
            <a:endParaRPr lang="zh-CN" altLang="zh-CN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	@classmethod</a:t>
            </a:r>
            <a:endParaRPr lang="zh-CN" altLang="zh-CN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	def </a:t>
            </a:r>
            <a:r>
              <a:rPr lang="zh-CN" altLang="zh-CN" sz="2800" dirty="0">
                <a:solidFill>
                  <a:srgbClr val="C00000"/>
                </a:solidFill>
              </a:rPr>
              <a:t>类方法名</a:t>
            </a:r>
            <a:r>
              <a:rPr lang="en-US" altLang="zh-CN" sz="2800" dirty="0">
                <a:solidFill>
                  <a:srgbClr val="C00000"/>
                </a:solidFill>
              </a:rPr>
              <a:t>(cls):</a:t>
            </a:r>
            <a:endParaRPr lang="zh-CN" altLang="zh-CN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		</a:t>
            </a:r>
            <a:r>
              <a:rPr lang="zh-CN" altLang="zh-CN" sz="2800" dirty="0">
                <a:solidFill>
                  <a:srgbClr val="C00000"/>
                </a:solidFill>
              </a:rPr>
              <a:t>方法体</a:t>
            </a:r>
            <a:endParaRPr lang="zh-CN" altLang="zh-CN" sz="2800" dirty="0">
              <a:solidFill>
                <a:srgbClr val="C00000"/>
              </a:solidFill>
            </a:endParaRPr>
          </a:p>
        </p:txBody>
      </p:sp>
      <p:sp>
        <p:nvSpPr>
          <p:cNvPr id="28675" name="Rectangle 8"/>
          <p:cNvSpPr/>
          <p:nvPr/>
        </p:nvSpPr>
        <p:spPr>
          <a:xfrm>
            <a:off x="900113" y="5300663"/>
            <a:ext cx="7186612" cy="720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buFont typeface="Wingdings" panose="05000000000000000000" pitchFamily="2" charset="2"/>
              <a:buChar char="p"/>
            </a:pPr>
            <a:endParaRPr lang="zh-CN" altLang="en-US" sz="2000" b="1" dirty="0">
              <a:solidFill>
                <a:schemeClr val="accent2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/>
          </p:cNvSpPr>
          <p:nvPr>
            <p:ph type="title"/>
          </p:nvPr>
        </p:nvSpPr>
        <p:spPr>
          <a:xfrm>
            <a:off x="323850" y="188913"/>
            <a:ext cx="8382000" cy="781050"/>
          </a:xfrm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2-9】</a:t>
            </a:r>
            <a:endParaRPr lang="zh-CN" altLang="zh-CN" dirty="0"/>
          </a:p>
        </p:txBody>
      </p:sp>
      <p:sp>
        <p:nvSpPr>
          <p:cNvPr id="29698" name="Rectangle 3"/>
          <p:cNvSpPr>
            <a:spLocks noGrp="1"/>
          </p:cNvSpPr>
          <p:nvPr>
            <p:ph idx="1"/>
          </p:nvPr>
        </p:nvSpPr>
        <p:spPr>
          <a:xfrm>
            <a:off x="912813" y="1276350"/>
            <a:ext cx="7620000" cy="3952875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class MyClass: #</a:t>
            </a:r>
            <a:r>
              <a:rPr lang="zh-CN" altLang="en-US" sz="2000" dirty="0">
                <a:solidFill>
                  <a:srgbClr val="C00000"/>
                </a:solidFill>
              </a:rPr>
              <a:t>定义类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        </a:t>
            </a:r>
            <a:r>
              <a:rPr lang="en-US" altLang="zh-CN" sz="2000" dirty="0">
                <a:solidFill>
                  <a:srgbClr val="C00000"/>
                </a:solidFill>
              </a:rPr>
              <a:t>val1 = 'String 1' #</a:t>
            </a:r>
            <a:r>
              <a:rPr lang="zh-CN" altLang="en-US" sz="2000" dirty="0">
                <a:solidFill>
                  <a:srgbClr val="C00000"/>
                </a:solidFill>
              </a:rPr>
              <a:t>静态变量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        </a:t>
            </a:r>
            <a:r>
              <a:rPr lang="en-US" altLang="zh-CN" sz="2000" dirty="0">
                <a:solidFill>
                  <a:srgbClr val="C00000"/>
                </a:solidFill>
              </a:rPr>
              <a:t>def __init__(self):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             self.val2 = 'Value 2'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        @ classmethod #</a:t>
            </a:r>
            <a:r>
              <a:rPr lang="zh-CN" altLang="en-US" sz="2000" dirty="0">
                <a:solidFill>
                  <a:srgbClr val="C00000"/>
                </a:solidFill>
              </a:rPr>
              <a:t>类方法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        </a:t>
            </a:r>
            <a:r>
              <a:rPr lang="en-US" altLang="zh-CN" sz="2000" dirty="0">
                <a:solidFill>
                  <a:srgbClr val="C00000"/>
                </a:solidFill>
              </a:rPr>
              <a:t>def classmd(cls):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                print('</a:t>
            </a:r>
            <a:r>
              <a:rPr lang="zh-CN" altLang="en-US" sz="2000" dirty="0">
                <a:solidFill>
                  <a:srgbClr val="C00000"/>
                </a:solidFill>
              </a:rPr>
              <a:t>类：</a:t>
            </a:r>
            <a:r>
              <a:rPr lang="en-US" altLang="zh-CN" sz="2000" dirty="0">
                <a:solidFill>
                  <a:srgbClr val="C00000"/>
                </a:solidFill>
              </a:rPr>
              <a:t>' + str(cls) + '</a:t>
            </a:r>
            <a:r>
              <a:rPr lang="zh-CN" altLang="en-US" sz="2000" dirty="0">
                <a:solidFill>
                  <a:srgbClr val="C00000"/>
                </a:solidFill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</a:rPr>
              <a:t>val1</a:t>
            </a:r>
            <a:r>
              <a:rPr lang="zh-CN" altLang="en-US" sz="2000" dirty="0">
                <a:solidFill>
                  <a:srgbClr val="C00000"/>
                </a:solidFill>
              </a:rPr>
              <a:t>：</a:t>
            </a:r>
            <a:r>
              <a:rPr lang="en-US" altLang="zh-CN" sz="2000" dirty="0">
                <a:solidFill>
                  <a:srgbClr val="C00000"/>
                </a:solidFill>
              </a:rPr>
              <a:t>' + cls.val1 + '</a:t>
            </a:r>
            <a:r>
              <a:rPr lang="zh-CN" altLang="en-US" sz="2000" dirty="0">
                <a:solidFill>
                  <a:srgbClr val="C00000"/>
                </a:solidFill>
              </a:rPr>
              <a:t>，无法访问</a:t>
            </a:r>
            <a:r>
              <a:rPr lang="en-US" altLang="zh-CN" sz="2000" dirty="0">
                <a:solidFill>
                  <a:srgbClr val="C00000"/>
                </a:solidFill>
              </a:rPr>
              <a:t>val2</a:t>
            </a:r>
            <a:r>
              <a:rPr lang="zh-CN" altLang="en-US" sz="2000" dirty="0">
                <a:solidFill>
                  <a:srgbClr val="C00000"/>
                </a:solidFill>
              </a:rPr>
              <a:t>的值</a:t>
            </a:r>
            <a:r>
              <a:rPr lang="en-US" altLang="zh-CN" sz="2000" dirty="0">
                <a:solidFill>
                  <a:srgbClr val="C00000"/>
                </a:solidFill>
              </a:rPr>
              <a:t>')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buNone/>
            </a:pPr>
            <a:endParaRPr lang="en-US" altLang="zh-CN" sz="2000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MyClass.classmd();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c=MyClass();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c.classmd();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dirty="0"/>
              <a:t>运行结果如下</a:t>
            </a:r>
            <a:endParaRPr lang="zh-CN" altLang="zh-CN" dirty="0"/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>
          <a:xfrm>
            <a:off x="912813" y="1276350"/>
            <a:ext cx="7445375" cy="4600575"/>
          </a:xfrm>
          <a:ln/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zh-CN" altLang="en-US" sz="3600" dirty="0">
                <a:solidFill>
                  <a:srgbClr val="C00000"/>
                </a:solidFill>
              </a:rPr>
              <a:t>类：</a:t>
            </a:r>
            <a:r>
              <a:rPr lang="en-US" altLang="zh-CN" sz="3600" dirty="0">
                <a:solidFill>
                  <a:srgbClr val="C00000"/>
                </a:solidFill>
              </a:rPr>
              <a:t>&lt;class '__main__.MyClass'&gt;</a:t>
            </a:r>
            <a:r>
              <a:rPr lang="zh-CN" altLang="en-US" sz="3600" dirty="0">
                <a:solidFill>
                  <a:srgbClr val="C00000"/>
                </a:solidFill>
              </a:rPr>
              <a:t>，</a:t>
            </a:r>
            <a:r>
              <a:rPr lang="en-US" altLang="zh-CN" sz="3600" dirty="0">
                <a:solidFill>
                  <a:srgbClr val="C00000"/>
                </a:solidFill>
              </a:rPr>
              <a:t>val1</a:t>
            </a:r>
            <a:r>
              <a:rPr lang="zh-CN" altLang="en-US" sz="3600" dirty="0">
                <a:solidFill>
                  <a:srgbClr val="C00000"/>
                </a:solidFill>
              </a:rPr>
              <a:t>：</a:t>
            </a:r>
            <a:r>
              <a:rPr lang="en-US" altLang="zh-CN" sz="3600" dirty="0">
                <a:solidFill>
                  <a:srgbClr val="C00000"/>
                </a:solidFill>
              </a:rPr>
              <a:t>String 1</a:t>
            </a:r>
            <a:r>
              <a:rPr lang="zh-CN" altLang="en-US" sz="3600" dirty="0">
                <a:solidFill>
                  <a:srgbClr val="C00000"/>
                </a:solidFill>
              </a:rPr>
              <a:t>，无法访问</a:t>
            </a:r>
            <a:r>
              <a:rPr lang="en-US" altLang="zh-CN" sz="3600" dirty="0">
                <a:solidFill>
                  <a:srgbClr val="C00000"/>
                </a:solidFill>
              </a:rPr>
              <a:t>val2</a:t>
            </a:r>
            <a:r>
              <a:rPr lang="zh-CN" altLang="en-US" sz="3600" dirty="0">
                <a:solidFill>
                  <a:srgbClr val="C00000"/>
                </a:solidFill>
              </a:rPr>
              <a:t>的值</a:t>
            </a:r>
            <a:endParaRPr lang="zh-CN" altLang="en-US" sz="3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sz="3600" dirty="0">
                <a:solidFill>
                  <a:srgbClr val="C00000"/>
                </a:solidFill>
              </a:rPr>
              <a:t>类：</a:t>
            </a:r>
            <a:r>
              <a:rPr lang="en-US" altLang="zh-CN" sz="3600" dirty="0">
                <a:solidFill>
                  <a:srgbClr val="C00000"/>
                </a:solidFill>
              </a:rPr>
              <a:t>&lt;class '__main__.MyClass'&gt;</a:t>
            </a:r>
            <a:r>
              <a:rPr lang="zh-CN" altLang="en-US" sz="3600" dirty="0">
                <a:solidFill>
                  <a:srgbClr val="C00000"/>
                </a:solidFill>
              </a:rPr>
              <a:t>，</a:t>
            </a:r>
            <a:r>
              <a:rPr lang="en-US" altLang="zh-CN" sz="3600" dirty="0">
                <a:solidFill>
                  <a:srgbClr val="C00000"/>
                </a:solidFill>
              </a:rPr>
              <a:t>val1</a:t>
            </a:r>
            <a:r>
              <a:rPr lang="zh-CN" altLang="en-US" sz="3600" dirty="0">
                <a:solidFill>
                  <a:srgbClr val="C00000"/>
                </a:solidFill>
              </a:rPr>
              <a:t>：</a:t>
            </a:r>
            <a:r>
              <a:rPr lang="en-US" altLang="zh-CN" sz="3600" dirty="0">
                <a:solidFill>
                  <a:srgbClr val="C00000"/>
                </a:solidFill>
              </a:rPr>
              <a:t>String 1</a:t>
            </a:r>
            <a:r>
              <a:rPr lang="zh-CN" altLang="en-US" sz="3600" dirty="0">
                <a:solidFill>
                  <a:srgbClr val="C00000"/>
                </a:solidFill>
              </a:rPr>
              <a:t>，无法访问</a:t>
            </a:r>
            <a:r>
              <a:rPr lang="en-US" altLang="zh-CN" sz="3600" dirty="0">
                <a:solidFill>
                  <a:srgbClr val="C00000"/>
                </a:solidFill>
              </a:rPr>
              <a:t>val2</a:t>
            </a:r>
            <a:r>
              <a:rPr lang="zh-CN" altLang="en-US" sz="3600" dirty="0">
                <a:solidFill>
                  <a:srgbClr val="C00000"/>
                </a:solidFill>
              </a:rPr>
              <a:t>的值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sz="3200" dirty="0"/>
              <a:t>2.5  </a:t>
            </a:r>
            <a:r>
              <a:rPr lang="zh-CN" altLang="en-US" sz="3200" dirty="0"/>
              <a:t>使用</a:t>
            </a:r>
            <a:r>
              <a:rPr lang="en-US" altLang="zh-CN" sz="3200" dirty="0"/>
              <a:t>instance()</a:t>
            </a:r>
            <a:r>
              <a:rPr lang="zh-CN" altLang="en-US" sz="3200" dirty="0"/>
              <a:t>函数判断对象类型</a:t>
            </a:r>
            <a:endParaRPr lang="zh-CN" altLang="en-US" sz="3200" dirty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912813" y="1276350"/>
            <a:ext cx="7850188" cy="45910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instance()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函数可以用来检测一个给定的对象是否属于（继承于）某个类或类型，如果是则返回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；否则返回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False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。其使用方法如下：</a:t>
            </a:r>
            <a:endParaRPr kumimoji="0" lang="zh-CN" altLang="zh-CN" sz="28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isinstance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对象名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类名或类型名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 </a:t>
            </a:r>
            <a:endParaRPr kumimoji="0" lang="zh-CN" altLang="zh-CN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如果对象名属于指定的类名或类型名，则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instance()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函数返回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，否则返回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False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zh-CN" sz="28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dirty="0"/>
              <a:t>三</a:t>
            </a:r>
            <a:r>
              <a:rPr lang="en-US" altLang="zh-CN" dirty="0"/>
              <a:t> </a:t>
            </a:r>
            <a:r>
              <a:rPr lang="zh-CN" altLang="en-US" dirty="0"/>
              <a:t>类的继承和多态</a:t>
            </a:r>
            <a:endParaRPr lang="zh-CN" altLang="en-US" dirty="0"/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912813" y="1276350"/>
            <a:ext cx="8039100" cy="4808538"/>
          </a:xfrm>
        </p:spPr>
        <p:txBody>
          <a:bodyPr vert="horz" wrap="square" lIns="91440" tIns="45720" rIns="91440" bIns="45720" anchor="t"/>
          <a:p>
            <a:pPr fontAlgn="base"/>
            <a:r>
              <a:rPr lang="zh-CN" altLang="zh-CN" sz="2800" strike="noStrike" noProof="1" dirty="0"/>
              <a:t>继承和多态是面向对象程序设计思想的重要机制。</a:t>
            </a:r>
            <a:r>
              <a:rPr lang="zh-CN" altLang="zh-CN" sz="2800" strike="noStrike" noProof="1" dirty="0">
                <a:solidFill>
                  <a:srgbClr val="FF0000"/>
                </a:solidFill>
              </a:rPr>
              <a:t>类可以继承其他类的内容，包括成员变量和成员函数</a:t>
            </a:r>
            <a:r>
              <a:rPr lang="zh-CN" altLang="zh-CN" sz="2800" strike="noStrike" noProof="1" dirty="0"/>
              <a:t>。而从同一个类中继承得到的子类也具有多态性，即相同的函数名在不同子类中有不同的实现。就如同子女会从父母那里继承到人类共有的特性，而子女也具有自己的特性。</a:t>
            </a:r>
            <a:endParaRPr lang="zh-CN" altLang="zh-CN" sz="2800" strike="noStrike" noProof="1" dirty="0"/>
          </a:p>
          <a:p>
            <a:pPr fontAlgn="base"/>
            <a:r>
              <a:rPr lang="zh-CN" altLang="en-US" sz="2800" strike="noStrike" noProof="1" dirty="0">
                <a:solidFill>
                  <a:schemeClr val="accent2"/>
                </a:solidFill>
                <a:uFillTx/>
              </a:rPr>
              <a:t>在OOP程序设计中，当我们定义一个class的时候，可以从某个现有的class继承，新的class称为</a:t>
            </a:r>
            <a:r>
              <a:rPr lang="zh-CN" altLang="en-US" sz="2800" strike="noStrike" noProof="1" dirty="0">
                <a:solidFill>
                  <a:srgbClr val="FF0000"/>
                </a:solidFill>
                <a:uFillTx/>
              </a:rPr>
              <a:t>子类</a:t>
            </a:r>
            <a:r>
              <a:rPr lang="zh-CN" altLang="en-US" sz="2800" strike="noStrike" noProof="1" dirty="0">
                <a:solidFill>
                  <a:schemeClr val="accent2"/>
                </a:solidFill>
                <a:uFillTx/>
              </a:rPr>
              <a:t>（Subclass），而</a:t>
            </a:r>
            <a:r>
              <a:rPr lang="zh-CN" altLang="en-US" sz="2800" strike="noStrike" noProof="1" dirty="0">
                <a:solidFill>
                  <a:srgbClr val="FF0000"/>
                </a:solidFill>
                <a:uFillTx/>
              </a:rPr>
              <a:t>被继承的class称为基类、父类或超类</a:t>
            </a:r>
            <a:r>
              <a:rPr lang="zh-CN" altLang="en-US" sz="2800" strike="noStrike" noProof="1" dirty="0">
                <a:solidFill>
                  <a:schemeClr val="accent2"/>
                </a:solidFill>
                <a:uFillTx/>
              </a:rPr>
              <a:t>（Base class、Super class）。</a:t>
            </a:r>
            <a:endParaRPr lang="zh-CN" altLang="en-US" sz="2800" strike="noStrike" noProof="1" dirty="0">
              <a:solidFill>
                <a:schemeClr val="accent2"/>
              </a:solidFill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本次主要知识点</a:t>
            </a:r>
            <a:endParaRPr lang="zh-CN" altLang="en-US" dirty="0"/>
          </a:p>
        </p:txBody>
      </p:sp>
      <p:sp>
        <p:nvSpPr>
          <p:cNvPr id="614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endParaRPr lang="en-US" altLang="zh-CN" sz="3600" dirty="0"/>
          </a:p>
          <a:p>
            <a:pPr marL="0" indent="0" eaLnBrk="1" hangingPunct="1">
              <a:buNone/>
            </a:pPr>
            <a:r>
              <a:rPr lang="zh-CN" altLang="en-US" sz="3600" dirty="0"/>
              <a:t>一</a:t>
            </a:r>
            <a:r>
              <a:rPr lang="en-US" altLang="zh-CN" sz="3600" dirty="0"/>
              <a:t>  </a:t>
            </a:r>
            <a:r>
              <a:rPr lang="zh-CN" altLang="en-US" sz="3600" dirty="0"/>
              <a:t>面向对象程序设计基础</a:t>
            </a:r>
            <a:endParaRPr lang="en-US" altLang="zh-CN" sz="3600" dirty="0"/>
          </a:p>
          <a:p>
            <a:pPr marL="0" indent="0" eaLnBrk="1" hangingPunct="1">
              <a:buNone/>
            </a:pPr>
            <a:r>
              <a:rPr lang="zh-CN" altLang="en-US" sz="3600" dirty="0"/>
              <a:t>二</a:t>
            </a:r>
            <a:r>
              <a:rPr lang="en-US" altLang="zh-CN" sz="3600" dirty="0"/>
              <a:t>  </a:t>
            </a:r>
            <a:r>
              <a:rPr lang="zh-CN" altLang="en-US" sz="3600" dirty="0"/>
              <a:t>定义和使用类</a:t>
            </a:r>
            <a:endParaRPr lang="en-US" altLang="zh-CN" sz="3600" dirty="0"/>
          </a:p>
          <a:p>
            <a:pPr marL="0" indent="0" eaLnBrk="1" hangingPunct="1">
              <a:buNone/>
            </a:pPr>
            <a:r>
              <a:rPr lang="zh-CN" altLang="en-US" sz="3600" dirty="0"/>
              <a:t>三</a:t>
            </a:r>
            <a:r>
              <a:rPr lang="en-US" altLang="zh-CN" sz="3600" dirty="0"/>
              <a:t>  </a:t>
            </a:r>
            <a:r>
              <a:rPr lang="zh-CN" altLang="en-US" sz="3600" dirty="0"/>
              <a:t>类的继承和多态</a:t>
            </a:r>
            <a:endParaRPr lang="zh-CN" altLang="en-US" sz="3600" dirty="0"/>
          </a:p>
          <a:p>
            <a:pPr marL="0" indent="0" eaLnBrk="1" hangingPunct="1">
              <a:buNone/>
            </a:pPr>
            <a:r>
              <a:rPr lang="zh-CN" altLang="en-US" sz="3600" dirty="0"/>
              <a:t>四</a:t>
            </a:r>
            <a:r>
              <a:rPr lang="en-US" altLang="zh-CN" sz="3600" dirty="0"/>
              <a:t>  </a:t>
            </a:r>
            <a:r>
              <a:rPr lang="zh-CN" altLang="en-US" sz="3600" dirty="0"/>
              <a:t>思考题</a:t>
            </a:r>
            <a:endParaRPr lang="zh-CN" altLang="en-US" sz="3600" dirty="0"/>
          </a:p>
          <a:p>
            <a:pPr marL="0" indent="0" eaLnBrk="1" hangingPunct="1">
              <a:buNone/>
            </a:pPr>
            <a:r>
              <a:rPr lang="zh-CN" altLang="en-US" sz="3600" dirty="0"/>
              <a:t>五</a:t>
            </a:r>
            <a:r>
              <a:rPr lang="en-US" altLang="zh-CN" sz="3600" dirty="0"/>
              <a:t>  </a:t>
            </a:r>
            <a:r>
              <a:rPr lang="zh-CN" altLang="en-US" sz="3600" dirty="0"/>
              <a:t>总结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3.1  </a:t>
            </a:r>
            <a:r>
              <a:rPr lang="zh-CN" altLang="en-US" dirty="0"/>
              <a:t>继承</a:t>
            </a:r>
            <a:endParaRPr lang="zh-CN" altLang="en-US" dirty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912813" y="1276350"/>
            <a:ext cx="7850188" cy="45910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zh-CN" sz="1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Animal(object):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def run(self):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print('Animal is running...')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Dog(Animal):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pass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Cat(Animal):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pass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pPr marL="0" indent="0">
              <a:buNone/>
            </a:pPr>
            <a:r>
              <a:rPr lang="zh-CN" altLang="en-US"/>
              <a:t>dog = Dog()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dog.run()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cat = Cat()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cat.run()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运行结果如下：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Animal is running...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Animal is running...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pPr marL="0" indent="0">
              <a:buNone/>
            </a:pPr>
            <a:r>
              <a:rPr lang="zh-CN" altLang="en-US"/>
              <a:t>继承有什么好处？最大的好处是子类获得了父类的全部功能。由于Animial实现了run()方法，因此，Dog和Cat作为它的子类，什么事也没干，就自动拥有了run()方法。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 dirty="0"/>
              <a:t>3.2  </a:t>
            </a:r>
            <a:r>
              <a:rPr lang="zh-CN" altLang="en-US" dirty="0"/>
              <a:t>多态</a:t>
            </a:r>
            <a:endParaRPr lang="zh-CN" altLang="en-US" dirty="0"/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pPr marL="0" indent="0">
              <a:buNone/>
            </a:pPr>
            <a:r>
              <a:rPr lang="zh-CN" altLang="en-US"/>
              <a:t>当我们定义一个class的时候，我们实际上就定义了一种数据类型。我们定义的数据类型和Python自带的数据类型，比如str、list、dict没什么两样。举例如下：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 = list() # a是list类型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 = Animal() # b是Animal类型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 = Dog() # c是Dog类型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endParaRPr lang="zh-CN" altLang="en-US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pPr marL="0" indent="0">
              <a:buNone/>
            </a:pPr>
            <a:r>
              <a:rPr lang="zh-CN" altLang="en-US"/>
              <a:t>&gt;&gt;&gt; isinstance(a, list)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True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&gt;&gt;&gt; isinstance(b, Animal)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True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&gt;&gt;&gt; isinstance(c, Dog)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True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看来a、b、c确实对应着list、Animal、Dog这3种类型。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endParaRPr lang="zh-CN" altLang="en-US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pPr marL="0" indent="0">
              <a:buNone/>
            </a:pPr>
            <a:r>
              <a:rPr lang="zh-CN" altLang="en-US"/>
              <a:t>但是等等，试试：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&gt;&gt;&gt; isinstance(c, Animal)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True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看来c不仅仅是Dog，c还是Animal！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dirty="0"/>
              <a:t>四</a:t>
            </a:r>
            <a:r>
              <a:rPr lang="en-US" altLang="zh-CN" dirty="0"/>
              <a:t>  </a:t>
            </a:r>
            <a:r>
              <a:rPr lang="zh-CN" altLang="en-US" dirty="0"/>
              <a:t>思考题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276350"/>
            <a:ext cx="8382000" cy="4999038"/>
          </a:xfrm>
        </p:spPr>
        <p:txBody>
          <a:bodyPr/>
          <a:p>
            <a:pPr marL="0" indent="0" fontAlgn="base">
              <a:buNone/>
            </a:pPr>
            <a:r>
              <a:rPr lang="en-US" altLang="zh-CN" sz="2800" strike="noStrike" noProof="1">
                <a:solidFill>
                  <a:schemeClr val="accent2"/>
                </a:solidFill>
                <a:uFillTx/>
              </a:rPr>
              <a:t>1.小明和小强都是张老师的学生，张老师的生日是M月N日，2人都不知道。张老师的生日是下列10组中的一天，张老师把M值告诉了小明，把N值告诉了小强，张老师问他们知道他的生日是那一天吗？ </a:t>
            </a:r>
            <a:endParaRPr lang="en-US" altLang="zh-CN" sz="2800" strike="noStrike" noProof="1">
              <a:solidFill>
                <a:schemeClr val="accent2"/>
              </a:solidFill>
              <a:uFillTx/>
            </a:endParaRPr>
          </a:p>
          <a:p>
            <a:pPr marL="0" indent="0" fontAlgn="base">
              <a:buNone/>
            </a:pPr>
            <a:r>
              <a:rPr lang="en-US" altLang="zh-CN" sz="2800" strike="noStrike" noProof="1">
                <a:solidFill>
                  <a:schemeClr val="accent2"/>
                </a:solidFill>
                <a:uFillTx/>
              </a:rPr>
              <a:t>3月4日 3月5日 3月8日    6月4日 6月7日 </a:t>
            </a:r>
            <a:endParaRPr lang="en-US" altLang="zh-CN" sz="2800" strike="noStrike" noProof="1">
              <a:solidFill>
                <a:schemeClr val="accent2"/>
              </a:solidFill>
              <a:uFillTx/>
            </a:endParaRPr>
          </a:p>
          <a:p>
            <a:pPr marL="0" indent="0" fontAlgn="base">
              <a:buNone/>
            </a:pPr>
            <a:r>
              <a:rPr lang="en-US" altLang="zh-CN" sz="2800" strike="noStrike" noProof="1">
                <a:solidFill>
                  <a:schemeClr val="accent2"/>
                </a:solidFill>
                <a:uFillTx/>
              </a:rPr>
              <a:t>9月1日 9月5日      12月1日 12月2日 12月8日 </a:t>
            </a:r>
            <a:endParaRPr lang="en-US" altLang="zh-CN" sz="2800" strike="noStrike" noProof="1">
              <a:solidFill>
                <a:schemeClr val="accent2"/>
              </a:solidFill>
              <a:uFillTx/>
            </a:endParaRPr>
          </a:p>
          <a:p>
            <a:pPr marL="0" indent="0" fontAlgn="base">
              <a:buNone/>
            </a:pPr>
            <a:r>
              <a:rPr lang="en-US" altLang="zh-CN" sz="2800" strike="noStrike" noProof="1">
                <a:solidFill>
                  <a:schemeClr val="accent2"/>
                </a:solidFill>
                <a:uFillTx/>
              </a:rPr>
              <a:t>小明说：如果我不知道的话，小强肯定也不知道。小强说：本来我也不知道，但是现在我知道了。</a:t>
            </a:r>
            <a:endParaRPr lang="en-US" altLang="zh-CN" sz="2800" strike="noStrike" noProof="1">
              <a:solidFill>
                <a:schemeClr val="accent2"/>
              </a:solidFill>
              <a:uFillTx/>
            </a:endParaRPr>
          </a:p>
          <a:p>
            <a:pPr marL="0" indent="0" fontAlgn="base">
              <a:buNone/>
            </a:pPr>
            <a:r>
              <a:rPr lang="en-US" altLang="zh-CN" sz="2800" strike="noStrike" noProof="1">
                <a:solidFill>
                  <a:schemeClr val="accent2"/>
                </a:solidFill>
                <a:uFillTx/>
              </a:rPr>
              <a:t>小明说：哦，那我也知道了 。请根据以上对话推断出张老师的生日是哪一天？请说明理由</a:t>
            </a:r>
            <a:r>
              <a:rPr lang="zh-CN" altLang="en-US" sz="2800" strike="noStrike" noProof="1">
                <a:solidFill>
                  <a:schemeClr val="accent2"/>
                </a:solidFill>
                <a:uFillTx/>
              </a:rPr>
              <a:t>。</a:t>
            </a:r>
            <a:endParaRPr lang="zh-CN" altLang="en-US" sz="2800" strike="noStrike" noProof="1">
              <a:solidFill>
                <a:schemeClr val="accent2"/>
              </a:solidFill>
              <a:uFillTx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dirty="0"/>
              <a:t>五总结</a:t>
            </a:r>
            <a:endParaRPr lang="zh-CN" altLang="en-US" dirty="0"/>
          </a:p>
        </p:txBody>
      </p:sp>
      <p:pic>
        <p:nvPicPr>
          <p:cNvPr id="40962" name="内容占位符 3" descr="e789e14cf0a960fc13fd520b11900ecc_t0171372d8a1bc336e4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981075"/>
            <a:ext cx="9144000" cy="5876925"/>
          </a:xfrm>
          <a:ln/>
        </p:spPr>
      </p:pic>
      <p:sp>
        <p:nvSpPr>
          <p:cNvPr id="40963" name="矩形 4"/>
          <p:cNvSpPr/>
          <p:nvPr/>
        </p:nvSpPr>
        <p:spPr>
          <a:xfrm>
            <a:off x="1116013" y="1916113"/>
            <a:ext cx="4572000" cy="23098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思考学到了哪些东西？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条理化，清晰化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中间遇到了哪些问题，怎么解决和处理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4.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主次分明，舍得舍得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5.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工具和方法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一</a:t>
            </a:r>
            <a:r>
              <a:rPr lang="en-US" altLang="zh-CN" dirty="0"/>
              <a:t>  </a:t>
            </a:r>
            <a:r>
              <a:rPr lang="zh-CN" altLang="en-US" dirty="0"/>
              <a:t>面向对象程序设计基础</a:t>
            </a:r>
            <a:endParaRPr lang="zh-CN" altLang="en-US" dirty="0"/>
          </a:p>
        </p:txBody>
      </p:sp>
      <p:sp>
        <p:nvSpPr>
          <p:cNvPr id="7170" name="Rectangle 3"/>
          <p:cNvSpPr>
            <a:spLocks noGrp="1"/>
          </p:cNvSpPr>
          <p:nvPr/>
        </p:nvSpPr>
        <p:spPr>
          <a:xfrm>
            <a:off x="912813" y="1628775"/>
            <a:ext cx="7334250" cy="42386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b="1" dirty="0">
              <a:solidFill>
                <a:schemeClr val="accent2"/>
              </a:solidFill>
              <a:latin typeface="新宋体" panose="02010609030101010101" pitchFamily="49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3200" b="1" dirty="0">
              <a:solidFill>
                <a:schemeClr val="accent2"/>
              </a:solidFill>
              <a:latin typeface="新宋体" panose="02010609030101010101" pitchFamily="49" charset="-122"/>
              <a:ea typeface="宋体" panose="02010600030101010101" pitchFamily="2" charset="-122"/>
            </a:endParaRPr>
          </a:p>
        </p:txBody>
      </p:sp>
      <p:pic>
        <p:nvPicPr>
          <p:cNvPr id="7171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1825" y="1133475"/>
            <a:ext cx="7705725" cy="4591050"/>
          </a:xfrm>
          <a:ln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 dirty="0"/>
              <a:t>1.3</a:t>
            </a:r>
            <a:r>
              <a:rPr lang="zh-CN" altLang="en-US" dirty="0"/>
              <a:t>给大家介绍对象</a:t>
            </a:r>
            <a:endParaRPr lang="zh-CN" altLang="en-US" dirty="0"/>
          </a:p>
        </p:txBody>
      </p:sp>
      <p:pic>
        <p:nvPicPr>
          <p:cNvPr id="819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8563" y="1773238"/>
            <a:ext cx="4389437" cy="4240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圆角矩形 4"/>
          <p:cNvSpPr/>
          <p:nvPr/>
        </p:nvSpPr>
        <p:spPr>
          <a:xfrm>
            <a:off x="6138863" y="2132013"/>
            <a:ext cx="1439863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en-US" sz="2400" b="0" i="0" u="none" strike="noStrike" kern="1200" cap="none" spc="0" normalizeH="0" baseline="0" noProof="1" dirty="0" smtClean="0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爬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lt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608763" y="2852738"/>
            <a:ext cx="1439863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en-US" sz="2400" b="0" i="0" u="none" strike="noStrike" kern="1200" cap="none" spc="0" normalizeH="0" baseline="0" noProof="1" dirty="0" smtClean="0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跑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lt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875463" y="3576638"/>
            <a:ext cx="1441450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en-US" sz="2400" b="0" i="0" u="none" strike="noStrike" kern="1200" cap="none" spc="0" normalizeH="0" baseline="0" noProof="1" dirty="0" smtClean="0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咬人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lt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608763" y="4298950"/>
            <a:ext cx="1439863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en-US" sz="2400" b="0" i="0" u="none" strike="noStrike" kern="1200" cap="none" spc="0" normalizeH="0" baseline="0" noProof="1" dirty="0" smtClean="0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吃东西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lt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858000" y="5021263"/>
            <a:ext cx="1441450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en-US" sz="2400" b="0" i="0" u="none" strike="noStrike" kern="1200" cap="none" spc="0" normalizeH="0" baseline="0" noProof="1" dirty="0" smtClean="0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睡觉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lt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028700" y="2132013"/>
            <a:ext cx="1260475" cy="3603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en-US" sz="2400" b="0" i="0" u="none" strike="noStrike" kern="1200" cap="none" spc="0" normalizeH="0" baseline="0" noProof="1" dirty="0" smtClean="0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绿色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lt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49288" y="2852738"/>
            <a:ext cx="1258888" cy="3603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en-US" sz="2400" b="0" i="0" u="none" strike="noStrike" kern="1200" cap="none" spc="0" normalizeH="0" baseline="0" noProof="1" dirty="0" smtClean="0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四条腿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lt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49288" y="3576638"/>
            <a:ext cx="1258888" cy="3603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sz="2400" b="0" i="0" u="none" strike="noStrike" kern="1200" cap="none" spc="0" normalizeH="0" baseline="0" noProof="1" dirty="0" smtClean="0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10kg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lt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028700" y="4297363"/>
            <a:ext cx="1260475" cy="3603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en-US" sz="2400" b="0" i="0" u="none" strike="noStrike" kern="1200" cap="none" spc="0" normalizeH="0" baseline="0" noProof="1" dirty="0" smtClean="0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有外壳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lt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277938" y="5019675"/>
            <a:ext cx="1260475" cy="3603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en-US" sz="2400" b="0" i="0" u="none" strike="noStrike" kern="1200" cap="none" spc="0" normalizeH="0" baseline="0" noProof="1" dirty="0" smtClean="0">
                <a:solidFill>
                  <a:schemeClr val="lt1"/>
                </a:solidFill>
                <a:latin typeface="+mn-lt"/>
                <a:ea typeface="+mn-ea"/>
                <a:cs typeface="+mn-cs"/>
                <a:sym typeface="+mn-ea"/>
              </a:rPr>
              <a:t>大嘴巴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lt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cxnSp>
        <p:nvCxnSpPr>
          <p:cNvPr id="18" name="肘形连接符 17"/>
          <p:cNvCxnSpPr>
            <a:stCxn id="10" idx="3"/>
          </p:cNvCxnSpPr>
          <p:nvPr/>
        </p:nvCxnSpPr>
        <p:spPr>
          <a:xfrm>
            <a:off x="2289175" y="2312988"/>
            <a:ext cx="431800" cy="4032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1" idx="3"/>
          </p:cNvCxnSpPr>
          <p:nvPr/>
        </p:nvCxnSpPr>
        <p:spPr>
          <a:xfrm>
            <a:off x="1908175" y="3033713"/>
            <a:ext cx="812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2" idx="3"/>
          </p:cNvCxnSpPr>
          <p:nvPr/>
        </p:nvCxnSpPr>
        <p:spPr>
          <a:xfrm>
            <a:off x="1908175" y="3756025"/>
            <a:ext cx="73977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3" idx="3"/>
          </p:cNvCxnSpPr>
          <p:nvPr/>
        </p:nvCxnSpPr>
        <p:spPr>
          <a:xfrm>
            <a:off x="2289175" y="4476750"/>
            <a:ext cx="115093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4" idx="3"/>
          </p:cNvCxnSpPr>
          <p:nvPr/>
        </p:nvCxnSpPr>
        <p:spPr>
          <a:xfrm flipV="1">
            <a:off x="2538413" y="4860925"/>
            <a:ext cx="1190625" cy="339725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5" idx="1"/>
          </p:cNvCxnSpPr>
          <p:nvPr/>
        </p:nvCxnSpPr>
        <p:spPr>
          <a:xfrm rot="10800000" flipV="1">
            <a:off x="5097463" y="2312988"/>
            <a:ext cx="1041400" cy="40322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5" idx="1"/>
          </p:cNvCxnSpPr>
          <p:nvPr/>
        </p:nvCxnSpPr>
        <p:spPr>
          <a:xfrm flipH="1">
            <a:off x="5240338" y="3033713"/>
            <a:ext cx="1368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7" idx="1"/>
          </p:cNvCxnSpPr>
          <p:nvPr/>
        </p:nvCxnSpPr>
        <p:spPr>
          <a:xfrm flipH="1">
            <a:off x="5816600" y="3756025"/>
            <a:ext cx="1058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8" idx="1"/>
          </p:cNvCxnSpPr>
          <p:nvPr/>
        </p:nvCxnSpPr>
        <p:spPr>
          <a:xfrm flipH="1" flipV="1">
            <a:off x="6138863" y="4476750"/>
            <a:ext cx="46990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9" idx="1"/>
          </p:cNvCxnSpPr>
          <p:nvPr/>
        </p:nvCxnSpPr>
        <p:spPr>
          <a:xfrm rot="10800000">
            <a:off x="6138863" y="4860925"/>
            <a:ext cx="719138" cy="3413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endParaRPr lang="zh-CN" altLang="en-US" dirty="0"/>
          </a:p>
        </p:txBody>
      </p:sp>
      <p:pic>
        <p:nvPicPr>
          <p:cNvPr id="921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175" y="1190625"/>
            <a:ext cx="7612063" cy="4138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/>
              <a:t>对象</a:t>
            </a:r>
            <a:r>
              <a:rPr lang="en-US" altLang="zh-CN"/>
              <a:t>=</a:t>
            </a:r>
            <a:r>
              <a:rPr lang="zh-CN" altLang="en-US"/>
              <a:t>属性</a:t>
            </a:r>
            <a:r>
              <a:rPr lang="en-US" altLang="zh-CN"/>
              <a:t>+</a:t>
            </a:r>
            <a:r>
              <a:rPr lang="zh-CN" altLang="en-US"/>
              <a:t>方法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/>
          </p:nvPr>
        </p:nvSpPr>
        <p:spPr>
          <a:xfrm>
            <a:off x="381000" y="111125"/>
            <a:ext cx="8382000" cy="78105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2800" dirty="0"/>
              <a:t>1.4 </a:t>
            </a:r>
            <a:r>
              <a:rPr lang="zh-CN" altLang="en-US" sz="2800" dirty="0"/>
              <a:t>面向对象程序设计中的基本概念</a:t>
            </a:r>
            <a:endParaRPr lang="zh-CN" altLang="en-US" sz="2800" dirty="0"/>
          </a:p>
        </p:txBody>
      </p:sp>
      <p:sp>
        <p:nvSpPr>
          <p:cNvPr id="10242" name="Rectangle 13"/>
          <p:cNvSpPr/>
          <p:nvPr/>
        </p:nvSpPr>
        <p:spPr>
          <a:xfrm>
            <a:off x="912813" y="1276350"/>
            <a:ext cx="7850187" cy="12890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accent2"/>
                </a:solidFill>
                <a:latin typeface="新宋体" panose="02010609030101010101" pitchFamily="49" charset="-122"/>
                <a:ea typeface="宋体" panose="02010600030101010101" pitchFamily="2" charset="-122"/>
              </a:rPr>
              <a:t> </a:t>
            </a:r>
            <a:endParaRPr lang="zh-CN" altLang="en-US" sz="3200" b="1" dirty="0">
              <a:solidFill>
                <a:schemeClr val="accent2"/>
              </a:solidFill>
              <a:latin typeface="新宋体" panose="0201060903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8196" name="矩形​​ 1"/>
          <p:cNvSpPr>
            <a:spLocks noChangeArrowheads="1"/>
          </p:cNvSpPr>
          <p:nvPr/>
        </p:nvSpPr>
        <p:spPr bwMode="auto">
          <a:xfrm>
            <a:off x="534988" y="1249363"/>
            <a:ext cx="8223250" cy="480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1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）对象（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Object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）：面向对象程序设计思想可以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将一组数据和与这组数据有关操作组装在一起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，形成一个实体，这个实体就是对象。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2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）类（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class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）：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具有相同或相似性质的对象的抽象就是类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。因此，对象的抽象是类，类的具体化就是对象。例如，如果人类是一个类，则一个具体的人就是一个对象。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3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）封装：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将数据和操作捆绑在一起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，定义一个新类的过程就是封装。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4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）继承：类之间的关系，在这种关系中，一个类共享了一个或多个其他类定义的结构和行为。继承描述了类之间的关系。子类可以对基类的行为进行扩展、覆盖、重定义。如果人类是一个类，则可以定义一个子类“男人”。“男人”可以继承人类的属性（例如姓名、身高、年龄等）和方法（即动作。例如，吃饭和走路），在子类中就无需重复定义了。从同一个类中继承得到的子类也具有多态性，即相同的函数名在不同子类中有不同的实现。就如同子女会从父母那里继承到人类共有的特性，而子女也具有自己的特性。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5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）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方法：也称为成员函数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，是指对象上的操作，作为类声明的一部分来定义。方法定义了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可以对一个对象可以执行的操作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。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6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）构造函数：一种成员函数，来在创建对象时初始化对象。构造函数一般与它所属的类完全同名。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marL="685800" indent="-685800" eaLnBrk="1" hangingPunct="1"/>
            <a:r>
              <a:rPr lang="zh-CN" altLang="en-US" dirty="0"/>
              <a:t>二</a:t>
            </a:r>
            <a:r>
              <a:rPr lang="en-US" altLang="zh-CN" dirty="0"/>
              <a:t> </a:t>
            </a:r>
            <a:r>
              <a:rPr lang="zh-CN" altLang="en-US" dirty="0"/>
              <a:t>定义和使用类</a:t>
            </a:r>
            <a:endParaRPr lang="zh-CN" altLang="en-US" dirty="0"/>
          </a:p>
        </p:txBody>
      </p:sp>
      <p:sp>
        <p:nvSpPr>
          <p:cNvPr id="11266" name="Rectangle 3"/>
          <p:cNvSpPr>
            <a:spLocks noGrp="1"/>
          </p:cNvSpPr>
          <p:nvPr>
            <p:ph idx="1"/>
          </p:nvPr>
        </p:nvSpPr>
        <p:spPr>
          <a:xfrm>
            <a:off x="912813" y="1276350"/>
            <a:ext cx="7850187" cy="3571875"/>
          </a:xfrm>
          <a:ln/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 sz="2800" dirty="0"/>
              <a:t>2.1  </a:t>
            </a:r>
            <a:r>
              <a:rPr lang="zh-CN" altLang="en-US" sz="2800" dirty="0"/>
              <a:t>声明类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2.2  </a:t>
            </a:r>
            <a:r>
              <a:rPr lang="zh-CN" altLang="en-US" sz="2800" dirty="0"/>
              <a:t>静态变量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2.3  </a:t>
            </a:r>
            <a:r>
              <a:rPr lang="zh-CN" altLang="en-US" sz="2800" dirty="0"/>
              <a:t>静态方法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2.4  </a:t>
            </a:r>
            <a:r>
              <a:rPr lang="zh-CN" altLang="en-US" sz="2800" dirty="0"/>
              <a:t>类方法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2.5  </a:t>
            </a:r>
            <a:r>
              <a:rPr lang="zh-CN" altLang="en-US" sz="2800" dirty="0"/>
              <a:t>使用</a:t>
            </a:r>
            <a:r>
              <a:rPr lang="en-US" altLang="zh-CN" sz="2800" dirty="0"/>
              <a:t>instance()</a:t>
            </a:r>
            <a:r>
              <a:rPr lang="zh-CN" altLang="en-US" sz="2800" dirty="0"/>
              <a:t>函数判断对象类型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2.1  </a:t>
            </a:r>
            <a:r>
              <a:rPr lang="zh-CN" altLang="en-US" dirty="0"/>
              <a:t>声明类</a:t>
            </a:r>
            <a:endParaRPr lang="zh-CN" altLang="en-US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912813" y="1276350"/>
            <a:ext cx="7850188" cy="45910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Python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中，可以使用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关键字来声明一个类，其基本语法如下：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成员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变量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成员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函数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同样，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Python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使用缩进标识类的定义代码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 Corp PowerPoint 2">
  <a:themeElements>
    <a:clrScheme name="New Corp PowerPoint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ew Corp PowerPoint 2">
      <a:majorFont>
        <a:latin typeface="Myriad Roman"/>
        <a:ea typeface="宋体"/>
        <a:cs typeface=""/>
      </a:majorFont>
      <a:minorFont>
        <a:latin typeface="新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w Corp PowerPoint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Corp PowerPoint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Corp PowerPoint 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Corp PowerPoint 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Corp PowerPoint 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Corp PowerPoint 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Corp PowerPoint 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4981</Words>
  <Application>WPS 演示</Application>
  <PresentationFormat>全屏显示(4:3)</PresentationFormat>
  <Paragraphs>303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Arial</vt:lpstr>
      <vt:lpstr>宋体</vt:lpstr>
      <vt:lpstr>Wingdings</vt:lpstr>
      <vt:lpstr>Myriad Roman</vt:lpstr>
      <vt:lpstr>新宋体</vt:lpstr>
      <vt:lpstr>黑体</vt:lpstr>
      <vt:lpstr>Calibri</vt:lpstr>
      <vt:lpstr>华文行楷</vt:lpstr>
      <vt:lpstr>Arial Unicode MS</vt:lpstr>
      <vt:lpstr>微软雅黑</vt:lpstr>
      <vt:lpstr>Arial Unicode MS</vt:lpstr>
      <vt:lpstr>Segoe Print</vt:lpstr>
      <vt:lpstr>New Corp PowerPoint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ceac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yao</dc:creator>
  <cp:lastModifiedBy>Administor</cp:lastModifiedBy>
  <cp:revision>300</cp:revision>
  <dcterms:created xsi:type="dcterms:W3CDTF">1999-12-31T22:52:11Z</dcterms:created>
  <dcterms:modified xsi:type="dcterms:W3CDTF">2018-11-12T07:11:12Z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