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75" r:id="rId14"/>
    <p:sldId id="263" r:id="rId15"/>
    <p:sldId id="273" r:id="rId16"/>
    <p:sldId id="269" r:id="rId17"/>
    <p:sldId id="270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9255C-4E62-4B3D-BA8B-908A996168BB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7B362-4502-4540-BA50-DFB370ACE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9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7B362-4502-4540-BA50-DFB370ACEF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7B362-4502-4540-BA50-DFB370ACEF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3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7B362-4502-4540-BA50-DFB370ACEF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1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7B362-4502-4540-BA50-DFB370ACEF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0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7B362-4502-4540-BA50-DFB370ACEF0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7B362-4502-4540-BA50-DFB370ACEF0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2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191D-AC1B-49A0-BE24-96FEA64FC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SHELL Programming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6B08C-2EF9-42ED-B461-C42F8FF6B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Zhaojun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78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C510-0F7A-47C3-BD74-3258E957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890C-CF7F-4EC8-B4F7-442F5548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250"/>
            <a:ext cx="8596668" cy="5048249"/>
          </a:xfrm>
        </p:spPr>
        <p:txBody>
          <a:bodyPr>
            <a:normAutofit/>
          </a:bodyPr>
          <a:lstStyle/>
          <a:p>
            <a:r>
              <a:rPr lang="en-US" altLang="zh-CN" dirty="0"/>
              <a:t>String-based conditions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Attention!</a:t>
            </a:r>
          </a:p>
          <a:p>
            <a:pPr marL="0" indent="0">
              <a:buNone/>
            </a:pPr>
            <a:r>
              <a:rPr lang="en-US" altLang="zh-CN" dirty="0"/>
              <a:t>	The  "&lt;" and  “&gt;"needs to be escaped within a </a:t>
            </a:r>
            <a:r>
              <a:rPr lang="en-US" altLang="zh-CN" b="1" dirty="0"/>
              <a:t>[ ] </a:t>
            </a:r>
            <a:r>
              <a:rPr lang="en-US" altLang="zh-CN" dirty="0"/>
              <a:t>construct </a:t>
            </a:r>
            <a:br>
              <a:rPr lang="en-US" altLang="zh-CN" dirty="0"/>
            </a:b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if [ “$1“ \&lt; “$2” ]</a:t>
            </a:r>
          </a:p>
          <a:p>
            <a:pPr marL="0" indent="0">
              <a:buNone/>
            </a:pPr>
            <a:r>
              <a:rPr lang="en-US" altLang="zh-CN" sz="1600" dirty="0"/>
              <a:t>	or</a:t>
            </a:r>
          </a:p>
          <a:p>
            <a:pPr marL="0" indent="0">
              <a:buNone/>
            </a:pPr>
            <a:r>
              <a:rPr lang="en-US" altLang="zh-CN" sz="1600" dirty="0"/>
              <a:t>	if [[ “$1” &lt; “$2 ]]</a:t>
            </a:r>
          </a:p>
          <a:p>
            <a:endParaRPr lang="en-US" altLang="zh-C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BD58DB-2628-4683-8152-0F9C969CA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220"/>
              </p:ext>
            </p:extLst>
          </p:nvPr>
        </p:nvGraphicFramePr>
        <p:xfrm>
          <a:off x="942974" y="2051050"/>
          <a:ext cx="8331027" cy="2320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052">
                  <a:extLst>
                    <a:ext uri="{9D8B030D-6E8A-4147-A177-3AD203B41FA5}">
                      <a16:colId xmlns:a16="http://schemas.microsoft.com/office/drawing/2014/main" val="2724833666"/>
                    </a:ext>
                  </a:extLst>
                </a:gridCol>
                <a:gridCol w="5638975">
                  <a:extLst>
                    <a:ext uri="{9D8B030D-6E8A-4147-A177-3AD203B41FA5}">
                      <a16:colId xmlns:a16="http://schemas.microsoft.com/office/drawing/2014/main" val="1440972464"/>
                    </a:ext>
                  </a:extLst>
                </a:gridCol>
              </a:tblGrid>
              <a:tr h="313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-z EMPTYSTRING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EMPTYSTRING is an empty string.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1063991"/>
                  </a:ext>
                </a:extLst>
              </a:tr>
              <a:tr h="313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-n NONEMPTYSTRING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NONEMPTYSTRING has a length of more than zero.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3332360"/>
                  </a:ext>
                </a:extLst>
              </a:tr>
              <a:tr h="313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[ STRING1 == STRING2 ]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STRING1 is equal to STRING2.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21620043"/>
                  </a:ext>
                </a:extLst>
              </a:tr>
              <a:tr h="313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STRING1 != STRING2 ]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STRING1 is not equal to STRING2.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3365795"/>
                  </a:ext>
                </a:extLst>
              </a:tr>
              <a:tr h="6278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[ STRING1 \&gt; STRING2 ]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STRING1 sorts after STRING2 in ASCII alphabetical order.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8617137"/>
                  </a:ext>
                </a:extLst>
              </a:tr>
              <a:tr h="4372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[ STRING1 \&lt; STRING2 ]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STRING1 sorts before STRING2 in ASCII alphabetical order.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9909936"/>
                  </a:ext>
                </a:extLst>
              </a:tr>
            </a:tbl>
          </a:graphicData>
        </a:graphic>
      </p:graphicFrame>
      <p:pic>
        <p:nvPicPr>
          <p:cNvPr id="10" name="Graphic 9" descr="Play">
            <a:extLst>
              <a:ext uri="{FF2B5EF4-FFF2-40B4-BE49-F238E27FC236}">
                <a16:creationId xmlns:a16="http://schemas.microsoft.com/office/drawing/2014/main" id="{05A0805F-792D-40CE-892E-C160AD03C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49" y="4400549"/>
            <a:ext cx="419102" cy="41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2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C510-0F7A-47C3-BD74-3258E957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890C-CF7F-4EC8-B4F7-442F5548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250"/>
            <a:ext cx="8596668" cy="5048249"/>
          </a:xfrm>
        </p:spPr>
        <p:txBody>
          <a:bodyPr>
            <a:normAutofit/>
          </a:bodyPr>
          <a:lstStyle/>
          <a:p>
            <a:r>
              <a:rPr lang="en-US" altLang="zh-CN" dirty="0"/>
              <a:t>Arithmetic (number-based) conditions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DE9A79-6024-4F02-97CB-BC352B2C5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91802"/>
              </p:ext>
            </p:extLst>
          </p:nvPr>
        </p:nvGraphicFramePr>
        <p:xfrm>
          <a:off x="990599" y="2162174"/>
          <a:ext cx="7686675" cy="4181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1042">
                  <a:extLst>
                    <a:ext uri="{9D8B030D-6E8A-4147-A177-3AD203B41FA5}">
                      <a16:colId xmlns:a16="http://schemas.microsoft.com/office/drawing/2014/main" val="58735720"/>
                    </a:ext>
                  </a:extLst>
                </a:gridCol>
                <a:gridCol w="4665633">
                  <a:extLst>
                    <a:ext uri="{9D8B030D-6E8A-4147-A177-3AD203B41FA5}">
                      <a16:colId xmlns:a16="http://schemas.microsoft.com/office/drawing/2014/main" val="3334497531"/>
                    </a:ext>
                  </a:extLst>
                </a:gridCol>
              </a:tblGrid>
              <a:tr h="348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NUM1 -eq NUM2 ]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NUM1 is Equal to NUM2.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2323743"/>
                  </a:ext>
                </a:extLst>
              </a:tr>
              <a:tr h="348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NUM1 -ne NUM2 ]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NUM1 is Not Equal to NUM2.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7968395"/>
                  </a:ext>
                </a:extLst>
              </a:tr>
              <a:tr h="348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NUM1 -gt NUM2 ]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NUM1 is Greater Than NUM2.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4524635"/>
                  </a:ext>
                </a:extLst>
              </a:tr>
              <a:tr h="348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NUM1 -ge NUM2 ]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NUM1 is Greater than or Equal to NUM2.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45598238"/>
                  </a:ext>
                </a:extLst>
              </a:tr>
              <a:tr h="348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NUM1 -lt NUM2 ]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NUM1 is Less Than NUM2.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4555680"/>
                  </a:ext>
                </a:extLst>
              </a:tr>
              <a:tr h="348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NUM1 -le NUM2 ]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NUM1 is Less than or Equal to NUM2.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0771762"/>
                  </a:ext>
                </a:extLst>
              </a:tr>
              <a:tr h="348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(( NUM1 == NUM2 ))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NUM1 is equal to NUM2.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1009355"/>
                  </a:ext>
                </a:extLst>
              </a:tr>
              <a:tr h="348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(( NUM1 != NUM2 ))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NUM1 is not equal to NUM2.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7258456"/>
                  </a:ext>
                </a:extLst>
              </a:tr>
              <a:tr h="348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(( NUM1 &gt; NUM2 ))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NUM1 is greater than NUM2.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7599861"/>
                  </a:ext>
                </a:extLst>
              </a:tr>
              <a:tr h="348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(( NUM1 &gt;= NUM2 ))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NUM1 is greater than or equal to NUM2.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9796125"/>
                  </a:ext>
                </a:extLst>
              </a:tr>
              <a:tr h="348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(( NUM1 &lt; NUM2 ))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NUM1 is less than NUM2.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1454264"/>
                  </a:ext>
                </a:extLst>
              </a:tr>
              <a:tr h="348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(( NUM1 &lt;= NUM2 ))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NUM1 is less than or equal to NUM2.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063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43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C510-0F7A-47C3-BD74-3258E957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890C-CF7F-4EC8-B4F7-442F5548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250"/>
            <a:ext cx="8596668" cy="5048249"/>
          </a:xfrm>
        </p:spPr>
        <p:txBody>
          <a:bodyPr>
            <a:normAutofit/>
          </a:bodyPr>
          <a:lstStyle/>
          <a:p>
            <a:r>
              <a:rPr lang="en-US" altLang="zh-CN" dirty="0"/>
              <a:t>Exit Status of Command</a:t>
            </a:r>
          </a:p>
          <a:p>
            <a:pPr marL="457200" lvl="1" indent="0">
              <a:buNone/>
            </a:pPr>
            <a:r>
              <a:rPr lang="en-US" altLang="zh-CN" dirty="0"/>
              <a:t>1. ‘</a:t>
            </a:r>
            <a:r>
              <a:rPr lang="en-US" altLang="zh-CN" b="1" dirty="0"/>
              <a:t>$?</a:t>
            </a:r>
            <a:r>
              <a:rPr lang="en-US" altLang="zh-CN" dirty="0"/>
              <a:t>’ reads the exit status of the last command executed.</a:t>
            </a:r>
          </a:p>
          <a:p>
            <a:pPr marL="457200" lvl="1" indent="0">
              <a:buNone/>
            </a:pPr>
            <a:r>
              <a:rPr lang="en-US" altLang="zh-CN" dirty="0"/>
              <a:t>2. After a function all or script, ‘$?’ gives the exit status of the last command in function/script, or the exit code of explicitly ‘return’ statement.</a:t>
            </a:r>
          </a:p>
          <a:p>
            <a:pPr marL="457200" lvl="1" indent="0">
              <a:buNone/>
            </a:pPr>
            <a:r>
              <a:rPr lang="en-US" altLang="zh-CN" dirty="0"/>
              <a:t>3</a:t>
            </a:r>
            <a:r>
              <a:rPr lang="en-US" altLang="zh-CN" b="1" dirty="0"/>
              <a:t>. 0 </a:t>
            </a:r>
            <a:r>
              <a:rPr lang="en-US" altLang="zh-CN" dirty="0"/>
              <a:t>on success or an integer in the range 1 - 255 on error.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Compound Comparison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[ -f try.py ] &amp;&amp; file try.py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file try.py &gt;/dev/null 2&gt;&amp;1 || echo ‘File not exit’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if [[ $UID -ne 0 &amp;&amp; -u /</a:t>
            </a:r>
            <a:r>
              <a:rPr lang="en-US" altLang="zh-CN" dirty="0" err="1"/>
              <a:t>usr</a:t>
            </a:r>
            <a:r>
              <a:rPr lang="en-US" altLang="zh-CN" dirty="0"/>
              <a:t>/bin/passwd ]]; then echo "ok"; fi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if [ $UID -ne 0 -a -u /</a:t>
            </a:r>
            <a:r>
              <a:rPr lang="en-US" altLang="zh-CN" dirty="0" err="1"/>
              <a:t>usr</a:t>
            </a:r>
            <a:r>
              <a:rPr lang="en-US" altLang="zh-CN" dirty="0"/>
              <a:t>/bin/passwd ]; then echo "ok"; fi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if [ $UID -ne 0 ] &amp;&amp; [ -u /</a:t>
            </a:r>
            <a:r>
              <a:rPr lang="en-US" altLang="zh-CN" dirty="0" err="1"/>
              <a:t>usr</a:t>
            </a:r>
            <a:r>
              <a:rPr lang="en-US" altLang="zh-CN" dirty="0"/>
              <a:t>/bin/passwd ]; then echo "ok"; fi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(( $a &lt; 10 )) &amp;&amp; (( $a &gt; 0 )) &amp;&amp; echo '0-a-10'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80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C510-0F7A-47C3-BD74-3258E957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altLang="zh-CN" dirty="0"/>
              <a:t>Case Statement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890C-CF7F-4EC8-B4F7-442F5548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250"/>
            <a:ext cx="8596668" cy="5048249"/>
          </a:xfrm>
        </p:spPr>
        <p:txBody>
          <a:bodyPr>
            <a:normAutofit/>
          </a:bodyPr>
          <a:lstStyle/>
          <a:p>
            <a:r>
              <a:rPr lang="en-US" altLang="zh-CN" dirty="0"/>
              <a:t>Case Statement</a:t>
            </a:r>
          </a:p>
          <a:p>
            <a:pPr marL="457200" lvl="1" indent="0">
              <a:buNone/>
            </a:pPr>
            <a:r>
              <a:rPr lang="en-US" altLang="zh-CN" i="1" dirty="0"/>
              <a:t>case "$1" in</a:t>
            </a:r>
          </a:p>
          <a:p>
            <a:pPr marL="457200" lvl="1" indent="0">
              <a:buNone/>
            </a:pPr>
            <a:r>
              <a:rPr lang="en-US" altLang="zh-CN" i="1" dirty="0"/>
              <a:t>    [1-9])</a:t>
            </a:r>
          </a:p>
          <a:p>
            <a:pPr marL="457200" lvl="1" indent="0">
              <a:buNone/>
            </a:pPr>
            <a:r>
              <a:rPr lang="en-US" altLang="zh-CN" i="1" dirty="0"/>
              <a:t>        echo "digit";;</a:t>
            </a:r>
          </a:p>
          <a:p>
            <a:pPr marL="457200" lvl="1" indent="0">
              <a:buNone/>
            </a:pPr>
            <a:r>
              <a:rPr lang="en-US" altLang="zh-CN" i="1" dirty="0"/>
              <a:t>    '</a:t>
            </a:r>
            <a:r>
              <a:rPr lang="en-US" altLang="zh-CN" i="1" dirty="0" err="1"/>
              <a:t>y'|'Y</a:t>
            </a:r>
            <a:r>
              <a:rPr lang="en-US" altLang="zh-CN" i="1" dirty="0"/>
              <a:t>')</a:t>
            </a:r>
          </a:p>
          <a:p>
            <a:pPr marL="457200" lvl="1" indent="0">
              <a:buNone/>
            </a:pPr>
            <a:r>
              <a:rPr lang="en-US" altLang="zh-CN" i="1" dirty="0"/>
              <a:t>        echo "</a:t>
            </a:r>
            <a:r>
              <a:rPr lang="en-US" altLang="zh-CN" i="1" dirty="0" err="1"/>
              <a:t>y|Y</a:t>
            </a:r>
            <a:r>
              <a:rPr lang="en-US" altLang="zh-CN" i="1" dirty="0"/>
              <a:t>";;</a:t>
            </a:r>
          </a:p>
          <a:p>
            <a:pPr marL="457200" lvl="1" indent="0">
              <a:buNone/>
            </a:pPr>
            <a:r>
              <a:rPr lang="en-US" altLang="zh-CN" i="1" dirty="0"/>
              <a:t>#    [a-</a:t>
            </a:r>
            <a:r>
              <a:rPr lang="en-US" altLang="zh-CN" i="1" dirty="0" err="1"/>
              <a:t>zA</a:t>
            </a:r>
            <a:r>
              <a:rPr lang="en-US" altLang="zh-CN" i="1" dirty="0"/>
              <a:t>-Z]+)</a:t>
            </a:r>
          </a:p>
          <a:p>
            <a:pPr marL="457200" lvl="1" indent="0">
              <a:buNone/>
            </a:pPr>
            <a:r>
              <a:rPr lang="en-US" altLang="zh-CN" i="1" dirty="0"/>
              <a:t>#        echo "</a:t>
            </a:r>
            <a:r>
              <a:rPr lang="en-US" altLang="zh-CN" i="1" dirty="0" err="1"/>
              <a:t>mul</a:t>
            </a:r>
            <a:r>
              <a:rPr lang="en-US" altLang="zh-CN" i="1" dirty="0"/>
              <a:t>-alphabet";;</a:t>
            </a:r>
          </a:p>
          <a:p>
            <a:pPr marL="457200" lvl="1" indent="0">
              <a:buNone/>
            </a:pPr>
            <a:r>
              <a:rPr lang="en-US" altLang="zh-CN" i="1" dirty="0"/>
              <a:t>    [a-</a:t>
            </a:r>
            <a:r>
              <a:rPr lang="en-US" altLang="zh-CN" i="1" dirty="0" err="1"/>
              <a:t>zA</a:t>
            </a:r>
            <a:r>
              <a:rPr lang="en-US" altLang="zh-CN" i="1" dirty="0"/>
              <a:t>-Z])</a:t>
            </a:r>
          </a:p>
          <a:p>
            <a:pPr marL="457200" lvl="1" indent="0">
              <a:buNone/>
            </a:pPr>
            <a:r>
              <a:rPr lang="en-US" altLang="zh-CN" i="1" dirty="0"/>
              <a:t>        echo "alphabet";;</a:t>
            </a:r>
          </a:p>
          <a:p>
            <a:pPr marL="457200" lvl="1" indent="0">
              <a:buNone/>
            </a:pPr>
            <a:r>
              <a:rPr lang="en-US" altLang="zh-CN" i="1" dirty="0"/>
              <a:t>    *)</a:t>
            </a:r>
          </a:p>
          <a:p>
            <a:pPr marL="457200" lvl="1" indent="0">
              <a:buNone/>
            </a:pPr>
            <a:r>
              <a:rPr lang="en-US" altLang="zh-CN" i="1" dirty="0"/>
              <a:t>        echo "other";;</a:t>
            </a:r>
          </a:p>
          <a:p>
            <a:pPr marL="457200" lvl="1" indent="0">
              <a:buNone/>
            </a:pPr>
            <a:r>
              <a:rPr lang="en-US" altLang="zh-CN" i="1" dirty="0" err="1"/>
              <a:t>esac</a:t>
            </a:r>
            <a:endParaRPr lang="en-US" altLang="zh-CN" i="1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94E63-BF8C-46BF-9A29-A5B9DBFD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92" y="1709737"/>
            <a:ext cx="6063933" cy="38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D503-279E-4EDA-BEDE-4D5E74E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1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Pipe and Redirection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7F61-DAE0-4EF5-A5B0-54B08FFE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7774"/>
            <a:ext cx="9238191" cy="5314951"/>
          </a:xfrm>
        </p:spPr>
        <p:txBody>
          <a:bodyPr>
            <a:normAutofit/>
          </a:bodyPr>
          <a:lstStyle/>
          <a:p>
            <a:r>
              <a:rPr lang="en-US" altLang="zh-CN" dirty="0"/>
              <a:t>Pipe( command1 | command2)</a:t>
            </a:r>
          </a:p>
          <a:p>
            <a:pPr marL="0" indent="0">
              <a:buNone/>
            </a:pPr>
            <a:r>
              <a:rPr lang="en-US" altLang="zh-CN" sz="1600" i="1" dirty="0"/>
              <a:t>	</a:t>
            </a:r>
            <a:r>
              <a:rPr lang="en-US" altLang="zh-CN" dirty="0"/>
              <a:t>Passes the output (</a:t>
            </a:r>
            <a:r>
              <a:rPr lang="en-US" altLang="zh-CN" dirty="0" err="1"/>
              <a:t>stdout</a:t>
            </a:r>
            <a:r>
              <a:rPr lang="en-US" altLang="zh-CN" dirty="0"/>
              <a:t> of a previous command to the input (stdin) of the next one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r>
              <a:rPr lang="en-US" altLang="zh-CN" sz="1600" dirty="0"/>
              <a:t> 	</a:t>
            </a:r>
            <a:r>
              <a:rPr lang="fr-FR" altLang="zh-CN" sz="1600" i="1" dirty="0"/>
              <a:t>*eselnts1466(master)&gt; cat /</a:t>
            </a:r>
            <a:r>
              <a:rPr lang="fr-FR" altLang="zh-CN" sz="1600" i="1" dirty="0" err="1"/>
              <a:t>etc</a:t>
            </a:r>
            <a:r>
              <a:rPr lang="fr-FR" altLang="zh-CN" sz="1600" i="1" dirty="0"/>
              <a:t>/</a:t>
            </a:r>
            <a:r>
              <a:rPr lang="fr-FR" altLang="zh-CN" sz="1600" i="1" dirty="0" err="1"/>
              <a:t>passwd</a:t>
            </a:r>
            <a:r>
              <a:rPr lang="fr-FR" altLang="zh-CN" sz="1600" i="1" dirty="0"/>
              <a:t> |</a:t>
            </a:r>
            <a:r>
              <a:rPr lang="fr-FR" altLang="zh-CN" sz="1600" i="1" dirty="0" err="1"/>
              <a:t>wc</a:t>
            </a:r>
            <a:r>
              <a:rPr lang="fr-FR" altLang="zh-CN" sz="1600" i="1" dirty="0"/>
              <a:t> –l</a:t>
            </a:r>
          </a:p>
          <a:p>
            <a:pPr marL="0" indent="0">
              <a:buNone/>
            </a:pPr>
            <a:endParaRPr lang="en-US" altLang="zh-CN" sz="1600" i="1" dirty="0"/>
          </a:p>
          <a:p>
            <a:r>
              <a:rPr lang="en-US" altLang="zh-CN" dirty="0"/>
              <a:t>Input and Output Redirection</a:t>
            </a:r>
          </a:p>
          <a:p>
            <a:pPr marL="0" indent="0">
              <a:buNone/>
            </a:pPr>
            <a:r>
              <a:rPr lang="en-US" altLang="zh-CN" sz="1600" i="1" dirty="0"/>
              <a:t>	</a:t>
            </a:r>
            <a:r>
              <a:rPr lang="en-US" altLang="zh-CN" sz="1600" dirty="0"/>
              <a:t>1 standard output; 2 standard error; 0 standard input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</a:p>
          <a:p>
            <a:pPr marL="0" indent="0">
              <a:buNone/>
            </a:pPr>
            <a:r>
              <a:rPr lang="en-US" altLang="zh-CN" sz="1600" dirty="0"/>
              <a:t>	ls 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/var &gt;/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/111</a:t>
            </a:r>
          </a:p>
          <a:p>
            <a:pPr marL="0" indent="0">
              <a:buNone/>
            </a:pPr>
            <a:r>
              <a:rPr lang="en-US" altLang="zh-CN" sz="1600" dirty="0"/>
              <a:t>	~/bin/evrtd.sh &gt;/dev/null 2&gt;&amp;1</a:t>
            </a:r>
          </a:p>
          <a:p>
            <a:pPr marL="0" indent="0">
              <a:buNone/>
            </a:pPr>
            <a:r>
              <a:rPr lang="en-US" altLang="zh-CN" sz="1600" dirty="0"/>
              <a:t>	while read nu; do </a:t>
            </a:r>
          </a:p>
          <a:p>
            <a:pPr marL="0" indent="0">
              <a:buNone/>
            </a:pPr>
            <a:r>
              <a:rPr lang="en-US" altLang="zh-CN" sz="1600" dirty="0"/>
              <a:t>		echo $nu</a:t>
            </a:r>
          </a:p>
          <a:p>
            <a:pPr marL="0" indent="0">
              <a:buNone/>
            </a:pPr>
            <a:r>
              <a:rPr lang="en-US" altLang="zh-CN" sz="1600" dirty="0"/>
              <a:t>	 done &lt; &lt;(cat ~/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/222)’</a:t>
            </a:r>
          </a:p>
        </p:txBody>
      </p:sp>
    </p:spTree>
    <p:extLst>
      <p:ext uri="{BB962C8B-B14F-4D97-AF65-F5344CB8AC3E}">
        <p14:creationId xmlns:p14="http://schemas.microsoft.com/office/powerpoint/2010/main" val="39307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D503-279E-4EDA-BEDE-4D5E74EB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1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7F61-DAE0-4EF5-A5B0-54B08FFE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7774"/>
            <a:ext cx="10285942" cy="5610225"/>
          </a:xfrm>
        </p:spPr>
        <p:txBody>
          <a:bodyPr>
            <a:normAutofit/>
          </a:bodyPr>
          <a:lstStyle/>
          <a:p>
            <a:r>
              <a:rPr lang="en-US" altLang="zh-CN" dirty="0"/>
              <a:t>Function Definition Format</a:t>
            </a:r>
          </a:p>
          <a:p>
            <a:pPr marL="0" indent="0">
              <a:buNone/>
            </a:pPr>
            <a:r>
              <a:rPr lang="en-US" altLang="zh-CN" sz="1600" i="1" dirty="0"/>
              <a:t>	[function] name() { </a:t>
            </a:r>
          </a:p>
          <a:p>
            <a:pPr marL="0" indent="0">
              <a:buNone/>
            </a:pPr>
            <a:r>
              <a:rPr lang="en-US" altLang="zh-CN" sz="1600" i="1" dirty="0"/>
              <a:t> 		command list;</a:t>
            </a:r>
          </a:p>
          <a:p>
            <a:pPr marL="0" indent="0">
              <a:buNone/>
            </a:pPr>
            <a:r>
              <a:rPr lang="en-US" altLang="zh-CN" sz="1600" i="1" dirty="0"/>
              <a:t>	}</a:t>
            </a:r>
          </a:p>
          <a:p>
            <a:r>
              <a:rPr lang="en-US" altLang="zh-CN" dirty="0"/>
              <a:t>Call Function</a:t>
            </a:r>
          </a:p>
          <a:p>
            <a:pPr marL="0" indent="0">
              <a:buNone/>
            </a:pPr>
            <a:r>
              <a:rPr lang="en-US" altLang="zh-CN" sz="1600" i="1" dirty="0"/>
              <a:t>	function parameter1 parameter2</a:t>
            </a:r>
          </a:p>
          <a:p>
            <a:r>
              <a:rPr lang="en-US" altLang="zh-CN" dirty="0"/>
              <a:t>Get function example from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876B6-B49E-43B6-8D64-B4A8F96A9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83" y="3872930"/>
            <a:ext cx="8596668" cy="29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0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1BEC-7B89-4A9F-A8D9-4B722D24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n-US" altLang="zh-CN" dirty="0"/>
              <a:t>Positional Parameters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814B-0B82-4416-8509-FACC9582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/>
          <a:lstStyle/>
          <a:p>
            <a:r>
              <a:rPr lang="en-US" altLang="zh-CN" dirty="0"/>
              <a:t>$0, $1, $2…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600" dirty="0"/>
              <a:t>Positional parameters passed to function or script</a:t>
            </a:r>
          </a:p>
          <a:p>
            <a:pPr marL="0" indent="0">
              <a:buNone/>
            </a:pPr>
            <a:r>
              <a:rPr lang="en-US" altLang="zh-CN" sz="1600" dirty="0"/>
              <a:t>	$0, function name or script file name.</a:t>
            </a:r>
          </a:p>
          <a:p>
            <a:pPr marL="0" indent="0">
              <a:buNone/>
            </a:pPr>
            <a:r>
              <a:rPr lang="en-US" altLang="zh-CN" sz="1600" dirty="0"/>
              <a:t>	 argument="$1"  or argument_="$1"_</a:t>
            </a:r>
          </a:p>
          <a:p>
            <a:r>
              <a:rPr lang="en-US" altLang="zh-CN" sz="1600" dirty="0"/>
              <a:t>	$#, parameter count.</a:t>
            </a:r>
          </a:p>
          <a:p>
            <a:r>
              <a:rPr lang="en-US" altLang="zh-CN" dirty="0"/>
              <a:t>	$*, </a:t>
            </a:r>
            <a:r>
              <a:rPr lang="en-US" altLang="zh-CN" sz="1600" dirty="0"/>
              <a:t>all of the positional parameters are seen as a single word.</a:t>
            </a:r>
          </a:p>
          <a:p>
            <a:r>
              <a:rPr lang="en-US" altLang="zh-CN" dirty="0"/>
              <a:t>	$@, each parameter in argument list is seen as a separate word.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FD4F8-35FF-4062-B9A0-53722765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85" y="4617720"/>
            <a:ext cx="47053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0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1BEC-7B89-4A9F-A8D9-4B722D24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n-US" altLang="zh-CN" dirty="0"/>
              <a:t>Loop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814B-0B82-4416-8509-FACC9582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For Syntax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600" dirty="0"/>
              <a:t>for 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 in [list]; do</a:t>
            </a:r>
          </a:p>
          <a:p>
            <a:pPr marL="0" indent="0">
              <a:buNone/>
            </a:pPr>
            <a:r>
              <a:rPr lang="en-US" altLang="zh-CN" sz="1600" dirty="0"/>
              <a:t>		command list</a:t>
            </a:r>
          </a:p>
          <a:p>
            <a:pPr marL="0" indent="0">
              <a:buNone/>
            </a:pPr>
            <a:r>
              <a:rPr lang="en-US" altLang="zh-CN" sz="1600" dirty="0"/>
              <a:t>	done</a:t>
            </a:r>
            <a:endParaRPr lang="en-US" altLang="zh-CN" dirty="0"/>
          </a:p>
          <a:p>
            <a:r>
              <a:rPr lang="en-US" altLang="zh-CN" dirty="0"/>
              <a:t>While Syntax</a:t>
            </a:r>
          </a:p>
          <a:p>
            <a:pPr marL="0" indent="0">
              <a:buNone/>
            </a:pPr>
            <a:r>
              <a:rPr lang="en-US" altLang="zh-CN" sz="1600" dirty="0"/>
              <a:t>	while [condition]; do</a:t>
            </a:r>
          </a:p>
          <a:p>
            <a:pPr marL="0" indent="0">
              <a:buNone/>
            </a:pPr>
            <a:r>
              <a:rPr lang="en-US" altLang="zh-CN" sz="1600" dirty="0"/>
              <a:t>		command list</a:t>
            </a:r>
          </a:p>
          <a:p>
            <a:pPr marL="0" indent="0">
              <a:buNone/>
            </a:pPr>
            <a:r>
              <a:rPr lang="en-US" altLang="zh-CN" sz="1600" dirty="0"/>
              <a:t>	done</a:t>
            </a:r>
          </a:p>
          <a:p>
            <a:r>
              <a:rPr lang="en-US" altLang="zh-CN" dirty="0"/>
              <a:t>Until Syntax</a:t>
            </a:r>
          </a:p>
          <a:p>
            <a:pPr marL="0" indent="0">
              <a:buNone/>
            </a:pPr>
            <a:r>
              <a:rPr lang="en-US" altLang="zh-CN" sz="1600" dirty="0"/>
              <a:t>	until [condition]; do</a:t>
            </a:r>
          </a:p>
          <a:p>
            <a:pPr marL="0" indent="0">
              <a:buNone/>
            </a:pPr>
            <a:r>
              <a:rPr lang="en-US" altLang="zh-CN" sz="1600" dirty="0"/>
              <a:t>		command list</a:t>
            </a:r>
          </a:p>
          <a:p>
            <a:pPr marL="0" indent="0">
              <a:buNone/>
            </a:pPr>
            <a:r>
              <a:rPr lang="en-US" altLang="zh-CN" sz="1600" dirty="0"/>
              <a:t>	done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FD4F8-35FF-4062-B9A0-53722765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10" y="1562101"/>
            <a:ext cx="47053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3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1BEC-7B89-4A9F-A8D9-4B722D24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n-US" altLang="zh-CN" dirty="0"/>
              <a:t>Basic Commands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814B-0B82-4416-8509-FACC9582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>
            <a:normAutofit/>
          </a:bodyPr>
          <a:lstStyle/>
          <a:p>
            <a:r>
              <a:rPr lang="en-US" altLang="zh-CN" dirty="0"/>
              <a:t>which </a:t>
            </a:r>
            <a:r>
              <a:rPr lang="en-US" altLang="zh-CN" i="1" dirty="0"/>
              <a:t>command</a:t>
            </a:r>
            <a:r>
              <a:rPr lang="en-US" altLang="zh-CN" dirty="0"/>
              <a:t>, shows the full path of (shell) commands</a:t>
            </a:r>
          </a:p>
          <a:p>
            <a:r>
              <a:rPr lang="en-US" altLang="zh-CN" dirty="0"/>
              <a:t>man </a:t>
            </a:r>
            <a:r>
              <a:rPr lang="en-US" altLang="zh-CN" i="1" dirty="0"/>
              <a:t>command</a:t>
            </a:r>
            <a:r>
              <a:rPr lang="en-US" altLang="zh-CN" dirty="0"/>
              <a:t>, an interface to the on-line reference manuals</a:t>
            </a:r>
          </a:p>
          <a:p>
            <a:r>
              <a:rPr lang="en-US" altLang="zh-CN" dirty="0" err="1"/>
              <a:t>awk</a:t>
            </a:r>
            <a:r>
              <a:rPr lang="en-US" altLang="zh-CN" dirty="0"/>
              <a:t>, cd, clear, cp, </a:t>
            </a:r>
            <a:r>
              <a:rPr lang="en-US" altLang="zh-CN" dirty="0" err="1"/>
              <a:t>chmod</a:t>
            </a:r>
            <a:r>
              <a:rPr lang="en-US" altLang="zh-CN" dirty="0"/>
              <a:t>, date +%w, du –</a:t>
            </a:r>
            <a:r>
              <a:rPr lang="en-US" altLang="zh-CN" dirty="0" err="1"/>
              <a:t>sh</a:t>
            </a:r>
            <a:r>
              <a:rPr lang="en-US" altLang="zh-CN" dirty="0"/>
              <a:t>, diff, dos2unix, grep –E, expr, file, find, </a:t>
            </a:r>
            <a:r>
              <a:rPr lang="en-US" altLang="zh-CN" dirty="0" err="1"/>
              <a:t>getopts</a:t>
            </a:r>
            <a:r>
              <a:rPr lang="en-US" altLang="zh-CN" dirty="0"/>
              <a:t>, head, id, kill, less, </a:t>
            </a:r>
            <a:r>
              <a:rPr lang="en-US" altLang="zh-CN" dirty="0" err="1"/>
              <a:t>lsof</a:t>
            </a:r>
            <a:r>
              <a:rPr lang="en-US" altLang="zh-CN" dirty="0"/>
              <a:t>, locate, ln, </a:t>
            </a:r>
            <a:r>
              <a:rPr lang="en-US" altLang="zh-CN" dirty="0" err="1"/>
              <a:t>mkdir</a:t>
            </a:r>
            <a:r>
              <a:rPr lang="en-US" altLang="zh-CN" dirty="0"/>
              <a:t>, more, mount, nice, netstat, ping, </a:t>
            </a:r>
            <a:r>
              <a:rPr lang="en-US" altLang="zh-CN" dirty="0" err="1"/>
              <a:t>ps</a:t>
            </a:r>
            <a:r>
              <a:rPr lang="en-US" altLang="zh-CN" dirty="0"/>
              <a:t>, read, rm, rpm, </a:t>
            </a:r>
            <a:r>
              <a:rPr lang="en-US" altLang="zh-CN" dirty="0" err="1"/>
              <a:t>scp</a:t>
            </a:r>
            <a:r>
              <a:rPr lang="en-US" altLang="zh-CN" dirty="0"/>
              <a:t>, sed, sort, source, </a:t>
            </a:r>
            <a:r>
              <a:rPr lang="en-US" altLang="zh-CN" dirty="0" err="1"/>
              <a:t>sudo</a:t>
            </a:r>
            <a:r>
              <a:rPr lang="en-US" altLang="zh-CN" dirty="0"/>
              <a:t>, tail, </a:t>
            </a:r>
            <a:r>
              <a:rPr lang="en-US" altLang="zh-CN" dirty="0" err="1"/>
              <a:t>tcpdump</a:t>
            </a:r>
            <a:r>
              <a:rPr lang="en-US" altLang="zh-CN" dirty="0"/>
              <a:t>, tee, tar, top, touch, tr, </a:t>
            </a:r>
            <a:r>
              <a:rPr lang="en-US" altLang="zh-CN" dirty="0" err="1"/>
              <a:t>umask</a:t>
            </a:r>
            <a:r>
              <a:rPr lang="en-US" altLang="zh-CN" dirty="0"/>
              <a:t>, unique, uptime, unzip, watch, who, wall</a:t>
            </a:r>
          </a:p>
          <a:p>
            <a:r>
              <a:rPr lang="en-US" altLang="zh-CN" dirty="0"/>
              <a:t>source command and subshell</a:t>
            </a:r>
          </a:p>
          <a:p>
            <a:pPr marL="457200" lvl="1" indent="0">
              <a:buNone/>
            </a:pPr>
            <a:r>
              <a:rPr lang="en-US" altLang="zh-CN" i="1" dirty="0"/>
              <a:t>source filename</a:t>
            </a:r>
            <a:r>
              <a:rPr lang="en-US" altLang="zh-CN" dirty="0"/>
              <a:t>, import function/variables in </a:t>
            </a:r>
            <a:r>
              <a:rPr lang="en-US" altLang="zh-CN" i="1" dirty="0"/>
              <a:t>filename</a:t>
            </a:r>
            <a:r>
              <a:rPr lang="en-US" altLang="zh-CN" dirty="0"/>
              <a:t> to current shell.</a:t>
            </a:r>
          </a:p>
          <a:p>
            <a:pPr marL="457200" lvl="1" indent="0">
              <a:buNone/>
            </a:pPr>
            <a:r>
              <a:rPr lang="en-US" altLang="zh-CN" dirty="0"/>
              <a:t>./</a:t>
            </a:r>
            <a:r>
              <a:rPr lang="en-US" altLang="zh-CN" i="1" dirty="0"/>
              <a:t>filename, </a:t>
            </a:r>
            <a:r>
              <a:rPr lang="en-US" altLang="zh-CN" dirty="0"/>
              <a:t>run</a:t>
            </a:r>
            <a:r>
              <a:rPr lang="en-US" altLang="zh-CN" i="1" dirty="0"/>
              <a:t> filename </a:t>
            </a:r>
            <a:r>
              <a:rPr lang="en-US" altLang="zh-CN" dirty="0"/>
              <a:t>in a subshell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4F607-2DEA-487F-AF11-B7D30178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27" y="4792979"/>
            <a:ext cx="6852937" cy="19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0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1BEC-7B89-4A9F-A8D9-4B722D24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n-US" altLang="zh-CN" dirty="0"/>
              <a:t>Shell Script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814B-0B82-4416-8509-FACC9582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Create script file via vi/vim</a:t>
            </a:r>
          </a:p>
          <a:p>
            <a:r>
              <a:rPr lang="en-US" altLang="zh-CN" dirty="0"/>
              <a:t>Give the shell permission to execute it</a:t>
            </a:r>
          </a:p>
          <a:p>
            <a:pPr marL="457200" lvl="1" indent="0">
              <a:buNone/>
            </a:pPr>
            <a:r>
              <a:rPr lang="en-US" altLang="zh-CN" i="1" dirty="0" err="1"/>
              <a:t>chmod</a:t>
            </a:r>
            <a:r>
              <a:rPr lang="en-US" altLang="zh-CN" i="1" dirty="0"/>
              <a:t> </a:t>
            </a:r>
            <a:r>
              <a:rPr lang="en-US" altLang="zh-CN" i="1" dirty="0" err="1"/>
              <a:t>u+x</a:t>
            </a:r>
            <a:r>
              <a:rPr lang="en-US" altLang="zh-CN" i="1" dirty="0"/>
              <a:t> filename</a:t>
            </a:r>
            <a:endParaRPr lang="en-US" altLang="zh-CN" dirty="0"/>
          </a:p>
          <a:p>
            <a:r>
              <a:rPr lang="en-US" altLang="zh-CN" dirty="0"/>
              <a:t>Run it</a:t>
            </a:r>
          </a:p>
          <a:p>
            <a:r>
              <a:rPr lang="en-US" altLang="zh-CN" dirty="0"/>
              <a:t>Debug</a:t>
            </a:r>
          </a:p>
          <a:p>
            <a:pPr marL="0" indent="0">
              <a:buNone/>
            </a:pPr>
            <a:r>
              <a:rPr lang="en-US" altLang="zh-CN" dirty="0"/>
              <a:t>	‘set –x’ at beginning of script</a:t>
            </a:r>
          </a:p>
          <a:p>
            <a:r>
              <a:rPr lang="en-US" altLang="zh-CN" dirty="0"/>
              <a:t>Capture signal</a:t>
            </a:r>
          </a:p>
          <a:p>
            <a:pPr marL="457200" lvl="1" indent="0">
              <a:buNone/>
            </a:pPr>
            <a:r>
              <a:rPr lang="en-US" altLang="zh-CN" dirty="0"/>
              <a:t>trap command signal</a:t>
            </a:r>
          </a:p>
          <a:p>
            <a:pPr marL="457200" lvl="1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error_handling</a:t>
            </a:r>
            <a:r>
              <a:rPr lang="en-US" altLang="zh-CN" dirty="0"/>
              <a:t>()</a:t>
            </a:r>
          </a:p>
          <a:p>
            <a:pPr marL="457200" lvl="1" indent="0">
              <a:buNone/>
            </a:pPr>
            <a:r>
              <a:rPr lang="en-US" altLang="zh-CN" dirty="0"/>
              <a:t>{ ……..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r>
              <a:rPr lang="es-ES" altLang="zh-CN" dirty="0" err="1"/>
              <a:t>trap</a:t>
            </a:r>
            <a:r>
              <a:rPr lang="es-ES" altLang="zh-CN" dirty="0"/>
              <a:t> </a:t>
            </a:r>
            <a:r>
              <a:rPr lang="es-ES" altLang="zh-CN" dirty="0" err="1"/>
              <a:t>error_handling</a:t>
            </a:r>
            <a:r>
              <a:rPr lang="es-ES" altLang="zh-CN" dirty="0"/>
              <a:t> SIGINT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63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3A89-8531-474D-8366-43FFF303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D6E1-D14D-47CD-94F7-FEDD43A8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What is SHELL</a:t>
            </a:r>
          </a:p>
          <a:p>
            <a:r>
              <a:rPr lang="en-US" altLang="zh-CN" sz="3200" dirty="0"/>
              <a:t>Command-line Interpreter</a:t>
            </a:r>
          </a:p>
          <a:p>
            <a:r>
              <a:rPr lang="en-US" altLang="zh-CN" sz="3200" dirty="0"/>
              <a:t>Test and Loop</a:t>
            </a:r>
          </a:p>
          <a:p>
            <a:r>
              <a:rPr lang="en-US" altLang="zh-CN" sz="3200" dirty="0"/>
              <a:t>Basic Commands</a:t>
            </a:r>
          </a:p>
          <a:p>
            <a:r>
              <a:rPr lang="en-US" altLang="zh-CN" sz="3200" dirty="0"/>
              <a:t>Shell Script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1337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F4776-1CB9-4C50-9F16-A2DB3C74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1153212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What is SHELL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cdncontribute.geeksforgeeks.org/wp-content/uploads/18834419_1198504446945937_35839918_n-300x291.png">
            <a:extLst>
              <a:ext uri="{FF2B5EF4-FFF2-40B4-BE49-F238E27FC236}">
                <a16:creationId xmlns:a16="http://schemas.microsoft.com/office/drawing/2014/main" id="{A7138EF2-0F6E-4B91-94C8-B410BC5B2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273" y="1073788"/>
            <a:ext cx="4693147" cy="455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A613-D7A9-404A-8DD7-3F16E214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5386" y="1545996"/>
            <a:ext cx="4839327" cy="4609271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1. A shell is special user program which provide an interface to user to use operating system services.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2. Shell accept human readable commands from user and convert them into something which kernel can understand.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3. It is a command language interpreter that execute commands read from input devices such as keyboards or from files.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4. The shell gets started when the user logs in or start the terminal</a:t>
            </a:r>
          </a:p>
          <a:p>
            <a:pPr>
              <a:lnSpc>
                <a:spcPct val="90000"/>
              </a:lnSpc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3BEA-D806-43B6-93D4-A6CDA9E5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Command-line Interpreter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A28C-F2E3-475B-8B37-C0CC261FE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" y="1687399"/>
            <a:ext cx="9750360" cy="460970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Shell command lines consist of one or more words, which are separated on a command line by blanks or TABs.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b="1" dirty="0"/>
              <a:t>Command  Options  Parameters</a:t>
            </a:r>
            <a:endParaRPr lang="en-US" altLang="zh-CN" dirty="0"/>
          </a:p>
          <a:p>
            <a:r>
              <a:rPr lang="en-US" altLang="zh-CN" dirty="0"/>
              <a:t>IFS(Internal Field Separator), a specific shell variable is used to split command line into words, the default value is </a:t>
            </a:r>
            <a:r>
              <a:rPr lang="en-US" altLang="zh-CN" b="1" dirty="0"/>
              <a:t>&lt;space&gt;&lt;tab&gt;&lt;newline&gt;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Single Quotes or Hard Quotes</a:t>
            </a:r>
          </a:p>
          <a:p>
            <a:pPr marL="457200" lvl="1" indent="0">
              <a:buNone/>
            </a:pPr>
            <a:r>
              <a:rPr lang="en-US" altLang="zh-CN" dirty="0"/>
              <a:t>strip all characters within the quotes of any special meaning they might have </a:t>
            </a:r>
          </a:p>
          <a:p>
            <a:r>
              <a:rPr lang="en-US" altLang="zh-CN" dirty="0"/>
              <a:t>Double Quotes or Soft Quotes</a:t>
            </a:r>
          </a:p>
          <a:p>
            <a:pPr marL="457200" lvl="1" indent="0">
              <a:buNone/>
            </a:pPr>
            <a:r>
              <a:rPr lang="en-US" altLang="zh-CN" dirty="0"/>
              <a:t>Preserve the literal value of enclosed characters except ‘$’ ‘\’ and ‘`’</a:t>
            </a:r>
          </a:p>
          <a:p>
            <a:pPr marL="457200" lvl="1" indent="0">
              <a:buNone/>
            </a:pPr>
            <a:r>
              <a:rPr lang="en-US" altLang="zh-CN" i="1" dirty="0"/>
              <a:t>A=B\ C</a:t>
            </a:r>
          </a:p>
          <a:p>
            <a:pPr marL="457200" lvl="1" indent="0">
              <a:buNone/>
            </a:pPr>
            <a:r>
              <a:rPr lang="en-US" altLang="zh-CN" dirty="0"/>
              <a:t>What is the result of </a:t>
            </a:r>
            <a:r>
              <a:rPr lang="en-US" altLang="zh-CN" i="1" dirty="0"/>
              <a:t>echo ‘”$A”’ </a:t>
            </a:r>
            <a:r>
              <a:rPr lang="en-US" altLang="zh-CN" dirty="0"/>
              <a:t>and</a:t>
            </a:r>
            <a:r>
              <a:rPr lang="en-US" altLang="zh-CN" i="1" dirty="0"/>
              <a:t> echo “’$A’”</a:t>
            </a:r>
          </a:p>
          <a:p>
            <a:r>
              <a:rPr lang="en-US" altLang="zh-CN" dirty="0"/>
              <a:t>Backslash</a:t>
            </a:r>
          </a:p>
          <a:p>
            <a:pPr marL="457200" lvl="1" indent="0">
              <a:buNone/>
            </a:pPr>
            <a:r>
              <a:rPr lang="en-US" altLang="zh-CN" dirty="0"/>
              <a:t>Mark these special characters so that they are not interpreted by the shell</a:t>
            </a:r>
          </a:p>
        </p:txBody>
      </p:sp>
    </p:spTree>
    <p:extLst>
      <p:ext uri="{BB962C8B-B14F-4D97-AF65-F5344CB8AC3E}">
        <p14:creationId xmlns:p14="http://schemas.microsoft.com/office/powerpoint/2010/main" val="95474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CA1D-2668-42EF-B90B-CE6D349F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/>
          <a:lstStyle/>
          <a:p>
            <a:r>
              <a:rPr lang="en-US" altLang="zh-CN" dirty="0"/>
              <a:t>More in command-line interpreter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E4FE-3877-4EA6-9CE7-B294FDEC2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9647766" cy="49142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Brace expansion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600" dirty="0"/>
              <a:t> An optional preamble, followed by a series of comma-separated strings between a pair of braces, followed by an optional postscript. </a:t>
            </a:r>
          </a:p>
          <a:p>
            <a:r>
              <a:rPr lang="en-US" altLang="zh-CN" dirty="0"/>
              <a:t>Tilde Expansion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600" dirty="0"/>
              <a:t>All words between ‘~’ and 1</a:t>
            </a:r>
            <a:r>
              <a:rPr lang="en-US" altLang="zh-CN" sz="1600" baseline="30000" dirty="0"/>
              <a:t>st</a:t>
            </a:r>
            <a:r>
              <a:rPr lang="en-US" altLang="zh-CN" sz="1600" dirty="0"/>
              <a:t> ‘/’ is considered as tilde-prefix. ~[tilde-prefix] is replaced with home directory associated with the login name(tilde-prefix) or $HOME env.</a:t>
            </a:r>
            <a:endParaRPr lang="en-US" altLang="zh-CN" sz="1400" dirty="0"/>
          </a:p>
          <a:p>
            <a:r>
              <a:rPr lang="en-US" altLang="zh-CN" dirty="0"/>
              <a:t>Command Substitution </a:t>
            </a:r>
          </a:p>
          <a:p>
            <a:pPr marL="457200" lvl="1" indent="0">
              <a:buNone/>
            </a:pPr>
            <a:r>
              <a:rPr lang="en-US" altLang="zh-CN" dirty="0"/>
              <a:t>Shell run $(command) in an subshell and replace the command with output of a command.</a:t>
            </a:r>
            <a:endParaRPr lang="en-US" altLang="zh-CN" sz="1400" dirty="0"/>
          </a:p>
          <a:p>
            <a:r>
              <a:rPr lang="en-US" altLang="zh-CN" dirty="0"/>
              <a:t>Process Substitution</a:t>
            </a:r>
          </a:p>
          <a:p>
            <a:pPr marL="457200" lvl="1" indent="0">
              <a:buNone/>
            </a:pPr>
            <a:r>
              <a:rPr lang="en-US" altLang="zh-CN" dirty="0"/>
              <a:t>Allows a process’s input or output to be referred to as a filename.</a:t>
            </a:r>
          </a:p>
          <a:p>
            <a:pPr marL="457200" lvl="1" indent="0">
              <a:buNone/>
            </a:pPr>
            <a:r>
              <a:rPr lang="en-US" altLang="zh-CN" dirty="0"/>
              <a:t>&lt;(command list) or &gt;(command list)</a:t>
            </a:r>
            <a:endParaRPr lang="en-US" altLang="zh-CN" sz="1400" dirty="0"/>
          </a:p>
          <a:p>
            <a:r>
              <a:rPr lang="en-US" altLang="zh-CN" dirty="0"/>
              <a:t>Filename Expansion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600" dirty="0"/>
              <a:t>Shell scans each word for the characters ‘*’, ‘?’, and ‘[’, replace then with an alphabetically sorted list of filenames matching the pattern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34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D503-279E-4EDA-BEDE-4D5E74EB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command-line interpreter examples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7F61-DAE0-4EF5-A5B0-54B08FFE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2811"/>
            <a:ext cx="10307823" cy="52021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 dirty="0"/>
              <a:t>1. Brace expansion</a:t>
            </a:r>
          </a:p>
          <a:p>
            <a:pPr marL="0" indent="0">
              <a:buNone/>
            </a:pPr>
            <a:r>
              <a:rPr lang="en-US" altLang="zh-CN" sz="1600" dirty="0"/>
              <a:t>*eselnts1466&gt; </a:t>
            </a:r>
            <a:r>
              <a:rPr lang="en-US" altLang="zh-CN" sz="1600" i="1" dirty="0"/>
              <a:t>touch ~/</a:t>
            </a:r>
            <a:r>
              <a:rPr lang="en-US" altLang="zh-CN" sz="1600" i="1" dirty="0" err="1"/>
              <a:t>tmp</a:t>
            </a:r>
            <a:r>
              <a:rPr lang="en-US" altLang="zh-CN" sz="1600" i="1" dirty="0"/>
              <a:t>/a{</a:t>
            </a:r>
            <a:r>
              <a:rPr lang="en-US" altLang="zh-CN" sz="1600" i="1" dirty="0" err="1"/>
              <a:t>d,c,b</a:t>
            </a:r>
            <a:r>
              <a:rPr lang="en-US" altLang="zh-CN" sz="1600" i="1" dirty="0"/>
              <a:t>}e</a:t>
            </a:r>
          </a:p>
          <a:p>
            <a:pPr marL="0" indent="0">
              <a:buNone/>
            </a:pPr>
            <a:r>
              <a:rPr lang="en-US" altLang="zh-CN" sz="1600" dirty="0" err="1"/>
              <a:t>ade</a:t>
            </a:r>
            <a:r>
              <a:rPr lang="en-US" altLang="zh-CN" sz="1600" dirty="0"/>
              <a:t> ace </a:t>
            </a:r>
            <a:r>
              <a:rPr lang="en-US" altLang="zh-CN" sz="1600" dirty="0" err="1"/>
              <a:t>abe</a:t>
            </a:r>
            <a:endParaRPr lang="en-US" altLang="zh-CN" sz="1600" dirty="0"/>
          </a:p>
          <a:p>
            <a:pPr marL="0" indent="0">
              <a:buNone/>
            </a:pPr>
            <a:r>
              <a:rPr lang="de-DE" altLang="zh-CN" sz="1600" dirty="0"/>
              <a:t>*eselnts1466&gt; bash -c 'echo {1..10}‘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2. Tilde expansion</a:t>
            </a:r>
          </a:p>
          <a:p>
            <a:pPr marL="0" indent="0">
              <a:buNone/>
            </a:pPr>
            <a:r>
              <a:rPr lang="en-US" altLang="zh-CN" sz="1600" dirty="0"/>
              <a:t>*eselnts1466&gt; </a:t>
            </a:r>
            <a:r>
              <a:rPr lang="en-US" altLang="zh-CN" sz="1600" i="1" dirty="0"/>
              <a:t>~</a:t>
            </a:r>
            <a:r>
              <a:rPr lang="en-US" altLang="zh-CN" sz="1600" i="1" dirty="0" err="1"/>
              <a:t>eezhach</a:t>
            </a:r>
            <a:r>
              <a:rPr lang="en-US" altLang="zh-CN" sz="1600" i="1" dirty="0"/>
              <a:t>/bin/</a:t>
            </a:r>
            <a:r>
              <a:rPr lang="en-US" altLang="zh-CN" sz="1600" i="1" dirty="0" err="1"/>
              <a:t>tcdef</a:t>
            </a:r>
            <a:endParaRPr lang="en-US" altLang="zh-CN" sz="1600" i="1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3. Command Substitution </a:t>
            </a:r>
          </a:p>
          <a:p>
            <a:pPr marL="0" indent="0">
              <a:buNone/>
            </a:pPr>
            <a:r>
              <a:rPr lang="en-US" altLang="zh-CN" sz="1600" dirty="0"/>
              <a:t>*eselnts1466(master)&gt;</a:t>
            </a:r>
            <a:r>
              <a:rPr lang="en-US" altLang="zh-CN" sz="1600" i="1" dirty="0"/>
              <a:t> bash -c 'line1=$(cat ~/bin/</a:t>
            </a:r>
            <a:r>
              <a:rPr lang="en-US" altLang="zh-CN" sz="1600" i="1" dirty="0" err="1"/>
              <a:t>tcdef|head</a:t>
            </a:r>
            <a:r>
              <a:rPr lang="en-US" altLang="zh-CN" sz="1600" i="1" dirty="0"/>
              <a:t> -n 1); echo "$line1“’</a:t>
            </a:r>
          </a:p>
          <a:p>
            <a:pPr marL="0" indent="0">
              <a:buNone/>
            </a:pPr>
            <a:r>
              <a:rPr lang="en-US" altLang="zh-CN" sz="1600" dirty="0"/>
              <a:t>#!/bin/bash</a:t>
            </a:r>
          </a:p>
          <a:p>
            <a:pPr marL="0" indent="0">
              <a:buNone/>
            </a:pPr>
            <a:r>
              <a:rPr lang="en-US" altLang="zh-CN" sz="1600" dirty="0"/>
              <a:t>*eselnts1466(master)&gt; </a:t>
            </a:r>
            <a:r>
              <a:rPr lang="en-US" altLang="zh-CN" sz="1600" i="1" dirty="0"/>
              <a:t>bash -c 'a=1;((b=$a+1)); echo $b’</a:t>
            </a:r>
          </a:p>
          <a:p>
            <a:pPr marL="0" indent="0">
              <a:buNone/>
            </a:pPr>
            <a:r>
              <a:rPr lang="en-US" altLang="zh-CN" sz="1600" dirty="0"/>
              <a:t>2</a:t>
            </a:r>
          </a:p>
          <a:p>
            <a:pPr marL="0" indent="0">
              <a:buNone/>
            </a:pPr>
            <a:r>
              <a:rPr lang="en-US" altLang="zh-CN" sz="1600" dirty="0"/>
              <a:t>*eselnts1466(master)&gt; </a:t>
            </a:r>
            <a:r>
              <a:rPr lang="en-US" altLang="zh-CN" sz="1600" i="1" dirty="0"/>
              <a:t>bash -c 'a=1; b=$((a+1)); echo $b'</a:t>
            </a:r>
          </a:p>
          <a:p>
            <a:pPr marL="0" indent="0">
              <a:buNone/>
            </a:pPr>
            <a:r>
              <a:rPr lang="en-US" altLang="zh-CN" sz="1600" dirty="0"/>
              <a:t>2</a:t>
            </a: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984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D503-279E-4EDA-BEDE-4D5E74EB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command-line interpreter examples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7F61-DAE0-4EF5-A5B0-54B08FFE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90650"/>
            <a:ext cx="10307823" cy="5467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700" dirty="0"/>
              <a:t>4. Process Substitution</a:t>
            </a:r>
          </a:p>
          <a:p>
            <a:pPr marL="0" indent="0">
              <a:buNone/>
            </a:pPr>
            <a:r>
              <a:rPr lang="en-US" altLang="zh-CN" sz="1600" dirty="0"/>
              <a:t>*eselnts1466&gt; </a:t>
            </a:r>
            <a:r>
              <a:rPr lang="en-US" altLang="zh-CN" sz="1600" i="1" dirty="0"/>
              <a:t>bash -c ' bash -c 'echo  &lt;(ls ~/bin) &lt;(ls -l ~/bin)'’</a:t>
            </a:r>
          </a:p>
          <a:p>
            <a:pPr marL="0" indent="0">
              <a:buNone/>
            </a:pPr>
            <a:r>
              <a:rPr lang="en-US" altLang="zh-CN" sz="1600" dirty="0"/>
              <a:t>/dev/</a:t>
            </a:r>
            <a:r>
              <a:rPr lang="en-US" altLang="zh-CN" sz="1600" dirty="0" err="1"/>
              <a:t>fd</a:t>
            </a:r>
            <a:r>
              <a:rPr lang="en-US" altLang="zh-CN" sz="1600" dirty="0"/>
              <a:t>/63 /dev/</a:t>
            </a:r>
            <a:r>
              <a:rPr lang="en-US" altLang="zh-CN" sz="1600" dirty="0" err="1"/>
              <a:t>fd</a:t>
            </a:r>
            <a:r>
              <a:rPr lang="en-US" altLang="zh-CN" sz="1600" dirty="0"/>
              <a:t>/62</a:t>
            </a:r>
          </a:p>
          <a:p>
            <a:pPr marL="0" indent="0">
              <a:buNone/>
            </a:pPr>
            <a:r>
              <a:rPr lang="de-DE" altLang="zh-CN" sz="1600" dirty="0"/>
              <a:t>*eselnts1466&gt; bash -c 'diff &lt;(ls ~/bin) &lt;(ls -l ~/bin)‘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*eselnts1466(master)&gt; bash -c 'while read nu; do echo $nu; done &lt; &lt;(cat ~/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/222)’</a:t>
            </a:r>
          </a:p>
          <a:p>
            <a:pPr marL="0" indent="0">
              <a:buNone/>
            </a:pPr>
            <a:r>
              <a:rPr lang="en-US" altLang="zh-CN" sz="1600" dirty="0"/>
              <a:t>1</a:t>
            </a:r>
            <a:r>
              <a:rPr lang="en-US" altLang="zh-CN" sz="1600" baseline="30000" dirty="0"/>
              <a:t>st</a:t>
            </a:r>
            <a:r>
              <a:rPr lang="en-US" altLang="zh-CN" sz="1600" dirty="0"/>
              <a:t> ‘&lt;‘ is input redirection</a:t>
            </a:r>
          </a:p>
          <a:p>
            <a:pPr marL="0" indent="0">
              <a:buNone/>
            </a:pPr>
            <a:r>
              <a:rPr lang="en-US" altLang="zh-CN" sz="1600" dirty="0"/>
              <a:t>2</a:t>
            </a:r>
            <a:r>
              <a:rPr lang="en-US" altLang="zh-CN" sz="1600" baseline="30000" dirty="0"/>
              <a:t>nd</a:t>
            </a:r>
            <a:r>
              <a:rPr lang="en-US" altLang="zh-CN" sz="1600" dirty="0"/>
              <a:t> ‘&lt;‘ is process substitution.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700" dirty="0"/>
              <a:t>5. File name expansion</a:t>
            </a:r>
          </a:p>
          <a:p>
            <a:pPr marL="0" indent="0">
              <a:buNone/>
            </a:pPr>
            <a:r>
              <a:rPr lang="en-US" altLang="zh-CN" sz="1600" dirty="0"/>
              <a:t>	‘*’,      matches any string, including the null string</a:t>
            </a:r>
          </a:p>
          <a:p>
            <a:pPr marL="0" indent="0">
              <a:buNone/>
            </a:pPr>
            <a:r>
              <a:rPr lang="en-US" altLang="zh-CN" sz="1600" dirty="0"/>
              <a:t>	‘?’,      matches any single character</a:t>
            </a:r>
          </a:p>
          <a:p>
            <a:pPr marL="0" indent="0">
              <a:buNone/>
            </a:pPr>
            <a:r>
              <a:rPr lang="en-US" altLang="zh-CN" sz="1600" dirty="0"/>
              <a:t>	‘[…]’,  matches any one of enclosed characters.</a:t>
            </a:r>
          </a:p>
          <a:p>
            <a:pPr marL="0" indent="0">
              <a:buNone/>
            </a:pPr>
            <a:r>
              <a:rPr lang="en-US" altLang="zh-CN" sz="1600" dirty="0"/>
              <a:t>	‘./’,    current directory</a:t>
            </a:r>
          </a:p>
          <a:p>
            <a:pPr marL="0" indent="0">
              <a:buNone/>
            </a:pPr>
            <a:r>
              <a:rPr lang="en-US" altLang="zh-CN" sz="1600" dirty="0"/>
              <a:t>	‘. file’ source file</a:t>
            </a:r>
          </a:p>
          <a:p>
            <a:pPr marL="0" indent="0">
              <a:buNone/>
            </a:pPr>
            <a:r>
              <a:rPr lang="en-US" altLang="zh-CN" sz="1600" dirty="0"/>
              <a:t>	‘../’   parent directory</a:t>
            </a:r>
          </a:p>
          <a:p>
            <a:pPr marL="0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2233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C510-0F7A-47C3-BD74-3258E957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890C-CF7F-4EC8-B4F7-442F5548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250"/>
            <a:ext cx="8596668" cy="5048249"/>
          </a:xfrm>
        </p:spPr>
        <p:txBody>
          <a:bodyPr/>
          <a:lstStyle/>
          <a:p>
            <a:r>
              <a:rPr lang="en-US" altLang="zh-CN" dirty="0" err="1"/>
              <a:t>if..then..else</a:t>
            </a:r>
            <a:r>
              <a:rPr lang="en-US" altLang="zh-CN" dirty="0"/>
              <a:t> Syntax</a:t>
            </a:r>
          </a:p>
          <a:p>
            <a:pPr marL="0" indent="0">
              <a:buNone/>
            </a:pPr>
            <a:r>
              <a:rPr lang="en-US" altLang="zh-CN" sz="1600" i="1" dirty="0"/>
              <a:t>	 if &lt; condition &gt; or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&lt;condition1 &amp;&amp;/||/-a/-o condition2&gt;</a:t>
            </a:r>
          </a:p>
          <a:p>
            <a:pPr marL="0" indent="0">
              <a:buNone/>
            </a:pPr>
            <a:r>
              <a:rPr lang="en-US" altLang="zh-CN" sz="1600" i="1" dirty="0"/>
              <a:t>           then</a:t>
            </a:r>
          </a:p>
          <a:p>
            <a:pPr marL="0" indent="0">
              <a:buNone/>
            </a:pPr>
            <a:r>
              <a:rPr lang="en-US" altLang="zh-CN" sz="1600" i="1" dirty="0"/>
              <a:t>                       command list</a:t>
            </a:r>
          </a:p>
          <a:p>
            <a:pPr marL="0" indent="0">
              <a:buNone/>
            </a:pPr>
            <a:r>
              <a:rPr lang="en-US" altLang="zh-CN" sz="1600" i="1" dirty="0"/>
              <a:t>           else</a:t>
            </a:r>
          </a:p>
          <a:p>
            <a:pPr marL="0" indent="0">
              <a:buNone/>
            </a:pPr>
            <a:r>
              <a:rPr lang="en-US" altLang="zh-CN" sz="1600" i="1" dirty="0"/>
              <a:t>                       command list</a:t>
            </a:r>
          </a:p>
          <a:p>
            <a:pPr marL="0" indent="0">
              <a:buNone/>
            </a:pPr>
            <a:r>
              <a:rPr lang="en-US" altLang="zh-CN" sz="1600" i="1" dirty="0"/>
              <a:t>	fi</a:t>
            </a:r>
          </a:p>
          <a:p>
            <a:r>
              <a:rPr lang="en-US" altLang="zh-CN" dirty="0"/>
              <a:t>Condition Syntaxes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600" dirty="0"/>
              <a:t>1. if [ condition ]; ……</a:t>
            </a:r>
          </a:p>
          <a:p>
            <a:pPr marL="0" indent="0">
              <a:buNone/>
            </a:pPr>
            <a:r>
              <a:rPr lang="en-US" altLang="zh-CN" sz="1600" dirty="0"/>
              <a:t>	2. test condition;…..</a:t>
            </a:r>
          </a:p>
          <a:p>
            <a:pPr marL="0" indent="0">
              <a:buNone/>
            </a:pPr>
            <a:r>
              <a:rPr lang="en-US" altLang="zh-CN" sz="1600" dirty="0"/>
              <a:t>	3. if [[ condition ]]; ….</a:t>
            </a:r>
          </a:p>
          <a:p>
            <a:pPr marL="0" indent="0">
              <a:buNone/>
            </a:pPr>
            <a:r>
              <a:rPr lang="en-US" altLang="zh-CN" sz="1600" dirty="0"/>
              <a:t>	4. if ((arithmetic conditions )); ….</a:t>
            </a:r>
          </a:p>
        </p:txBody>
      </p:sp>
    </p:spTree>
    <p:extLst>
      <p:ext uri="{BB962C8B-B14F-4D97-AF65-F5344CB8AC3E}">
        <p14:creationId xmlns:p14="http://schemas.microsoft.com/office/powerpoint/2010/main" val="107339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C510-0F7A-47C3-BD74-3258E957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890C-CF7F-4EC8-B4F7-442F5548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250"/>
            <a:ext cx="8596668" cy="5048249"/>
          </a:xfrm>
        </p:spPr>
        <p:txBody>
          <a:bodyPr>
            <a:normAutofit/>
          </a:bodyPr>
          <a:lstStyle/>
          <a:p>
            <a:r>
              <a:rPr lang="en-US" altLang="zh-CN" dirty="0"/>
              <a:t>File-based conditions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5E4961-F7E5-4692-BA9A-4768A9162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86142"/>
              </p:ext>
            </p:extLst>
          </p:nvPr>
        </p:nvGraphicFramePr>
        <p:xfrm>
          <a:off x="809624" y="2028826"/>
          <a:ext cx="8696325" cy="4219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3644">
                  <a:extLst>
                    <a:ext uri="{9D8B030D-6E8A-4147-A177-3AD203B41FA5}">
                      <a16:colId xmlns:a16="http://schemas.microsoft.com/office/drawing/2014/main" val="4271000874"/>
                    </a:ext>
                  </a:extLst>
                </a:gridCol>
                <a:gridCol w="5562681">
                  <a:extLst>
                    <a:ext uri="{9D8B030D-6E8A-4147-A177-3AD203B41FA5}">
                      <a16:colId xmlns:a16="http://schemas.microsoft.com/office/drawing/2014/main" val="146611702"/>
                    </a:ext>
                  </a:extLst>
                </a:gridCol>
              </a:tblGrid>
              <a:tr h="429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-e existingfile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file ‘existingfile’ exists.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5659490"/>
                  </a:ext>
                </a:extLst>
              </a:tr>
              <a:tr h="429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-d directory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file ‘directory’ exists and is a directory.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1525783"/>
                  </a:ext>
                </a:extLst>
              </a:tr>
              <a:tr h="429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-f regularfile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file ‘regularfile’ exists and is a regular file.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3728986"/>
                  </a:ext>
                </a:extLst>
              </a:tr>
              <a:tr h="429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-r readablefile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file ‘readablefile’ exists and is readable to the script.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30670433"/>
                  </a:ext>
                </a:extLst>
              </a:tr>
              <a:tr h="429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[ -w writeablefile ]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file ‘writeablefile’ exists and is writeable to the script.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75761059"/>
                  </a:ext>
                </a:extLst>
              </a:tr>
              <a:tr h="859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[ -x </a:t>
                      </a:r>
                      <a:r>
                        <a:rPr lang="en-US" sz="1600" u="none" strike="noStrike" dirty="0" err="1">
                          <a:effectLst/>
                        </a:rPr>
                        <a:t>executablefile</a:t>
                      </a:r>
                      <a:r>
                        <a:rPr lang="en-US" sz="1600" u="none" strike="noStrike" dirty="0">
                          <a:effectLst/>
                        </a:rPr>
                        <a:t> ]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file ‘executablefile’ exists and is executable for the script.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4496179"/>
                  </a:ext>
                </a:extLst>
              </a:tr>
              <a:tr h="1211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[ </a:t>
                      </a:r>
                      <a:r>
                        <a:rPr lang="en-US" sz="1600" u="none" strike="noStrike" dirty="0" err="1">
                          <a:effectLst/>
                        </a:rPr>
                        <a:t>newerfile</a:t>
                      </a:r>
                      <a:r>
                        <a:rPr lang="en-US" sz="1600" u="none" strike="noStrike" dirty="0">
                          <a:effectLst/>
                        </a:rPr>
                        <a:t> -</a:t>
                      </a:r>
                      <a:r>
                        <a:rPr lang="en-US" sz="1600" u="none" strike="noStrike" dirty="0" err="1">
                          <a:effectLst/>
                        </a:rPr>
                        <a:t>nt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olderfile</a:t>
                      </a:r>
                      <a:r>
                        <a:rPr lang="en-US" sz="1600" u="none" strike="noStrike" dirty="0">
                          <a:effectLst/>
                        </a:rPr>
                        <a:t> ]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file ‘</a:t>
                      </a:r>
                      <a:r>
                        <a:rPr lang="en-US" sz="1600" u="none" strike="noStrike" dirty="0" err="1">
                          <a:effectLst/>
                        </a:rPr>
                        <a:t>newerfile</a:t>
                      </a:r>
                      <a:r>
                        <a:rPr lang="en-US" sz="1600" u="none" strike="noStrike" dirty="0">
                          <a:effectLst/>
                        </a:rPr>
                        <a:t>’ was changed more recently than ‘</a:t>
                      </a:r>
                      <a:r>
                        <a:rPr lang="en-US" sz="1600" u="none" strike="noStrike" dirty="0" err="1">
                          <a:effectLst/>
                        </a:rPr>
                        <a:t>olderfile</a:t>
                      </a:r>
                      <a:r>
                        <a:rPr lang="en-US" sz="1600" u="none" strike="noStrike" dirty="0">
                          <a:effectLst/>
                        </a:rPr>
                        <a:t>’, or if ‘</a:t>
                      </a:r>
                      <a:r>
                        <a:rPr lang="en-US" sz="1600" u="none" strike="noStrike" dirty="0" err="1">
                          <a:effectLst/>
                        </a:rPr>
                        <a:t>newerfile</a:t>
                      </a:r>
                      <a:r>
                        <a:rPr lang="en-US" sz="1600" u="none" strike="noStrike" dirty="0">
                          <a:effectLst/>
                        </a:rPr>
                        <a:t>’ exists and ‘</a:t>
                      </a:r>
                      <a:r>
                        <a:rPr lang="en-US" sz="1600" u="none" strike="noStrike" dirty="0" err="1">
                          <a:effectLst/>
                        </a:rPr>
                        <a:t>olderfile</a:t>
                      </a:r>
                      <a:r>
                        <a:rPr lang="en-US" sz="1600" u="none" strike="noStrike" dirty="0">
                          <a:effectLst/>
                        </a:rPr>
                        <a:t>’ doesn’t.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3694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9757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1187</Words>
  <Application>Microsoft Office PowerPoint</Application>
  <PresentationFormat>Widescreen</PresentationFormat>
  <Paragraphs>246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Arial</vt:lpstr>
      <vt:lpstr>Trebuchet MS</vt:lpstr>
      <vt:lpstr>Wingdings 3</vt:lpstr>
      <vt:lpstr>Facet</vt:lpstr>
      <vt:lpstr>SHELL Programming</vt:lpstr>
      <vt:lpstr>Table of contents</vt:lpstr>
      <vt:lpstr>What is SHELL</vt:lpstr>
      <vt:lpstr>Command-line Interpreter</vt:lpstr>
      <vt:lpstr>More in command-line interpreter</vt:lpstr>
      <vt:lpstr>command-line interpreter examples</vt:lpstr>
      <vt:lpstr>command-line interpreter examples</vt:lpstr>
      <vt:lpstr>Test</vt:lpstr>
      <vt:lpstr>Test</vt:lpstr>
      <vt:lpstr>Test</vt:lpstr>
      <vt:lpstr>Test</vt:lpstr>
      <vt:lpstr>Test</vt:lpstr>
      <vt:lpstr>Case Statement</vt:lpstr>
      <vt:lpstr>Pipe and Redirection</vt:lpstr>
      <vt:lpstr>Function</vt:lpstr>
      <vt:lpstr>Positional Parameters</vt:lpstr>
      <vt:lpstr>Loop</vt:lpstr>
      <vt:lpstr>Basic Commands</vt:lpstr>
      <vt:lpstr>Shell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Introduction</dc:title>
  <dc:creator>Zhaojun Chen</dc:creator>
  <cp:lastModifiedBy>Zhaojun Chen</cp:lastModifiedBy>
  <cp:revision>250</cp:revision>
  <dcterms:created xsi:type="dcterms:W3CDTF">2019-06-26T07:12:11Z</dcterms:created>
  <dcterms:modified xsi:type="dcterms:W3CDTF">2019-09-05T09:11:38Z</dcterms:modified>
</cp:coreProperties>
</file>