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1" r:id="rId18"/>
    <p:sldId id="274" r:id="rId19"/>
    <p:sldId id="275" r:id="rId20"/>
    <p:sldId id="260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23C1A-190A-4482-9542-AAC82A55B444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21423-68C3-47A6-B6C3-F7F1B17774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21423-68C3-47A6-B6C3-F7F1B177744A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C21423-68C3-47A6-B6C3-F7F1B177744A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E63D-1A2A-485D-8E64-240E2E71F4B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73D8F-5893-4823-9CA9-E2DAC1874CF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26730-B39B-4380-B18D-B547AC379BF8}" type="datetime1">
              <a:rPr lang="en-US" smtClean="0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634DE-6001-4B5A-801C-818C6EEB3D4F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6C17-1F0D-4023-A3FB-E07A02EA7F38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AFEE5-2445-4749-8C92-BD9A6F959DFC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kabu.ru/" TargetMode="External"/><Relationship Id="rId2" Type="http://schemas.openxmlformats.org/officeDocument/2006/relationships/hyperlink" Target="https://habr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2ch.hk/" TargetMode="External"/><Relationship Id="rId5" Type="http://schemas.openxmlformats.org/officeDocument/2006/relationships/hyperlink" Target="https://www.reddit.com/" TargetMode="External"/><Relationship Id="rId4" Type="http://schemas.openxmlformats.org/officeDocument/2006/relationships/hyperlink" Target="https://www.4chan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browserlin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e1.ru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04655" cy="637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Казахстан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им.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Козыбаева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технологии»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дисциплине: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тему: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«</a:t>
                      </a:r>
                      <a:r>
                        <a:rPr sz="1400" smtClean="0">
                          <a:latin typeface="Times New Roman"/>
                          <a:cs typeface="Times New Roman"/>
                        </a:rPr>
                        <a:t>Разработка</a:t>
                      </a:r>
                      <a:r>
                        <a:rPr lang="en-US" sz="1400" baseline="0" dirty="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baseline="0" dirty="0" smtClean="0">
                          <a:latin typeface="Times New Roman"/>
                          <a:cs typeface="Times New Roman"/>
                        </a:rPr>
                        <a:t>игрового форума «</a:t>
                      </a:r>
                      <a:r>
                        <a:rPr lang="en-US" sz="1400" baseline="0" dirty="0" err="1" smtClean="0">
                          <a:latin typeface="Times New Roman"/>
                          <a:cs typeface="Times New Roman"/>
                        </a:rPr>
                        <a:t>HorRPG</a:t>
                      </a:r>
                      <a:r>
                        <a:rPr lang="ru-RU" sz="1400" baseline="0" dirty="0" smtClean="0">
                          <a:latin typeface="Times New Roman"/>
                          <a:cs typeface="Times New Roman"/>
                        </a:rPr>
                        <a:t>»</a:t>
                      </a:r>
                      <a:r>
                        <a:rPr sz="1400" spc="-10" smtClean="0">
                          <a:latin typeface="Times New Roman"/>
                          <a:cs typeface="Times New Roman"/>
                        </a:rPr>
                        <a:t>»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 marR="3440429">
                        <a:lnSpc>
                          <a:spcPct val="107100"/>
                        </a:lnSpc>
                      </a:pPr>
                      <a:r>
                        <a:rPr sz="1400" smtClean="0">
                          <a:latin typeface="Times New Roman"/>
                          <a:cs typeface="Times New Roman"/>
                        </a:rPr>
                        <a:t>Выполнил</a:t>
                      </a:r>
                      <a:r>
                        <a:rPr lang="ru-RU" sz="1400" dirty="0" smtClean="0">
                          <a:latin typeface="Times New Roman"/>
                          <a:cs typeface="Times New Roman"/>
                        </a:rPr>
                        <a:t>а</a:t>
                      </a:r>
                      <a:r>
                        <a:rPr sz="1400" spc="-60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smtClean="0">
                          <a:latin typeface="Times New Roman"/>
                          <a:cs typeface="Times New Roman"/>
                        </a:rPr>
                        <a:t>студент</a:t>
                      </a:r>
                      <a:r>
                        <a:rPr lang="ru-RU" sz="1400" spc="-25" dirty="0" err="1" smtClean="0">
                          <a:latin typeface="Times New Roman"/>
                          <a:cs typeface="Times New Roman"/>
                        </a:rPr>
                        <a:t>ка</a:t>
                      </a:r>
                      <a:r>
                        <a:rPr sz="1400" spc="-25" smtClean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>
                          <a:latin typeface="Times New Roman"/>
                          <a:cs typeface="Times New Roman"/>
                        </a:rPr>
                        <a:t>группы</a:t>
                      </a:r>
                      <a:r>
                        <a:rPr sz="1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 smtClean="0">
                          <a:latin typeface="Times New Roman"/>
                          <a:cs typeface="Times New Roman"/>
                        </a:rPr>
                        <a:t>АПО-23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 err="1" smtClean="0">
                          <a:latin typeface="Times New Roman"/>
                          <a:cs typeface="Times New Roman"/>
                        </a:rPr>
                        <a:t>Рукинова</a:t>
                      </a:r>
                      <a:r>
                        <a:rPr lang="ru-RU" sz="1400" baseline="0" dirty="0" smtClean="0">
                          <a:latin typeface="Times New Roman"/>
                          <a:cs typeface="Times New Roman"/>
                        </a:rPr>
                        <a:t> К.С.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2025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fld id="{B6F15528-21DE-4FAA-801E-634DDDAF4B2B}" type="slidenum">
              <a:rPr lang="ru-RU" smtClean="0">
                <a:solidFill>
                  <a:schemeClr val="bg1"/>
                </a:solidFill>
              </a:rPr>
              <a:pPr/>
              <a:t>1</a:t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304800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Скрины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основных интерфейсов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838200"/>
            <a:ext cx="759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Главная страница сайта с адаптацией на мобильные устройства и таблицей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2025-05-15_02-47-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402093" cy="4038600"/>
          </a:xfrm>
          <a:prstGeom prst="rect">
            <a:avLst/>
          </a:prstGeom>
        </p:spPr>
      </p:pic>
      <p:pic>
        <p:nvPicPr>
          <p:cNvPr id="5" name="Рисунок 4" descr="photo_2025-05-15_02-54-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990600"/>
            <a:ext cx="2895600" cy="5147733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25-05-15_02-47-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001000" cy="4422904"/>
          </a:xfrm>
          <a:prstGeom prst="rect">
            <a:avLst/>
          </a:prstGeom>
        </p:spPr>
      </p:pic>
      <p:pic>
        <p:nvPicPr>
          <p:cNvPr id="4" name="Рисунок 3" descr="photo_2025-05-15_02-54-28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838200"/>
            <a:ext cx="3048000" cy="5502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609600"/>
            <a:ext cx="375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авторизации с адаптацией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11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25-05-15_02-48-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566589" cy="4038600"/>
          </a:xfrm>
          <a:prstGeom prst="rect">
            <a:avLst/>
          </a:prstGeom>
        </p:spPr>
      </p:pic>
      <p:pic>
        <p:nvPicPr>
          <p:cNvPr id="3" name="Рисунок 2" descr="photo_2025-05-15_02-54-2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1066800"/>
            <a:ext cx="2967514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68580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с созданием постов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25-05-15_02-48-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411104" cy="3886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0" y="60960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с популярными постами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photo_2025-05-15_02-54-28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914400"/>
            <a:ext cx="2819400" cy="5061476"/>
          </a:xfrm>
          <a:prstGeom prst="rect">
            <a:avLst/>
          </a:prstGeom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2025-05-15_02-49-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24000"/>
            <a:ext cx="8526779" cy="4114800"/>
          </a:xfrm>
          <a:prstGeom prst="rect">
            <a:avLst/>
          </a:prstGeom>
        </p:spPr>
      </p:pic>
      <p:pic>
        <p:nvPicPr>
          <p:cNvPr id="3" name="Рисунок 2" descr="photo_2025-05-15_02-54-29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838200"/>
            <a:ext cx="2895600" cy="51477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609600"/>
            <a:ext cx="664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фотогалереей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адаптацией на мобильные устройства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hoto_2025-05-15_03-21-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219200"/>
            <a:ext cx="4046930" cy="4543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 descr="2025-05-15_03-20-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7239000" cy="2621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219200" y="1066800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с ошибкой 404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533400"/>
            <a:ext cx="326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Файловая структура проекта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2025-05-15_03-28-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6682740" cy="56388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16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990600"/>
            <a:ext cx="1143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Есть 4+ раздела: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index.html, popular.html, creation.html, create.html, login.html.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Дизайн единый. Но темы (тёмная/светлая) не реализованы. </a:t>
            </a:r>
          </a:p>
          <a:p>
            <a:pPr>
              <a:buFont typeface="Wingdings" pitchFamily="2" charset="2"/>
              <a:buChar char="v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 страницы адаптируются под экраны ≤768px через media-запросы. 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Все страницы содержат логотип, навигацию, вводный текст и изображения (посты, галерея). Разделы визуально различимы.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Таблицы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index.html, create.html;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списки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index.html;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трансформации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hover, scale, shadow)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стилях. Галерея — с эффектами.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creation.html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реализует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фотогалерею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модальным просмотром (через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gallery.js + gallery.css).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Используется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search.js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gallery.js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create.js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login.js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динамическое скрытие блоков,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валидация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вывод сообщений и постов.</a:t>
            </a:r>
          </a:p>
          <a:p>
            <a:pPr>
              <a:buFont typeface="Wingdings" pitchFamily="2" charset="2"/>
              <a:buChar char="v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popular.html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работают два полноценных графика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chart.js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), инициализация есть, библиотека подключена.</a:t>
            </a:r>
          </a:p>
          <a:p>
            <a:pPr>
              <a:buFont typeface="Wingdings" pitchFamily="2" charset="2"/>
              <a:buChar char="v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был опубликован в интернете на платформе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3400" y="304800"/>
            <a:ext cx="3122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Структурная схема проекта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685800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соответствии с критериями: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4419600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реализовано на каждой странице: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1000" y="4800600"/>
            <a:ext cx="1104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index.html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главная страница форума. Что реализовано: Логотип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слоган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сайта; Глобальное меню (Новое, Популярное, Творчество, Сообщества); Кнопка «Авторизация»; Скрываемая форма поиска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toggleSearch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() из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search.js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 Два списка категорий: «Вселенная игр» и «Творчество»; Таблица с тегами и количеством постов; Футер с контактами,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соцсетями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копирайтом; Используются: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styles.css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search.js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3400" y="304800"/>
            <a:ext cx="11049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popular.html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страница популярных постов. Что реализовано: Список постов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аватаром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автором, заголовком, текстом, изображением, тегами и кнопками: комментарии,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лайк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избранное, поделиться; Боковая панель со статистикой: два графика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Chart.js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chart.js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 Популярность игр и Активность по месяцам; Скрываемая форма поиска; Адаптивная верстка; Используются: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styles.css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popular.css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chart.js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search.js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Chart.js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creation.html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галерея творчества. Что реализовано: Логотип, глобальное меню, авторизация; Вводный текст о правилах и цели раздела; Сетка из изображений, оформленных через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gallery-table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Модальное окно: при клике на картинку открывается увеличенное изображение с подписью (автором); Используются: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styles.css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gallery.css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gallery.js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search.js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create.html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создание поста. Форма для создания поста: Заголовок; Основной текст; Список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чекбоксов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выбора тегов; Кнопки форматирования текста (вставка BB-тегов); Загрузка файла (выбор изображения, пока без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предпросмотра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 Кнопка «Опубликовать пост»; Динамика: опубликованные посты отображаются ниже в виде таблиц; Счётчик постов — отображает количество опубликованных пользователем сообщений; Используются: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create.css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create.js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search.js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login.html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регистрация пользователя. Форма регистрации: Имя, ник,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пароль; Выбор пола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радиокнопки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 Дата рождения; Кнопка отправки;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JS-валидация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login.js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Проверка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email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Проверка пароля (не менее 10 символов); Отображение сообщения об успешной регистрации; Используется: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login.css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login.js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404.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страница с ошибкой.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Что реализовано: Сообщение об ошибке и кнопка с переходом обратно на главную страницу проекта.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18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Проект был выполнен в едином визуальном стиле, выдержанном в тёмной готической эстетике, с акцентами на красные тона, декоративными шрифтами и атмосферным оформлением интерфейса. Основной задачей проекта является создание платформы для общения, обмена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творчества и аналитики внутри сообщества поклонников жанра. Все элементы интерфейса ориентированы на комфортное взаимодействие пользователей как с компьютеров, так и с мобильных устройств, что обеспечено адаптивной версткой и тщательной проработкой пользовательского опыта. Проект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HorRPG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Forum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демонстрирует комплексный подход к разработке тематического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веб-интерфейса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он сочетает структуру, адаптивность, визуальное оформление и интерактивные элементы, необходимые для современного сообщества. Решение успешно охватывает как пользовательский, так и технический аспекты, и может служить основой для развития полнофункционального форума.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45720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Выводы: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19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508" y="533527"/>
            <a:ext cx="8940292" cy="354789"/>
          </a:xfrm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4">
              <a:lnSpc>
                <a:spcPct val="100000"/>
              </a:lnSpc>
              <a:spcBef>
                <a:spcPts val="100"/>
              </a:spcBef>
            </a:pPr>
            <a:r>
              <a:rPr b="1" dirty="0"/>
              <a:t>Актуальность</a:t>
            </a:r>
            <a:r>
              <a:rPr b="1" spc="-75" dirty="0"/>
              <a:t> </a:t>
            </a:r>
            <a:r>
              <a:rPr b="1"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066800"/>
            <a:ext cx="11277600" cy="27578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lang="ru-RU" sz="1800" dirty="0" smtClean="0">
                <a:latin typeface="Times New Roman"/>
                <a:cs typeface="Times New Roman"/>
              </a:rPr>
              <a:t>	На сегодняшний день существует множество форумов и сообществ, посвящённых видеоиграм в целом, однако ни один из них не фокусируется исключительно на </a:t>
            </a:r>
            <a:r>
              <a:rPr lang="ru-RU" sz="1800" dirty="0" err="1" smtClean="0">
                <a:latin typeface="Times New Roman"/>
                <a:cs typeface="Times New Roman"/>
              </a:rPr>
              <a:t>хоррор-RPG</a:t>
            </a:r>
            <a:r>
              <a:rPr lang="ru-RU" sz="1800" dirty="0" smtClean="0">
                <a:latin typeface="Times New Roman"/>
                <a:cs typeface="Times New Roman"/>
              </a:rPr>
              <a:t> жанре. С каждым годом увеличивается количество поклонников игр с мрачной атмосферой и глубоким сюжетом. Такие </a:t>
            </a:r>
            <a:r>
              <a:rPr lang="ru-RU" sz="1800" dirty="0" err="1" smtClean="0">
                <a:latin typeface="Times New Roman"/>
                <a:cs typeface="Times New Roman"/>
              </a:rPr>
              <a:t>тайтлы</a:t>
            </a:r>
            <a:r>
              <a:rPr lang="ru-RU" sz="1800" dirty="0" smtClean="0">
                <a:latin typeface="Times New Roman"/>
                <a:cs typeface="Times New Roman"/>
              </a:rPr>
              <a:t>, как </a:t>
            </a:r>
            <a:r>
              <a:rPr lang="ru-RU" sz="1800" dirty="0" err="1" smtClean="0">
                <a:latin typeface="Times New Roman"/>
                <a:cs typeface="Times New Roman"/>
              </a:rPr>
              <a:t>Darkwood</a:t>
            </a:r>
            <a:r>
              <a:rPr lang="ru-RU" sz="1800" dirty="0" smtClean="0">
                <a:latin typeface="Times New Roman"/>
                <a:cs typeface="Times New Roman"/>
              </a:rPr>
              <a:t>, </a:t>
            </a:r>
            <a:r>
              <a:rPr lang="ru-RU" sz="1800" dirty="0" err="1" smtClean="0">
                <a:latin typeface="Times New Roman"/>
                <a:cs typeface="Times New Roman"/>
              </a:rPr>
              <a:t>Fear</a:t>
            </a:r>
            <a:r>
              <a:rPr lang="ru-RU" sz="1800" dirty="0" smtClean="0">
                <a:latin typeface="Times New Roman"/>
                <a:cs typeface="Times New Roman"/>
              </a:rPr>
              <a:t> </a:t>
            </a:r>
            <a:r>
              <a:rPr lang="ru-RU" sz="1800" dirty="0" err="1" smtClean="0">
                <a:latin typeface="Times New Roman"/>
                <a:cs typeface="Times New Roman"/>
              </a:rPr>
              <a:t>and</a:t>
            </a:r>
            <a:r>
              <a:rPr lang="ru-RU" sz="1800" dirty="0" smtClean="0">
                <a:latin typeface="Times New Roman"/>
                <a:cs typeface="Times New Roman"/>
              </a:rPr>
              <a:t> </a:t>
            </a:r>
            <a:r>
              <a:rPr lang="ru-RU" sz="1800" dirty="0" err="1" smtClean="0">
                <a:latin typeface="Times New Roman"/>
                <a:cs typeface="Times New Roman"/>
              </a:rPr>
              <a:t>Hunger</a:t>
            </a:r>
            <a:r>
              <a:rPr lang="ru-RU" sz="1800" dirty="0" smtClean="0">
                <a:latin typeface="Times New Roman"/>
                <a:cs typeface="Times New Roman"/>
              </a:rPr>
              <a:t>, </a:t>
            </a:r>
            <a:r>
              <a:rPr lang="ru-RU" sz="1800" dirty="0" err="1" smtClean="0">
                <a:latin typeface="Times New Roman"/>
                <a:cs typeface="Times New Roman"/>
              </a:rPr>
              <a:t>Pathologic</a:t>
            </a:r>
            <a:r>
              <a:rPr lang="ru-RU" sz="1800" dirty="0" smtClean="0">
                <a:latin typeface="Times New Roman"/>
                <a:cs typeface="Times New Roman"/>
              </a:rPr>
              <a:t>, </a:t>
            </a:r>
            <a:r>
              <a:rPr lang="ru-RU" sz="1800" dirty="0" err="1" smtClean="0">
                <a:latin typeface="Times New Roman"/>
                <a:cs typeface="Times New Roman"/>
              </a:rPr>
              <a:t>The</a:t>
            </a:r>
            <a:r>
              <a:rPr lang="ru-RU" sz="1800" dirty="0" smtClean="0">
                <a:latin typeface="Times New Roman"/>
                <a:cs typeface="Times New Roman"/>
              </a:rPr>
              <a:t> </a:t>
            </a:r>
            <a:r>
              <a:rPr lang="ru-RU" sz="1800" dirty="0" err="1" smtClean="0">
                <a:latin typeface="Times New Roman"/>
                <a:cs typeface="Times New Roman"/>
              </a:rPr>
              <a:t>Cat</a:t>
            </a:r>
            <a:r>
              <a:rPr lang="ru-RU" sz="1800" dirty="0" smtClean="0">
                <a:latin typeface="Times New Roman"/>
                <a:cs typeface="Times New Roman"/>
              </a:rPr>
              <a:t> </a:t>
            </a:r>
            <a:r>
              <a:rPr lang="ru-RU" sz="1800" dirty="0" err="1" smtClean="0">
                <a:latin typeface="Times New Roman"/>
                <a:cs typeface="Times New Roman"/>
              </a:rPr>
              <a:t>Lady</a:t>
            </a:r>
            <a:r>
              <a:rPr lang="ru-RU" sz="1800" dirty="0" smtClean="0">
                <a:latin typeface="Times New Roman"/>
                <a:cs typeface="Times New Roman"/>
              </a:rPr>
              <a:t>, собирают преданных фанатов. Однако у них нет удобной площадки для общения, обмена модами, теорий и </a:t>
            </a:r>
            <a:r>
              <a:rPr lang="ru-RU" sz="1800" dirty="0" err="1" smtClean="0">
                <a:latin typeface="Times New Roman"/>
                <a:cs typeface="Times New Roman"/>
              </a:rPr>
              <a:t>гайдов</a:t>
            </a:r>
            <a:r>
              <a:rPr lang="ru-RU" sz="1800" dirty="0" smtClean="0">
                <a:latin typeface="Times New Roman"/>
                <a:cs typeface="Times New Roman"/>
              </a:rPr>
              <a:t>. Форум может стать площадкой для обратной связи, тестирования и продвижения новых проектов, а также источником идей от игроков, вовлечённых в атмосферу и механику подобных игр.</a:t>
            </a:r>
            <a:br>
              <a:rPr lang="ru-RU" sz="1800" dirty="0" smtClean="0">
                <a:latin typeface="Times New Roman"/>
                <a:cs typeface="Times New Roman"/>
              </a:rPr>
            </a:br>
            <a:r>
              <a:rPr lang="ru-RU" sz="1800" dirty="0" smtClean="0">
                <a:latin typeface="Times New Roman"/>
                <a:cs typeface="Times New Roman"/>
              </a:rPr>
              <a:t>	</a:t>
            </a:r>
            <a:r>
              <a:rPr lang="ru-RU" sz="1800" dirty="0" err="1" smtClean="0">
                <a:latin typeface="Times New Roman"/>
                <a:cs typeface="Times New Roman"/>
              </a:rPr>
              <a:t>Хоррор-RPG</a:t>
            </a:r>
            <a:r>
              <a:rPr lang="ru-RU" sz="1800" dirty="0" smtClean="0">
                <a:latin typeface="Times New Roman"/>
                <a:cs typeface="Times New Roman"/>
              </a:rPr>
              <a:t> — это не просто игры, а целый пласт цифровой культуры, поднимающий важные философские и психологические темы. Проект "</a:t>
            </a:r>
            <a:r>
              <a:rPr lang="ru-RU" sz="1800" dirty="0" err="1" smtClean="0">
                <a:latin typeface="Times New Roman"/>
                <a:cs typeface="Times New Roman"/>
              </a:rPr>
              <a:t>HorRPG</a:t>
            </a:r>
            <a:r>
              <a:rPr lang="ru-RU" sz="1800" dirty="0" smtClean="0">
                <a:latin typeface="Times New Roman"/>
                <a:cs typeface="Times New Roman"/>
              </a:rPr>
              <a:t>" создаёт информационное пространство для осмысления и анализа таких игр, делая их более доступными и понятными широкой аудитории.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457200"/>
            <a:ext cx="48879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smtClean="0">
                <a:latin typeface="Times New Roman"/>
                <a:cs typeface="Times New Roman"/>
              </a:rPr>
              <a:t>QR-</a:t>
            </a:r>
            <a:r>
              <a:rPr lang="ru-RU" sz="1800" b="1" dirty="0" smtClean="0">
                <a:latin typeface="Times New Roman"/>
                <a:cs typeface="Times New Roman"/>
              </a:rPr>
              <a:t>код с ссылкой на сайт проект</a:t>
            </a:r>
            <a:endParaRPr sz="1800" b="1">
              <a:latin typeface="Times New Roman"/>
              <a:cs typeface="Times New Roman"/>
            </a:endParaRPr>
          </a:p>
        </p:txBody>
      </p:sp>
      <p:pic>
        <p:nvPicPr>
          <p:cNvPr id="3" name="Рисунок 2" descr="qr-cod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43000"/>
            <a:ext cx="4724400" cy="4724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Номер слайда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20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106680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	</a:t>
            </a:r>
            <a:r>
              <a:rPr b="1" smtClean="0"/>
              <a:t>Цель</a:t>
            </a:r>
            <a:r>
              <a:rPr b="1" spc="-40" smtClean="0"/>
              <a:t> </a:t>
            </a:r>
            <a:r>
              <a:rPr b="1"/>
              <a:t>проекта</a:t>
            </a:r>
            <a:r>
              <a:rPr b="1" spc="-30"/>
              <a:t> </a:t>
            </a:r>
            <a:r>
              <a:rPr smtClean="0">
                <a:latin typeface="Symbol"/>
                <a:cs typeface="Symbol"/>
              </a:rPr>
              <a:t></a:t>
            </a:r>
            <a:r>
              <a:rPr lang="ru-RU" dirty="0" smtClean="0">
                <a:latin typeface="Symbol"/>
                <a:cs typeface="Symbol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</a:t>
            </a:r>
            <a:r>
              <a:rPr lang="ru-RU" dirty="0" smtClean="0"/>
              <a:t>азработка </a:t>
            </a:r>
            <a:r>
              <a:rPr lang="ru-RU" dirty="0" smtClean="0"/>
              <a:t>интерактивного </a:t>
            </a:r>
            <a:r>
              <a:rPr lang="ru-RU" dirty="0" err="1" smtClean="0"/>
              <a:t>веб-форума</a:t>
            </a:r>
            <a:r>
              <a:rPr lang="ru-RU" dirty="0" smtClean="0"/>
              <a:t> "</a:t>
            </a:r>
            <a:r>
              <a:rPr lang="ru-RU" dirty="0" err="1" smtClean="0"/>
              <a:t>HorRPG</a:t>
            </a:r>
            <a:r>
              <a:rPr lang="ru-RU" dirty="0" smtClean="0"/>
              <a:t>", посвящённого </a:t>
            </a:r>
            <a:r>
              <a:rPr lang="ru-RU" dirty="0" smtClean="0"/>
              <a:t>тематике </a:t>
            </a:r>
            <a:r>
              <a:rPr lang="ru-RU" dirty="0" err="1" smtClean="0"/>
              <a:t>horror-RPG</a:t>
            </a:r>
            <a:r>
              <a:rPr lang="ru-RU" dirty="0" smtClean="0"/>
              <a:t> игр, с современным адаптивным пользовательским интерфейсом, реализованным </a:t>
            </a:r>
            <a:r>
              <a:rPr lang="ru-RU" dirty="0" smtClean="0"/>
              <a:t>с неплохим UX/UI дизайном. Проект </a:t>
            </a:r>
            <a:r>
              <a:rPr lang="ru-RU" dirty="0" smtClean="0"/>
              <a:t>предназначен для объединения игроков, обсуждения игр, обмена </a:t>
            </a:r>
            <a:r>
              <a:rPr lang="ru-RU" dirty="0" err="1" smtClean="0"/>
              <a:t>медиа-материалами</a:t>
            </a:r>
            <a:r>
              <a:rPr lang="ru-RU" dirty="0" smtClean="0"/>
              <a:t> и взаимодействия внутри сообщества, интересующегося жанром </a:t>
            </a:r>
            <a:r>
              <a:rPr lang="ru-RU" dirty="0" err="1" smtClean="0"/>
              <a:t>horror-RPG</a:t>
            </a:r>
            <a:r>
              <a:rPr lang="ru-RU" dirty="0" smtClean="0"/>
              <a:t>.</a:t>
            </a:r>
            <a:endParaRPr i="1" spc="-1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11201400" cy="5178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/>
              <a:t>Задачи</a:t>
            </a:r>
            <a:r>
              <a:rPr b="1" spc="-90" dirty="0"/>
              <a:t> </a:t>
            </a:r>
            <a:r>
              <a:rPr b="1" spc="-10" dirty="0"/>
              <a:t>проекта:</a:t>
            </a:r>
          </a:p>
          <a:p>
            <a:pPr marL="680720" marR="5080" indent="-285750">
              <a:spcBef>
                <a:spcPts val="1440"/>
              </a:spcBef>
              <a:buFont typeface="Wingdings"/>
              <a:buChar char=""/>
              <a:tabLst>
                <a:tab pos="681990" algn="l"/>
              </a:tabLst>
            </a:pPr>
            <a:r>
              <a:rPr lang="ru-RU" dirty="0" smtClean="0"/>
              <a:t>Разработать полноценный </a:t>
            </a:r>
            <a:r>
              <a:rPr lang="ru-RU" dirty="0" err="1" smtClean="0"/>
              <a:t>веб-интерфейс</a:t>
            </a:r>
            <a:r>
              <a:rPr lang="ru-RU" dirty="0" smtClean="0"/>
              <a:t>, включающий не менее трёх логически связанных разделов в едином визуальном стиле, соответствующем принципам UI-дизайна.</a:t>
            </a:r>
            <a:endParaRPr i="1" spc="-10" smtClean="0">
              <a:latin typeface="Times New Roman"/>
              <a:cs typeface="Times New Roman"/>
            </a:endParaRP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Реализовать адаптивную верстку сайта, обеспечивающую корректное отображение и удобное взаимодействие на устройствах всех типов: компьютерах, планшетах и смартфонах (UX-дизайн)</a:t>
            </a:r>
            <a:r>
              <a:rPr i="1" spc="-25" smtClean="0">
                <a:latin typeface="Times New Roman"/>
                <a:cs typeface="Times New Roman"/>
              </a:rPr>
              <a:t>.</a:t>
            </a:r>
          </a:p>
          <a:p>
            <a:pPr marL="681355" indent="-285750"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В каждом разделе интерфейса предусмотреть: логотип и название форума "</a:t>
            </a:r>
            <a:r>
              <a:rPr lang="ru-RU" dirty="0" err="1" smtClean="0"/>
              <a:t>HorRPG</a:t>
            </a:r>
            <a:r>
              <a:rPr lang="ru-RU" dirty="0" smtClean="0"/>
              <a:t>", глобальное навигационное меню, навигационную информацию, заголовки и текстовый </a:t>
            </a:r>
            <a:r>
              <a:rPr lang="ru-RU" dirty="0" err="1" smtClean="0"/>
              <a:t>контент</a:t>
            </a:r>
            <a:r>
              <a:rPr lang="ru-RU" dirty="0" smtClean="0"/>
              <a:t>, изображения, связанные с тематикой форума.</a:t>
            </a:r>
          </a:p>
          <a:p>
            <a:pPr marL="681355" indent="-285750"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Создать красивую таблицу, стилизованную средствами CSS.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Применить CSS-анимации, трансформации и переходы для улучшения визуального восприятия и создания плавных эффектов на </a:t>
            </a:r>
            <a:r>
              <a:rPr lang="ru-RU" dirty="0" smtClean="0"/>
              <a:t>сайте.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Реализовать </a:t>
            </a:r>
            <a:r>
              <a:rPr lang="ru-RU" dirty="0" err="1" smtClean="0"/>
              <a:t>фотогалерею</a:t>
            </a:r>
            <a:r>
              <a:rPr lang="ru-RU" dirty="0" smtClean="0"/>
              <a:t>, отображающую изображения в стиле </a:t>
            </a:r>
            <a:r>
              <a:rPr lang="ru-RU" dirty="0" err="1" smtClean="0"/>
              <a:t>horror-RPG</a:t>
            </a:r>
            <a:r>
              <a:rPr lang="ru-RU" dirty="0" smtClean="0"/>
              <a:t>, с возможностью увеличения по клику и анимированными эффектами</a:t>
            </a:r>
            <a:r>
              <a:rPr lang="ru-RU" dirty="0" smtClean="0"/>
              <a:t>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Добавить динамические элементы </a:t>
            </a:r>
            <a:r>
              <a:rPr lang="en-US" dirty="0" smtClean="0"/>
              <a:t>DHTML</a:t>
            </a:r>
            <a:r>
              <a:rPr lang="ru-RU" dirty="0" smtClean="0"/>
              <a:t>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Интегрировать </a:t>
            </a:r>
            <a:r>
              <a:rPr lang="ru-RU" dirty="0" err="1" smtClean="0"/>
              <a:t>JavaScript</a:t>
            </a:r>
            <a:r>
              <a:rPr lang="ru-RU" dirty="0" smtClean="0"/>
              <a:t> для реализации интерактивных </a:t>
            </a:r>
            <a:r>
              <a:rPr lang="ru-RU" dirty="0" smtClean="0"/>
              <a:t>функций.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Подключить и отобразить тематический график с использованием </a:t>
            </a:r>
            <a:r>
              <a:rPr lang="ru-RU" dirty="0" err="1" smtClean="0"/>
              <a:t>Chart.js</a:t>
            </a:r>
            <a:r>
              <a:rPr lang="ru-RU" dirty="0" smtClean="0"/>
              <a:t>.</a:t>
            </a:r>
          </a:p>
          <a:p>
            <a:pPr marL="681355" indent="-285750">
              <a:lnSpc>
                <a:spcPct val="100000"/>
              </a:lnSpc>
              <a:buFont typeface="Wingdings"/>
              <a:buChar char=""/>
              <a:tabLst>
                <a:tab pos="681355" algn="l"/>
              </a:tabLst>
            </a:pPr>
            <a:r>
              <a:rPr lang="ru-RU" dirty="0" smtClean="0"/>
              <a:t>Опубликовать проект в сети Интернет, обеспечив доступность ресурса для демонстрации, тестирования и использования.</a:t>
            </a:r>
            <a:endParaRPr i="1" spc="-50" dirty="0">
              <a:latin typeface="Times New Roman"/>
              <a:cs typeface="Times New Roman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553998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3</a:t>
            </a:fld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381000"/>
            <a:ext cx="11201400" cy="5288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ru-RU" sz="1800" dirty="0" smtClean="0">
                <a:latin typeface="Times New Roman"/>
                <a:cs typeface="Times New Roman"/>
              </a:rPr>
              <a:t>	</a:t>
            </a:r>
            <a:r>
              <a:rPr lang="ru-RU" sz="1800" b="1" dirty="0" smtClean="0">
                <a:latin typeface="Times New Roman"/>
                <a:cs typeface="Times New Roman"/>
              </a:rPr>
              <a:t>Практическая значимость проекта: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HorRPG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 имеет высокую практическую значимость как с точки зрения прикладного применения, так и с точки зрения развития навыков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веб-разработки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дизайна. Его создание решает сразу несколько актуальных задач:</a:t>
            </a:r>
          </a:p>
          <a:p>
            <a:pPr lvl="3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Создание удобной платформы для пользователей. Форум предоставляет функциональную и тематически оформленную площадку для общения, обмена опытом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между поклонниками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horror-RPG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игр, заполняя нишу, которая в настоящее время слабо представлена в русскоязычном интернете.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Объединение сообщества. Проект способствует формированию и развитию сообщества, интересующегося уникальным жанром, тем самым обеспечивая пространство для диалога между игроками, стримерами, критиками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инди-разработчиками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Продвижение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инди-игр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малых разработчиков. Форум может стать местом поддержки и продвижения малобюджетных и независимых проектов, что особенно важно в условиях ограниченного маркетинга и конкуренции с крупными студиями.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Возможность дальнейшего масштабирования. Форум "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HorRPG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 может служить основой для будущих расширений — добавления пользовательских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аккаунтов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системы рейтингов, встроенного чата, разделов с модами и т.д. Таким образом, проект обладает потенциалом для развития в полноценную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онлайн-платформу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Проект стал практической реализацией знаний и навыков, полученных в процессе обучения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веб-разработке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дизайну пользовательского интерфейса и работе с современными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веб-технологиями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что повышает его ценность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портфолио-разработки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4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228600"/>
            <a:ext cx="524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равнительный анализ аналогичных проектов: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762000" y="2209800"/>
          <a:ext cx="10820402" cy="3586380"/>
        </p:xfrm>
        <a:graphic>
          <a:graphicData uri="http://schemas.openxmlformats.org/drawingml/2006/table">
            <a:tbl>
              <a:tblPr/>
              <a:tblGrid>
                <a:gridCol w="1625197"/>
                <a:gridCol w="1839041"/>
                <a:gridCol w="1839041"/>
                <a:gridCol w="1839041"/>
                <a:gridCol w="1839041"/>
                <a:gridCol w="1839041"/>
              </a:tblGrid>
              <a:tr h="337795">
                <a:tc row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Характеристика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Сайт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79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1-й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2-й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3-й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4-й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5-й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95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Визуальный анализ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37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Адрес (скриншот главной страницы в приложении)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 dirty="0">
                          <a:solidFill>
                            <a:srgbClr val="1155CC"/>
                          </a:solidFill>
                          <a:latin typeface="Times New Roman"/>
                          <a:hlinkClick r:id="rId2"/>
                        </a:rPr>
                        <a:t>https://habr.com</a:t>
                      </a:r>
                      <a:r>
                        <a:rPr lang="en-US" sz="1300" b="0" i="0" u="sng" strike="noStrike" dirty="0" smtClean="0">
                          <a:solidFill>
                            <a:srgbClr val="1155CC"/>
                          </a:solidFill>
                          <a:latin typeface="Times New Roman"/>
                          <a:hlinkClick r:id="rId2"/>
                        </a:rPr>
                        <a:t>/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 dirty="0">
                          <a:solidFill>
                            <a:srgbClr val="1155CC"/>
                          </a:solidFill>
                          <a:latin typeface="Times New Roman"/>
                          <a:hlinkClick r:id="rId3"/>
                        </a:rPr>
                        <a:t>https://pikabu.ru</a:t>
                      </a:r>
                      <a:r>
                        <a:rPr lang="en-US" sz="1300" b="0" i="0" u="sng" strike="noStrike" dirty="0" smtClean="0">
                          <a:solidFill>
                            <a:srgbClr val="1155CC"/>
                          </a:solidFill>
                          <a:latin typeface="Times New Roman"/>
                          <a:hlinkClick r:id="rId3"/>
                        </a:rPr>
                        <a:t>/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 dirty="0">
                          <a:solidFill>
                            <a:srgbClr val="1155CC"/>
                          </a:solidFill>
                          <a:latin typeface="Times New Roman"/>
                          <a:hlinkClick r:id="rId4"/>
                        </a:rPr>
                        <a:t>https://www.4chan.org</a:t>
                      </a:r>
                      <a:r>
                        <a:rPr lang="en-US" sz="1300" b="0" i="0" u="sng" strike="noStrike" dirty="0" smtClean="0">
                          <a:solidFill>
                            <a:srgbClr val="1155CC"/>
                          </a:solidFill>
                          <a:latin typeface="Times New Roman"/>
                          <a:hlinkClick r:id="rId4"/>
                        </a:rPr>
                        <a:t>/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 dirty="0">
                          <a:solidFill>
                            <a:srgbClr val="1155CC"/>
                          </a:solidFill>
                          <a:latin typeface="Times New Roman"/>
                          <a:hlinkClick r:id="rId5"/>
                        </a:rPr>
                        <a:t>https://www.reddit.com</a:t>
                      </a:r>
                      <a:r>
                        <a:rPr lang="en-US" sz="1300" b="0" i="0" u="sng" strike="noStrike" dirty="0" smtClean="0">
                          <a:solidFill>
                            <a:srgbClr val="1155CC"/>
                          </a:solidFill>
                          <a:latin typeface="Times New Roman"/>
                          <a:hlinkClick r:id="rId5"/>
                        </a:rPr>
                        <a:t>/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sng" strike="noStrike" dirty="0">
                          <a:solidFill>
                            <a:srgbClr val="1155CC"/>
                          </a:solidFill>
                          <a:latin typeface="Times New Roman"/>
                          <a:hlinkClick r:id="rId6"/>
                        </a:rPr>
                        <a:t>https://2ch.hk</a:t>
                      </a:r>
                      <a:r>
                        <a:rPr lang="en-US" sz="1300" b="0" i="0" u="sng" strike="noStrike" dirty="0" smtClean="0">
                          <a:solidFill>
                            <a:srgbClr val="1155CC"/>
                          </a:solidFill>
                          <a:latin typeface="Times New Roman"/>
                          <a:hlinkClick r:id="rId6"/>
                        </a:rPr>
                        <a:t>/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Название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Хабр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Пикабу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4chan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Reddit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2ch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79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Целевая аудитория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Программисты, разработчики, инженеры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Люди, интересующиеся мемами, юмором и новостями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Геймеры, любители аниме, интернет-культуры</a:t>
                      </a:r>
                      <a:endParaRPr lang="ru-RU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Анонимные пользователи, предпочитающие не раскрывать личность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Интересы от технологий и науки до мемов и политики. Люди, ищущие нишевые сообщества по интересам</a:t>
                      </a:r>
                      <a:endParaRPr lang="ru-RU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Любители черного юмора,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мемов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и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трэш-культуры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.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Геймеры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анимешники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интернет-энтузиасты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85800"/>
            <a:ext cx="1104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анализа были выбраны следующие сайты-форумы: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Хабр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Пикабу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4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2ch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Выбранные платформы представляют различные подходы к построению сообществ и подаче пользовательского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Все выбранные сайты являются высоконагруженными платформами с активными сообществами. Их анализ позволит понять, какие механики удержания пользователей работают; выявить эффективные интерфейсные решения; определить слабые стороны, которые можно учесть при разработке своего проекта.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5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457200" y="152400"/>
          <a:ext cx="11125199" cy="2899344"/>
        </p:xfrm>
        <a:graphic>
          <a:graphicData uri="http://schemas.openxmlformats.org/drawingml/2006/table">
            <a:tbl>
              <a:tblPr/>
              <a:tblGrid>
                <a:gridCol w="1670979"/>
                <a:gridCol w="1890844"/>
                <a:gridCol w="1890844"/>
                <a:gridCol w="1890844"/>
                <a:gridCol w="1890844"/>
                <a:gridCol w="1890844"/>
              </a:tblGrid>
              <a:tr h="2895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Сервисы (функционал)</a:t>
                      </a:r>
                      <a:endParaRPr lang="ru-RU" sz="1800" dirty="0"/>
                    </a:p>
                  </a:txBody>
                  <a:tcPr marL="62832" marR="62832" marT="62832" marB="628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Платформа предоставляет возможность читать статьи, новости и посты, а также фильтровать контент по типу публикации, порогу рейтинга и уровню сложности. Пользователи могут настраивать свою ленту, добавлять публикации в закладки и оставлять комментарии</a:t>
                      </a:r>
                      <a:endParaRPr lang="ru-RU" sz="1800"/>
                    </a:p>
                  </a:txBody>
                  <a:tcPr marL="62832" marR="62832" marT="62832" marB="628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Пользователи могут просматривать и публиковать посты, голосовать за них, оставлять комментарии, подписываться на сообщества и настраивать персональную ленту</a:t>
                      </a:r>
                      <a:endParaRPr lang="ru-RU" sz="1800" dirty="0"/>
                    </a:p>
                  </a:txBody>
                  <a:tcPr marL="62832" marR="62832" marT="62832" marB="628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Платформа позволяет анонимно создавать темы и оставлять комментарии, а также загружать изображения. Каждая доска имеет свои правила и тематику, что помогает структурировать обсуждения</a:t>
                      </a:r>
                      <a:endParaRPr lang="ru-RU" sz="1800" dirty="0"/>
                    </a:p>
                  </a:txBody>
                  <a:tcPr marL="62832" marR="62832" marT="62832" marB="628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Пользователи могут просматривать и создавать посты, голосовать за них, оставлять комментарии, подписываться на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сабреддиты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(сообщества) и настраивать персональную ленту. Также доступны функции чата и приватных сообщений</a:t>
                      </a:r>
                      <a:endParaRPr lang="ru-RU" sz="1800" dirty="0"/>
                    </a:p>
                  </a:txBody>
                  <a:tcPr marL="62832" marR="62832" marT="62832" marB="628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Позволяет анонимно создавать темы, оставлять комментарии и загружать изображения. Также есть возможность просмотра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тредов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в упрощенном формате и использование скрытых разделов</a:t>
                      </a:r>
                      <a:endParaRPr lang="ru-RU" sz="1800" dirty="0"/>
                    </a:p>
                  </a:txBody>
                  <a:tcPr marL="62832" marR="62832" marT="62832" marB="628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/>
        </p:nvGraphicFramePr>
        <p:xfrm>
          <a:off x="457200" y="3048000"/>
          <a:ext cx="11125198" cy="3273172"/>
        </p:xfrm>
        <a:graphic>
          <a:graphicData uri="http://schemas.openxmlformats.org/drawingml/2006/table">
            <a:tbl>
              <a:tblPr/>
              <a:tblGrid>
                <a:gridCol w="1670978"/>
                <a:gridCol w="1890844"/>
                <a:gridCol w="1890844"/>
                <a:gridCol w="1890844"/>
                <a:gridCol w="1890844"/>
                <a:gridCol w="1890844"/>
              </a:tblGrid>
              <a:tr h="2133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Навигация</a:t>
                      </a:r>
                      <a:endParaRPr lang="ru-RU" sz="1300" dirty="0"/>
                    </a:p>
                  </a:txBody>
                  <a:tcPr marL="51626" marR="51626" marT="51626" marB="516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Habr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предлагает интуитивно понятную навигацию с верхним меню, разделенным на категории: "Моя лента", "Все потоки", "Разработка", "Администрирование", "Дизайн", "Менеджмент", "Маркетинг" и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Научпоп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". Также доступен поиск по сайту, что облегчает доступ к интересующим материалам</a:t>
                      </a:r>
                      <a:endParaRPr lang="ru-RU" sz="1300" dirty="0"/>
                    </a:p>
                  </a:txBody>
                  <a:tcPr marL="51626" marR="51626" marT="51626" marB="516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Pikabu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имеет простую и понятную навигацию с верхним меню, включающим разделы "Горячее", "Лучшее", "Новое" и "Сообщества". Также доступен поиск по сайту и фильтры для сортировки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контента</a:t>
                      </a:r>
                      <a:endParaRPr lang="ru-RU" sz="1300" dirty="0"/>
                    </a:p>
                  </a:txBody>
                  <a:tcPr marL="51626" marR="51626" marT="51626" marB="516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4chan предоставляет список досок (разделов) на главной странице, сгруппированных по тематикам, таким как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Japanese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Culture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",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Video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Games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",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Interests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",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Creative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 и другие. Пользователи могут выбирать интересующую их доску для просмотра и участия в обсуждениях</a:t>
                      </a:r>
                      <a:endParaRPr lang="ru-RU" sz="1300" dirty="0"/>
                    </a:p>
                  </a:txBody>
                  <a:tcPr marL="51626" marR="51626" marT="51626" marB="516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Reddit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предлагает верхнее меню с разделами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Home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",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Popular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",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All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 и "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Random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". Также доступен поиск по сайту и возможность перехода к подписанным сообществам через персональное меню</a:t>
                      </a:r>
                      <a:endParaRPr lang="ru-RU" sz="1300" dirty="0"/>
                    </a:p>
                  </a:txBody>
                  <a:tcPr marL="51626" marR="51626" marT="51626" marB="516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Доски сгруппированы по категориям, таким как "Тематика", "Творчество", "Политика", "Игры" и другие. Пользователи могут легко находить интересующие их темы через список разделов</a:t>
                      </a:r>
                      <a:endParaRPr lang="ru-RU" sz="1300" dirty="0"/>
                    </a:p>
                  </a:txBody>
                  <a:tcPr marL="51626" marR="51626" marT="51626" marB="5162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6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533402" y="228600"/>
          <a:ext cx="11048996" cy="4228516"/>
        </p:xfrm>
        <a:graphic>
          <a:graphicData uri="http://schemas.openxmlformats.org/drawingml/2006/table">
            <a:tbl>
              <a:tblPr/>
              <a:tblGrid>
                <a:gridCol w="1659536"/>
                <a:gridCol w="1877892"/>
                <a:gridCol w="1877892"/>
                <a:gridCol w="1877892"/>
                <a:gridCol w="1877892"/>
                <a:gridCol w="1877892"/>
              </a:tblGrid>
              <a:tr h="1295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 и его тип (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скриншот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Логотип-символ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Логотип-символ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3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Комбинированный логотип</a:t>
                      </a:r>
                      <a:endParaRPr lang="ru-RU" sz="130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300" b="0" i="0" u="none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Логотип-символ</a:t>
                      </a:r>
                      <a:endParaRPr lang="ru-RU" sz="130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300" b="0" i="0" u="none" strike="noStrike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Логотип-символ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11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Дизайн и его яркие элементы</a:t>
                      </a:r>
                      <a:endParaRPr lang="ru-RU" sz="130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Дизайн сайта выполнен в сдержанных тонах с акцентом на удобочитаемость. Основной цветовой акцент — синий, что придает сайту профессиональный вид. Элементы интерфейса расположены логично, что способствует легкости восприятия информации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Дизайн сайта яркий и насыщенный, с использованием зеленого цвета в качестве основного акцента. Элементы интерфейса расположены интуитивно, что облегчает взаимодействие с платформой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Дизайн сайта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минималистичен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с акцентом на функциональность. Основной цвет — белый, с использованием зеленых элементов. Интерфейс может показаться устаревшим, однако это соответствует философии сайта и ожиданиям его аудитории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Дизайн сайта сочетает белый и оранжевый цвета, создавая яркий и современный интерфейс. Элементы интерфейса расположены логично, что облегчает навигацию и взаимодействие с платформой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Минималистичный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дизайн с акцентом на удобочитаемость. Основные цвета — белый, серый и синий. Интерфейс напоминает старые форумы, что соответствует духу анонимных бордов</a:t>
                      </a:r>
                      <a:endParaRPr lang="ru-RU" sz="1300" dirty="0"/>
                    </a:p>
                  </a:txBody>
                  <a:tcPr marL="53799" marR="53799" marT="53799" marB="5379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315" name="Picture 3" descr="https://lh7-rt.googleusercontent.com/docsz/AD_4nXcC0NVsnGj-NQd1pUwRTKGbNFKZUGmuJptO0XtgbVziZ3Dkx4uXhgrbvLVxgpJT3y957Ox10LbvLJ6Su7yPMzhvpXk-PL7aD-xxVZhLLCWJGdphmFW0ISg5QW-Oi3eVg_WZBIerlA?key=nM-0N7D1_IBnhceC8168h8g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685800"/>
            <a:ext cx="704850" cy="714375"/>
          </a:xfrm>
          <a:prstGeom prst="rect">
            <a:avLst/>
          </a:prstGeom>
          <a:noFill/>
        </p:spPr>
      </p:pic>
      <p:pic>
        <p:nvPicPr>
          <p:cNvPr id="13316" name="Picture 4" descr="https://lh7-rt.googleusercontent.com/docsz/AD_4nXfCOZQg4h0SX-XUMJO9pFIlo8tZvbOv2Gc06_MsJLcpsX5hbHPIq8EPLQpxbVR5AlX65_IhZj6E1HCnEtVJ0ho4Lg2t6vn3L8bpWe4yA9J_B7hFdAshqOE01PcXaLhRAR2oQAa8kQ?key=nM-0N7D1_IBnhceC8168h8g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838200"/>
            <a:ext cx="704850" cy="276225"/>
          </a:xfrm>
          <a:prstGeom prst="rect">
            <a:avLst/>
          </a:prstGeom>
          <a:noFill/>
        </p:spPr>
      </p:pic>
      <p:pic>
        <p:nvPicPr>
          <p:cNvPr id="13317" name="Picture 5" descr="https://lh7-rt.googleusercontent.com/docsz/AD_4nXcjthLQQDbIqUkhPndmjnevnQJxYUTP6V_9iodXeQ1IcEjn0Gz92MqqSz9FHz_pC1jXq3YbrCtvJbRpRmlKcSGqj_gZzhg9nw6hJUTNGUBiaOYf8hmNGgryaCGCPmOAdsvHzcEd7Q?key=nM-0N7D1_IBnhceC8168h8g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0" y="685800"/>
            <a:ext cx="704850" cy="714375"/>
          </a:xfrm>
          <a:prstGeom prst="rect">
            <a:avLst/>
          </a:prstGeom>
          <a:noFill/>
        </p:spPr>
      </p:pic>
      <p:pic>
        <p:nvPicPr>
          <p:cNvPr id="13318" name="Picture 6" descr="https://lh7-rt.googleusercontent.com/docsz/AD_4nXfe_yFVi3-4bgVBv4h7LbGERpNcYvGHon-dQLQNJx7ATjTn78aNYFQErZMI_84Zw0LPAtVnKQvUs0BQk1KZyKPO9wRGRZINYiYi2EhQ0EcU8zeiqTC57b9Q0OEj_KD8RIis8lZ1NQ?key=nM-0N7D1_IBnhceC8168h8g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87000" y="685800"/>
            <a:ext cx="704850" cy="714375"/>
          </a:xfrm>
          <a:prstGeom prst="rect">
            <a:avLst/>
          </a:prstGeom>
          <a:noFill/>
        </p:spPr>
      </p:pic>
      <p:pic>
        <p:nvPicPr>
          <p:cNvPr id="13314" name="Picture 2" descr="https://lh7-rt.googleusercontent.com/docsz/AD_4nXdz-bLsKzpyxMd_RK_bgd9kgpm1dAMkOC03gaI4W_sMtFPnsWGYMKo_030iZVw4mgOqtUg7zM52hJYJOFd5f2r2H55zx_723muvr_CB9uRGbV55Yh_M1da7XmHgk4As_NUv_l4d2A?key=nM-0N7D1_IBnhceC8168h8g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068638" y="-342900"/>
            <a:ext cx="704850" cy="714375"/>
          </a:xfrm>
          <a:prstGeom prst="rect">
            <a:avLst/>
          </a:prstGeom>
          <a:noFill/>
        </p:spPr>
      </p:pic>
      <p:pic>
        <p:nvPicPr>
          <p:cNvPr id="13320" name="Picture 8" descr="https://lh7-rt.googleusercontent.com/docsz/AD_4nXdz-bLsKzpyxMd_RK_bgd9kgpm1dAMkOC03gaI4W_sMtFPnsWGYMKo_030iZVw4mgOqtUg7zM52hJYJOFd5f2r2H55zx_723muvr_CB9uRGbV55Yh_M1da7XmHgk4As_NUv_l4d2A?key=nM-0N7D1_IBnhceC8168h8gT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67000" y="685800"/>
            <a:ext cx="704850" cy="714375"/>
          </a:xfrm>
          <a:prstGeom prst="rect">
            <a:avLst/>
          </a:prstGeom>
          <a:noFill/>
        </p:spPr>
      </p:pic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33400" y="4572000"/>
          <a:ext cx="11048999" cy="1524000"/>
        </p:xfrm>
        <a:graphic>
          <a:graphicData uri="http://schemas.openxmlformats.org/drawingml/2006/table">
            <a:tbl>
              <a:tblPr/>
              <a:tblGrid>
                <a:gridCol w="1659534"/>
                <a:gridCol w="1877893"/>
                <a:gridCol w="1877893"/>
                <a:gridCol w="1877893"/>
                <a:gridCol w="1877893"/>
                <a:gridCol w="1877893"/>
              </a:tblGrid>
              <a:tr h="357809"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Технологический анализ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16619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Кросс-браузерность</a:t>
                      </a:r>
                      <a:b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(Инструмент </a:t>
                      </a:r>
                      <a:r>
                        <a:rPr lang="en-US" sz="1400" b="0" i="0" u="sng" strike="noStrike">
                          <a:solidFill>
                            <a:srgbClr val="1155CC"/>
                          </a:solidFill>
                          <a:latin typeface="Times New Roman"/>
                          <a:hlinkClick r:id="rId7"/>
                        </a:rPr>
                        <a:t>browserling.com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en-US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Поддерживается во всех браузерах, таких как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Yandex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Google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Chrome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FireFox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Vivaldi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/>
                      </a:r>
                      <a:b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Поддерживается во всех браузерах, таких как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Yandex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Google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Chrome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FireFox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Vivaldi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Поддерживается во всех браузерах, таких как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Yandex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Google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Chrome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FireFox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Vivaldi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Поддерживается во всех браузерах, таких как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Yandex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Google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Chrome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FireFox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Vivaldi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Поддерживается во всех браузерах, таких как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Yandex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Google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Chrome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FireFox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 smtClean="0">
                          <a:solidFill>
                            <a:srgbClr val="000000"/>
                          </a:solidFill>
                          <a:latin typeface="Times New Roman"/>
                        </a:rPr>
                        <a:t>Vivaldi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7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200" y="152400"/>
          <a:ext cx="11430000" cy="4304110"/>
        </p:xfrm>
        <a:graphic>
          <a:graphicData uri="http://schemas.openxmlformats.org/drawingml/2006/table">
            <a:tbl>
              <a:tblPr/>
              <a:tblGrid>
                <a:gridCol w="1716760"/>
                <a:gridCol w="1942648"/>
                <a:gridCol w="1942648"/>
                <a:gridCol w="1942648"/>
                <a:gridCol w="1942648"/>
                <a:gridCol w="1942648"/>
              </a:tblGrid>
              <a:tr h="271353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Адаптивность (Инструмент </a:t>
                      </a:r>
                      <a:r>
                        <a:rPr lang="en-US" sz="1300" b="0" i="0" u="sng" strike="noStrike" dirty="0">
                          <a:solidFill>
                            <a:srgbClr val="1155CC"/>
                          </a:solidFill>
                          <a:latin typeface="Times New Roman"/>
                          <a:hlinkClick r:id="rId2"/>
                        </a:rPr>
                        <a:t>be1.ru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 </a:t>
                      </a:r>
                      <a:endParaRPr lang="en-US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Мобильная версия: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Habr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предоставляет полноценную мобильную версию сайта, автоматически подстраивающуюся под размер экрана устройства.</a:t>
                      </a:r>
                      <a:endParaRPr lang="ru-RU" sz="13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Навигация: Меню и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контент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оптимизированы для удобного просмотра на мобильных устройствах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Мобильная версия: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Pikabu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имеет адаптивный дизайн, обеспечивающий корректное отображение на различных устройствах.</a:t>
                      </a:r>
                      <a:endParaRPr lang="ru-RU" sz="13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Навигация: Интерфейс интуитивно понятен и удобен для использования на мобильных устройствах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Мобильная версия: 4chan не предоставляет отдельной мобильной версии, однако основной сайт частично адаптируется под разные размеры экранов.</a:t>
                      </a:r>
                      <a:endParaRPr lang="ru-RU" sz="13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Навигация: На мобильных устройствах навигация может быть менее удобной из-за мелкого текста и элементов интерфейса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Мобильная версия: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Reddit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предлагает адаптивный дизайн, обеспечивающий комфортное использование на различных устройствах.</a:t>
                      </a:r>
                      <a:endParaRPr lang="ru-RU" sz="13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Навигация: Интерфейс оптимизирован для мобильных пользователей, с удобной навигацией и читабельным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контентом</a:t>
                      </a: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Мобильная версия: 2ch.hk имеет адаптивный дизайн, позволяющий просматривать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контент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на мобильных устройствах.</a:t>
                      </a:r>
                      <a:endParaRPr lang="ru-RU" sz="13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Навигация: На мобильных устройствах навигация может быть менее удобной из-за плотного размещения элементов и мелкого текста.</a:t>
                      </a:r>
                      <a:endParaRPr lang="ru-RU" sz="1300" dirty="0"/>
                    </a:p>
                    <a:p>
                      <a:pPr fontAlgn="t"/>
                      <a:r>
                        <a:rPr lang="ru-RU" sz="1300" dirty="0"/>
                        <a:t/>
                      </a:r>
                      <a:br>
                        <a:rPr lang="ru-RU" sz="1300" dirty="0"/>
                      </a:b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Производительность (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YSlow)</a:t>
                      </a:r>
                      <a:b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</a:t>
                      </a: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Инструмент </a:t>
                      </a:r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LightHouse)</a:t>
                      </a:r>
                      <a:endParaRPr lang="en-US" sz="130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69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30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Низкая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77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87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86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2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Скорость загрузки (F)</a:t>
                      </a:r>
                      <a:b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ru-RU" sz="13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(Инструмент LightHouse)</a:t>
                      </a:r>
                      <a:endParaRPr lang="ru-RU" sz="130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2.7 сек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Длительная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3.9 сек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Длительная</a:t>
                      </a:r>
                      <a:endParaRPr lang="ru-RU" sz="1300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2.2 сек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1.9 сек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1.7 сек</a:t>
                      </a:r>
                      <a:endParaRPr lang="ru-RU" sz="1300" dirty="0"/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 smtClean="0">
                          <a:solidFill>
                            <a:srgbClr val="000000"/>
                          </a:solidFill>
                          <a:latin typeface="Times New Roman"/>
                        </a:rPr>
                        <a:t>Средняя</a:t>
                      </a:r>
                      <a:endParaRPr lang="ru-RU" sz="1300" dirty="0"/>
                    </a:p>
                  </a:txBody>
                  <a:tcPr marL="30886" marR="30886" marT="30886" marB="3088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57200" y="4475480"/>
          <a:ext cx="11429999" cy="2382520"/>
        </p:xfrm>
        <a:graphic>
          <a:graphicData uri="http://schemas.openxmlformats.org/drawingml/2006/table">
            <a:tbl>
              <a:tblPr/>
              <a:tblGrid>
                <a:gridCol w="1716759"/>
                <a:gridCol w="1942648"/>
                <a:gridCol w="1942648"/>
                <a:gridCol w="1942648"/>
                <a:gridCol w="1942648"/>
                <a:gridCol w="1942648"/>
              </a:tblGrid>
              <a:tr h="20015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Ключевые слова (Инструмент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Chat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GPT)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IT-новости, Программирование, Технологические статьи, Разработка ПО,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Стартапы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ru-RU" sz="13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Кибербезопасность</a:t>
                      </a:r>
                      <a:r>
                        <a:rPr lang="ru-RU" sz="13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Научные исследования, Карьерные советы для IT-специалистов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Юмор,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Мемы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Интересные истории, Новости,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Лайфхаки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, Фотографии, Комиксы, Обсуждения</a:t>
                      </a:r>
                      <a:endParaRPr lang="ru-RU" dirty="0"/>
                    </a:p>
                    <a:p>
                      <a:pPr fontAlgn="t"/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Анонимные посты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Мемы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Обсуждения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Имиджборд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Интернет-культура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NSFW-контент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Треды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Форумы</a:t>
                      </a:r>
                      <a:endParaRPr lang="ru-RU" dirty="0"/>
                    </a:p>
                    <a:p>
                      <a:pPr fontAlgn="t"/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Сабреддиты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Обсуждения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Новости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Мемы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Вопросы и ответы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AMAs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(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Ask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Me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Anything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)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Интернет-сообщества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Трендовые темы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Анонимное общение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Имиджборд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Мемы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Обсуждения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Треды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NSFW-контент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Интернет-культура</a:t>
                      </a:r>
                      <a:endParaRPr lang="ru-RU" dirty="0"/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Форумы</a:t>
                      </a:r>
                      <a:endParaRPr lang="ru-RU" dirty="0"/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7200" y="533400"/>
            <a:ext cx="1143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Каждый из рассматриваемых сайтов имеет свою уникальную целевую аудиторию, функциональные особенности и подход к оформлению пользовательского интерфейса.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Habr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ориентирован на профессионалов в области IT и технологий, предлагая высококачественный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структурированную навигацию и современный, сдержанный дизайн. Это делает его удобным для пользователей, ищущих экспертные статьи и обсуждения по теме программирования, инженерии и научных исследований. Сайт отличается хорошей адаптивностью и средней производительностью, обеспечивая комфортное взаимодействие как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десктопах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так и на мобильных устройствах.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Pikabu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в свою очередь, фокусируется на широкой аудитории, предпочитающей развлекательный и визуальный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мемы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истории и новости. Благодаря яркому дизайну и интуитивной навигации, сайт легко воспринимается, но проигрывает в технической оптимизации — медленная загрузка и низкие показатели производительности могут негативно сказаться на пользовательском опыте, особенно при слабом интернете или на мобильных устройствах. 4chan и 2ch.hk представляют собой анонимные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имиджборды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рассчитанные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геймеров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поклонников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аниме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интернет-культуры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Эти площадки сохраняют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минималистичный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даже устаревший интерфейс, что, однако, соответствует их философии — анонимность, скорость и простота взаимодействия. Тем не менее, ограниченная адаптация под мобильные устройства и визуальная перегруженность могут сделать навигацию неудобной для новых пользователей. При этом 4chan демонстрирует неожиданно хорошую производительность, а 2ch.hk — одну из лучших скоростей загрузки.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выгодно выделяется на фоне остальных своей универсальностью и масштабом. Платформа объединяет множество сообществ на различные темы — от научных дискуссий до развлекательного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Благодаря адаптивному дизайну, высокому уровню производительности и удобной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персонализации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ленты,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Reddit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предлагает современный и гибкий пользовательский опыт. Его единственным относительным минусом можно считать необходимость регистрации для полноценного участия в жизни сообщества.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91000" y="1524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Выводы на основе анализа: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B6F15528-21DE-4FAA-801E-634DDDAF4B2B}" type="slidenum">
              <a:rPr lang="ru-RU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1486</Words>
  <Application>Microsoft Office PowerPoint</Application>
  <PresentationFormat>Произвольный</PresentationFormat>
  <Paragraphs>222</Paragraphs>
  <Slides>20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Office Theme</vt:lpstr>
      <vt:lpstr>Слайд 1</vt:lpstr>
      <vt:lpstr>Актуальность проекта</vt:lpstr>
      <vt:lpstr> Цель проекта  разработка интерактивного веб-форума "HorRPG", посвящённого тематике horror-RPG игр, с современным адаптивным пользовательским интерфейсом, реализованным с неплохим UX/UI дизайном. Проект предназначен для объединения игроков, обсуждения игр, обмена медиа-материалами и взаимодействия внутри сообщества, интересующегося жанром horror-RPG.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Карина Рукинова</cp:lastModifiedBy>
  <cp:revision>16</cp:revision>
  <dcterms:created xsi:type="dcterms:W3CDTF">2025-05-14T10:28:26Z</dcterms:created>
  <dcterms:modified xsi:type="dcterms:W3CDTF">2025-05-14T23:04:23Z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2025-05-14T00:00:00Z</vt:filetime>
  </property>
  <property fmtid="{D5CDD505-2E9C-101B-9397-08002B2CF9AE}" pid="5" name="Producer">
    <vt:lpwstr>Microsoft® PowerPoint® 2016</vt:lpwstr>
  </property>
</Properties>
</file>