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11" r:id="rId3"/>
    <p:sldId id="512" r:id="rId4"/>
    <p:sldId id="513" r:id="rId5"/>
    <p:sldId id="51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/>
    <p:restoredTop sz="94694"/>
  </p:normalViewPr>
  <p:slideViewPr>
    <p:cSldViewPr snapToGrid="0">
      <p:cViewPr varScale="1">
        <p:scale>
          <a:sx n="117" d="100"/>
          <a:sy n="117" d="100"/>
        </p:scale>
        <p:origin x="13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B8E0C-A192-DC44-8F2C-5D72F266DDFD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1500-C089-1B48-87DF-A76E8884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2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A8545A58-F2B3-4653-94CC-34194E6AE509}" type="datetimeFigureOut">
              <a:rPr lang="en-US" smtClean="0"/>
              <a:pPr/>
              <a:t>10/16/22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C88FE318-AE0D-4808-A70C-FAD490D39F0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31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D4A-1D3F-4C9F-9338-193562AB3F0A}" type="datetimeFigureOut">
              <a:rPr lang="en-US" smtClean="0"/>
              <a:pPr/>
              <a:t>10/16/22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8B5-197D-4E5D-9DB9-9B33BD0252C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4ECD4A-1D3F-4C9F-9338-193562AB3F0A}" type="datetimeFigureOut">
              <a:rPr lang="en-US" smtClean="0"/>
              <a:pPr/>
              <a:t>10/16/22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43888B5-197D-4E5D-9DB9-9B33BD0252C3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Sources of multivariate data</a:t>
            </a:r>
            <a:endParaRPr lang="en-A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6176813"/>
            <a:ext cx="7674501" cy="675777"/>
          </a:xfrm>
        </p:spPr>
        <p:txBody>
          <a:bodyPr/>
          <a:lstStyle/>
          <a:p>
            <a:pPr algn="l"/>
            <a:r>
              <a:rPr lang="en-AU" dirty="0">
                <a:solidFill>
                  <a:srgbClr val="FFFFFF"/>
                </a:solidFill>
              </a:rPr>
              <a:t>Dr John Dwyer CONS7008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15406-F1E0-2AB2-6847-F837E9885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92" y="1262743"/>
            <a:ext cx="4554816" cy="4589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53975"/>
            <a:ext cx="9143999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dirty="0">
                <a:solidFill>
                  <a:srgbClr val="FF6600"/>
                </a:solidFill>
              </a:rPr>
              <a:t>Multivariate data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57200" y="1219199"/>
            <a:ext cx="8267700" cy="5023853"/>
          </a:xfrm>
          <a:prstGeom prst="rect">
            <a:avLst/>
          </a:prstGeom>
          <a:noFill/>
          <a:ln>
            <a:noFill/>
          </a:ln>
          <a:effectLst>
            <a:outerShdw blurRad="63500" dist="113592" dir="1593903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More than one response variable!</a:t>
            </a: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Multiple correlated variables</a:t>
            </a: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sz="3200" b="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53975"/>
            <a:ext cx="9143999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dirty="0">
                <a:solidFill>
                  <a:srgbClr val="FF6600"/>
                </a:solidFill>
              </a:rPr>
              <a:t>Common types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57200" y="1219199"/>
            <a:ext cx="8267700" cy="5023853"/>
          </a:xfrm>
          <a:prstGeom prst="rect">
            <a:avLst/>
          </a:prstGeom>
          <a:noFill/>
          <a:ln>
            <a:noFill/>
          </a:ln>
          <a:effectLst>
            <a:outerShdw blurRad="63500" dist="113592" dir="1593903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indent="-7429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Climate / soil data</a:t>
            </a:r>
          </a:p>
          <a:p>
            <a:pPr marL="1200150" lvl="1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Multiple variables measured at each site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Trait data</a:t>
            </a:r>
          </a:p>
          <a:p>
            <a:pPr marL="1200150" lvl="1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Multiple measurements taken on each species or individual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Genetic data</a:t>
            </a:r>
          </a:p>
          <a:p>
            <a:pPr marL="1200150" lvl="2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Expression of multiple genes measured in each individual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Composition matrices</a:t>
            </a:r>
          </a:p>
          <a:p>
            <a:pPr marL="1200150" lvl="1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Presence / absence</a:t>
            </a:r>
          </a:p>
          <a:p>
            <a:pPr marL="1200150" lvl="1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Abundance</a:t>
            </a:r>
          </a:p>
          <a:p>
            <a:pPr>
              <a:spcBef>
                <a:spcPct val="50000"/>
              </a:spcBef>
              <a:defRPr/>
            </a:pPr>
            <a:endParaRPr lang="en-US" sz="2400" b="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sz="2400" b="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53975"/>
            <a:ext cx="9143999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dirty="0">
                <a:solidFill>
                  <a:srgbClr val="FF6600"/>
                </a:solidFill>
              </a:rPr>
              <a:t>Some applications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57200" y="1219199"/>
            <a:ext cx="8267700" cy="5023853"/>
          </a:xfrm>
          <a:prstGeom prst="rect">
            <a:avLst/>
          </a:prstGeom>
          <a:noFill/>
          <a:ln>
            <a:noFill/>
          </a:ln>
          <a:effectLst>
            <a:outerShdw blurRad="63500" dist="113592" dir="1593903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indent="-7429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Multivariate hypothesis testing</a:t>
            </a:r>
          </a:p>
          <a:p>
            <a:pPr marL="1200150" lvl="1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MANOVA (multivariate ANOVA) </a:t>
            </a:r>
          </a:p>
          <a:p>
            <a:pPr marL="1200150" lvl="1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Redundancy analysis (RDA; like a multivariate regression)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Correlation analysis / Dimension reduction</a:t>
            </a:r>
          </a:p>
          <a:p>
            <a:pPr marL="1200150" lvl="1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PCA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Clustering</a:t>
            </a:r>
          </a:p>
          <a:p>
            <a:pPr marL="1200150" lvl="2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E.g. K-Means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Classification</a:t>
            </a:r>
          </a:p>
          <a:p>
            <a:pPr marL="1200150" lvl="1" indent="-7429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2"/>
                </a:solidFill>
              </a:rPr>
              <a:t>Linear discriminant analysis</a:t>
            </a:r>
          </a:p>
          <a:p>
            <a:pPr>
              <a:spcBef>
                <a:spcPct val="50000"/>
              </a:spcBef>
              <a:defRPr/>
            </a:pPr>
            <a:endParaRPr lang="en-US" sz="2400" b="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sz="2400" b="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699203"/>
            <a:ext cx="9143999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dirty="0">
                <a:solidFill>
                  <a:srgbClr val="FF6600"/>
                </a:solidFill>
              </a:rPr>
              <a:t>Let’s have a look in R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7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9681</TotalTime>
  <Words>99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Sources of multivariate data</vt:lpstr>
      <vt:lpstr>PowerPoint Presentation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Invasion</dc:title>
  <dc:creator>uqybuckl</dc:creator>
  <cp:lastModifiedBy>John Dwyer</cp:lastModifiedBy>
  <cp:revision>217</cp:revision>
  <cp:lastPrinted>2019-09-09T16:59:46Z</cp:lastPrinted>
  <dcterms:created xsi:type="dcterms:W3CDTF">2011-03-25T01:56:11Z</dcterms:created>
  <dcterms:modified xsi:type="dcterms:W3CDTF">2022-10-16T20:31:15Z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b064b5-5911-4077-b076-dd8db707b7e6_Enabled">
    <vt:lpwstr>true</vt:lpwstr>
  </property>
  <property fmtid="{D5CDD505-2E9C-101B-9397-08002B2CF9AE}" pid="3" name="MSIP_Label_adb064b5-5911-4077-b076-dd8db707b7e6_SetDate">
    <vt:lpwstr>2022-02-24T05:05:16Z</vt:lpwstr>
  </property>
  <property fmtid="{D5CDD505-2E9C-101B-9397-08002B2CF9AE}" pid="4" name="MSIP_Label_adb064b5-5911-4077-b076-dd8db707b7e6_Method">
    <vt:lpwstr>Privileged</vt:lpwstr>
  </property>
  <property fmtid="{D5CDD505-2E9C-101B-9397-08002B2CF9AE}" pid="5" name="MSIP_Label_adb064b5-5911-4077-b076-dd8db707b7e6_Name">
    <vt:lpwstr>UNOFFICIAL</vt:lpwstr>
  </property>
  <property fmtid="{D5CDD505-2E9C-101B-9397-08002B2CF9AE}" pid="6" name="MSIP_Label_adb064b5-5911-4077-b076-dd8db707b7e6_SiteId">
    <vt:lpwstr>b6e377cf-9db3-46cb-91a2-fad9605bb15c</vt:lpwstr>
  </property>
  <property fmtid="{D5CDD505-2E9C-101B-9397-08002B2CF9AE}" pid="7" name="MSIP_Label_adb064b5-5911-4077-b076-dd8db707b7e6_ActionId">
    <vt:lpwstr>d0e9adf9-c577-490f-a078-1cab66f479e6</vt:lpwstr>
  </property>
  <property fmtid="{D5CDD505-2E9C-101B-9397-08002B2CF9AE}" pid="8" name="MSIP_Label_adb064b5-5911-4077-b076-dd8db707b7e6_ContentBits">
    <vt:lpwstr>0</vt:lpwstr>
  </property>
</Properties>
</file>