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21" r:id="rId2"/>
    <p:sldId id="534" r:id="rId3"/>
    <p:sldId id="418" r:id="rId4"/>
    <p:sldId id="425" r:id="rId5"/>
    <p:sldId id="426" r:id="rId6"/>
    <p:sldId id="427" r:id="rId7"/>
    <p:sldId id="535" r:id="rId8"/>
    <p:sldId id="428" r:id="rId9"/>
    <p:sldId id="436" r:id="rId10"/>
    <p:sldId id="437" r:id="rId11"/>
    <p:sldId id="432" r:id="rId12"/>
    <p:sldId id="433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39" r:id="rId23"/>
    <p:sldId id="438" r:id="rId24"/>
    <p:sldId id="440" r:id="rId25"/>
    <p:sldId id="441" r:id="rId26"/>
    <p:sldId id="442" r:id="rId27"/>
    <p:sldId id="430" r:id="rId28"/>
    <p:sldId id="435" r:id="rId29"/>
    <p:sldId id="444" r:id="rId30"/>
    <p:sldId id="445" r:id="rId31"/>
    <p:sldId id="456" r:id="rId32"/>
    <p:sldId id="457" r:id="rId33"/>
    <p:sldId id="458" r:id="rId34"/>
    <p:sldId id="459" r:id="rId35"/>
    <p:sldId id="461" r:id="rId36"/>
    <p:sldId id="462" r:id="rId37"/>
    <p:sldId id="460" r:id="rId38"/>
    <p:sldId id="572" r:id="rId39"/>
  </p:sldIdLst>
  <p:sldSz cx="9144000" cy="6858000" type="screen4x3"/>
  <p:notesSz cx="6645275" cy="97774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4597A0"/>
    <a:srgbClr val="DA7EB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/>
    <p:restoredTop sz="84762"/>
  </p:normalViewPr>
  <p:slideViewPr>
    <p:cSldViewPr>
      <p:cViewPr varScale="1">
        <p:scale>
          <a:sx n="103" d="100"/>
          <a:sy n="103" d="100"/>
        </p:scale>
        <p:origin x="2320" y="176"/>
      </p:cViewPr>
      <p:guideLst>
        <p:guide orient="horz" pos="3929"/>
        <p:guide pos="5738"/>
      </p:guideLst>
    </p:cSldViewPr>
  </p:slideViewPr>
  <p:outlineViewPr>
    <p:cViewPr>
      <p:scale>
        <a:sx n="33" d="100"/>
        <a:sy n="33" d="100"/>
      </p:scale>
      <p:origin x="0" y="-14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60BA357F-7E73-5046-811F-50C2673D60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38" tIns="46919" rIns="93838" bIns="46919" numCol="1" anchor="t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A37F8D0F-8B72-3A4F-BA6E-354582EF05D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38" tIns="46919" rIns="93838" bIns="46919" numCol="1" anchor="t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CECE38D5-D5A0-C343-8FEE-F3E57222097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38" tIns="46919" rIns="93838" bIns="46919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id="{C7F10AB5-E1FE-D747-ADD6-0B54FDCA0C2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38" tIns="46919" rIns="93838" bIns="46919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 b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AD6BA64-7A47-F246-B426-6D9CE2DC5288}" type="slidenum">
              <a:rPr lang="en-AU" altLang="x-none"/>
              <a:pPr>
                <a:defRPr/>
              </a:pPr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ECC1E19-E930-DC49-A3AA-53671371CC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38" tIns="46919" rIns="93838" bIns="46919" numCol="1" anchor="t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473C288-9EBA-6542-8BB0-BEB0CBA7AB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38" tIns="46919" rIns="93838" bIns="46919" numCol="1" anchor="t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10AC221D-E7AB-454C-A6D7-9F246FCF08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7913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DCA8491-5C09-A141-A46B-D6754E254DB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3575" y="4643438"/>
            <a:ext cx="53181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38" tIns="46919" rIns="93838" bIns="469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098516B-A801-394B-A935-B4DD9BF7AE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38" tIns="46919" rIns="93838" bIns="46919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 b="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FFFCE3E-CE76-BA4A-91C2-86BADE1FD8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838" tIns="46919" rIns="93838" bIns="46919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 b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4F1F394-764D-3644-8253-534595C52E3A}" type="slidenum">
              <a:rPr lang="en-AU" altLang="x-none"/>
              <a:pPr>
                <a:defRPr/>
              </a:pPr>
              <a:t>‹#›</a:t>
            </a:fld>
            <a:endParaRPr lang="en-AU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F683668B-B442-6646-86BA-BE354FD6D4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EB35D20-4188-1D4A-A354-7F9E4E38820C}" type="slidenum">
              <a:rPr lang="en-AU" altLang="en-US" smtClean="0"/>
              <a:pPr>
                <a:spcBef>
                  <a:spcPct val="0"/>
                </a:spcBef>
              </a:pPr>
              <a:t>1</a:t>
            </a:fld>
            <a:endParaRPr lang="en-AU" altLang="en-US"/>
          </a:p>
        </p:txBody>
      </p:sp>
      <p:sp>
        <p:nvSpPr>
          <p:cNvPr id="17410" name="Rectangle 7">
            <a:extLst>
              <a:ext uri="{FF2B5EF4-FFF2-40B4-BE49-F238E27FC236}">
                <a16:creationId xmlns:a16="http://schemas.microsoft.com/office/drawing/2014/main" id="{EBBC0FC0-8340-A14F-A9A7-789BCF65C23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38" tIns="46919" rIns="93838" bIns="46919" anchor="b"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F1BF545-730D-6942-9E00-1E9DCC21BDB0}" type="slidenum">
              <a:rPr lang="en-AU" altLang="en-US" b="0"/>
              <a:pPr algn="r" eaLnBrk="1" hangingPunct="1">
                <a:spcBef>
                  <a:spcPct val="0"/>
                </a:spcBef>
              </a:pPr>
              <a:t>1</a:t>
            </a:fld>
            <a:endParaRPr lang="en-AU" altLang="en-US" b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B440365-F3B9-C243-8E2E-6C1F3EDD69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5129043-EAEB-A243-B631-4B390B68A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44D6FAB-296C-AA44-A22A-E163E213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1E6260-4649-5D47-9730-E6C39F1E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AU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6017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44D6FAB-296C-AA44-A22A-E163E213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1E6260-4649-5D47-9730-E6C39F1E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AU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789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44D6FAB-296C-AA44-A22A-E163E213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1E6260-4649-5D47-9730-E6C39F1E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AU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6427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44D6FAB-296C-AA44-A22A-E163E213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1E6260-4649-5D47-9730-E6C39F1E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AU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7366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44D6FAB-296C-AA44-A22A-E163E213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1E6260-4649-5D47-9730-E6C39F1E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AU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9773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44D6FAB-296C-AA44-A22A-E163E213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1E6260-4649-5D47-9730-E6C39F1E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AU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3551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44D6FAB-296C-AA44-A22A-E163E213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1E6260-4649-5D47-9730-E6C39F1E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AU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0229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44D6FAB-296C-AA44-A22A-E163E213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1E6260-4649-5D47-9730-E6C39F1E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AU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6150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44D6FAB-296C-AA44-A22A-E163E213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1E6260-4649-5D47-9730-E6C39F1E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AU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1947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44D6FAB-296C-AA44-A22A-E163E213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1E6260-4649-5D47-9730-E6C39F1E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AU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1296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44D6FAB-296C-AA44-A22A-E163E213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1E6260-4649-5D47-9730-E6C39F1E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AU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5181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44D6FAB-296C-AA44-A22A-E163E213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1E6260-4649-5D47-9730-E6C39F1E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AU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1541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44D6FAB-296C-AA44-A22A-E163E213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1E6260-4649-5D47-9730-E6C39F1E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AU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361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44D6FAB-296C-AA44-A22A-E163E213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1E6260-4649-5D47-9730-E6C39F1E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AU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9322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44D6FAB-296C-AA44-A22A-E163E213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1E6260-4649-5D47-9730-E6C39F1E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AU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5120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44D6FAB-296C-AA44-A22A-E163E213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1E6260-4649-5D47-9730-E6C39F1E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90117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44D6FAB-296C-AA44-A22A-E163E213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1E6260-4649-5D47-9730-E6C39F1E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AU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5114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44D6FAB-296C-AA44-A22A-E163E213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1E6260-4649-5D47-9730-E6C39F1E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AU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69173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44D6FAB-296C-AA44-A22A-E163E213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1E6260-4649-5D47-9730-E6C39F1E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48450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44D6FAB-296C-AA44-A22A-E163E213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1E6260-4649-5D47-9730-E6C39F1E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AU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37536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44D6FAB-296C-AA44-A22A-E163E213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1E6260-4649-5D47-9730-E6C39F1E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AU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1227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44D6FAB-296C-AA44-A22A-E163E213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1E6260-4649-5D47-9730-E6C39F1E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9902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44D6FAB-296C-AA44-A22A-E163E213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1E6260-4649-5D47-9730-E6C39F1E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AU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43248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44D6FAB-296C-AA44-A22A-E163E213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1E6260-4649-5D47-9730-E6C39F1E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AU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04771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44D6FAB-296C-AA44-A22A-E163E213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1E6260-4649-5D47-9730-E6C39F1E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AU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72038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44D6FAB-296C-AA44-A22A-E163E213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1E6260-4649-5D47-9730-E6C39F1E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AU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31580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44D6FAB-296C-AA44-A22A-E163E213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1E6260-4649-5D47-9730-E6C39F1E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AU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5404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44D6FAB-296C-AA44-A22A-E163E213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1E6260-4649-5D47-9730-E6C39F1E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AU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174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44D6FAB-296C-AA44-A22A-E163E213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1E6260-4649-5D47-9730-E6C39F1E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AU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5069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44D6FAB-296C-AA44-A22A-E163E213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1E6260-4649-5D47-9730-E6C39F1E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AU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7681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44D6FAB-296C-AA44-A22A-E163E213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1E6260-4649-5D47-9730-E6C39F1E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AU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048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44D6FAB-296C-AA44-A22A-E163E213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1E6260-4649-5D47-9730-E6C39F1E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093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44D6FAB-296C-AA44-A22A-E163E213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71E6260-4649-5D47-9730-E6C39F1E9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481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4A72A3-997A-634E-AE89-7367E8F39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296FFB-E31C-7D49-810B-4817E816E2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2042FF-7F9A-A342-B30E-AAB111BCFE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6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C55B43-FB51-9C4A-B7D4-4221EFF03B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A7B7F2-E787-BD47-8715-1C1A0AC7C3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73221F-2FD1-AA44-BC04-E3A0014CF1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7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3113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3113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A8CA6F-41A0-2E41-A8ED-3CD327F6C7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186E3F-FB1A-D646-A6D8-81D3F4D9A1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34D1F0-47E2-B440-881F-A1E7BC01F6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6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A83144-E0FB-0447-93E4-07F6527E26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EEF0D-D4CE-724B-A665-5905A666A2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F777FA-C7DD-094A-94F4-2271B8C556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1240220-ACD0-6E47-A1E3-3FCC9D9C45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9808DF-FC9E-5A44-85DA-3122A01FE7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BA9325-656B-F949-A019-B05054A4E6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1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4BAB5B-D693-EB47-89C0-46A0C2EC05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24BE38-33A2-FB47-BD57-06B3F5B181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86E583-4C80-0C44-91DB-1D83FB2A4F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1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126F6B-9873-0D41-AB76-752A9C3E19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0FD917-A833-814A-ACBE-A7A51F825B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180518-AF69-6D43-B858-6CFBE69DB3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7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87D0FD3-87BB-444B-B2BD-DA0754E9C6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E83D1CC-F6F8-7546-990D-556513C53D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72785AF-AE9B-D345-B103-5F3D27A18B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4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2F932E2-F99C-D140-91D3-852F525E75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F2A1044-A8EB-5941-8F7F-D3C09D241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02749C9-2D88-CD4F-A54D-C3BE2F03DA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2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E2309BF-9B4B-7845-85C7-65653F679C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F79B5B-B538-1849-9F5C-C951FC4ECF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6DF3A9E-0D5A-8C46-9725-13D4806ADF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0C6FD-232F-5844-8DD3-09B009792D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85769D-79CA-7D4F-A5EC-21799973AA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EE48FA-A4EC-8844-9F46-8986EA164A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6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A9C67F-B887-8944-8B35-5245DC7256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C2DA27-E966-E648-8549-A9BC2437F2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03D695-750E-5B46-99E4-77A247132E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3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938A28B-D4A3-EB49-AA4A-F50EE2E61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C47DD18-0551-5749-8761-73A1C438F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B783297-9DD4-A740-9B1E-46A6934E763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F6271B2-9F4C-E244-9019-BA272CB0922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D9A6BA2-CDBC-B04B-AF8C-B61A560B66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11200" indent="-355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DA1F8BF-AC05-3879-5C4C-4E55621D2298}"/>
              </a:ext>
            </a:extLst>
          </p:cNvPr>
          <p:cNvSpPr/>
          <p:nvPr/>
        </p:nvSpPr>
        <p:spPr bwMode="auto">
          <a:xfrm>
            <a:off x="1835696" y="1268760"/>
            <a:ext cx="5544616" cy="46805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4E3F6B-AD1A-14F0-5DB9-D827B2E28CB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AU" b="0" kern="0" dirty="0">
                <a:solidFill>
                  <a:schemeClr val="bg1"/>
                </a:solidFill>
              </a:rPr>
              <a:t>Generalised linear models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95F26B1-CCA2-B010-7AA6-CE29D3A6FFB5}"/>
              </a:ext>
            </a:extLst>
          </p:cNvPr>
          <p:cNvSpPr txBox="1">
            <a:spLocks/>
          </p:cNvSpPr>
          <p:nvPr/>
        </p:nvSpPr>
        <p:spPr>
          <a:xfrm>
            <a:off x="-1" y="6176813"/>
            <a:ext cx="7674501" cy="6757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11200" indent="-355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AU" b="0" kern="0" dirty="0">
                <a:solidFill>
                  <a:srgbClr val="FFFFFF"/>
                </a:solidFill>
              </a:rPr>
              <a:t>Dr John Dwyer CONS7008</a:t>
            </a:r>
          </a:p>
        </p:txBody>
      </p:sp>
      <p:pic>
        <p:nvPicPr>
          <p:cNvPr id="3" name="Picture 2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098C6DF7-0A06-9713-631F-791F939D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558" y="1428874"/>
            <a:ext cx="5168900" cy="4432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426859-2E98-9619-58F7-5576068A5A20}"/>
              </a:ext>
            </a:extLst>
          </p:cNvPr>
          <p:cNvSpPr/>
          <p:nvPr/>
        </p:nvSpPr>
        <p:spPr>
          <a:xfrm>
            <a:off x="348496" y="1412776"/>
            <a:ext cx="8471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4000" b="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altLang="en-US" sz="4000" b="0" i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dirty="0">
                <a:cs typeface="Arial" panose="020B0604020202020204" pitchFamily="34" charset="0"/>
              </a:rPr>
              <a:t>~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dirty="0">
                <a:cs typeface="Arial" panose="020B0604020202020204" pitchFamily="34" charset="0"/>
              </a:rPr>
              <a:t>Some distribution(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Par1</a:t>
            </a:r>
            <a:r>
              <a:rPr lang="en-AU" altLang="en-US" sz="40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cs typeface="Arial" panose="020B0604020202020204" pitchFamily="34" charset="0"/>
              </a:rPr>
              <a:t>,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Par2</a:t>
            </a:r>
            <a:r>
              <a:rPr lang="en-AU" altLang="en-US" sz="4000" b="0" dirty="0">
                <a:cs typeface="Arial" panose="020B0604020202020204" pitchFamily="34" charset="0"/>
              </a:rPr>
              <a:t>)</a:t>
            </a:r>
            <a:endParaRPr lang="en-US" sz="4000" b="0" dirty="0"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B02C04-F948-3876-B74E-9A4A85948072}"/>
              </a:ext>
            </a:extLst>
          </p:cNvPr>
          <p:cNvSpPr/>
          <p:nvPr/>
        </p:nvSpPr>
        <p:spPr>
          <a:xfrm>
            <a:off x="1043608" y="2120662"/>
            <a:ext cx="72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Link function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(Par1</a:t>
            </a:r>
            <a:r>
              <a:rPr lang="en-AU" altLang="en-US" sz="40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) </a:t>
            </a:r>
            <a:r>
              <a:rPr lang="en-AU" altLang="en-US" sz="4000" b="0" dirty="0">
                <a:solidFill>
                  <a:srgbClr val="4597A0"/>
                </a:solidFill>
                <a:cs typeface="Arial" panose="020B0604020202020204" pitchFamily="34" charset="0"/>
              </a:rPr>
              <a:t>=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a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+ </a:t>
            </a:r>
            <a:r>
              <a:rPr lang="en-AU" altLang="en-US" sz="4000" b="0" i="1" dirty="0" err="1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b</a:t>
            </a:r>
            <a:r>
              <a:rPr lang="en-AU" altLang="en-US" sz="4000" b="0" i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altLang="en-US" sz="4000" b="0" i="1" baseline="-250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000" b="0" i="1" baseline="-25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E62FB-7830-1053-32A1-2F4540F6D55F}"/>
              </a:ext>
            </a:extLst>
          </p:cNvPr>
          <p:cNvSpPr/>
          <p:nvPr/>
        </p:nvSpPr>
        <p:spPr>
          <a:xfrm>
            <a:off x="4273300" y="2996952"/>
            <a:ext cx="42591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3200" b="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altLang="en-US" sz="3200" b="0" i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3200" b="0" dirty="0">
                <a:cs typeface="Arial" panose="020B0604020202020204" pitchFamily="34" charset="0"/>
              </a:rPr>
              <a:t>~</a:t>
            </a:r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3200" b="0" dirty="0">
                <a:cs typeface="Arial" panose="020B0604020202020204" pitchFamily="34" charset="0"/>
              </a:rPr>
              <a:t>Binomial(</a:t>
            </a:r>
            <a:r>
              <a:rPr lang="en-AU" altLang="en-US" sz="3200" b="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1</a:t>
            </a:r>
            <a:r>
              <a:rPr lang="en-AU" altLang="en-US" sz="3200" b="0" dirty="0">
                <a:cs typeface="Arial" panose="020B0604020202020204" pitchFamily="34" charset="0"/>
              </a:rPr>
              <a:t>, </a:t>
            </a:r>
            <a:r>
              <a:rPr lang="en-AU" altLang="en-US" sz="3200" b="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altLang="en-US" sz="32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3200" b="0" dirty="0">
                <a:cs typeface="Arial" panose="020B0604020202020204" pitchFamily="34" charset="0"/>
              </a:rPr>
              <a:t>)</a:t>
            </a:r>
            <a:endParaRPr lang="en-US" sz="3200" b="0" dirty="0"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1DD9A-3A38-F831-7EEF-C6ADDB6DF18B}"/>
              </a:ext>
            </a:extLst>
          </p:cNvPr>
          <p:cNvSpPr/>
          <p:nvPr/>
        </p:nvSpPr>
        <p:spPr>
          <a:xfrm>
            <a:off x="4273299" y="3560822"/>
            <a:ext cx="42591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logit(</a:t>
            </a:r>
            <a:r>
              <a:rPr lang="en-AU" altLang="en-US" sz="3200" b="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altLang="en-US" sz="32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)</a:t>
            </a:r>
            <a:r>
              <a:rPr lang="en-AU" altLang="en-US" sz="3200" b="0" dirty="0">
                <a:solidFill>
                  <a:srgbClr val="4597A0"/>
                </a:solidFill>
                <a:cs typeface="Arial" panose="020B0604020202020204" pitchFamily="34" charset="0"/>
              </a:rPr>
              <a:t>=</a:t>
            </a:r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3200" b="0" i="1" dirty="0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a</a:t>
            </a:r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+ </a:t>
            </a:r>
            <a:r>
              <a:rPr lang="en-AU" altLang="en-US" sz="3200" b="0" i="1" dirty="0" err="1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b</a:t>
            </a:r>
            <a:r>
              <a:rPr lang="en-AU" altLang="en-US" sz="3200" b="0" i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altLang="en-US" sz="3200" b="0" i="1" baseline="-250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3200" b="0" i="1" baseline="-25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C0D38-9804-D356-16D2-579B8C281002}"/>
              </a:ext>
            </a:extLst>
          </p:cNvPr>
          <p:cNvSpPr/>
          <p:nvPr/>
        </p:nvSpPr>
        <p:spPr>
          <a:xfrm>
            <a:off x="4201292" y="4293096"/>
            <a:ext cx="42591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3200" b="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altLang="en-US" sz="3200" b="0" i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3200" b="0" dirty="0">
                <a:cs typeface="Arial" panose="020B0604020202020204" pitchFamily="34" charset="0"/>
              </a:rPr>
              <a:t>~</a:t>
            </a:r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3200" b="0" dirty="0">
                <a:cs typeface="Arial" panose="020B0604020202020204" pitchFamily="34" charset="0"/>
              </a:rPr>
              <a:t>Binomial(</a:t>
            </a:r>
            <a:r>
              <a:rPr lang="en-AU" altLang="en-US" sz="3200" b="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AU" altLang="en-US" sz="3200" b="0" dirty="0">
                <a:cs typeface="Arial" panose="020B0604020202020204" pitchFamily="34" charset="0"/>
              </a:rPr>
              <a:t>, </a:t>
            </a:r>
            <a:r>
              <a:rPr lang="en-AU" altLang="en-US" sz="3200" b="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altLang="en-US" sz="32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3200" b="0" dirty="0">
                <a:cs typeface="Arial" panose="020B0604020202020204" pitchFamily="34" charset="0"/>
              </a:rPr>
              <a:t>)</a:t>
            </a:r>
            <a:endParaRPr lang="en-US" sz="3200" b="0" dirty="0"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59ABBD-F3F3-DEAD-0B25-CF8ABB1C53C8}"/>
              </a:ext>
            </a:extLst>
          </p:cNvPr>
          <p:cNvSpPr/>
          <p:nvPr/>
        </p:nvSpPr>
        <p:spPr>
          <a:xfrm>
            <a:off x="4201291" y="4848255"/>
            <a:ext cx="42591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logit(</a:t>
            </a:r>
            <a:r>
              <a:rPr lang="en-AU" altLang="en-US" sz="3200" b="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altLang="en-US" sz="32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)</a:t>
            </a:r>
            <a:r>
              <a:rPr lang="en-AU" altLang="en-US" sz="3200" b="0" dirty="0">
                <a:solidFill>
                  <a:srgbClr val="4597A0"/>
                </a:solidFill>
                <a:cs typeface="Arial" panose="020B0604020202020204" pitchFamily="34" charset="0"/>
              </a:rPr>
              <a:t>=</a:t>
            </a:r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3200" b="0" i="1" dirty="0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a</a:t>
            </a:r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+ </a:t>
            </a:r>
            <a:r>
              <a:rPr lang="en-AU" altLang="en-US" sz="3200" b="0" i="1" dirty="0" err="1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b</a:t>
            </a:r>
            <a:r>
              <a:rPr lang="en-AU" altLang="en-US" sz="3200" b="0" i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altLang="en-US" sz="3200" b="0" i="1" baseline="-250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3200" b="0" i="1" baseline="-25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D42520-F7CE-B1B7-2C7C-58F01590C866}"/>
              </a:ext>
            </a:extLst>
          </p:cNvPr>
          <p:cNvSpPr/>
          <p:nvPr/>
        </p:nvSpPr>
        <p:spPr>
          <a:xfrm>
            <a:off x="4201292" y="5575886"/>
            <a:ext cx="42591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3200" b="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altLang="en-US" sz="3200" b="0" i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3200" b="0" dirty="0">
                <a:cs typeface="Arial" panose="020B0604020202020204" pitchFamily="34" charset="0"/>
              </a:rPr>
              <a:t>~</a:t>
            </a:r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3200" b="0" dirty="0">
                <a:cs typeface="Arial" panose="020B0604020202020204" pitchFamily="34" charset="0"/>
              </a:rPr>
              <a:t>Poisson(</a:t>
            </a:r>
            <a:r>
              <a:rPr lang="en-AU" altLang="en-US" sz="3200" b="0" i="1" dirty="0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Times New Roman" panose="02020603050405020304" pitchFamily="18" charset="0"/>
              </a:rPr>
              <a:t>l</a:t>
            </a:r>
            <a:r>
              <a:rPr lang="en-AU" altLang="en-US" sz="32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3200" b="0" dirty="0">
                <a:cs typeface="Arial" panose="020B0604020202020204" pitchFamily="34" charset="0"/>
              </a:rPr>
              <a:t>)</a:t>
            </a:r>
            <a:endParaRPr lang="en-US" sz="3200" b="0" dirty="0"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636735-E9EE-6BF4-3B2E-3D4030469374}"/>
              </a:ext>
            </a:extLst>
          </p:cNvPr>
          <p:cNvSpPr/>
          <p:nvPr/>
        </p:nvSpPr>
        <p:spPr>
          <a:xfrm>
            <a:off x="4201291" y="6156593"/>
            <a:ext cx="42591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log(</a:t>
            </a:r>
            <a:r>
              <a:rPr lang="en-AU" altLang="en-US" sz="3200" b="0" i="1" dirty="0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Times New Roman" panose="02020603050405020304" pitchFamily="18" charset="0"/>
              </a:rPr>
              <a:t>l</a:t>
            </a:r>
            <a:r>
              <a:rPr lang="en-AU" altLang="en-US" sz="32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)</a:t>
            </a:r>
            <a:r>
              <a:rPr lang="en-AU" altLang="en-US" sz="3200" b="0" dirty="0">
                <a:solidFill>
                  <a:srgbClr val="4597A0"/>
                </a:solidFill>
                <a:cs typeface="Arial" panose="020B0604020202020204" pitchFamily="34" charset="0"/>
              </a:rPr>
              <a:t>=</a:t>
            </a:r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3200" b="0" i="1" dirty="0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a</a:t>
            </a:r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+ </a:t>
            </a:r>
            <a:r>
              <a:rPr lang="en-AU" altLang="en-US" sz="3200" b="0" i="1" dirty="0" err="1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b</a:t>
            </a:r>
            <a:r>
              <a:rPr lang="en-AU" altLang="en-US" sz="3200" b="0" i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altLang="en-US" sz="3200" b="0" i="1" baseline="-250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3200" b="0" i="1" baseline="-25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559583-C367-4D8B-A302-672344641D85}"/>
              </a:ext>
            </a:extLst>
          </p:cNvPr>
          <p:cNvSpPr/>
          <p:nvPr/>
        </p:nvSpPr>
        <p:spPr>
          <a:xfrm>
            <a:off x="683568" y="3329989"/>
            <a:ext cx="2784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sz="2800" b="0" dirty="0">
                <a:cs typeface="Arial" panose="020B0604020202020204" pitchFamily="34" charset="0"/>
              </a:rPr>
              <a:t>Binary response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2F6D21-ABF0-487B-7B42-D7C7A1D07179}"/>
              </a:ext>
            </a:extLst>
          </p:cNvPr>
          <p:cNvSpPr/>
          <p:nvPr/>
        </p:nvSpPr>
        <p:spPr>
          <a:xfrm>
            <a:off x="720400" y="4377733"/>
            <a:ext cx="236154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sz="2800" b="0" dirty="0">
                <a:cs typeface="Arial" panose="020B0604020202020204" pitchFamily="34" charset="0"/>
              </a:rPr>
              <a:t># successes, </a:t>
            </a:r>
          </a:p>
          <a:p>
            <a:r>
              <a:rPr lang="en-AU" altLang="en-US" sz="2800" b="0" dirty="0">
                <a:cs typeface="Arial" panose="020B0604020202020204" pitchFamily="34" charset="0"/>
              </a:rPr>
              <a:t># failures</a:t>
            </a:r>
            <a:endParaRPr lang="en-US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10F9BD-7231-C5B2-86B7-3399F3F4C4DF}"/>
              </a:ext>
            </a:extLst>
          </p:cNvPr>
          <p:cNvSpPr/>
          <p:nvPr/>
        </p:nvSpPr>
        <p:spPr>
          <a:xfrm>
            <a:off x="720368" y="5856365"/>
            <a:ext cx="27254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sz="2800" b="0" dirty="0">
                <a:cs typeface="Arial" panose="020B0604020202020204" pitchFamily="34" charset="0"/>
              </a:rPr>
              <a:t>Count response</a:t>
            </a:r>
            <a:endParaRPr lang="en-US" sz="28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212CE0-9233-2E3F-3F09-2FF3C200830F}"/>
              </a:ext>
            </a:extLst>
          </p:cNvPr>
          <p:cNvCxnSpPr>
            <a:cxnSpLocks/>
          </p:cNvCxnSpPr>
          <p:nvPr/>
        </p:nvCxnSpPr>
        <p:spPr bwMode="auto">
          <a:xfrm flipV="1">
            <a:off x="3395540" y="3618631"/>
            <a:ext cx="936104" cy="13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C1057B-D9F4-E85B-4DCA-80AEF4F73A62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7488" y="4836708"/>
            <a:ext cx="1404156" cy="196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21298F-C461-FE86-1966-BBFF66936A47}"/>
              </a:ext>
            </a:extLst>
          </p:cNvPr>
          <p:cNvCxnSpPr>
            <a:cxnSpLocks/>
          </p:cNvCxnSpPr>
          <p:nvPr/>
        </p:nvCxnSpPr>
        <p:spPr bwMode="auto">
          <a:xfrm flipV="1">
            <a:off x="3387796" y="6148753"/>
            <a:ext cx="936104" cy="13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AA62C9D0-90DB-FD60-381E-203000C73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9679"/>
            <a:ext cx="8229600" cy="1143000"/>
          </a:xfrm>
        </p:spPr>
        <p:txBody>
          <a:bodyPr/>
          <a:lstStyle/>
          <a:p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Generalised linear models (GLMs)</a:t>
            </a:r>
          </a:p>
        </p:txBody>
      </p:sp>
    </p:spTree>
    <p:extLst>
      <p:ext uri="{BB962C8B-B14F-4D97-AF65-F5344CB8AC3E}">
        <p14:creationId xmlns:p14="http://schemas.microsoft.com/office/powerpoint/2010/main" val="86776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DFE62FB-7830-1053-32A1-2F4540F6D55F}"/>
              </a:ext>
            </a:extLst>
          </p:cNvPr>
          <p:cNvSpPr/>
          <p:nvPr/>
        </p:nvSpPr>
        <p:spPr>
          <a:xfrm>
            <a:off x="2287197" y="560874"/>
            <a:ext cx="42591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4000" b="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altLang="en-US" sz="4000" b="0" i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dirty="0">
                <a:cs typeface="Arial" panose="020B0604020202020204" pitchFamily="34" charset="0"/>
              </a:rPr>
              <a:t>~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dirty="0">
                <a:cs typeface="Arial" panose="020B0604020202020204" pitchFamily="34" charset="0"/>
              </a:rPr>
              <a:t>Binomial(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AU" altLang="en-US" sz="4000" b="0" dirty="0">
                <a:cs typeface="Arial" panose="020B0604020202020204" pitchFamily="34" charset="0"/>
              </a:rPr>
              <a:t>, 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altLang="en-US" sz="40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cs typeface="Arial" panose="020B0604020202020204" pitchFamily="34" charset="0"/>
              </a:rPr>
              <a:t>)</a:t>
            </a:r>
            <a:endParaRPr lang="en-US" sz="4000" b="0" dirty="0"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1DD9A-3A38-F831-7EEF-C6ADDB6DF18B}"/>
              </a:ext>
            </a:extLst>
          </p:cNvPr>
          <p:cNvSpPr/>
          <p:nvPr/>
        </p:nvSpPr>
        <p:spPr>
          <a:xfrm>
            <a:off x="2287196" y="1268760"/>
            <a:ext cx="42591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logit(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altLang="en-US" sz="40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)</a:t>
            </a:r>
            <a:r>
              <a:rPr lang="en-AU" altLang="en-US" sz="4000" b="0" dirty="0">
                <a:solidFill>
                  <a:srgbClr val="4597A0"/>
                </a:solidFill>
                <a:cs typeface="Arial" panose="020B0604020202020204" pitchFamily="34" charset="0"/>
              </a:rPr>
              <a:t>=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a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+ </a:t>
            </a:r>
            <a:r>
              <a:rPr lang="en-AU" altLang="en-US" sz="4000" b="0" i="1" dirty="0" err="1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b</a:t>
            </a:r>
            <a:r>
              <a:rPr lang="en-AU" altLang="en-US" sz="4000" b="0" i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altLang="en-US" sz="4000" b="0" i="1" baseline="-250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000" b="0" i="1" baseline="-25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7884D69-7816-0037-1B6C-307A7AB15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80" y="2079174"/>
            <a:ext cx="7740352" cy="47788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01CD08-C599-960B-2604-B20DBFB835E7}"/>
              </a:ext>
            </a:extLst>
          </p:cNvPr>
          <p:cNvSpPr/>
          <p:nvPr/>
        </p:nvSpPr>
        <p:spPr>
          <a:xfrm rot="16200000">
            <a:off x="85655" y="3477331"/>
            <a:ext cx="1911549" cy="29238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AU" altLang="en-US" sz="1300" b="0" dirty="0">
                <a:cs typeface="Arial" panose="020B0604020202020204" pitchFamily="34" charset="0"/>
              </a:rPr>
              <a:t>Logits (AKA “log-odds”)</a:t>
            </a:r>
            <a:endParaRPr lang="en-US" sz="13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6163418-5C13-3EBC-3EC4-5119CD971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288" y="0"/>
            <a:ext cx="1467263" cy="209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4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5B02FC-0EBF-F55C-31D8-B980CB529C51}"/>
              </a:ext>
            </a:extLst>
          </p:cNvPr>
          <p:cNvSpPr/>
          <p:nvPr/>
        </p:nvSpPr>
        <p:spPr>
          <a:xfrm>
            <a:off x="2260523" y="560874"/>
            <a:ext cx="42591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4000" b="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altLang="en-US" sz="4000" b="0" i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dirty="0">
                <a:cs typeface="Arial" panose="020B0604020202020204" pitchFamily="34" charset="0"/>
              </a:rPr>
              <a:t>~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dirty="0">
                <a:cs typeface="Arial" panose="020B0604020202020204" pitchFamily="34" charset="0"/>
              </a:rPr>
              <a:t>Poisson(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Times New Roman" panose="02020603050405020304" pitchFamily="18" charset="0"/>
              </a:rPr>
              <a:t>l</a:t>
            </a:r>
            <a:r>
              <a:rPr lang="en-AU" altLang="en-US" sz="40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cs typeface="Arial" panose="020B0604020202020204" pitchFamily="34" charset="0"/>
              </a:rPr>
              <a:t>)</a:t>
            </a:r>
            <a:endParaRPr lang="en-US" sz="4000" b="0" dirty="0"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B6CC94-532F-D16F-3515-98432A92959D}"/>
              </a:ext>
            </a:extLst>
          </p:cNvPr>
          <p:cNvSpPr/>
          <p:nvPr/>
        </p:nvSpPr>
        <p:spPr>
          <a:xfrm>
            <a:off x="2260522" y="1268760"/>
            <a:ext cx="42591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log(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Times New Roman" panose="02020603050405020304" pitchFamily="18" charset="0"/>
              </a:rPr>
              <a:t>l</a:t>
            </a:r>
            <a:r>
              <a:rPr lang="en-AU" altLang="en-US" sz="40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)</a:t>
            </a:r>
            <a:r>
              <a:rPr lang="en-AU" altLang="en-US" sz="4000" b="0" dirty="0">
                <a:solidFill>
                  <a:srgbClr val="4597A0"/>
                </a:solidFill>
                <a:cs typeface="Arial" panose="020B0604020202020204" pitchFamily="34" charset="0"/>
              </a:rPr>
              <a:t>=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a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+ </a:t>
            </a:r>
            <a:r>
              <a:rPr lang="en-AU" altLang="en-US" sz="4000" b="0" i="1" dirty="0" err="1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b</a:t>
            </a:r>
            <a:r>
              <a:rPr lang="en-AU" altLang="en-US" sz="4000" b="0" i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altLang="en-US" sz="4000" b="0" i="1" baseline="-250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000" b="0" i="1" baseline="-25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E880F8F-7449-3707-835B-9E861FEF1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24" y="2082039"/>
            <a:ext cx="7740352" cy="4875353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5728851-2A42-4E6A-3CDD-1E12BC542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288" y="0"/>
            <a:ext cx="1467263" cy="209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4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>
            <a:extLst>
              <a:ext uri="{FF2B5EF4-FFF2-40B4-BE49-F238E27FC236}">
                <a16:creationId xmlns:a16="http://schemas.microsoft.com/office/drawing/2014/main" id="{57356E08-B42A-517A-6505-F54993747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9679"/>
            <a:ext cx="8229600" cy="1143000"/>
          </a:xfrm>
        </p:spPr>
        <p:txBody>
          <a:bodyPr/>
          <a:lstStyle/>
          <a:p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Why GLMs? </a:t>
            </a:r>
            <a:b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(1) Respecting the bounds!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B653533-33CE-4940-534A-884FA22036BE}"/>
              </a:ext>
            </a:extLst>
          </p:cNvPr>
          <p:cNvSpPr/>
          <p:nvPr/>
        </p:nvSpPr>
        <p:spPr bwMode="auto">
          <a:xfrm>
            <a:off x="2987824" y="2420888"/>
            <a:ext cx="3528391" cy="2713383"/>
          </a:xfrm>
          <a:custGeom>
            <a:avLst/>
            <a:gdLst>
              <a:gd name="connsiteX0" fmla="*/ 0 w 3528391"/>
              <a:gd name="connsiteY0" fmla="*/ 0 h 2713383"/>
              <a:gd name="connsiteX1" fmla="*/ 0 w 3528391"/>
              <a:gd name="connsiteY1" fmla="*/ 2713383 h 2713383"/>
              <a:gd name="connsiteX2" fmla="*/ 119270 w 3528391"/>
              <a:gd name="connsiteY2" fmla="*/ 2713383 h 2713383"/>
              <a:gd name="connsiteX3" fmla="*/ 3528391 w 3528391"/>
              <a:gd name="connsiteY3" fmla="*/ 2713383 h 271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91" h="2713383">
                <a:moveTo>
                  <a:pt x="0" y="0"/>
                </a:moveTo>
                <a:lnTo>
                  <a:pt x="0" y="2713383"/>
                </a:lnTo>
                <a:lnTo>
                  <a:pt x="119270" y="2713383"/>
                </a:lnTo>
                <a:lnTo>
                  <a:pt x="3528391" y="271338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B4FC7-5AE8-28BF-8358-1FDC5C99514C}"/>
              </a:ext>
            </a:extLst>
          </p:cNvPr>
          <p:cNvSpPr txBox="1"/>
          <p:nvPr/>
        </p:nvSpPr>
        <p:spPr>
          <a:xfrm>
            <a:off x="3088743" y="5301208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Maximum temperature (deg 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8493A-C931-43CD-08C9-03C653D002EA}"/>
              </a:ext>
            </a:extLst>
          </p:cNvPr>
          <p:cNvSpPr txBox="1"/>
          <p:nvPr/>
        </p:nvSpPr>
        <p:spPr>
          <a:xfrm rot="16200000">
            <a:off x="2673276" y="48045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85442-443F-9889-E50A-10496B8CB719}"/>
              </a:ext>
            </a:extLst>
          </p:cNvPr>
          <p:cNvSpPr txBox="1"/>
          <p:nvPr/>
        </p:nvSpPr>
        <p:spPr>
          <a:xfrm rot="16200000">
            <a:off x="2673276" y="23926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DE8106-C32F-0D56-64DA-57A6BD7327CF}"/>
              </a:ext>
            </a:extLst>
          </p:cNvPr>
          <p:cNvSpPr/>
          <p:nvPr/>
        </p:nvSpPr>
        <p:spPr bwMode="auto">
          <a:xfrm>
            <a:off x="3178713" y="2540596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5D2220-68AC-C759-7951-45F07326FC9C}"/>
              </a:ext>
            </a:extLst>
          </p:cNvPr>
          <p:cNvSpPr/>
          <p:nvPr/>
        </p:nvSpPr>
        <p:spPr bwMode="auto">
          <a:xfrm>
            <a:off x="3357156" y="2509602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7D4151-2C29-1236-65F9-CE6BDF12D599}"/>
              </a:ext>
            </a:extLst>
          </p:cNvPr>
          <p:cNvSpPr/>
          <p:nvPr/>
        </p:nvSpPr>
        <p:spPr bwMode="auto">
          <a:xfrm>
            <a:off x="3535599" y="262409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A119E1-E4D4-6ED7-9923-10B8967598A8}"/>
              </a:ext>
            </a:extLst>
          </p:cNvPr>
          <p:cNvSpPr/>
          <p:nvPr/>
        </p:nvSpPr>
        <p:spPr bwMode="auto">
          <a:xfrm>
            <a:off x="3427854" y="2492896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25D0C5-F331-3039-19D4-A959475989B4}"/>
              </a:ext>
            </a:extLst>
          </p:cNvPr>
          <p:cNvSpPr/>
          <p:nvPr/>
        </p:nvSpPr>
        <p:spPr bwMode="auto">
          <a:xfrm>
            <a:off x="3943728" y="2552013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2699E2-CC57-042B-6F85-90BE5A3BA0C2}"/>
              </a:ext>
            </a:extLst>
          </p:cNvPr>
          <p:cNvSpPr/>
          <p:nvPr/>
        </p:nvSpPr>
        <p:spPr bwMode="auto">
          <a:xfrm>
            <a:off x="3742328" y="2573191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BC9216-9CC2-2FD7-55CD-1D2CFA2E726C}"/>
              </a:ext>
            </a:extLst>
          </p:cNvPr>
          <p:cNvSpPr/>
          <p:nvPr/>
        </p:nvSpPr>
        <p:spPr bwMode="auto">
          <a:xfrm>
            <a:off x="3657505" y="2492896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65E80F-3C27-5A16-2493-F0E5B7E833E1}"/>
              </a:ext>
            </a:extLst>
          </p:cNvPr>
          <p:cNvSpPr/>
          <p:nvPr/>
        </p:nvSpPr>
        <p:spPr bwMode="auto">
          <a:xfrm>
            <a:off x="3864234" y="2509602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891AE9B-7734-787C-7E57-60768B13F687}"/>
              </a:ext>
            </a:extLst>
          </p:cNvPr>
          <p:cNvSpPr/>
          <p:nvPr/>
        </p:nvSpPr>
        <p:spPr bwMode="auto">
          <a:xfrm>
            <a:off x="4093136" y="2594424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129BE7F-ED85-D41F-0E88-5CBBD63368D6}"/>
              </a:ext>
            </a:extLst>
          </p:cNvPr>
          <p:cNvSpPr/>
          <p:nvPr/>
        </p:nvSpPr>
        <p:spPr bwMode="auto">
          <a:xfrm>
            <a:off x="5944970" y="4911290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6F1434A-1187-C65B-82A2-D44D9658784D}"/>
              </a:ext>
            </a:extLst>
          </p:cNvPr>
          <p:cNvSpPr/>
          <p:nvPr/>
        </p:nvSpPr>
        <p:spPr bwMode="auto">
          <a:xfrm>
            <a:off x="5027005" y="4832724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7CE2099-EC24-50BC-BEB6-A7BA87831362}"/>
              </a:ext>
            </a:extLst>
          </p:cNvPr>
          <p:cNvSpPr/>
          <p:nvPr/>
        </p:nvSpPr>
        <p:spPr bwMode="auto">
          <a:xfrm>
            <a:off x="5576522" y="489803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91E6C8D-672B-C3FD-517C-910B0F495FBB}"/>
              </a:ext>
            </a:extLst>
          </p:cNvPr>
          <p:cNvSpPr/>
          <p:nvPr/>
        </p:nvSpPr>
        <p:spPr bwMode="auto">
          <a:xfrm>
            <a:off x="5986791" y="4843343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00C4A7-5AB2-AE4C-1879-E9160AFDEAEC}"/>
              </a:ext>
            </a:extLst>
          </p:cNvPr>
          <p:cNvSpPr/>
          <p:nvPr/>
        </p:nvSpPr>
        <p:spPr bwMode="auto">
          <a:xfrm>
            <a:off x="5792414" y="4928166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790DC68-B90A-90D1-7F69-4486F9EA5ED0}"/>
              </a:ext>
            </a:extLst>
          </p:cNvPr>
          <p:cNvSpPr/>
          <p:nvPr/>
        </p:nvSpPr>
        <p:spPr bwMode="auto">
          <a:xfrm>
            <a:off x="6151416" y="4940450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B811FF-E049-555E-0553-1B158214720A}"/>
              </a:ext>
            </a:extLst>
          </p:cNvPr>
          <p:cNvSpPr/>
          <p:nvPr/>
        </p:nvSpPr>
        <p:spPr bwMode="auto">
          <a:xfrm>
            <a:off x="5171152" y="4885754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D6E89F-AB39-8CCE-AE7E-3D53E0CEFAF6}"/>
              </a:ext>
            </a:extLst>
          </p:cNvPr>
          <p:cNvSpPr/>
          <p:nvPr/>
        </p:nvSpPr>
        <p:spPr bwMode="auto">
          <a:xfrm>
            <a:off x="4849706" y="492816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A238DB1-BA81-8F43-CA18-E09ADCB6BA62}"/>
              </a:ext>
            </a:extLst>
          </p:cNvPr>
          <p:cNvSpPr/>
          <p:nvPr/>
        </p:nvSpPr>
        <p:spPr bwMode="auto">
          <a:xfrm>
            <a:off x="4697785" y="4940450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52B6BD-FEE0-3C6C-645D-73ACE5C0D1A7}"/>
              </a:ext>
            </a:extLst>
          </p:cNvPr>
          <p:cNvSpPr/>
          <p:nvPr/>
        </p:nvSpPr>
        <p:spPr bwMode="auto">
          <a:xfrm>
            <a:off x="4506945" y="4953702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C44C112-5A24-C508-9DB9-624DB91F3AF7}"/>
              </a:ext>
            </a:extLst>
          </p:cNvPr>
          <p:cNvSpPr/>
          <p:nvPr/>
        </p:nvSpPr>
        <p:spPr bwMode="auto">
          <a:xfrm>
            <a:off x="4316105" y="494676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E378316-EF49-8C56-10D4-A406F84C5EA7}"/>
              </a:ext>
            </a:extLst>
          </p:cNvPr>
          <p:cNvSpPr/>
          <p:nvPr/>
        </p:nvSpPr>
        <p:spPr bwMode="auto">
          <a:xfrm>
            <a:off x="5840825" y="485634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2795B1B-C8CB-9167-48D3-A2030073201D}"/>
              </a:ext>
            </a:extLst>
          </p:cNvPr>
          <p:cNvSpPr/>
          <p:nvPr/>
        </p:nvSpPr>
        <p:spPr bwMode="auto">
          <a:xfrm>
            <a:off x="5279162" y="485634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F8EBA3A-777E-F307-4D9C-B4F1992340D4}"/>
              </a:ext>
            </a:extLst>
          </p:cNvPr>
          <p:cNvSpPr/>
          <p:nvPr/>
        </p:nvSpPr>
        <p:spPr bwMode="auto">
          <a:xfrm>
            <a:off x="5472377" y="485634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357CC82-B111-FB72-C264-BE8AC7465210}"/>
              </a:ext>
            </a:extLst>
          </p:cNvPr>
          <p:cNvSpPr/>
          <p:nvPr/>
        </p:nvSpPr>
        <p:spPr bwMode="auto">
          <a:xfrm>
            <a:off x="5711313" y="4928353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5E948B9-AA8F-1B48-182C-5F24394B9541}"/>
              </a:ext>
            </a:extLst>
          </p:cNvPr>
          <p:cNvSpPr/>
          <p:nvPr/>
        </p:nvSpPr>
        <p:spPr bwMode="auto">
          <a:xfrm>
            <a:off x="5688269" y="480996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DC0D0FC-F1DA-A07B-3141-488D2FFFAE73}"/>
              </a:ext>
            </a:extLst>
          </p:cNvPr>
          <p:cNvSpPr/>
          <p:nvPr/>
        </p:nvSpPr>
        <p:spPr bwMode="auto">
          <a:xfrm>
            <a:off x="6287377" y="4822251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95C830C-5155-4AE7-0865-3EBA08BBA26D}"/>
              </a:ext>
            </a:extLst>
          </p:cNvPr>
          <p:cNvSpPr/>
          <p:nvPr/>
        </p:nvSpPr>
        <p:spPr bwMode="auto">
          <a:xfrm>
            <a:off x="4997671" y="4968934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E7DAE91-26E3-3861-1704-8205CE8ABD4A}"/>
              </a:ext>
            </a:extLst>
          </p:cNvPr>
          <p:cNvSpPr/>
          <p:nvPr/>
        </p:nvSpPr>
        <p:spPr bwMode="auto">
          <a:xfrm>
            <a:off x="4745561" y="480996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8B1E497-7CA0-A95C-BF35-29DCCADA282F}"/>
              </a:ext>
            </a:extLst>
          </p:cNvPr>
          <p:cNvSpPr/>
          <p:nvPr/>
        </p:nvSpPr>
        <p:spPr bwMode="auto">
          <a:xfrm>
            <a:off x="4593640" y="4822251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2493C7F-952D-6F9E-E824-D6063D5D8138}"/>
              </a:ext>
            </a:extLst>
          </p:cNvPr>
          <p:cNvSpPr/>
          <p:nvPr/>
        </p:nvSpPr>
        <p:spPr bwMode="auto">
          <a:xfrm>
            <a:off x="4402800" y="4835503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AA639E3-59E4-966F-E61E-E1D6C48FD198}"/>
              </a:ext>
            </a:extLst>
          </p:cNvPr>
          <p:cNvSpPr/>
          <p:nvPr/>
        </p:nvSpPr>
        <p:spPr bwMode="auto">
          <a:xfrm>
            <a:off x="4211960" y="485634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54DD16C-4278-FCA7-7C4C-4741342CA0CA}"/>
              </a:ext>
            </a:extLst>
          </p:cNvPr>
          <p:cNvSpPr/>
          <p:nvPr/>
        </p:nvSpPr>
        <p:spPr bwMode="auto">
          <a:xfrm>
            <a:off x="4882989" y="248788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3928A57-6BBF-470F-05AF-014490FE43CF}"/>
              </a:ext>
            </a:extLst>
          </p:cNvPr>
          <p:cNvSpPr/>
          <p:nvPr/>
        </p:nvSpPr>
        <p:spPr bwMode="auto">
          <a:xfrm>
            <a:off x="5027136" y="254091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976999B-FC3F-4427-B421-AABB0862DBB5}"/>
              </a:ext>
            </a:extLst>
          </p:cNvPr>
          <p:cNvSpPr/>
          <p:nvPr/>
        </p:nvSpPr>
        <p:spPr bwMode="auto">
          <a:xfrm>
            <a:off x="4705690" y="2583330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0E6C08F-875D-3EEB-70C1-668296F238D7}"/>
              </a:ext>
            </a:extLst>
          </p:cNvPr>
          <p:cNvSpPr/>
          <p:nvPr/>
        </p:nvSpPr>
        <p:spPr bwMode="auto">
          <a:xfrm>
            <a:off x="4553769" y="2595613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CC7511-FBDD-DB12-7FBE-BA0A14C6192F}"/>
              </a:ext>
            </a:extLst>
          </p:cNvPr>
          <p:cNvSpPr/>
          <p:nvPr/>
        </p:nvSpPr>
        <p:spPr bwMode="auto">
          <a:xfrm>
            <a:off x="4362929" y="260886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F8543CE-9A8B-13F2-EEEE-4B1E129A79F5}"/>
              </a:ext>
            </a:extLst>
          </p:cNvPr>
          <p:cNvSpPr/>
          <p:nvPr/>
        </p:nvSpPr>
        <p:spPr bwMode="auto">
          <a:xfrm>
            <a:off x="4199145" y="260192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5770985-8303-302F-1B9A-9A3340452D51}"/>
              </a:ext>
            </a:extLst>
          </p:cNvPr>
          <p:cNvSpPr/>
          <p:nvPr/>
        </p:nvSpPr>
        <p:spPr bwMode="auto">
          <a:xfrm>
            <a:off x="5135146" y="251150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6664441-78D7-54CF-9767-4FB7B021EA46}"/>
              </a:ext>
            </a:extLst>
          </p:cNvPr>
          <p:cNvSpPr/>
          <p:nvPr/>
        </p:nvSpPr>
        <p:spPr bwMode="auto">
          <a:xfrm>
            <a:off x="4853655" y="262409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6E0CD6-9E55-E395-7081-624EC174CCAD}"/>
              </a:ext>
            </a:extLst>
          </p:cNvPr>
          <p:cNvSpPr/>
          <p:nvPr/>
        </p:nvSpPr>
        <p:spPr bwMode="auto">
          <a:xfrm>
            <a:off x="4601545" y="2465131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2D21D2E-90E7-93A1-3D7B-8BC3D28B3E80}"/>
              </a:ext>
            </a:extLst>
          </p:cNvPr>
          <p:cNvSpPr/>
          <p:nvPr/>
        </p:nvSpPr>
        <p:spPr bwMode="auto">
          <a:xfrm>
            <a:off x="4449624" y="2477414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6B37D55-D26B-1C95-4C18-D49FDC90712C}"/>
              </a:ext>
            </a:extLst>
          </p:cNvPr>
          <p:cNvSpPr/>
          <p:nvPr/>
        </p:nvSpPr>
        <p:spPr bwMode="auto">
          <a:xfrm>
            <a:off x="4258784" y="2490666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2C8853F-C14B-EB72-3445-8E6C207757BC}"/>
              </a:ext>
            </a:extLst>
          </p:cNvPr>
          <p:cNvSpPr/>
          <p:nvPr/>
        </p:nvSpPr>
        <p:spPr bwMode="auto">
          <a:xfrm>
            <a:off x="4067944" y="251150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DEC5FE-BED0-FBD3-852C-A42E9B7BECB8}"/>
              </a:ext>
            </a:extLst>
          </p:cNvPr>
          <p:cNvSpPr txBox="1"/>
          <p:nvPr/>
        </p:nvSpPr>
        <p:spPr>
          <a:xfrm rot="16200000">
            <a:off x="1843658" y="3592913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Fish Survival</a:t>
            </a:r>
          </a:p>
        </p:txBody>
      </p:sp>
    </p:spTree>
    <p:extLst>
      <p:ext uri="{BB962C8B-B14F-4D97-AF65-F5344CB8AC3E}">
        <p14:creationId xmlns:p14="http://schemas.microsoft.com/office/powerpoint/2010/main" val="1805728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>
            <a:extLst>
              <a:ext uri="{FF2B5EF4-FFF2-40B4-BE49-F238E27FC236}">
                <a16:creationId xmlns:a16="http://schemas.microsoft.com/office/drawing/2014/main" id="{57356E08-B42A-517A-6505-F54993747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9679"/>
            <a:ext cx="8229600" cy="1143000"/>
          </a:xfrm>
        </p:spPr>
        <p:txBody>
          <a:bodyPr/>
          <a:lstStyle/>
          <a:p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Why GLMs? </a:t>
            </a:r>
            <a:b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(1) Respecting the bounds!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B653533-33CE-4940-534A-884FA22036BE}"/>
              </a:ext>
            </a:extLst>
          </p:cNvPr>
          <p:cNvSpPr/>
          <p:nvPr/>
        </p:nvSpPr>
        <p:spPr bwMode="auto">
          <a:xfrm>
            <a:off x="2987824" y="2420888"/>
            <a:ext cx="3528391" cy="2713383"/>
          </a:xfrm>
          <a:custGeom>
            <a:avLst/>
            <a:gdLst>
              <a:gd name="connsiteX0" fmla="*/ 0 w 3528391"/>
              <a:gd name="connsiteY0" fmla="*/ 0 h 2713383"/>
              <a:gd name="connsiteX1" fmla="*/ 0 w 3528391"/>
              <a:gd name="connsiteY1" fmla="*/ 2713383 h 2713383"/>
              <a:gd name="connsiteX2" fmla="*/ 119270 w 3528391"/>
              <a:gd name="connsiteY2" fmla="*/ 2713383 h 2713383"/>
              <a:gd name="connsiteX3" fmla="*/ 3528391 w 3528391"/>
              <a:gd name="connsiteY3" fmla="*/ 2713383 h 271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91" h="2713383">
                <a:moveTo>
                  <a:pt x="0" y="0"/>
                </a:moveTo>
                <a:lnTo>
                  <a:pt x="0" y="2713383"/>
                </a:lnTo>
                <a:lnTo>
                  <a:pt x="119270" y="2713383"/>
                </a:lnTo>
                <a:lnTo>
                  <a:pt x="3528391" y="271338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B4FC7-5AE8-28BF-8358-1FDC5C99514C}"/>
              </a:ext>
            </a:extLst>
          </p:cNvPr>
          <p:cNvSpPr txBox="1"/>
          <p:nvPr/>
        </p:nvSpPr>
        <p:spPr>
          <a:xfrm>
            <a:off x="3088743" y="5301208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Maximum temperature (deg 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AA7EC-7589-480C-4CFB-0F29FFD65ED5}"/>
              </a:ext>
            </a:extLst>
          </p:cNvPr>
          <p:cNvSpPr txBox="1"/>
          <p:nvPr/>
        </p:nvSpPr>
        <p:spPr>
          <a:xfrm rot="16200000">
            <a:off x="1843658" y="3592913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Fish Survival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8493A-C931-43CD-08C9-03C653D002EA}"/>
              </a:ext>
            </a:extLst>
          </p:cNvPr>
          <p:cNvSpPr txBox="1"/>
          <p:nvPr/>
        </p:nvSpPr>
        <p:spPr>
          <a:xfrm rot="16200000">
            <a:off x="2673276" y="48045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85442-443F-9889-E50A-10496B8CB719}"/>
              </a:ext>
            </a:extLst>
          </p:cNvPr>
          <p:cNvSpPr txBox="1"/>
          <p:nvPr/>
        </p:nvSpPr>
        <p:spPr>
          <a:xfrm rot="16200000">
            <a:off x="2673276" y="23926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DE8106-C32F-0D56-64DA-57A6BD7327CF}"/>
              </a:ext>
            </a:extLst>
          </p:cNvPr>
          <p:cNvSpPr/>
          <p:nvPr/>
        </p:nvSpPr>
        <p:spPr bwMode="auto">
          <a:xfrm>
            <a:off x="3178713" y="2540596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5D2220-68AC-C759-7951-45F07326FC9C}"/>
              </a:ext>
            </a:extLst>
          </p:cNvPr>
          <p:cNvSpPr/>
          <p:nvPr/>
        </p:nvSpPr>
        <p:spPr bwMode="auto">
          <a:xfrm>
            <a:off x="3357156" y="2509602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7D4151-2C29-1236-65F9-CE6BDF12D599}"/>
              </a:ext>
            </a:extLst>
          </p:cNvPr>
          <p:cNvSpPr/>
          <p:nvPr/>
        </p:nvSpPr>
        <p:spPr bwMode="auto">
          <a:xfrm>
            <a:off x="3535599" y="262409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A119E1-E4D4-6ED7-9923-10B8967598A8}"/>
              </a:ext>
            </a:extLst>
          </p:cNvPr>
          <p:cNvSpPr/>
          <p:nvPr/>
        </p:nvSpPr>
        <p:spPr bwMode="auto">
          <a:xfrm>
            <a:off x="3427854" y="2492896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25D0C5-F331-3039-19D4-A959475989B4}"/>
              </a:ext>
            </a:extLst>
          </p:cNvPr>
          <p:cNvSpPr/>
          <p:nvPr/>
        </p:nvSpPr>
        <p:spPr bwMode="auto">
          <a:xfrm>
            <a:off x="3943728" y="2552013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2699E2-CC57-042B-6F85-90BE5A3BA0C2}"/>
              </a:ext>
            </a:extLst>
          </p:cNvPr>
          <p:cNvSpPr/>
          <p:nvPr/>
        </p:nvSpPr>
        <p:spPr bwMode="auto">
          <a:xfrm>
            <a:off x="3742328" y="2573191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BC9216-9CC2-2FD7-55CD-1D2CFA2E726C}"/>
              </a:ext>
            </a:extLst>
          </p:cNvPr>
          <p:cNvSpPr/>
          <p:nvPr/>
        </p:nvSpPr>
        <p:spPr bwMode="auto">
          <a:xfrm>
            <a:off x="3657505" y="2492896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65E80F-3C27-5A16-2493-F0E5B7E833E1}"/>
              </a:ext>
            </a:extLst>
          </p:cNvPr>
          <p:cNvSpPr/>
          <p:nvPr/>
        </p:nvSpPr>
        <p:spPr bwMode="auto">
          <a:xfrm>
            <a:off x="3864234" y="2509602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891AE9B-7734-787C-7E57-60768B13F687}"/>
              </a:ext>
            </a:extLst>
          </p:cNvPr>
          <p:cNvSpPr/>
          <p:nvPr/>
        </p:nvSpPr>
        <p:spPr bwMode="auto">
          <a:xfrm>
            <a:off x="4093136" y="2594424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129BE7F-ED85-D41F-0E88-5CBBD63368D6}"/>
              </a:ext>
            </a:extLst>
          </p:cNvPr>
          <p:cNvSpPr/>
          <p:nvPr/>
        </p:nvSpPr>
        <p:spPr bwMode="auto">
          <a:xfrm>
            <a:off x="5944970" y="4911290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6F1434A-1187-C65B-82A2-D44D9658784D}"/>
              </a:ext>
            </a:extLst>
          </p:cNvPr>
          <p:cNvSpPr/>
          <p:nvPr/>
        </p:nvSpPr>
        <p:spPr bwMode="auto">
          <a:xfrm>
            <a:off x="5027005" y="4832724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7CE2099-EC24-50BC-BEB6-A7BA87831362}"/>
              </a:ext>
            </a:extLst>
          </p:cNvPr>
          <p:cNvSpPr/>
          <p:nvPr/>
        </p:nvSpPr>
        <p:spPr bwMode="auto">
          <a:xfrm>
            <a:off x="5576522" y="489803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91E6C8D-672B-C3FD-517C-910B0F495FBB}"/>
              </a:ext>
            </a:extLst>
          </p:cNvPr>
          <p:cNvSpPr/>
          <p:nvPr/>
        </p:nvSpPr>
        <p:spPr bwMode="auto">
          <a:xfrm>
            <a:off x="5986791" y="4843343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00C4A7-5AB2-AE4C-1879-E9160AFDEAEC}"/>
              </a:ext>
            </a:extLst>
          </p:cNvPr>
          <p:cNvSpPr/>
          <p:nvPr/>
        </p:nvSpPr>
        <p:spPr bwMode="auto">
          <a:xfrm>
            <a:off x="5792414" y="4928166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790DC68-B90A-90D1-7F69-4486F9EA5ED0}"/>
              </a:ext>
            </a:extLst>
          </p:cNvPr>
          <p:cNvSpPr/>
          <p:nvPr/>
        </p:nvSpPr>
        <p:spPr bwMode="auto">
          <a:xfrm>
            <a:off x="6151416" y="4940450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B811FF-E049-555E-0553-1B158214720A}"/>
              </a:ext>
            </a:extLst>
          </p:cNvPr>
          <p:cNvSpPr/>
          <p:nvPr/>
        </p:nvSpPr>
        <p:spPr bwMode="auto">
          <a:xfrm>
            <a:off x="5171152" y="4885754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D6E89F-AB39-8CCE-AE7E-3D53E0CEFAF6}"/>
              </a:ext>
            </a:extLst>
          </p:cNvPr>
          <p:cNvSpPr/>
          <p:nvPr/>
        </p:nvSpPr>
        <p:spPr bwMode="auto">
          <a:xfrm>
            <a:off x="4849706" y="492816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A238DB1-BA81-8F43-CA18-E09ADCB6BA62}"/>
              </a:ext>
            </a:extLst>
          </p:cNvPr>
          <p:cNvSpPr/>
          <p:nvPr/>
        </p:nvSpPr>
        <p:spPr bwMode="auto">
          <a:xfrm>
            <a:off x="4697785" y="4940450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52B6BD-FEE0-3C6C-645D-73ACE5C0D1A7}"/>
              </a:ext>
            </a:extLst>
          </p:cNvPr>
          <p:cNvSpPr/>
          <p:nvPr/>
        </p:nvSpPr>
        <p:spPr bwMode="auto">
          <a:xfrm>
            <a:off x="4506945" y="4953702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C44C112-5A24-C508-9DB9-624DB91F3AF7}"/>
              </a:ext>
            </a:extLst>
          </p:cNvPr>
          <p:cNvSpPr/>
          <p:nvPr/>
        </p:nvSpPr>
        <p:spPr bwMode="auto">
          <a:xfrm>
            <a:off x="4316105" y="494676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E378316-EF49-8C56-10D4-A406F84C5EA7}"/>
              </a:ext>
            </a:extLst>
          </p:cNvPr>
          <p:cNvSpPr/>
          <p:nvPr/>
        </p:nvSpPr>
        <p:spPr bwMode="auto">
          <a:xfrm>
            <a:off x="5840825" y="485634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2795B1B-C8CB-9167-48D3-A2030073201D}"/>
              </a:ext>
            </a:extLst>
          </p:cNvPr>
          <p:cNvSpPr/>
          <p:nvPr/>
        </p:nvSpPr>
        <p:spPr bwMode="auto">
          <a:xfrm>
            <a:off x="5279162" y="485634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F8EBA3A-777E-F307-4D9C-B4F1992340D4}"/>
              </a:ext>
            </a:extLst>
          </p:cNvPr>
          <p:cNvSpPr/>
          <p:nvPr/>
        </p:nvSpPr>
        <p:spPr bwMode="auto">
          <a:xfrm>
            <a:off x="5472377" y="485634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357CC82-B111-FB72-C264-BE8AC7465210}"/>
              </a:ext>
            </a:extLst>
          </p:cNvPr>
          <p:cNvSpPr/>
          <p:nvPr/>
        </p:nvSpPr>
        <p:spPr bwMode="auto">
          <a:xfrm>
            <a:off x="5711313" y="4928353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5E948B9-AA8F-1B48-182C-5F24394B9541}"/>
              </a:ext>
            </a:extLst>
          </p:cNvPr>
          <p:cNvSpPr/>
          <p:nvPr/>
        </p:nvSpPr>
        <p:spPr bwMode="auto">
          <a:xfrm>
            <a:off x="5688269" y="480996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DC0D0FC-F1DA-A07B-3141-488D2FFFAE73}"/>
              </a:ext>
            </a:extLst>
          </p:cNvPr>
          <p:cNvSpPr/>
          <p:nvPr/>
        </p:nvSpPr>
        <p:spPr bwMode="auto">
          <a:xfrm>
            <a:off x="6287377" y="4822251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95C830C-5155-4AE7-0865-3EBA08BBA26D}"/>
              </a:ext>
            </a:extLst>
          </p:cNvPr>
          <p:cNvSpPr/>
          <p:nvPr/>
        </p:nvSpPr>
        <p:spPr bwMode="auto">
          <a:xfrm>
            <a:off x="4997671" y="4968934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E7DAE91-26E3-3861-1704-8205CE8ABD4A}"/>
              </a:ext>
            </a:extLst>
          </p:cNvPr>
          <p:cNvSpPr/>
          <p:nvPr/>
        </p:nvSpPr>
        <p:spPr bwMode="auto">
          <a:xfrm>
            <a:off x="4745561" y="480996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8B1E497-7CA0-A95C-BF35-29DCCADA282F}"/>
              </a:ext>
            </a:extLst>
          </p:cNvPr>
          <p:cNvSpPr/>
          <p:nvPr/>
        </p:nvSpPr>
        <p:spPr bwMode="auto">
          <a:xfrm>
            <a:off x="4593640" y="4822251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2493C7F-952D-6F9E-E824-D6063D5D8138}"/>
              </a:ext>
            </a:extLst>
          </p:cNvPr>
          <p:cNvSpPr/>
          <p:nvPr/>
        </p:nvSpPr>
        <p:spPr bwMode="auto">
          <a:xfrm>
            <a:off x="4402800" y="4835503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AA639E3-59E4-966F-E61E-E1D6C48FD198}"/>
              </a:ext>
            </a:extLst>
          </p:cNvPr>
          <p:cNvSpPr/>
          <p:nvPr/>
        </p:nvSpPr>
        <p:spPr bwMode="auto">
          <a:xfrm>
            <a:off x="4211960" y="485634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54DD16C-4278-FCA7-7C4C-4741342CA0CA}"/>
              </a:ext>
            </a:extLst>
          </p:cNvPr>
          <p:cNvSpPr/>
          <p:nvPr/>
        </p:nvSpPr>
        <p:spPr bwMode="auto">
          <a:xfrm>
            <a:off x="4882989" y="248788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3928A57-6BBF-470F-05AF-014490FE43CF}"/>
              </a:ext>
            </a:extLst>
          </p:cNvPr>
          <p:cNvSpPr/>
          <p:nvPr/>
        </p:nvSpPr>
        <p:spPr bwMode="auto">
          <a:xfrm>
            <a:off x="5027136" y="254091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976999B-FC3F-4427-B421-AABB0862DBB5}"/>
              </a:ext>
            </a:extLst>
          </p:cNvPr>
          <p:cNvSpPr/>
          <p:nvPr/>
        </p:nvSpPr>
        <p:spPr bwMode="auto">
          <a:xfrm>
            <a:off x="4705690" y="2583330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0E6C08F-875D-3EEB-70C1-668296F238D7}"/>
              </a:ext>
            </a:extLst>
          </p:cNvPr>
          <p:cNvSpPr/>
          <p:nvPr/>
        </p:nvSpPr>
        <p:spPr bwMode="auto">
          <a:xfrm>
            <a:off x="4553769" y="2595613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CC7511-FBDD-DB12-7FBE-BA0A14C6192F}"/>
              </a:ext>
            </a:extLst>
          </p:cNvPr>
          <p:cNvSpPr/>
          <p:nvPr/>
        </p:nvSpPr>
        <p:spPr bwMode="auto">
          <a:xfrm>
            <a:off x="4362929" y="260886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F8543CE-9A8B-13F2-EEEE-4B1E129A79F5}"/>
              </a:ext>
            </a:extLst>
          </p:cNvPr>
          <p:cNvSpPr/>
          <p:nvPr/>
        </p:nvSpPr>
        <p:spPr bwMode="auto">
          <a:xfrm>
            <a:off x="4199145" y="260192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5770985-8303-302F-1B9A-9A3340452D51}"/>
              </a:ext>
            </a:extLst>
          </p:cNvPr>
          <p:cNvSpPr/>
          <p:nvPr/>
        </p:nvSpPr>
        <p:spPr bwMode="auto">
          <a:xfrm>
            <a:off x="5135146" y="251150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6664441-78D7-54CF-9767-4FB7B021EA46}"/>
              </a:ext>
            </a:extLst>
          </p:cNvPr>
          <p:cNvSpPr/>
          <p:nvPr/>
        </p:nvSpPr>
        <p:spPr bwMode="auto">
          <a:xfrm>
            <a:off x="4853655" y="262409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6E0CD6-9E55-E395-7081-624EC174CCAD}"/>
              </a:ext>
            </a:extLst>
          </p:cNvPr>
          <p:cNvSpPr/>
          <p:nvPr/>
        </p:nvSpPr>
        <p:spPr bwMode="auto">
          <a:xfrm>
            <a:off x="4601545" y="2465131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2D21D2E-90E7-93A1-3D7B-8BC3D28B3E80}"/>
              </a:ext>
            </a:extLst>
          </p:cNvPr>
          <p:cNvSpPr/>
          <p:nvPr/>
        </p:nvSpPr>
        <p:spPr bwMode="auto">
          <a:xfrm>
            <a:off x="4449624" y="2477414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6B37D55-D26B-1C95-4C18-D49FDC90712C}"/>
              </a:ext>
            </a:extLst>
          </p:cNvPr>
          <p:cNvSpPr/>
          <p:nvPr/>
        </p:nvSpPr>
        <p:spPr bwMode="auto">
          <a:xfrm>
            <a:off x="4258784" y="2490666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2C8853F-C14B-EB72-3445-8E6C207757BC}"/>
              </a:ext>
            </a:extLst>
          </p:cNvPr>
          <p:cNvSpPr/>
          <p:nvPr/>
        </p:nvSpPr>
        <p:spPr bwMode="auto">
          <a:xfrm>
            <a:off x="4067944" y="251150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A224FA-08DC-23DD-1D77-39C66311917E}"/>
              </a:ext>
            </a:extLst>
          </p:cNvPr>
          <p:cNvCxnSpPr>
            <a:cxnSpLocks/>
          </p:cNvCxnSpPr>
          <p:nvPr/>
        </p:nvCxnSpPr>
        <p:spPr bwMode="auto">
          <a:xfrm>
            <a:off x="3512677" y="1772816"/>
            <a:ext cx="2558937" cy="43204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4597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9736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>
            <a:extLst>
              <a:ext uri="{FF2B5EF4-FFF2-40B4-BE49-F238E27FC236}">
                <a16:creationId xmlns:a16="http://schemas.microsoft.com/office/drawing/2014/main" id="{57356E08-B42A-517A-6505-F54993747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9679"/>
            <a:ext cx="8229600" cy="1143000"/>
          </a:xfrm>
        </p:spPr>
        <p:txBody>
          <a:bodyPr/>
          <a:lstStyle/>
          <a:p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Why GLMs? </a:t>
            </a:r>
            <a:b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(1) Respecting the bounds!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B653533-33CE-4940-534A-884FA22036BE}"/>
              </a:ext>
            </a:extLst>
          </p:cNvPr>
          <p:cNvSpPr/>
          <p:nvPr/>
        </p:nvSpPr>
        <p:spPr bwMode="auto">
          <a:xfrm>
            <a:off x="2987824" y="2420888"/>
            <a:ext cx="3528391" cy="2713383"/>
          </a:xfrm>
          <a:custGeom>
            <a:avLst/>
            <a:gdLst>
              <a:gd name="connsiteX0" fmla="*/ 0 w 3528391"/>
              <a:gd name="connsiteY0" fmla="*/ 0 h 2713383"/>
              <a:gd name="connsiteX1" fmla="*/ 0 w 3528391"/>
              <a:gd name="connsiteY1" fmla="*/ 2713383 h 2713383"/>
              <a:gd name="connsiteX2" fmla="*/ 119270 w 3528391"/>
              <a:gd name="connsiteY2" fmla="*/ 2713383 h 2713383"/>
              <a:gd name="connsiteX3" fmla="*/ 3528391 w 3528391"/>
              <a:gd name="connsiteY3" fmla="*/ 2713383 h 271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91" h="2713383">
                <a:moveTo>
                  <a:pt x="0" y="0"/>
                </a:moveTo>
                <a:lnTo>
                  <a:pt x="0" y="2713383"/>
                </a:lnTo>
                <a:lnTo>
                  <a:pt x="119270" y="2713383"/>
                </a:lnTo>
                <a:lnTo>
                  <a:pt x="3528391" y="271338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B4FC7-5AE8-28BF-8358-1FDC5C99514C}"/>
              </a:ext>
            </a:extLst>
          </p:cNvPr>
          <p:cNvSpPr txBox="1"/>
          <p:nvPr/>
        </p:nvSpPr>
        <p:spPr>
          <a:xfrm>
            <a:off x="3088743" y="5301208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Maximum temperature (deg 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AA7EC-7589-480C-4CFB-0F29FFD65ED5}"/>
              </a:ext>
            </a:extLst>
          </p:cNvPr>
          <p:cNvSpPr txBox="1"/>
          <p:nvPr/>
        </p:nvSpPr>
        <p:spPr>
          <a:xfrm rot="16200000">
            <a:off x="1843658" y="3592913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Fish Survival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8493A-C931-43CD-08C9-03C653D002EA}"/>
              </a:ext>
            </a:extLst>
          </p:cNvPr>
          <p:cNvSpPr txBox="1"/>
          <p:nvPr/>
        </p:nvSpPr>
        <p:spPr>
          <a:xfrm rot="16200000">
            <a:off x="2673276" y="48045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85442-443F-9889-E50A-10496B8CB719}"/>
              </a:ext>
            </a:extLst>
          </p:cNvPr>
          <p:cNvSpPr txBox="1"/>
          <p:nvPr/>
        </p:nvSpPr>
        <p:spPr>
          <a:xfrm rot="16200000">
            <a:off x="2673276" y="23926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DE8106-C32F-0D56-64DA-57A6BD7327CF}"/>
              </a:ext>
            </a:extLst>
          </p:cNvPr>
          <p:cNvSpPr/>
          <p:nvPr/>
        </p:nvSpPr>
        <p:spPr bwMode="auto">
          <a:xfrm>
            <a:off x="3178713" y="2540596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5D2220-68AC-C759-7951-45F07326FC9C}"/>
              </a:ext>
            </a:extLst>
          </p:cNvPr>
          <p:cNvSpPr/>
          <p:nvPr/>
        </p:nvSpPr>
        <p:spPr bwMode="auto">
          <a:xfrm>
            <a:off x="3357156" y="2509602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7D4151-2C29-1236-65F9-CE6BDF12D599}"/>
              </a:ext>
            </a:extLst>
          </p:cNvPr>
          <p:cNvSpPr/>
          <p:nvPr/>
        </p:nvSpPr>
        <p:spPr bwMode="auto">
          <a:xfrm>
            <a:off x="3535599" y="262409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A119E1-E4D4-6ED7-9923-10B8967598A8}"/>
              </a:ext>
            </a:extLst>
          </p:cNvPr>
          <p:cNvSpPr/>
          <p:nvPr/>
        </p:nvSpPr>
        <p:spPr bwMode="auto">
          <a:xfrm>
            <a:off x="3427854" y="2492896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25D0C5-F331-3039-19D4-A959475989B4}"/>
              </a:ext>
            </a:extLst>
          </p:cNvPr>
          <p:cNvSpPr/>
          <p:nvPr/>
        </p:nvSpPr>
        <p:spPr bwMode="auto">
          <a:xfrm>
            <a:off x="3943728" y="2552013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2699E2-CC57-042B-6F85-90BE5A3BA0C2}"/>
              </a:ext>
            </a:extLst>
          </p:cNvPr>
          <p:cNvSpPr/>
          <p:nvPr/>
        </p:nvSpPr>
        <p:spPr bwMode="auto">
          <a:xfrm>
            <a:off x="3742328" y="2573191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BC9216-9CC2-2FD7-55CD-1D2CFA2E726C}"/>
              </a:ext>
            </a:extLst>
          </p:cNvPr>
          <p:cNvSpPr/>
          <p:nvPr/>
        </p:nvSpPr>
        <p:spPr bwMode="auto">
          <a:xfrm>
            <a:off x="3657505" y="2492896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65E80F-3C27-5A16-2493-F0E5B7E833E1}"/>
              </a:ext>
            </a:extLst>
          </p:cNvPr>
          <p:cNvSpPr/>
          <p:nvPr/>
        </p:nvSpPr>
        <p:spPr bwMode="auto">
          <a:xfrm>
            <a:off x="3864234" y="2509602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891AE9B-7734-787C-7E57-60768B13F687}"/>
              </a:ext>
            </a:extLst>
          </p:cNvPr>
          <p:cNvSpPr/>
          <p:nvPr/>
        </p:nvSpPr>
        <p:spPr bwMode="auto">
          <a:xfrm>
            <a:off x="4093136" y="2594424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129BE7F-ED85-D41F-0E88-5CBBD63368D6}"/>
              </a:ext>
            </a:extLst>
          </p:cNvPr>
          <p:cNvSpPr/>
          <p:nvPr/>
        </p:nvSpPr>
        <p:spPr bwMode="auto">
          <a:xfrm>
            <a:off x="5944970" y="4911290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6F1434A-1187-C65B-82A2-D44D9658784D}"/>
              </a:ext>
            </a:extLst>
          </p:cNvPr>
          <p:cNvSpPr/>
          <p:nvPr/>
        </p:nvSpPr>
        <p:spPr bwMode="auto">
          <a:xfrm>
            <a:off x="5027005" y="4832724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7CE2099-EC24-50BC-BEB6-A7BA87831362}"/>
              </a:ext>
            </a:extLst>
          </p:cNvPr>
          <p:cNvSpPr/>
          <p:nvPr/>
        </p:nvSpPr>
        <p:spPr bwMode="auto">
          <a:xfrm>
            <a:off x="5576522" y="489803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91E6C8D-672B-C3FD-517C-910B0F495FBB}"/>
              </a:ext>
            </a:extLst>
          </p:cNvPr>
          <p:cNvSpPr/>
          <p:nvPr/>
        </p:nvSpPr>
        <p:spPr bwMode="auto">
          <a:xfrm>
            <a:off x="5986791" y="4843343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00C4A7-5AB2-AE4C-1879-E9160AFDEAEC}"/>
              </a:ext>
            </a:extLst>
          </p:cNvPr>
          <p:cNvSpPr/>
          <p:nvPr/>
        </p:nvSpPr>
        <p:spPr bwMode="auto">
          <a:xfrm>
            <a:off x="5792414" y="4928166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790DC68-B90A-90D1-7F69-4486F9EA5ED0}"/>
              </a:ext>
            </a:extLst>
          </p:cNvPr>
          <p:cNvSpPr/>
          <p:nvPr/>
        </p:nvSpPr>
        <p:spPr bwMode="auto">
          <a:xfrm>
            <a:off x="6151416" y="4940450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B811FF-E049-555E-0553-1B158214720A}"/>
              </a:ext>
            </a:extLst>
          </p:cNvPr>
          <p:cNvSpPr/>
          <p:nvPr/>
        </p:nvSpPr>
        <p:spPr bwMode="auto">
          <a:xfrm>
            <a:off x="5171152" y="4885754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D6E89F-AB39-8CCE-AE7E-3D53E0CEFAF6}"/>
              </a:ext>
            </a:extLst>
          </p:cNvPr>
          <p:cNvSpPr/>
          <p:nvPr/>
        </p:nvSpPr>
        <p:spPr bwMode="auto">
          <a:xfrm>
            <a:off x="4849706" y="492816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A238DB1-BA81-8F43-CA18-E09ADCB6BA62}"/>
              </a:ext>
            </a:extLst>
          </p:cNvPr>
          <p:cNvSpPr/>
          <p:nvPr/>
        </p:nvSpPr>
        <p:spPr bwMode="auto">
          <a:xfrm>
            <a:off x="4697785" y="4940450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52B6BD-FEE0-3C6C-645D-73ACE5C0D1A7}"/>
              </a:ext>
            </a:extLst>
          </p:cNvPr>
          <p:cNvSpPr/>
          <p:nvPr/>
        </p:nvSpPr>
        <p:spPr bwMode="auto">
          <a:xfrm>
            <a:off x="4506945" y="4953702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C44C112-5A24-C508-9DB9-624DB91F3AF7}"/>
              </a:ext>
            </a:extLst>
          </p:cNvPr>
          <p:cNvSpPr/>
          <p:nvPr/>
        </p:nvSpPr>
        <p:spPr bwMode="auto">
          <a:xfrm>
            <a:off x="4316105" y="494676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E378316-EF49-8C56-10D4-A406F84C5EA7}"/>
              </a:ext>
            </a:extLst>
          </p:cNvPr>
          <p:cNvSpPr/>
          <p:nvPr/>
        </p:nvSpPr>
        <p:spPr bwMode="auto">
          <a:xfrm>
            <a:off x="5840825" y="485634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2795B1B-C8CB-9167-48D3-A2030073201D}"/>
              </a:ext>
            </a:extLst>
          </p:cNvPr>
          <p:cNvSpPr/>
          <p:nvPr/>
        </p:nvSpPr>
        <p:spPr bwMode="auto">
          <a:xfrm>
            <a:off x="5279162" y="485634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F8EBA3A-777E-F307-4D9C-B4F1992340D4}"/>
              </a:ext>
            </a:extLst>
          </p:cNvPr>
          <p:cNvSpPr/>
          <p:nvPr/>
        </p:nvSpPr>
        <p:spPr bwMode="auto">
          <a:xfrm>
            <a:off x="5472377" y="485634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357CC82-B111-FB72-C264-BE8AC7465210}"/>
              </a:ext>
            </a:extLst>
          </p:cNvPr>
          <p:cNvSpPr/>
          <p:nvPr/>
        </p:nvSpPr>
        <p:spPr bwMode="auto">
          <a:xfrm>
            <a:off x="5711313" y="4928353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5E948B9-AA8F-1B48-182C-5F24394B9541}"/>
              </a:ext>
            </a:extLst>
          </p:cNvPr>
          <p:cNvSpPr/>
          <p:nvPr/>
        </p:nvSpPr>
        <p:spPr bwMode="auto">
          <a:xfrm>
            <a:off x="5688269" y="480996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DC0D0FC-F1DA-A07B-3141-488D2FFFAE73}"/>
              </a:ext>
            </a:extLst>
          </p:cNvPr>
          <p:cNvSpPr/>
          <p:nvPr/>
        </p:nvSpPr>
        <p:spPr bwMode="auto">
          <a:xfrm>
            <a:off x="6287377" y="4822251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95C830C-5155-4AE7-0865-3EBA08BBA26D}"/>
              </a:ext>
            </a:extLst>
          </p:cNvPr>
          <p:cNvSpPr/>
          <p:nvPr/>
        </p:nvSpPr>
        <p:spPr bwMode="auto">
          <a:xfrm>
            <a:off x="4997671" y="4968934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E7DAE91-26E3-3861-1704-8205CE8ABD4A}"/>
              </a:ext>
            </a:extLst>
          </p:cNvPr>
          <p:cNvSpPr/>
          <p:nvPr/>
        </p:nvSpPr>
        <p:spPr bwMode="auto">
          <a:xfrm>
            <a:off x="4745561" y="480996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8B1E497-7CA0-A95C-BF35-29DCCADA282F}"/>
              </a:ext>
            </a:extLst>
          </p:cNvPr>
          <p:cNvSpPr/>
          <p:nvPr/>
        </p:nvSpPr>
        <p:spPr bwMode="auto">
          <a:xfrm>
            <a:off x="4593640" y="4822251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2493C7F-952D-6F9E-E824-D6063D5D8138}"/>
              </a:ext>
            </a:extLst>
          </p:cNvPr>
          <p:cNvSpPr/>
          <p:nvPr/>
        </p:nvSpPr>
        <p:spPr bwMode="auto">
          <a:xfrm>
            <a:off x="4402800" y="4835503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AA639E3-59E4-966F-E61E-E1D6C48FD198}"/>
              </a:ext>
            </a:extLst>
          </p:cNvPr>
          <p:cNvSpPr/>
          <p:nvPr/>
        </p:nvSpPr>
        <p:spPr bwMode="auto">
          <a:xfrm>
            <a:off x="4211960" y="485634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54DD16C-4278-FCA7-7C4C-4741342CA0CA}"/>
              </a:ext>
            </a:extLst>
          </p:cNvPr>
          <p:cNvSpPr/>
          <p:nvPr/>
        </p:nvSpPr>
        <p:spPr bwMode="auto">
          <a:xfrm>
            <a:off x="4882989" y="248788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3928A57-6BBF-470F-05AF-014490FE43CF}"/>
              </a:ext>
            </a:extLst>
          </p:cNvPr>
          <p:cNvSpPr/>
          <p:nvPr/>
        </p:nvSpPr>
        <p:spPr bwMode="auto">
          <a:xfrm>
            <a:off x="5027136" y="254091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976999B-FC3F-4427-B421-AABB0862DBB5}"/>
              </a:ext>
            </a:extLst>
          </p:cNvPr>
          <p:cNvSpPr/>
          <p:nvPr/>
        </p:nvSpPr>
        <p:spPr bwMode="auto">
          <a:xfrm>
            <a:off x="4705690" y="2583330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0E6C08F-875D-3EEB-70C1-668296F238D7}"/>
              </a:ext>
            </a:extLst>
          </p:cNvPr>
          <p:cNvSpPr/>
          <p:nvPr/>
        </p:nvSpPr>
        <p:spPr bwMode="auto">
          <a:xfrm>
            <a:off x="4553769" y="2595613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CC7511-FBDD-DB12-7FBE-BA0A14C6192F}"/>
              </a:ext>
            </a:extLst>
          </p:cNvPr>
          <p:cNvSpPr/>
          <p:nvPr/>
        </p:nvSpPr>
        <p:spPr bwMode="auto">
          <a:xfrm>
            <a:off x="4362929" y="260886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F8543CE-9A8B-13F2-EEEE-4B1E129A79F5}"/>
              </a:ext>
            </a:extLst>
          </p:cNvPr>
          <p:cNvSpPr/>
          <p:nvPr/>
        </p:nvSpPr>
        <p:spPr bwMode="auto">
          <a:xfrm>
            <a:off x="4199145" y="260192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5770985-8303-302F-1B9A-9A3340452D51}"/>
              </a:ext>
            </a:extLst>
          </p:cNvPr>
          <p:cNvSpPr/>
          <p:nvPr/>
        </p:nvSpPr>
        <p:spPr bwMode="auto">
          <a:xfrm>
            <a:off x="5135146" y="251150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6664441-78D7-54CF-9767-4FB7B021EA46}"/>
              </a:ext>
            </a:extLst>
          </p:cNvPr>
          <p:cNvSpPr/>
          <p:nvPr/>
        </p:nvSpPr>
        <p:spPr bwMode="auto">
          <a:xfrm>
            <a:off x="4853655" y="262409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6E0CD6-9E55-E395-7081-624EC174CCAD}"/>
              </a:ext>
            </a:extLst>
          </p:cNvPr>
          <p:cNvSpPr/>
          <p:nvPr/>
        </p:nvSpPr>
        <p:spPr bwMode="auto">
          <a:xfrm>
            <a:off x="4601545" y="2465131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2D21D2E-90E7-93A1-3D7B-8BC3D28B3E80}"/>
              </a:ext>
            </a:extLst>
          </p:cNvPr>
          <p:cNvSpPr/>
          <p:nvPr/>
        </p:nvSpPr>
        <p:spPr bwMode="auto">
          <a:xfrm>
            <a:off x="4449624" y="2477414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6B37D55-D26B-1C95-4C18-D49FDC90712C}"/>
              </a:ext>
            </a:extLst>
          </p:cNvPr>
          <p:cNvSpPr/>
          <p:nvPr/>
        </p:nvSpPr>
        <p:spPr bwMode="auto">
          <a:xfrm>
            <a:off x="4258784" y="2490666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2C8853F-C14B-EB72-3445-8E6C207757BC}"/>
              </a:ext>
            </a:extLst>
          </p:cNvPr>
          <p:cNvSpPr/>
          <p:nvPr/>
        </p:nvSpPr>
        <p:spPr bwMode="auto">
          <a:xfrm>
            <a:off x="4067944" y="251150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A224FA-08DC-23DD-1D77-39C66311917E}"/>
              </a:ext>
            </a:extLst>
          </p:cNvPr>
          <p:cNvCxnSpPr>
            <a:cxnSpLocks/>
          </p:cNvCxnSpPr>
          <p:nvPr/>
        </p:nvCxnSpPr>
        <p:spPr bwMode="auto">
          <a:xfrm>
            <a:off x="3512677" y="1772816"/>
            <a:ext cx="2558937" cy="43204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4597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 descr="Why Dead Fish Float Upside Down">
            <a:extLst>
              <a:ext uri="{FF2B5EF4-FFF2-40B4-BE49-F238E27FC236}">
                <a16:creationId xmlns:a16="http://schemas.microsoft.com/office/drawing/2014/main" id="{FCCBF3D5-7583-ADF9-FAC2-4091932B6B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3" t="9428" r="20862" b="35989"/>
          <a:stretch/>
        </p:blipFill>
        <p:spPr bwMode="auto">
          <a:xfrm>
            <a:off x="6697193" y="5400574"/>
            <a:ext cx="205154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0A9410-536F-AFFE-F355-16DF63F81FF2}"/>
              </a:ext>
            </a:extLst>
          </p:cNvPr>
          <p:cNvSpPr txBox="1"/>
          <p:nvPr/>
        </p:nvSpPr>
        <p:spPr>
          <a:xfrm>
            <a:off x="6444208" y="4798893"/>
            <a:ext cx="2492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4597A0"/>
                </a:solidFill>
              </a:rPr>
              <a:t>Fish can’t be more dead than dead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86589-DA0C-1D70-D71D-8AD4319C8CAB}"/>
              </a:ext>
            </a:extLst>
          </p:cNvPr>
          <p:cNvSpPr txBox="1"/>
          <p:nvPr/>
        </p:nvSpPr>
        <p:spPr>
          <a:xfrm>
            <a:off x="133988" y="1560613"/>
            <a:ext cx="2492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4597A0"/>
                </a:solidFill>
              </a:rPr>
              <a:t>Fish can’t be more alive than alive</a:t>
            </a:r>
          </a:p>
        </p:txBody>
      </p:sp>
      <p:pic>
        <p:nvPicPr>
          <p:cNvPr id="1028" name="Picture 4" descr="Happy Fish - Home | Facebook">
            <a:extLst>
              <a:ext uri="{FF2B5EF4-FFF2-40B4-BE49-F238E27FC236}">
                <a16:creationId xmlns:a16="http://schemas.microsoft.com/office/drawing/2014/main" id="{56D1523A-E562-AB0C-8B44-5685F0556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2" y="2206944"/>
            <a:ext cx="1398971" cy="139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686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>
            <a:extLst>
              <a:ext uri="{FF2B5EF4-FFF2-40B4-BE49-F238E27FC236}">
                <a16:creationId xmlns:a16="http://schemas.microsoft.com/office/drawing/2014/main" id="{57356E08-B42A-517A-6505-F54993747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9679"/>
            <a:ext cx="8229600" cy="1143000"/>
          </a:xfrm>
        </p:spPr>
        <p:txBody>
          <a:bodyPr/>
          <a:lstStyle/>
          <a:p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Why GLMs? </a:t>
            </a:r>
            <a:b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(1) Respecting the bounds!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B653533-33CE-4940-534A-884FA22036BE}"/>
              </a:ext>
            </a:extLst>
          </p:cNvPr>
          <p:cNvSpPr/>
          <p:nvPr/>
        </p:nvSpPr>
        <p:spPr bwMode="auto">
          <a:xfrm>
            <a:off x="2987824" y="2420888"/>
            <a:ext cx="3528391" cy="2713383"/>
          </a:xfrm>
          <a:custGeom>
            <a:avLst/>
            <a:gdLst>
              <a:gd name="connsiteX0" fmla="*/ 0 w 3528391"/>
              <a:gd name="connsiteY0" fmla="*/ 0 h 2713383"/>
              <a:gd name="connsiteX1" fmla="*/ 0 w 3528391"/>
              <a:gd name="connsiteY1" fmla="*/ 2713383 h 2713383"/>
              <a:gd name="connsiteX2" fmla="*/ 119270 w 3528391"/>
              <a:gd name="connsiteY2" fmla="*/ 2713383 h 2713383"/>
              <a:gd name="connsiteX3" fmla="*/ 3528391 w 3528391"/>
              <a:gd name="connsiteY3" fmla="*/ 2713383 h 271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91" h="2713383">
                <a:moveTo>
                  <a:pt x="0" y="0"/>
                </a:moveTo>
                <a:lnTo>
                  <a:pt x="0" y="2713383"/>
                </a:lnTo>
                <a:lnTo>
                  <a:pt x="119270" y="2713383"/>
                </a:lnTo>
                <a:lnTo>
                  <a:pt x="3528391" y="271338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B4FC7-5AE8-28BF-8358-1FDC5C99514C}"/>
              </a:ext>
            </a:extLst>
          </p:cNvPr>
          <p:cNvSpPr txBox="1"/>
          <p:nvPr/>
        </p:nvSpPr>
        <p:spPr>
          <a:xfrm>
            <a:off x="3088743" y="5301208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Maximum temperature (deg 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AA7EC-7589-480C-4CFB-0F29FFD65ED5}"/>
              </a:ext>
            </a:extLst>
          </p:cNvPr>
          <p:cNvSpPr txBox="1"/>
          <p:nvPr/>
        </p:nvSpPr>
        <p:spPr>
          <a:xfrm rot="16200000">
            <a:off x="1843658" y="3592913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Fish Survival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8493A-C931-43CD-08C9-03C653D002EA}"/>
              </a:ext>
            </a:extLst>
          </p:cNvPr>
          <p:cNvSpPr txBox="1"/>
          <p:nvPr/>
        </p:nvSpPr>
        <p:spPr>
          <a:xfrm rot="16200000">
            <a:off x="2673276" y="48045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85442-443F-9889-E50A-10496B8CB719}"/>
              </a:ext>
            </a:extLst>
          </p:cNvPr>
          <p:cNvSpPr txBox="1"/>
          <p:nvPr/>
        </p:nvSpPr>
        <p:spPr>
          <a:xfrm rot="16200000">
            <a:off x="2673276" y="23926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DE8106-C32F-0D56-64DA-57A6BD7327CF}"/>
              </a:ext>
            </a:extLst>
          </p:cNvPr>
          <p:cNvSpPr/>
          <p:nvPr/>
        </p:nvSpPr>
        <p:spPr bwMode="auto">
          <a:xfrm>
            <a:off x="3178713" y="2540596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5D2220-68AC-C759-7951-45F07326FC9C}"/>
              </a:ext>
            </a:extLst>
          </p:cNvPr>
          <p:cNvSpPr/>
          <p:nvPr/>
        </p:nvSpPr>
        <p:spPr bwMode="auto">
          <a:xfrm>
            <a:off x="3357156" y="2509602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7D4151-2C29-1236-65F9-CE6BDF12D599}"/>
              </a:ext>
            </a:extLst>
          </p:cNvPr>
          <p:cNvSpPr/>
          <p:nvPr/>
        </p:nvSpPr>
        <p:spPr bwMode="auto">
          <a:xfrm>
            <a:off x="3535599" y="262409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A119E1-E4D4-6ED7-9923-10B8967598A8}"/>
              </a:ext>
            </a:extLst>
          </p:cNvPr>
          <p:cNvSpPr/>
          <p:nvPr/>
        </p:nvSpPr>
        <p:spPr bwMode="auto">
          <a:xfrm>
            <a:off x="3427854" y="2492896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25D0C5-F331-3039-19D4-A959475989B4}"/>
              </a:ext>
            </a:extLst>
          </p:cNvPr>
          <p:cNvSpPr/>
          <p:nvPr/>
        </p:nvSpPr>
        <p:spPr bwMode="auto">
          <a:xfrm>
            <a:off x="3943728" y="2552013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2699E2-CC57-042B-6F85-90BE5A3BA0C2}"/>
              </a:ext>
            </a:extLst>
          </p:cNvPr>
          <p:cNvSpPr/>
          <p:nvPr/>
        </p:nvSpPr>
        <p:spPr bwMode="auto">
          <a:xfrm>
            <a:off x="3742328" y="2573191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BC9216-9CC2-2FD7-55CD-1D2CFA2E726C}"/>
              </a:ext>
            </a:extLst>
          </p:cNvPr>
          <p:cNvSpPr/>
          <p:nvPr/>
        </p:nvSpPr>
        <p:spPr bwMode="auto">
          <a:xfrm>
            <a:off x="3657505" y="2492896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65E80F-3C27-5A16-2493-F0E5B7E833E1}"/>
              </a:ext>
            </a:extLst>
          </p:cNvPr>
          <p:cNvSpPr/>
          <p:nvPr/>
        </p:nvSpPr>
        <p:spPr bwMode="auto">
          <a:xfrm>
            <a:off x="3864234" y="2509602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891AE9B-7734-787C-7E57-60768B13F687}"/>
              </a:ext>
            </a:extLst>
          </p:cNvPr>
          <p:cNvSpPr/>
          <p:nvPr/>
        </p:nvSpPr>
        <p:spPr bwMode="auto">
          <a:xfrm>
            <a:off x="4093136" y="2594424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129BE7F-ED85-D41F-0E88-5CBBD63368D6}"/>
              </a:ext>
            </a:extLst>
          </p:cNvPr>
          <p:cNvSpPr/>
          <p:nvPr/>
        </p:nvSpPr>
        <p:spPr bwMode="auto">
          <a:xfrm>
            <a:off x="5944970" y="4911290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6F1434A-1187-C65B-82A2-D44D9658784D}"/>
              </a:ext>
            </a:extLst>
          </p:cNvPr>
          <p:cNvSpPr/>
          <p:nvPr/>
        </p:nvSpPr>
        <p:spPr bwMode="auto">
          <a:xfrm>
            <a:off x="5027005" y="4832724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7CE2099-EC24-50BC-BEB6-A7BA87831362}"/>
              </a:ext>
            </a:extLst>
          </p:cNvPr>
          <p:cNvSpPr/>
          <p:nvPr/>
        </p:nvSpPr>
        <p:spPr bwMode="auto">
          <a:xfrm>
            <a:off x="5576522" y="489803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91E6C8D-672B-C3FD-517C-910B0F495FBB}"/>
              </a:ext>
            </a:extLst>
          </p:cNvPr>
          <p:cNvSpPr/>
          <p:nvPr/>
        </p:nvSpPr>
        <p:spPr bwMode="auto">
          <a:xfrm>
            <a:off x="5986791" y="4843343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00C4A7-5AB2-AE4C-1879-E9160AFDEAEC}"/>
              </a:ext>
            </a:extLst>
          </p:cNvPr>
          <p:cNvSpPr/>
          <p:nvPr/>
        </p:nvSpPr>
        <p:spPr bwMode="auto">
          <a:xfrm>
            <a:off x="5792414" y="4928166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790DC68-B90A-90D1-7F69-4486F9EA5ED0}"/>
              </a:ext>
            </a:extLst>
          </p:cNvPr>
          <p:cNvSpPr/>
          <p:nvPr/>
        </p:nvSpPr>
        <p:spPr bwMode="auto">
          <a:xfrm>
            <a:off x="6151416" y="4940450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B811FF-E049-555E-0553-1B158214720A}"/>
              </a:ext>
            </a:extLst>
          </p:cNvPr>
          <p:cNvSpPr/>
          <p:nvPr/>
        </p:nvSpPr>
        <p:spPr bwMode="auto">
          <a:xfrm>
            <a:off x="5171152" y="4885754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D6E89F-AB39-8CCE-AE7E-3D53E0CEFAF6}"/>
              </a:ext>
            </a:extLst>
          </p:cNvPr>
          <p:cNvSpPr/>
          <p:nvPr/>
        </p:nvSpPr>
        <p:spPr bwMode="auto">
          <a:xfrm>
            <a:off x="4849706" y="492816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A238DB1-BA81-8F43-CA18-E09ADCB6BA62}"/>
              </a:ext>
            </a:extLst>
          </p:cNvPr>
          <p:cNvSpPr/>
          <p:nvPr/>
        </p:nvSpPr>
        <p:spPr bwMode="auto">
          <a:xfrm>
            <a:off x="4697785" y="4940450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52B6BD-FEE0-3C6C-645D-73ACE5C0D1A7}"/>
              </a:ext>
            </a:extLst>
          </p:cNvPr>
          <p:cNvSpPr/>
          <p:nvPr/>
        </p:nvSpPr>
        <p:spPr bwMode="auto">
          <a:xfrm>
            <a:off x="4506945" y="4953702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C44C112-5A24-C508-9DB9-624DB91F3AF7}"/>
              </a:ext>
            </a:extLst>
          </p:cNvPr>
          <p:cNvSpPr/>
          <p:nvPr/>
        </p:nvSpPr>
        <p:spPr bwMode="auto">
          <a:xfrm>
            <a:off x="4316105" y="494676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E378316-EF49-8C56-10D4-A406F84C5EA7}"/>
              </a:ext>
            </a:extLst>
          </p:cNvPr>
          <p:cNvSpPr/>
          <p:nvPr/>
        </p:nvSpPr>
        <p:spPr bwMode="auto">
          <a:xfrm>
            <a:off x="5840825" y="485634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2795B1B-C8CB-9167-48D3-A2030073201D}"/>
              </a:ext>
            </a:extLst>
          </p:cNvPr>
          <p:cNvSpPr/>
          <p:nvPr/>
        </p:nvSpPr>
        <p:spPr bwMode="auto">
          <a:xfrm>
            <a:off x="5279162" y="485634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F8EBA3A-777E-F307-4D9C-B4F1992340D4}"/>
              </a:ext>
            </a:extLst>
          </p:cNvPr>
          <p:cNvSpPr/>
          <p:nvPr/>
        </p:nvSpPr>
        <p:spPr bwMode="auto">
          <a:xfrm>
            <a:off x="5472377" y="485634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357CC82-B111-FB72-C264-BE8AC7465210}"/>
              </a:ext>
            </a:extLst>
          </p:cNvPr>
          <p:cNvSpPr/>
          <p:nvPr/>
        </p:nvSpPr>
        <p:spPr bwMode="auto">
          <a:xfrm>
            <a:off x="5711313" y="4928353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5E948B9-AA8F-1B48-182C-5F24394B9541}"/>
              </a:ext>
            </a:extLst>
          </p:cNvPr>
          <p:cNvSpPr/>
          <p:nvPr/>
        </p:nvSpPr>
        <p:spPr bwMode="auto">
          <a:xfrm>
            <a:off x="5688269" y="480996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DC0D0FC-F1DA-A07B-3141-488D2FFFAE73}"/>
              </a:ext>
            </a:extLst>
          </p:cNvPr>
          <p:cNvSpPr/>
          <p:nvPr/>
        </p:nvSpPr>
        <p:spPr bwMode="auto">
          <a:xfrm>
            <a:off x="6287377" y="4822251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95C830C-5155-4AE7-0865-3EBA08BBA26D}"/>
              </a:ext>
            </a:extLst>
          </p:cNvPr>
          <p:cNvSpPr/>
          <p:nvPr/>
        </p:nvSpPr>
        <p:spPr bwMode="auto">
          <a:xfrm>
            <a:off x="4997671" y="4968934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E7DAE91-26E3-3861-1704-8205CE8ABD4A}"/>
              </a:ext>
            </a:extLst>
          </p:cNvPr>
          <p:cNvSpPr/>
          <p:nvPr/>
        </p:nvSpPr>
        <p:spPr bwMode="auto">
          <a:xfrm>
            <a:off x="4745561" y="480996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8B1E497-7CA0-A95C-BF35-29DCCADA282F}"/>
              </a:ext>
            </a:extLst>
          </p:cNvPr>
          <p:cNvSpPr/>
          <p:nvPr/>
        </p:nvSpPr>
        <p:spPr bwMode="auto">
          <a:xfrm>
            <a:off x="4593640" y="4822251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2493C7F-952D-6F9E-E824-D6063D5D8138}"/>
              </a:ext>
            </a:extLst>
          </p:cNvPr>
          <p:cNvSpPr/>
          <p:nvPr/>
        </p:nvSpPr>
        <p:spPr bwMode="auto">
          <a:xfrm>
            <a:off x="4402800" y="4835503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AA639E3-59E4-966F-E61E-E1D6C48FD198}"/>
              </a:ext>
            </a:extLst>
          </p:cNvPr>
          <p:cNvSpPr/>
          <p:nvPr/>
        </p:nvSpPr>
        <p:spPr bwMode="auto">
          <a:xfrm>
            <a:off x="4211960" y="485634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54DD16C-4278-FCA7-7C4C-4741342CA0CA}"/>
              </a:ext>
            </a:extLst>
          </p:cNvPr>
          <p:cNvSpPr/>
          <p:nvPr/>
        </p:nvSpPr>
        <p:spPr bwMode="auto">
          <a:xfrm>
            <a:off x="4882989" y="248788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3928A57-6BBF-470F-05AF-014490FE43CF}"/>
              </a:ext>
            </a:extLst>
          </p:cNvPr>
          <p:cNvSpPr/>
          <p:nvPr/>
        </p:nvSpPr>
        <p:spPr bwMode="auto">
          <a:xfrm>
            <a:off x="5027136" y="254091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976999B-FC3F-4427-B421-AABB0862DBB5}"/>
              </a:ext>
            </a:extLst>
          </p:cNvPr>
          <p:cNvSpPr/>
          <p:nvPr/>
        </p:nvSpPr>
        <p:spPr bwMode="auto">
          <a:xfrm>
            <a:off x="4705690" y="2583330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0E6C08F-875D-3EEB-70C1-668296F238D7}"/>
              </a:ext>
            </a:extLst>
          </p:cNvPr>
          <p:cNvSpPr/>
          <p:nvPr/>
        </p:nvSpPr>
        <p:spPr bwMode="auto">
          <a:xfrm>
            <a:off x="4553769" y="2595613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CC7511-FBDD-DB12-7FBE-BA0A14C6192F}"/>
              </a:ext>
            </a:extLst>
          </p:cNvPr>
          <p:cNvSpPr/>
          <p:nvPr/>
        </p:nvSpPr>
        <p:spPr bwMode="auto">
          <a:xfrm>
            <a:off x="4362929" y="260886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F8543CE-9A8B-13F2-EEEE-4B1E129A79F5}"/>
              </a:ext>
            </a:extLst>
          </p:cNvPr>
          <p:cNvSpPr/>
          <p:nvPr/>
        </p:nvSpPr>
        <p:spPr bwMode="auto">
          <a:xfrm>
            <a:off x="4199145" y="260192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5770985-8303-302F-1B9A-9A3340452D51}"/>
              </a:ext>
            </a:extLst>
          </p:cNvPr>
          <p:cNvSpPr/>
          <p:nvPr/>
        </p:nvSpPr>
        <p:spPr bwMode="auto">
          <a:xfrm>
            <a:off x="5135146" y="251150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6664441-78D7-54CF-9767-4FB7B021EA46}"/>
              </a:ext>
            </a:extLst>
          </p:cNvPr>
          <p:cNvSpPr/>
          <p:nvPr/>
        </p:nvSpPr>
        <p:spPr bwMode="auto">
          <a:xfrm>
            <a:off x="4853655" y="262409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6E0CD6-9E55-E395-7081-624EC174CCAD}"/>
              </a:ext>
            </a:extLst>
          </p:cNvPr>
          <p:cNvSpPr/>
          <p:nvPr/>
        </p:nvSpPr>
        <p:spPr bwMode="auto">
          <a:xfrm>
            <a:off x="4601545" y="2465131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2D21D2E-90E7-93A1-3D7B-8BC3D28B3E80}"/>
              </a:ext>
            </a:extLst>
          </p:cNvPr>
          <p:cNvSpPr/>
          <p:nvPr/>
        </p:nvSpPr>
        <p:spPr bwMode="auto">
          <a:xfrm>
            <a:off x="4449624" y="2477414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6B37D55-D26B-1C95-4C18-D49FDC90712C}"/>
              </a:ext>
            </a:extLst>
          </p:cNvPr>
          <p:cNvSpPr/>
          <p:nvPr/>
        </p:nvSpPr>
        <p:spPr bwMode="auto">
          <a:xfrm>
            <a:off x="4258784" y="2490666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2C8853F-C14B-EB72-3445-8E6C207757BC}"/>
              </a:ext>
            </a:extLst>
          </p:cNvPr>
          <p:cNvSpPr/>
          <p:nvPr/>
        </p:nvSpPr>
        <p:spPr bwMode="auto">
          <a:xfrm>
            <a:off x="4067944" y="251150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Why Dead Fish Float Upside Down">
            <a:extLst>
              <a:ext uri="{FF2B5EF4-FFF2-40B4-BE49-F238E27FC236}">
                <a16:creationId xmlns:a16="http://schemas.microsoft.com/office/drawing/2014/main" id="{FCCBF3D5-7583-ADF9-FAC2-4091932B6B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3" t="9428" r="20862" b="35989"/>
          <a:stretch/>
        </p:blipFill>
        <p:spPr bwMode="auto">
          <a:xfrm>
            <a:off x="6697193" y="5400574"/>
            <a:ext cx="205154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0A9410-536F-AFFE-F355-16DF63F81FF2}"/>
              </a:ext>
            </a:extLst>
          </p:cNvPr>
          <p:cNvSpPr txBox="1"/>
          <p:nvPr/>
        </p:nvSpPr>
        <p:spPr>
          <a:xfrm>
            <a:off x="6444208" y="4798893"/>
            <a:ext cx="2492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4597A0"/>
                </a:solidFill>
              </a:rPr>
              <a:t>Fish can’t be more dead than dead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86589-DA0C-1D70-D71D-8AD4319C8CAB}"/>
              </a:ext>
            </a:extLst>
          </p:cNvPr>
          <p:cNvSpPr txBox="1"/>
          <p:nvPr/>
        </p:nvSpPr>
        <p:spPr>
          <a:xfrm>
            <a:off x="133988" y="1560613"/>
            <a:ext cx="2492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4597A0"/>
                </a:solidFill>
              </a:rPr>
              <a:t>Fish can’t be more alive than alive</a:t>
            </a:r>
          </a:p>
        </p:txBody>
      </p:sp>
      <p:pic>
        <p:nvPicPr>
          <p:cNvPr id="1028" name="Picture 4" descr="Happy Fish - Home | Facebook">
            <a:extLst>
              <a:ext uri="{FF2B5EF4-FFF2-40B4-BE49-F238E27FC236}">
                <a16:creationId xmlns:a16="http://schemas.microsoft.com/office/drawing/2014/main" id="{56D1523A-E562-AB0C-8B44-5685F0556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2" y="2206944"/>
            <a:ext cx="1398971" cy="139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BA5D7CE3-35E1-19B2-F4FF-9E54C2E89C39}"/>
              </a:ext>
            </a:extLst>
          </p:cNvPr>
          <p:cNvSpPr/>
          <p:nvPr/>
        </p:nvSpPr>
        <p:spPr bwMode="auto">
          <a:xfrm>
            <a:off x="3230217" y="2604054"/>
            <a:ext cx="3061251" cy="2345642"/>
          </a:xfrm>
          <a:custGeom>
            <a:avLst/>
            <a:gdLst>
              <a:gd name="connsiteX0" fmla="*/ 0 w 3031434"/>
              <a:gd name="connsiteY0" fmla="*/ 24820 h 2002863"/>
              <a:gd name="connsiteX1" fmla="*/ 675860 w 3031434"/>
              <a:gd name="connsiteY1" fmla="*/ 193785 h 2002863"/>
              <a:gd name="connsiteX2" fmla="*/ 1689652 w 3031434"/>
              <a:gd name="connsiteY2" fmla="*/ 1456054 h 2002863"/>
              <a:gd name="connsiteX3" fmla="*/ 2425147 w 3031434"/>
              <a:gd name="connsiteY3" fmla="*/ 1913254 h 2002863"/>
              <a:gd name="connsiteX4" fmla="*/ 3031434 w 3031434"/>
              <a:gd name="connsiteY4" fmla="*/ 2002706 h 2002863"/>
              <a:gd name="connsiteX0" fmla="*/ 0 w 3041373"/>
              <a:gd name="connsiteY0" fmla="*/ 15241 h 2042979"/>
              <a:gd name="connsiteX1" fmla="*/ 685799 w 3041373"/>
              <a:gd name="connsiteY1" fmla="*/ 233901 h 2042979"/>
              <a:gd name="connsiteX2" fmla="*/ 1699591 w 3041373"/>
              <a:gd name="connsiteY2" fmla="*/ 1496170 h 2042979"/>
              <a:gd name="connsiteX3" fmla="*/ 2435086 w 3041373"/>
              <a:gd name="connsiteY3" fmla="*/ 1953370 h 2042979"/>
              <a:gd name="connsiteX4" fmla="*/ 3041373 w 3041373"/>
              <a:gd name="connsiteY4" fmla="*/ 2042822 h 2042979"/>
              <a:gd name="connsiteX0" fmla="*/ 0 w 3041373"/>
              <a:gd name="connsiteY0" fmla="*/ 0 h 2027738"/>
              <a:gd name="connsiteX1" fmla="*/ 685799 w 3041373"/>
              <a:gd name="connsiteY1" fmla="*/ 218660 h 2027738"/>
              <a:gd name="connsiteX2" fmla="*/ 1699591 w 3041373"/>
              <a:gd name="connsiteY2" fmla="*/ 1480929 h 2027738"/>
              <a:gd name="connsiteX3" fmla="*/ 2435086 w 3041373"/>
              <a:gd name="connsiteY3" fmla="*/ 1938129 h 2027738"/>
              <a:gd name="connsiteX4" fmla="*/ 3041373 w 3041373"/>
              <a:gd name="connsiteY4" fmla="*/ 2027581 h 2027738"/>
              <a:gd name="connsiteX0" fmla="*/ 0 w 3041373"/>
              <a:gd name="connsiteY0" fmla="*/ 0 h 2156947"/>
              <a:gd name="connsiteX1" fmla="*/ 685799 w 3041373"/>
              <a:gd name="connsiteY1" fmla="*/ 347869 h 2156947"/>
              <a:gd name="connsiteX2" fmla="*/ 1699591 w 3041373"/>
              <a:gd name="connsiteY2" fmla="*/ 1610138 h 2156947"/>
              <a:gd name="connsiteX3" fmla="*/ 2435086 w 3041373"/>
              <a:gd name="connsiteY3" fmla="*/ 2067338 h 2156947"/>
              <a:gd name="connsiteX4" fmla="*/ 3041373 w 3041373"/>
              <a:gd name="connsiteY4" fmla="*/ 2156790 h 2156947"/>
              <a:gd name="connsiteX0" fmla="*/ 0 w 3061251"/>
              <a:gd name="connsiteY0" fmla="*/ 0 h 2345636"/>
              <a:gd name="connsiteX1" fmla="*/ 685799 w 3061251"/>
              <a:gd name="connsiteY1" fmla="*/ 347869 h 2345636"/>
              <a:gd name="connsiteX2" fmla="*/ 1699591 w 3061251"/>
              <a:gd name="connsiteY2" fmla="*/ 1610138 h 2345636"/>
              <a:gd name="connsiteX3" fmla="*/ 2435086 w 3061251"/>
              <a:gd name="connsiteY3" fmla="*/ 2067338 h 2345636"/>
              <a:gd name="connsiteX4" fmla="*/ 3061251 w 3061251"/>
              <a:gd name="connsiteY4" fmla="*/ 2345634 h 2345636"/>
              <a:gd name="connsiteX0" fmla="*/ 0 w 3061251"/>
              <a:gd name="connsiteY0" fmla="*/ 0 h 2345642"/>
              <a:gd name="connsiteX1" fmla="*/ 685799 w 3061251"/>
              <a:gd name="connsiteY1" fmla="*/ 347869 h 2345642"/>
              <a:gd name="connsiteX2" fmla="*/ 1699591 w 3061251"/>
              <a:gd name="connsiteY2" fmla="*/ 1610138 h 2345642"/>
              <a:gd name="connsiteX3" fmla="*/ 2345634 w 3061251"/>
              <a:gd name="connsiteY3" fmla="*/ 2196547 h 2345642"/>
              <a:gd name="connsiteX4" fmla="*/ 3061251 w 3061251"/>
              <a:gd name="connsiteY4" fmla="*/ 2345634 h 2345642"/>
              <a:gd name="connsiteX0" fmla="*/ 0 w 3061251"/>
              <a:gd name="connsiteY0" fmla="*/ 0 h 2345642"/>
              <a:gd name="connsiteX1" fmla="*/ 894520 w 3061251"/>
              <a:gd name="connsiteY1" fmla="*/ 258416 h 2345642"/>
              <a:gd name="connsiteX2" fmla="*/ 1699591 w 3061251"/>
              <a:gd name="connsiteY2" fmla="*/ 1610138 h 2345642"/>
              <a:gd name="connsiteX3" fmla="*/ 2345634 w 3061251"/>
              <a:gd name="connsiteY3" fmla="*/ 2196547 h 2345642"/>
              <a:gd name="connsiteX4" fmla="*/ 3061251 w 3061251"/>
              <a:gd name="connsiteY4" fmla="*/ 2345634 h 2345642"/>
              <a:gd name="connsiteX0" fmla="*/ 0 w 3061251"/>
              <a:gd name="connsiteY0" fmla="*/ 0 h 2345642"/>
              <a:gd name="connsiteX1" fmla="*/ 894520 w 3061251"/>
              <a:gd name="connsiteY1" fmla="*/ 258416 h 2345642"/>
              <a:gd name="connsiteX2" fmla="*/ 1699591 w 3061251"/>
              <a:gd name="connsiteY2" fmla="*/ 1610138 h 2345642"/>
              <a:gd name="connsiteX3" fmla="*/ 2345634 w 3061251"/>
              <a:gd name="connsiteY3" fmla="*/ 2196547 h 2345642"/>
              <a:gd name="connsiteX4" fmla="*/ 3061251 w 3061251"/>
              <a:gd name="connsiteY4" fmla="*/ 2345634 h 234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1251" h="2345642">
                <a:moveTo>
                  <a:pt x="0" y="0"/>
                </a:moveTo>
                <a:cubicBezTo>
                  <a:pt x="336273" y="34787"/>
                  <a:pt x="611255" y="-9940"/>
                  <a:pt x="894520" y="258416"/>
                </a:cubicBezTo>
                <a:cubicBezTo>
                  <a:pt x="1177785" y="526772"/>
                  <a:pt x="1457739" y="1287116"/>
                  <a:pt x="1699591" y="1610138"/>
                </a:cubicBezTo>
                <a:cubicBezTo>
                  <a:pt x="1941443" y="1933160"/>
                  <a:pt x="2032552" y="2006047"/>
                  <a:pt x="2345634" y="2196547"/>
                </a:cubicBezTo>
                <a:cubicBezTo>
                  <a:pt x="2569264" y="2287656"/>
                  <a:pt x="2869922" y="2346462"/>
                  <a:pt x="3061251" y="2345634"/>
                </a:cubicBezTo>
              </a:path>
            </a:pathLst>
          </a:custGeom>
          <a:noFill/>
          <a:ln w="28575" cap="flat" cmpd="sng" algn="ctr">
            <a:solidFill>
              <a:srgbClr val="4597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628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>
            <a:extLst>
              <a:ext uri="{FF2B5EF4-FFF2-40B4-BE49-F238E27FC236}">
                <a16:creationId xmlns:a16="http://schemas.microsoft.com/office/drawing/2014/main" id="{57356E08-B42A-517A-6505-F54993747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9679"/>
            <a:ext cx="8229600" cy="1143000"/>
          </a:xfrm>
        </p:spPr>
        <p:txBody>
          <a:bodyPr/>
          <a:lstStyle/>
          <a:p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Why GLMs? </a:t>
            </a:r>
            <a:b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(1) Respecting the bounds!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B653533-33CE-4940-534A-884FA22036BE}"/>
              </a:ext>
            </a:extLst>
          </p:cNvPr>
          <p:cNvSpPr/>
          <p:nvPr/>
        </p:nvSpPr>
        <p:spPr bwMode="auto">
          <a:xfrm>
            <a:off x="2987824" y="2420888"/>
            <a:ext cx="3528391" cy="2713383"/>
          </a:xfrm>
          <a:custGeom>
            <a:avLst/>
            <a:gdLst>
              <a:gd name="connsiteX0" fmla="*/ 0 w 3528391"/>
              <a:gd name="connsiteY0" fmla="*/ 0 h 2713383"/>
              <a:gd name="connsiteX1" fmla="*/ 0 w 3528391"/>
              <a:gd name="connsiteY1" fmla="*/ 2713383 h 2713383"/>
              <a:gd name="connsiteX2" fmla="*/ 119270 w 3528391"/>
              <a:gd name="connsiteY2" fmla="*/ 2713383 h 2713383"/>
              <a:gd name="connsiteX3" fmla="*/ 3528391 w 3528391"/>
              <a:gd name="connsiteY3" fmla="*/ 2713383 h 271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91" h="2713383">
                <a:moveTo>
                  <a:pt x="0" y="0"/>
                </a:moveTo>
                <a:lnTo>
                  <a:pt x="0" y="2713383"/>
                </a:lnTo>
                <a:lnTo>
                  <a:pt x="119270" y="2713383"/>
                </a:lnTo>
                <a:lnTo>
                  <a:pt x="3528391" y="271338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B4FC7-5AE8-28BF-8358-1FDC5C99514C}"/>
              </a:ext>
            </a:extLst>
          </p:cNvPr>
          <p:cNvSpPr txBox="1"/>
          <p:nvPr/>
        </p:nvSpPr>
        <p:spPr>
          <a:xfrm>
            <a:off x="2835584" y="5282718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Recent rainfall (mm in last 3 months)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AA7EC-7589-480C-4CFB-0F29FFD65ED5}"/>
              </a:ext>
            </a:extLst>
          </p:cNvPr>
          <p:cNvSpPr txBox="1"/>
          <p:nvPr/>
        </p:nvSpPr>
        <p:spPr>
          <a:xfrm rot="16200000">
            <a:off x="1741067" y="359291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Seedling 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8493A-C931-43CD-08C9-03C653D002EA}"/>
              </a:ext>
            </a:extLst>
          </p:cNvPr>
          <p:cNvSpPr txBox="1"/>
          <p:nvPr/>
        </p:nvSpPr>
        <p:spPr>
          <a:xfrm rot="16200000">
            <a:off x="2673276" y="48045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85442-443F-9889-E50A-10496B8CB719}"/>
              </a:ext>
            </a:extLst>
          </p:cNvPr>
          <p:cNvSpPr txBox="1"/>
          <p:nvPr/>
        </p:nvSpPr>
        <p:spPr>
          <a:xfrm rot="16200000">
            <a:off x="2545036" y="23926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600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DE8106-C32F-0D56-64DA-57A6BD7327CF}"/>
              </a:ext>
            </a:extLst>
          </p:cNvPr>
          <p:cNvSpPr/>
          <p:nvPr/>
        </p:nvSpPr>
        <p:spPr bwMode="auto">
          <a:xfrm>
            <a:off x="5988218" y="399371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5D2220-68AC-C759-7951-45F07326FC9C}"/>
              </a:ext>
            </a:extLst>
          </p:cNvPr>
          <p:cNvSpPr/>
          <p:nvPr/>
        </p:nvSpPr>
        <p:spPr bwMode="auto">
          <a:xfrm>
            <a:off x="6139961" y="321552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7D4151-2C29-1236-65F9-CE6BDF12D599}"/>
              </a:ext>
            </a:extLst>
          </p:cNvPr>
          <p:cNvSpPr/>
          <p:nvPr/>
        </p:nvSpPr>
        <p:spPr bwMode="auto">
          <a:xfrm>
            <a:off x="6057428" y="3012769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A119E1-E4D4-6ED7-9923-10B8967598A8}"/>
              </a:ext>
            </a:extLst>
          </p:cNvPr>
          <p:cNvSpPr/>
          <p:nvPr/>
        </p:nvSpPr>
        <p:spPr bwMode="auto">
          <a:xfrm>
            <a:off x="5870456" y="368538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25D0C5-F331-3039-19D4-A959475989B4}"/>
              </a:ext>
            </a:extLst>
          </p:cNvPr>
          <p:cNvSpPr/>
          <p:nvPr/>
        </p:nvSpPr>
        <p:spPr bwMode="auto">
          <a:xfrm>
            <a:off x="5798413" y="3901461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2699E2-CC57-042B-6F85-90BE5A3BA0C2}"/>
              </a:ext>
            </a:extLst>
          </p:cNvPr>
          <p:cNvSpPr/>
          <p:nvPr/>
        </p:nvSpPr>
        <p:spPr bwMode="auto">
          <a:xfrm>
            <a:off x="6133993" y="4005416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BC9216-9CC2-2FD7-55CD-1D2CFA2E726C}"/>
              </a:ext>
            </a:extLst>
          </p:cNvPr>
          <p:cNvSpPr/>
          <p:nvPr/>
        </p:nvSpPr>
        <p:spPr bwMode="auto">
          <a:xfrm>
            <a:off x="5595205" y="4238844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65E80F-3C27-5A16-2493-F0E5B7E833E1}"/>
              </a:ext>
            </a:extLst>
          </p:cNvPr>
          <p:cNvSpPr/>
          <p:nvPr/>
        </p:nvSpPr>
        <p:spPr bwMode="auto">
          <a:xfrm>
            <a:off x="5784221" y="330176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891AE9B-7734-787C-7E57-60768B13F687}"/>
              </a:ext>
            </a:extLst>
          </p:cNvPr>
          <p:cNvSpPr/>
          <p:nvPr/>
        </p:nvSpPr>
        <p:spPr bwMode="auto">
          <a:xfrm>
            <a:off x="5007911" y="4548119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129BE7F-ED85-D41F-0E88-5CBBD63368D6}"/>
              </a:ext>
            </a:extLst>
          </p:cNvPr>
          <p:cNvSpPr/>
          <p:nvPr/>
        </p:nvSpPr>
        <p:spPr bwMode="auto">
          <a:xfrm>
            <a:off x="3252788" y="492331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6F1434A-1187-C65B-82A2-D44D9658784D}"/>
              </a:ext>
            </a:extLst>
          </p:cNvPr>
          <p:cNvSpPr/>
          <p:nvPr/>
        </p:nvSpPr>
        <p:spPr bwMode="auto">
          <a:xfrm>
            <a:off x="5252388" y="4354199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7CE2099-EC24-50BC-BEB6-A7BA87831362}"/>
              </a:ext>
            </a:extLst>
          </p:cNvPr>
          <p:cNvSpPr/>
          <p:nvPr/>
        </p:nvSpPr>
        <p:spPr bwMode="auto">
          <a:xfrm>
            <a:off x="5050323" y="4439022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91E6C8D-672B-C3FD-517C-910B0F495FBB}"/>
              </a:ext>
            </a:extLst>
          </p:cNvPr>
          <p:cNvSpPr/>
          <p:nvPr/>
        </p:nvSpPr>
        <p:spPr bwMode="auto">
          <a:xfrm>
            <a:off x="5680029" y="3632209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00C4A7-5AB2-AE4C-1879-E9160AFDEAEC}"/>
              </a:ext>
            </a:extLst>
          </p:cNvPr>
          <p:cNvSpPr/>
          <p:nvPr/>
        </p:nvSpPr>
        <p:spPr bwMode="auto">
          <a:xfrm>
            <a:off x="5595206" y="4448662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790DC68-B90A-90D1-7F69-4486F9EA5ED0}"/>
              </a:ext>
            </a:extLst>
          </p:cNvPr>
          <p:cNvSpPr/>
          <p:nvPr/>
        </p:nvSpPr>
        <p:spPr bwMode="auto">
          <a:xfrm>
            <a:off x="6173460" y="2575760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B811FF-E049-555E-0553-1B158214720A}"/>
              </a:ext>
            </a:extLst>
          </p:cNvPr>
          <p:cNvSpPr/>
          <p:nvPr/>
        </p:nvSpPr>
        <p:spPr bwMode="auto">
          <a:xfrm>
            <a:off x="4792439" y="463992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D6E89F-AB39-8CCE-AE7E-3D53E0CEFAF6}"/>
              </a:ext>
            </a:extLst>
          </p:cNvPr>
          <p:cNvSpPr/>
          <p:nvPr/>
        </p:nvSpPr>
        <p:spPr bwMode="auto">
          <a:xfrm>
            <a:off x="4657010" y="4828884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A238DB1-BA81-8F43-CA18-E09ADCB6BA62}"/>
              </a:ext>
            </a:extLst>
          </p:cNvPr>
          <p:cNvSpPr/>
          <p:nvPr/>
        </p:nvSpPr>
        <p:spPr bwMode="auto">
          <a:xfrm>
            <a:off x="4390571" y="4790312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52B6BD-FEE0-3C6C-645D-73ACE5C0D1A7}"/>
              </a:ext>
            </a:extLst>
          </p:cNvPr>
          <p:cNvSpPr/>
          <p:nvPr/>
        </p:nvSpPr>
        <p:spPr bwMode="auto">
          <a:xfrm>
            <a:off x="3741396" y="496310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C44C112-5A24-C508-9DB9-624DB91F3AF7}"/>
              </a:ext>
            </a:extLst>
          </p:cNvPr>
          <p:cNvSpPr/>
          <p:nvPr/>
        </p:nvSpPr>
        <p:spPr bwMode="auto">
          <a:xfrm>
            <a:off x="3490390" y="4916916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E378316-EF49-8C56-10D4-A406F84C5EA7}"/>
              </a:ext>
            </a:extLst>
          </p:cNvPr>
          <p:cNvSpPr/>
          <p:nvPr/>
        </p:nvSpPr>
        <p:spPr bwMode="auto">
          <a:xfrm>
            <a:off x="6157005" y="3610819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2795B1B-C8CB-9167-48D3-A2030073201D}"/>
              </a:ext>
            </a:extLst>
          </p:cNvPr>
          <p:cNvSpPr/>
          <p:nvPr/>
        </p:nvSpPr>
        <p:spPr bwMode="auto">
          <a:xfrm>
            <a:off x="6082836" y="338658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F8EBA3A-777E-F307-4D9C-B4F1992340D4}"/>
              </a:ext>
            </a:extLst>
          </p:cNvPr>
          <p:cNvSpPr/>
          <p:nvPr/>
        </p:nvSpPr>
        <p:spPr bwMode="auto">
          <a:xfrm>
            <a:off x="5603446" y="3865479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357CC82-B111-FB72-C264-BE8AC7465210}"/>
              </a:ext>
            </a:extLst>
          </p:cNvPr>
          <p:cNvSpPr/>
          <p:nvPr/>
        </p:nvSpPr>
        <p:spPr bwMode="auto">
          <a:xfrm>
            <a:off x="5840825" y="4149080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5E948B9-AA8F-1B48-182C-5F24394B9541}"/>
              </a:ext>
            </a:extLst>
          </p:cNvPr>
          <p:cNvSpPr/>
          <p:nvPr/>
        </p:nvSpPr>
        <p:spPr bwMode="auto">
          <a:xfrm>
            <a:off x="6040424" y="382306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DC0D0FC-F1DA-A07B-3141-488D2FFFAE73}"/>
              </a:ext>
            </a:extLst>
          </p:cNvPr>
          <p:cNvSpPr/>
          <p:nvPr/>
        </p:nvSpPr>
        <p:spPr bwMode="auto">
          <a:xfrm>
            <a:off x="3145464" y="4959751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95C830C-5155-4AE7-0865-3EBA08BBA26D}"/>
              </a:ext>
            </a:extLst>
          </p:cNvPr>
          <p:cNvSpPr/>
          <p:nvPr/>
        </p:nvSpPr>
        <p:spPr bwMode="auto">
          <a:xfrm>
            <a:off x="5069547" y="4680184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E7DAE91-26E3-3861-1704-8205CE8ABD4A}"/>
              </a:ext>
            </a:extLst>
          </p:cNvPr>
          <p:cNvSpPr/>
          <p:nvPr/>
        </p:nvSpPr>
        <p:spPr bwMode="auto">
          <a:xfrm>
            <a:off x="4141432" y="4880903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8B1E497-7CA0-A95C-BF35-29DCCADA282F}"/>
              </a:ext>
            </a:extLst>
          </p:cNvPr>
          <p:cNvSpPr/>
          <p:nvPr/>
        </p:nvSpPr>
        <p:spPr bwMode="auto">
          <a:xfrm>
            <a:off x="3906645" y="485184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2493C7F-952D-6F9E-E824-D6063D5D8138}"/>
              </a:ext>
            </a:extLst>
          </p:cNvPr>
          <p:cNvSpPr/>
          <p:nvPr/>
        </p:nvSpPr>
        <p:spPr bwMode="auto">
          <a:xfrm>
            <a:off x="3679937" y="488489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AA639E3-59E4-966F-E61E-E1D6C48FD198}"/>
              </a:ext>
            </a:extLst>
          </p:cNvPr>
          <p:cNvSpPr/>
          <p:nvPr/>
        </p:nvSpPr>
        <p:spPr bwMode="auto">
          <a:xfrm>
            <a:off x="3357156" y="498728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54DD16C-4278-FCA7-7C4C-4741342CA0CA}"/>
              </a:ext>
            </a:extLst>
          </p:cNvPr>
          <p:cNvSpPr/>
          <p:nvPr/>
        </p:nvSpPr>
        <p:spPr bwMode="auto">
          <a:xfrm>
            <a:off x="4021765" y="492263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3928A57-6BBF-470F-05AF-014490FE43CF}"/>
              </a:ext>
            </a:extLst>
          </p:cNvPr>
          <p:cNvSpPr/>
          <p:nvPr/>
        </p:nvSpPr>
        <p:spPr bwMode="auto">
          <a:xfrm>
            <a:off x="4274651" y="476294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976999B-FC3F-4427-B421-AABB0862DBB5}"/>
              </a:ext>
            </a:extLst>
          </p:cNvPr>
          <p:cNvSpPr/>
          <p:nvPr/>
        </p:nvSpPr>
        <p:spPr bwMode="auto">
          <a:xfrm>
            <a:off x="5472390" y="408929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0E6C08F-875D-3EEB-70C1-668296F238D7}"/>
              </a:ext>
            </a:extLst>
          </p:cNvPr>
          <p:cNvSpPr/>
          <p:nvPr/>
        </p:nvSpPr>
        <p:spPr bwMode="auto">
          <a:xfrm>
            <a:off x="5834944" y="4439021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CC7511-FBDD-DB12-7FBE-BA0A14C6192F}"/>
              </a:ext>
            </a:extLst>
          </p:cNvPr>
          <p:cNvSpPr/>
          <p:nvPr/>
        </p:nvSpPr>
        <p:spPr bwMode="auto">
          <a:xfrm>
            <a:off x="5337211" y="4576640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F8543CE-9A8B-13F2-EEEE-4B1E129A79F5}"/>
              </a:ext>
            </a:extLst>
          </p:cNvPr>
          <p:cNvSpPr/>
          <p:nvPr/>
        </p:nvSpPr>
        <p:spPr bwMode="auto">
          <a:xfrm>
            <a:off x="4475394" y="4882392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5770985-8303-302F-1B9A-9A3340452D51}"/>
              </a:ext>
            </a:extLst>
          </p:cNvPr>
          <p:cNvSpPr/>
          <p:nvPr/>
        </p:nvSpPr>
        <p:spPr bwMode="auto">
          <a:xfrm>
            <a:off x="5372257" y="4402429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6664441-78D7-54CF-9767-4FB7B021EA46}"/>
              </a:ext>
            </a:extLst>
          </p:cNvPr>
          <p:cNvSpPr/>
          <p:nvPr/>
        </p:nvSpPr>
        <p:spPr bwMode="auto">
          <a:xfrm>
            <a:off x="6146934" y="421801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6E0CD6-9E55-E395-7081-624EC174CCAD}"/>
              </a:ext>
            </a:extLst>
          </p:cNvPr>
          <p:cNvSpPr/>
          <p:nvPr/>
        </p:nvSpPr>
        <p:spPr bwMode="auto">
          <a:xfrm>
            <a:off x="4930993" y="4725166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2D21D2E-90E7-93A1-3D7B-8BC3D28B3E80}"/>
              </a:ext>
            </a:extLst>
          </p:cNvPr>
          <p:cNvSpPr/>
          <p:nvPr/>
        </p:nvSpPr>
        <p:spPr bwMode="auto">
          <a:xfrm>
            <a:off x="4649449" y="4712249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2C8853F-C14B-EB72-3445-8E6C207757BC}"/>
              </a:ext>
            </a:extLst>
          </p:cNvPr>
          <p:cNvSpPr/>
          <p:nvPr/>
        </p:nvSpPr>
        <p:spPr bwMode="auto">
          <a:xfrm>
            <a:off x="4319920" y="486453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74" name="Picture 2" descr="Every tree counts': Dutch come up with cunning way to create forests for  free | Trees and forests | The Guardian">
            <a:extLst>
              <a:ext uri="{FF2B5EF4-FFF2-40B4-BE49-F238E27FC236}">
                <a16:creationId xmlns:a16="http://schemas.microsoft.com/office/drawing/2014/main" id="{FFF408E7-26AF-6CFC-39DF-37848F98EC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4" r="30334"/>
          <a:stretch/>
        </p:blipFill>
        <p:spPr bwMode="auto">
          <a:xfrm>
            <a:off x="680927" y="2811052"/>
            <a:ext cx="1544191" cy="198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416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>
            <a:extLst>
              <a:ext uri="{FF2B5EF4-FFF2-40B4-BE49-F238E27FC236}">
                <a16:creationId xmlns:a16="http://schemas.microsoft.com/office/drawing/2014/main" id="{57356E08-B42A-517A-6505-F54993747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9679"/>
            <a:ext cx="8229600" cy="1143000"/>
          </a:xfrm>
        </p:spPr>
        <p:txBody>
          <a:bodyPr/>
          <a:lstStyle/>
          <a:p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Why GLMs? </a:t>
            </a:r>
            <a:b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(1) Respecting the bounds!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B653533-33CE-4940-534A-884FA22036BE}"/>
              </a:ext>
            </a:extLst>
          </p:cNvPr>
          <p:cNvSpPr/>
          <p:nvPr/>
        </p:nvSpPr>
        <p:spPr bwMode="auto">
          <a:xfrm>
            <a:off x="2987824" y="2420888"/>
            <a:ext cx="3528391" cy="2713383"/>
          </a:xfrm>
          <a:custGeom>
            <a:avLst/>
            <a:gdLst>
              <a:gd name="connsiteX0" fmla="*/ 0 w 3528391"/>
              <a:gd name="connsiteY0" fmla="*/ 0 h 2713383"/>
              <a:gd name="connsiteX1" fmla="*/ 0 w 3528391"/>
              <a:gd name="connsiteY1" fmla="*/ 2713383 h 2713383"/>
              <a:gd name="connsiteX2" fmla="*/ 119270 w 3528391"/>
              <a:gd name="connsiteY2" fmla="*/ 2713383 h 2713383"/>
              <a:gd name="connsiteX3" fmla="*/ 3528391 w 3528391"/>
              <a:gd name="connsiteY3" fmla="*/ 2713383 h 271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91" h="2713383">
                <a:moveTo>
                  <a:pt x="0" y="0"/>
                </a:moveTo>
                <a:lnTo>
                  <a:pt x="0" y="2713383"/>
                </a:lnTo>
                <a:lnTo>
                  <a:pt x="119270" y="2713383"/>
                </a:lnTo>
                <a:lnTo>
                  <a:pt x="3528391" y="271338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B4FC7-5AE8-28BF-8358-1FDC5C99514C}"/>
              </a:ext>
            </a:extLst>
          </p:cNvPr>
          <p:cNvSpPr txBox="1"/>
          <p:nvPr/>
        </p:nvSpPr>
        <p:spPr>
          <a:xfrm>
            <a:off x="2835584" y="5282718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Recent rainfall (mm in last 3 months)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AA7EC-7589-480C-4CFB-0F29FFD65ED5}"/>
              </a:ext>
            </a:extLst>
          </p:cNvPr>
          <p:cNvSpPr txBox="1"/>
          <p:nvPr/>
        </p:nvSpPr>
        <p:spPr>
          <a:xfrm rot="16200000">
            <a:off x="1741067" y="359291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Seedling 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8493A-C931-43CD-08C9-03C653D002EA}"/>
              </a:ext>
            </a:extLst>
          </p:cNvPr>
          <p:cNvSpPr txBox="1"/>
          <p:nvPr/>
        </p:nvSpPr>
        <p:spPr>
          <a:xfrm rot="16200000">
            <a:off x="2673276" y="48045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85442-443F-9889-E50A-10496B8CB719}"/>
              </a:ext>
            </a:extLst>
          </p:cNvPr>
          <p:cNvSpPr txBox="1"/>
          <p:nvPr/>
        </p:nvSpPr>
        <p:spPr>
          <a:xfrm rot="16200000">
            <a:off x="2545036" y="23926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600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DE8106-C32F-0D56-64DA-57A6BD7327CF}"/>
              </a:ext>
            </a:extLst>
          </p:cNvPr>
          <p:cNvSpPr/>
          <p:nvPr/>
        </p:nvSpPr>
        <p:spPr bwMode="auto">
          <a:xfrm>
            <a:off x="5988218" y="399371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5D2220-68AC-C759-7951-45F07326FC9C}"/>
              </a:ext>
            </a:extLst>
          </p:cNvPr>
          <p:cNvSpPr/>
          <p:nvPr/>
        </p:nvSpPr>
        <p:spPr bwMode="auto">
          <a:xfrm>
            <a:off x="6139961" y="321552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7D4151-2C29-1236-65F9-CE6BDF12D599}"/>
              </a:ext>
            </a:extLst>
          </p:cNvPr>
          <p:cNvSpPr/>
          <p:nvPr/>
        </p:nvSpPr>
        <p:spPr bwMode="auto">
          <a:xfrm>
            <a:off x="6057428" y="3012769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A119E1-E4D4-6ED7-9923-10B8967598A8}"/>
              </a:ext>
            </a:extLst>
          </p:cNvPr>
          <p:cNvSpPr/>
          <p:nvPr/>
        </p:nvSpPr>
        <p:spPr bwMode="auto">
          <a:xfrm>
            <a:off x="5870456" y="368538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25D0C5-F331-3039-19D4-A959475989B4}"/>
              </a:ext>
            </a:extLst>
          </p:cNvPr>
          <p:cNvSpPr/>
          <p:nvPr/>
        </p:nvSpPr>
        <p:spPr bwMode="auto">
          <a:xfrm>
            <a:off x="5798413" y="3901461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2699E2-CC57-042B-6F85-90BE5A3BA0C2}"/>
              </a:ext>
            </a:extLst>
          </p:cNvPr>
          <p:cNvSpPr/>
          <p:nvPr/>
        </p:nvSpPr>
        <p:spPr bwMode="auto">
          <a:xfrm>
            <a:off x="6133993" y="4005416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BC9216-9CC2-2FD7-55CD-1D2CFA2E726C}"/>
              </a:ext>
            </a:extLst>
          </p:cNvPr>
          <p:cNvSpPr/>
          <p:nvPr/>
        </p:nvSpPr>
        <p:spPr bwMode="auto">
          <a:xfrm>
            <a:off x="5595205" y="4238844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65E80F-3C27-5A16-2493-F0E5B7E833E1}"/>
              </a:ext>
            </a:extLst>
          </p:cNvPr>
          <p:cNvSpPr/>
          <p:nvPr/>
        </p:nvSpPr>
        <p:spPr bwMode="auto">
          <a:xfrm>
            <a:off x="5784221" y="330176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891AE9B-7734-787C-7E57-60768B13F687}"/>
              </a:ext>
            </a:extLst>
          </p:cNvPr>
          <p:cNvSpPr/>
          <p:nvPr/>
        </p:nvSpPr>
        <p:spPr bwMode="auto">
          <a:xfrm>
            <a:off x="5007911" y="4548119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129BE7F-ED85-D41F-0E88-5CBBD63368D6}"/>
              </a:ext>
            </a:extLst>
          </p:cNvPr>
          <p:cNvSpPr/>
          <p:nvPr/>
        </p:nvSpPr>
        <p:spPr bwMode="auto">
          <a:xfrm>
            <a:off x="3252788" y="492331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6F1434A-1187-C65B-82A2-D44D9658784D}"/>
              </a:ext>
            </a:extLst>
          </p:cNvPr>
          <p:cNvSpPr/>
          <p:nvPr/>
        </p:nvSpPr>
        <p:spPr bwMode="auto">
          <a:xfrm>
            <a:off x="5252388" y="4354199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7CE2099-EC24-50BC-BEB6-A7BA87831362}"/>
              </a:ext>
            </a:extLst>
          </p:cNvPr>
          <p:cNvSpPr/>
          <p:nvPr/>
        </p:nvSpPr>
        <p:spPr bwMode="auto">
          <a:xfrm>
            <a:off x="5050323" y="4439022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91E6C8D-672B-C3FD-517C-910B0F495FBB}"/>
              </a:ext>
            </a:extLst>
          </p:cNvPr>
          <p:cNvSpPr/>
          <p:nvPr/>
        </p:nvSpPr>
        <p:spPr bwMode="auto">
          <a:xfrm>
            <a:off x="5680029" y="3632209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00C4A7-5AB2-AE4C-1879-E9160AFDEAEC}"/>
              </a:ext>
            </a:extLst>
          </p:cNvPr>
          <p:cNvSpPr/>
          <p:nvPr/>
        </p:nvSpPr>
        <p:spPr bwMode="auto">
          <a:xfrm>
            <a:off x="5595206" y="4448662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790DC68-B90A-90D1-7F69-4486F9EA5ED0}"/>
              </a:ext>
            </a:extLst>
          </p:cNvPr>
          <p:cNvSpPr/>
          <p:nvPr/>
        </p:nvSpPr>
        <p:spPr bwMode="auto">
          <a:xfrm>
            <a:off x="6173460" y="2575760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B811FF-E049-555E-0553-1B158214720A}"/>
              </a:ext>
            </a:extLst>
          </p:cNvPr>
          <p:cNvSpPr/>
          <p:nvPr/>
        </p:nvSpPr>
        <p:spPr bwMode="auto">
          <a:xfrm>
            <a:off x="4792439" y="463992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D6E89F-AB39-8CCE-AE7E-3D53E0CEFAF6}"/>
              </a:ext>
            </a:extLst>
          </p:cNvPr>
          <p:cNvSpPr/>
          <p:nvPr/>
        </p:nvSpPr>
        <p:spPr bwMode="auto">
          <a:xfrm>
            <a:off x="4657010" y="4828884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A238DB1-BA81-8F43-CA18-E09ADCB6BA62}"/>
              </a:ext>
            </a:extLst>
          </p:cNvPr>
          <p:cNvSpPr/>
          <p:nvPr/>
        </p:nvSpPr>
        <p:spPr bwMode="auto">
          <a:xfrm>
            <a:off x="4390571" y="4790312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52B6BD-FEE0-3C6C-645D-73ACE5C0D1A7}"/>
              </a:ext>
            </a:extLst>
          </p:cNvPr>
          <p:cNvSpPr/>
          <p:nvPr/>
        </p:nvSpPr>
        <p:spPr bwMode="auto">
          <a:xfrm>
            <a:off x="3741396" y="496310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C44C112-5A24-C508-9DB9-624DB91F3AF7}"/>
              </a:ext>
            </a:extLst>
          </p:cNvPr>
          <p:cNvSpPr/>
          <p:nvPr/>
        </p:nvSpPr>
        <p:spPr bwMode="auto">
          <a:xfrm>
            <a:off x="3490390" y="4916916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E378316-EF49-8C56-10D4-A406F84C5EA7}"/>
              </a:ext>
            </a:extLst>
          </p:cNvPr>
          <p:cNvSpPr/>
          <p:nvPr/>
        </p:nvSpPr>
        <p:spPr bwMode="auto">
          <a:xfrm>
            <a:off x="6157005" y="3610819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2795B1B-C8CB-9167-48D3-A2030073201D}"/>
              </a:ext>
            </a:extLst>
          </p:cNvPr>
          <p:cNvSpPr/>
          <p:nvPr/>
        </p:nvSpPr>
        <p:spPr bwMode="auto">
          <a:xfrm>
            <a:off x="6082836" y="338658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F8EBA3A-777E-F307-4D9C-B4F1992340D4}"/>
              </a:ext>
            </a:extLst>
          </p:cNvPr>
          <p:cNvSpPr/>
          <p:nvPr/>
        </p:nvSpPr>
        <p:spPr bwMode="auto">
          <a:xfrm>
            <a:off x="5603446" y="3865479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357CC82-B111-FB72-C264-BE8AC7465210}"/>
              </a:ext>
            </a:extLst>
          </p:cNvPr>
          <p:cNvSpPr/>
          <p:nvPr/>
        </p:nvSpPr>
        <p:spPr bwMode="auto">
          <a:xfrm>
            <a:off x="5840825" y="4149080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5E948B9-AA8F-1B48-182C-5F24394B9541}"/>
              </a:ext>
            </a:extLst>
          </p:cNvPr>
          <p:cNvSpPr/>
          <p:nvPr/>
        </p:nvSpPr>
        <p:spPr bwMode="auto">
          <a:xfrm>
            <a:off x="6040424" y="382306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DC0D0FC-F1DA-A07B-3141-488D2FFFAE73}"/>
              </a:ext>
            </a:extLst>
          </p:cNvPr>
          <p:cNvSpPr/>
          <p:nvPr/>
        </p:nvSpPr>
        <p:spPr bwMode="auto">
          <a:xfrm>
            <a:off x="3145464" y="4959751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95C830C-5155-4AE7-0865-3EBA08BBA26D}"/>
              </a:ext>
            </a:extLst>
          </p:cNvPr>
          <p:cNvSpPr/>
          <p:nvPr/>
        </p:nvSpPr>
        <p:spPr bwMode="auto">
          <a:xfrm>
            <a:off x="5069547" y="4680184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E7DAE91-26E3-3861-1704-8205CE8ABD4A}"/>
              </a:ext>
            </a:extLst>
          </p:cNvPr>
          <p:cNvSpPr/>
          <p:nvPr/>
        </p:nvSpPr>
        <p:spPr bwMode="auto">
          <a:xfrm>
            <a:off x="4141432" y="4880903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8B1E497-7CA0-A95C-BF35-29DCCADA282F}"/>
              </a:ext>
            </a:extLst>
          </p:cNvPr>
          <p:cNvSpPr/>
          <p:nvPr/>
        </p:nvSpPr>
        <p:spPr bwMode="auto">
          <a:xfrm>
            <a:off x="3906645" y="485184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2493C7F-952D-6F9E-E824-D6063D5D8138}"/>
              </a:ext>
            </a:extLst>
          </p:cNvPr>
          <p:cNvSpPr/>
          <p:nvPr/>
        </p:nvSpPr>
        <p:spPr bwMode="auto">
          <a:xfrm>
            <a:off x="3679937" y="488489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AA639E3-59E4-966F-E61E-E1D6C48FD198}"/>
              </a:ext>
            </a:extLst>
          </p:cNvPr>
          <p:cNvSpPr/>
          <p:nvPr/>
        </p:nvSpPr>
        <p:spPr bwMode="auto">
          <a:xfrm>
            <a:off x="3357156" y="498728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54DD16C-4278-FCA7-7C4C-4741342CA0CA}"/>
              </a:ext>
            </a:extLst>
          </p:cNvPr>
          <p:cNvSpPr/>
          <p:nvPr/>
        </p:nvSpPr>
        <p:spPr bwMode="auto">
          <a:xfrm>
            <a:off x="4021765" y="492263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3928A57-6BBF-470F-05AF-014490FE43CF}"/>
              </a:ext>
            </a:extLst>
          </p:cNvPr>
          <p:cNvSpPr/>
          <p:nvPr/>
        </p:nvSpPr>
        <p:spPr bwMode="auto">
          <a:xfrm>
            <a:off x="4274651" y="476294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976999B-FC3F-4427-B421-AABB0862DBB5}"/>
              </a:ext>
            </a:extLst>
          </p:cNvPr>
          <p:cNvSpPr/>
          <p:nvPr/>
        </p:nvSpPr>
        <p:spPr bwMode="auto">
          <a:xfrm>
            <a:off x="5472390" y="408929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0E6C08F-875D-3EEB-70C1-668296F238D7}"/>
              </a:ext>
            </a:extLst>
          </p:cNvPr>
          <p:cNvSpPr/>
          <p:nvPr/>
        </p:nvSpPr>
        <p:spPr bwMode="auto">
          <a:xfrm>
            <a:off x="5834944" y="4439021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CC7511-FBDD-DB12-7FBE-BA0A14C6192F}"/>
              </a:ext>
            </a:extLst>
          </p:cNvPr>
          <p:cNvSpPr/>
          <p:nvPr/>
        </p:nvSpPr>
        <p:spPr bwMode="auto">
          <a:xfrm>
            <a:off x="5337211" y="4576640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F8543CE-9A8B-13F2-EEEE-4B1E129A79F5}"/>
              </a:ext>
            </a:extLst>
          </p:cNvPr>
          <p:cNvSpPr/>
          <p:nvPr/>
        </p:nvSpPr>
        <p:spPr bwMode="auto">
          <a:xfrm>
            <a:off x="4475394" y="4882392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5770985-8303-302F-1B9A-9A3340452D51}"/>
              </a:ext>
            </a:extLst>
          </p:cNvPr>
          <p:cNvSpPr/>
          <p:nvPr/>
        </p:nvSpPr>
        <p:spPr bwMode="auto">
          <a:xfrm>
            <a:off x="5372257" y="4402429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6664441-78D7-54CF-9767-4FB7B021EA46}"/>
              </a:ext>
            </a:extLst>
          </p:cNvPr>
          <p:cNvSpPr/>
          <p:nvPr/>
        </p:nvSpPr>
        <p:spPr bwMode="auto">
          <a:xfrm>
            <a:off x="6146934" y="421801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6E0CD6-9E55-E395-7081-624EC174CCAD}"/>
              </a:ext>
            </a:extLst>
          </p:cNvPr>
          <p:cNvSpPr/>
          <p:nvPr/>
        </p:nvSpPr>
        <p:spPr bwMode="auto">
          <a:xfrm>
            <a:off x="4930993" y="4725166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2D21D2E-90E7-93A1-3D7B-8BC3D28B3E80}"/>
              </a:ext>
            </a:extLst>
          </p:cNvPr>
          <p:cNvSpPr/>
          <p:nvPr/>
        </p:nvSpPr>
        <p:spPr bwMode="auto">
          <a:xfrm>
            <a:off x="4649449" y="4712249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2C8853F-C14B-EB72-3445-8E6C207757BC}"/>
              </a:ext>
            </a:extLst>
          </p:cNvPr>
          <p:cNvSpPr/>
          <p:nvPr/>
        </p:nvSpPr>
        <p:spPr bwMode="auto">
          <a:xfrm>
            <a:off x="4319920" y="486453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AFFC1E1-46E9-0BE9-336F-6EBF338D6186}"/>
              </a:ext>
            </a:extLst>
          </p:cNvPr>
          <p:cNvCxnSpPr>
            <a:cxnSpLocks/>
          </p:cNvCxnSpPr>
          <p:nvPr/>
        </p:nvCxnSpPr>
        <p:spPr bwMode="auto">
          <a:xfrm flipV="1">
            <a:off x="2555776" y="3610819"/>
            <a:ext cx="4221913" cy="197842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4597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2" descr="Every tree counts': Dutch come up with cunning way to create forests for  free | Trees and forests | The Guardian">
            <a:extLst>
              <a:ext uri="{FF2B5EF4-FFF2-40B4-BE49-F238E27FC236}">
                <a16:creationId xmlns:a16="http://schemas.microsoft.com/office/drawing/2014/main" id="{E7201A42-CD1C-BCC7-98B0-83A4BDFA83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4" r="30334"/>
          <a:stretch/>
        </p:blipFill>
        <p:spPr bwMode="auto">
          <a:xfrm>
            <a:off x="680927" y="2811052"/>
            <a:ext cx="1544191" cy="198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0411B5-C2AD-0783-0202-F924865C8F3A}"/>
              </a:ext>
            </a:extLst>
          </p:cNvPr>
          <p:cNvSpPr txBox="1"/>
          <p:nvPr/>
        </p:nvSpPr>
        <p:spPr>
          <a:xfrm>
            <a:off x="370930" y="5631512"/>
            <a:ext cx="2492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4597A0"/>
                </a:solidFill>
              </a:rPr>
              <a:t>Can’t count fewer than zero seedlings!</a:t>
            </a:r>
          </a:p>
        </p:txBody>
      </p:sp>
    </p:spTree>
    <p:extLst>
      <p:ext uri="{BB962C8B-B14F-4D97-AF65-F5344CB8AC3E}">
        <p14:creationId xmlns:p14="http://schemas.microsoft.com/office/powerpoint/2010/main" val="33019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>
            <a:extLst>
              <a:ext uri="{FF2B5EF4-FFF2-40B4-BE49-F238E27FC236}">
                <a16:creationId xmlns:a16="http://schemas.microsoft.com/office/drawing/2014/main" id="{57356E08-B42A-517A-6505-F54993747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9679"/>
            <a:ext cx="8229600" cy="1143000"/>
          </a:xfrm>
        </p:spPr>
        <p:txBody>
          <a:bodyPr/>
          <a:lstStyle/>
          <a:p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Why GLMs? </a:t>
            </a:r>
            <a:b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(1) Respecting the bounds!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B653533-33CE-4940-534A-884FA22036BE}"/>
              </a:ext>
            </a:extLst>
          </p:cNvPr>
          <p:cNvSpPr/>
          <p:nvPr/>
        </p:nvSpPr>
        <p:spPr bwMode="auto">
          <a:xfrm>
            <a:off x="2987824" y="2420888"/>
            <a:ext cx="3528391" cy="2713383"/>
          </a:xfrm>
          <a:custGeom>
            <a:avLst/>
            <a:gdLst>
              <a:gd name="connsiteX0" fmla="*/ 0 w 3528391"/>
              <a:gd name="connsiteY0" fmla="*/ 0 h 2713383"/>
              <a:gd name="connsiteX1" fmla="*/ 0 w 3528391"/>
              <a:gd name="connsiteY1" fmla="*/ 2713383 h 2713383"/>
              <a:gd name="connsiteX2" fmla="*/ 119270 w 3528391"/>
              <a:gd name="connsiteY2" fmla="*/ 2713383 h 2713383"/>
              <a:gd name="connsiteX3" fmla="*/ 3528391 w 3528391"/>
              <a:gd name="connsiteY3" fmla="*/ 2713383 h 271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91" h="2713383">
                <a:moveTo>
                  <a:pt x="0" y="0"/>
                </a:moveTo>
                <a:lnTo>
                  <a:pt x="0" y="2713383"/>
                </a:lnTo>
                <a:lnTo>
                  <a:pt x="119270" y="2713383"/>
                </a:lnTo>
                <a:lnTo>
                  <a:pt x="3528391" y="271338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B4FC7-5AE8-28BF-8358-1FDC5C99514C}"/>
              </a:ext>
            </a:extLst>
          </p:cNvPr>
          <p:cNvSpPr txBox="1"/>
          <p:nvPr/>
        </p:nvSpPr>
        <p:spPr>
          <a:xfrm>
            <a:off x="2835584" y="5282718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Recent rainfall (mm in last 3 months)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AA7EC-7589-480C-4CFB-0F29FFD65ED5}"/>
              </a:ext>
            </a:extLst>
          </p:cNvPr>
          <p:cNvSpPr txBox="1"/>
          <p:nvPr/>
        </p:nvSpPr>
        <p:spPr>
          <a:xfrm rot="16200000">
            <a:off x="1741067" y="359291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Seedling 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8493A-C931-43CD-08C9-03C653D002EA}"/>
              </a:ext>
            </a:extLst>
          </p:cNvPr>
          <p:cNvSpPr txBox="1"/>
          <p:nvPr/>
        </p:nvSpPr>
        <p:spPr>
          <a:xfrm rot="16200000">
            <a:off x="2673276" y="48045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85442-443F-9889-E50A-10496B8CB719}"/>
              </a:ext>
            </a:extLst>
          </p:cNvPr>
          <p:cNvSpPr txBox="1"/>
          <p:nvPr/>
        </p:nvSpPr>
        <p:spPr>
          <a:xfrm rot="16200000">
            <a:off x="2545036" y="23926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600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DE8106-C32F-0D56-64DA-57A6BD7327CF}"/>
              </a:ext>
            </a:extLst>
          </p:cNvPr>
          <p:cNvSpPr/>
          <p:nvPr/>
        </p:nvSpPr>
        <p:spPr bwMode="auto">
          <a:xfrm>
            <a:off x="5988218" y="399371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5D2220-68AC-C759-7951-45F07326FC9C}"/>
              </a:ext>
            </a:extLst>
          </p:cNvPr>
          <p:cNvSpPr/>
          <p:nvPr/>
        </p:nvSpPr>
        <p:spPr bwMode="auto">
          <a:xfrm>
            <a:off x="6139961" y="321552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7D4151-2C29-1236-65F9-CE6BDF12D599}"/>
              </a:ext>
            </a:extLst>
          </p:cNvPr>
          <p:cNvSpPr/>
          <p:nvPr/>
        </p:nvSpPr>
        <p:spPr bwMode="auto">
          <a:xfrm>
            <a:off x="6057428" y="3012769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A119E1-E4D4-6ED7-9923-10B8967598A8}"/>
              </a:ext>
            </a:extLst>
          </p:cNvPr>
          <p:cNvSpPr/>
          <p:nvPr/>
        </p:nvSpPr>
        <p:spPr bwMode="auto">
          <a:xfrm>
            <a:off x="5870456" y="368538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25D0C5-F331-3039-19D4-A959475989B4}"/>
              </a:ext>
            </a:extLst>
          </p:cNvPr>
          <p:cNvSpPr/>
          <p:nvPr/>
        </p:nvSpPr>
        <p:spPr bwMode="auto">
          <a:xfrm>
            <a:off x="5798413" y="3901461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2699E2-CC57-042B-6F85-90BE5A3BA0C2}"/>
              </a:ext>
            </a:extLst>
          </p:cNvPr>
          <p:cNvSpPr/>
          <p:nvPr/>
        </p:nvSpPr>
        <p:spPr bwMode="auto">
          <a:xfrm>
            <a:off x="6133993" y="4005416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BC9216-9CC2-2FD7-55CD-1D2CFA2E726C}"/>
              </a:ext>
            </a:extLst>
          </p:cNvPr>
          <p:cNvSpPr/>
          <p:nvPr/>
        </p:nvSpPr>
        <p:spPr bwMode="auto">
          <a:xfrm>
            <a:off x="5595205" y="4238844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65E80F-3C27-5A16-2493-F0E5B7E833E1}"/>
              </a:ext>
            </a:extLst>
          </p:cNvPr>
          <p:cNvSpPr/>
          <p:nvPr/>
        </p:nvSpPr>
        <p:spPr bwMode="auto">
          <a:xfrm>
            <a:off x="5784221" y="330176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891AE9B-7734-787C-7E57-60768B13F687}"/>
              </a:ext>
            </a:extLst>
          </p:cNvPr>
          <p:cNvSpPr/>
          <p:nvPr/>
        </p:nvSpPr>
        <p:spPr bwMode="auto">
          <a:xfrm>
            <a:off x="5007911" y="4548119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129BE7F-ED85-D41F-0E88-5CBBD63368D6}"/>
              </a:ext>
            </a:extLst>
          </p:cNvPr>
          <p:cNvSpPr/>
          <p:nvPr/>
        </p:nvSpPr>
        <p:spPr bwMode="auto">
          <a:xfrm>
            <a:off x="3252788" y="492331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6F1434A-1187-C65B-82A2-D44D9658784D}"/>
              </a:ext>
            </a:extLst>
          </p:cNvPr>
          <p:cNvSpPr/>
          <p:nvPr/>
        </p:nvSpPr>
        <p:spPr bwMode="auto">
          <a:xfrm>
            <a:off x="5252388" y="4354199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7CE2099-EC24-50BC-BEB6-A7BA87831362}"/>
              </a:ext>
            </a:extLst>
          </p:cNvPr>
          <p:cNvSpPr/>
          <p:nvPr/>
        </p:nvSpPr>
        <p:spPr bwMode="auto">
          <a:xfrm>
            <a:off x="5050323" y="4439022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91E6C8D-672B-C3FD-517C-910B0F495FBB}"/>
              </a:ext>
            </a:extLst>
          </p:cNvPr>
          <p:cNvSpPr/>
          <p:nvPr/>
        </p:nvSpPr>
        <p:spPr bwMode="auto">
          <a:xfrm>
            <a:off x="5680029" y="3632209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00C4A7-5AB2-AE4C-1879-E9160AFDEAEC}"/>
              </a:ext>
            </a:extLst>
          </p:cNvPr>
          <p:cNvSpPr/>
          <p:nvPr/>
        </p:nvSpPr>
        <p:spPr bwMode="auto">
          <a:xfrm>
            <a:off x="5595206" y="4448662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790DC68-B90A-90D1-7F69-4486F9EA5ED0}"/>
              </a:ext>
            </a:extLst>
          </p:cNvPr>
          <p:cNvSpPr/>
          <p:nvPr/>
        </p:nvSpPr>
        <p:spPr bwMode="auto">
          <a:xfrm>
            <a:off x="6173460" y="2575760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B811FF-E049-555E-0553-1B158214720A}"/>
              </a:ext>
            </a:extLst>
          </p:cNvPr>
          <p:cNvSpPr/>
          <p:nvPr/>
        </p:nvSpPr>
        <p:spPr bwMode="auto">
          <a:xfrm>
            <a:off x="4792439" y="463992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D6E89F-AB39-8CCE-AE7E-3D53E0CEFAF6}"/>
              </a:ext>
            </a:extLst>
          </p:cNvPr>
          <p:cNvSpPr/>
          <p:nvPr/>
        </p:nvSpPr>
        <p:spPr bwMode="auto">
          <a:xfrm>
            <a:off x="4657010" y="4828884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A238DB1-BA81-8F43-CA18-E09ADCB6BA62}"/>
              </a:ext>
            </a:extLst>
          </p:cNvPr>
          <p:cNvSpPr/>
          <p:nvPr/>
        </p:nvSpPr>
        <p:spPr bwMode="auto">
          <a:xfrm>
            <a:off x="4390571" y="4790312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52B6BD-FEE0-3C6C-645D-73ACE5C0D1A7}"/>
              </a:ext>
            </a:extLst>
          </p:cNvPr>
          <p:cNvSpPr/>
          <p:nvPr/>
        </p:nvSpPr>
        <p:spPr bwMode="auto">
          <a:xfrm>
            <a:off x="3741396" y="496310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C44C112-5A24-C508-9DB9-624DB91F3AF7}"/>
              </a:ext>
            </a:extLst>
          </p:cNvPr>
          <p:cNvSpPr/>
          <p:nvPr/>
        </p:nvSpPr>
        <p:spPr bwMode="auto">
          <a:xfrm>
            <a:off x="3490390" y="4916916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E378316-EF49-8C56-10D4-A406F84C5EA7}"/>
              </a:ext>
            </a:extLst>
          </p:cNvPr>
          <p:cNvSpPr/>
          <p:nvPr/>
        </p:nvSpPr>
        <p:spPr bwMode="auto">
          <a:xfrm>
            <a:off x="6157005" y="3610819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2795B1B-C8CB-9167-48D3-A2030073201D}"/>
              </a:ext>
            </a:extLst>
          </p:cNvPr>
          <p:cNvSpPr/>
          <p:nvPr/>
        </p:nvSpPr>
        <p:spPr bwMode="auto">
          <a:xfrm>
            <a:off x="6082836" y="338658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F8EBA3A-777E-F307-4D9C-B4F1992340D4}"/>
              </a:ext>
            </a:extLst>
          </p:cNvPr>
          <p:cNvSpPr/>
          <p:nvPr/>
        </p:nvSpPr>
        <p:spPr bwMode="auto">
          <a:xfrm>
            <a:off x="5603446" y="3865479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357CC82-B111-FB72-C264-BE8AC7465210}"/>
              </a:ext>
            </a:extLst>
          </p:cNvPr>
          <p:cNvSpPr/>
          <p:nvPr/>
        </p:nvSpPr>
        <p:spPr bwMode="auto">
          <a:xfrm>
            <a:off x="5840825" y="4149080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5E948B9-AA8F-1B48-182C-5F24394B9541}"/>
              </a:ext>
            </a:extLst>
          </p:cNvPr>
          <p:cNvSpPr/>
          <p:nvPr/>
        </p:nvSpPr>
        <p:spPr bwMode="auto">
          <a:xfrm>
            <a:off x="6040424" y="382306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DC0D0FC-F1DA-A07B-3141-488D2FFFAE73}"/>
              </a:ext>
            </a:extLst>
          </p:cNvPr>
          <p:cNvSpPr/>
          <p:nvPr/>
        </p:nvSpPr>
        <p:spPr bwMode="auto">
          <a:xfrm>
            <a:off x="3145464" y="4959751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95C830C-5155-4AE7-0865-3EBA08BBA26D}"/>
              </a:ext>
            </a:extLst>
          </p:cNvPr>
          <p:cNvSpPr/>
          <p:nvPr/>
        </p:nvSpPr>
        <p:spPr bwMode="auto">
          <a:xfrm>
            <a:off x="5069547" y="4680184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E7DAE91-26E3-3861-1704-8205CE8ABD4A}"/>
              </a:ext>
            </a:extLst>
          </p:cNvPr>
          <p:cNvSpPr/>
          <p:nvPr/>
        </p:nvSpPr>
        <p:spPr bwMode="auto">
          <a:xfrm>
            <a:off x="4141432" y="4880903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8B1E497-7CA0-A95C-BF35-29DCCADA282F}"/>
              </a:ext>
            </a:extLst>
          </p:cNvPr>
          <p:cNvSpPr/>
          <p:nvPr/>
        </p:nvSpPr>
        <p:spPr bwMode="auto">
          <a:xfrm>
            <a:off x="3906645" y="485184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2493C7F-952D-6F9E-E824-D6063D5D8138}"/>
              </a:ext>
            </a:extLst>
          </p:cNvPr>
          <p:cNvSpPr/>
          <p:nvPr/>
        </p:nvSpPr>
        <p:spPr bwMode="auto">
          <a:xfrm>
            <a:off x="3679937" y="488489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AA639E3-59E4-966F-E61E-E1D6C48FD198}"/>
              </a:ext>
            </a:extLst>
          </p:cNvPr>
          <p:cNvSpPr/>
          <p:nvPr/>
        </p:nvSpPr>
        <p:spPr bwMode="auto">
          <a:xfrm>
            <a:off x="3357156" y="498728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54DD16C-4278-FCA7-7C4C-4741342CA0CA}"/>
              </a:ext>
            </a:extLst>
          </p:cNvPr>
          <p:cNvSpPr/>
          <p:nvPr/>
        </p:nvSpPr>
        <p:spPr bwMode="auto">
          <a:xfrm>
            <a:off x="4021765" y="492263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3928A57-6BBF-470F-05AF-014490FE43CF}"/>
              </a:ext>
            </a:extLst>
          </p:cNvPr>
          <p:cNvSpPr/>
          <p:nvPr/>
        </p:nvSpPr>
        <p:spPr bwMode="auto">
          <a:xfrm>
            <a:off x="4274651" y="476294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976999B-FC3F-4427-B421-AABB0862DBB5}"/>
              </a:ext>
            </a:extLst>
          </p:cNvPr>
          <p:cNvSpPr/>
          <p:nvPr/>
        </p:nvSpPr>
        <p:spPr bwMode="auto">
          <a:xfrm>
            <a:off x="5472390" y="408929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0E6C08F-875D-3EEB-70C1-668296F238D7}"/>
              </a:ext>
            </a:extLst>
          </p:cNvPr>
          <p:cNvSpPr/>
          <p:nvPr/>
        </p:nvSpPr>
        <p:spPr bwMode="auto">
          <a:xfrm>
            <a:off x="5834944" y="4439021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CC7511-FBDD-DB12-7FBE-BA0A14C6192F}"/>
              </a:ext>
            </a:extLst>
          </p:cNvPr>
          <p:cNvSpPr/>
          <p:nvPr/>
        </p:nvSpPr>
        <p:spPr bwMode="auto">
          <a:xfrm>
            <a:off x="5337211" y="4576640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F8543CE-9A8B-13F2-EEEE-4B1E129A79F5}"/>
              </a:ext>
            </a:extLst>
          </p:cNvPr>
          <p:cNvSpPr/>
          <p:nvPr/>
        </p:nvSpPr>
        <p:spPr bwMode="auto">
          <a:xfrm>
            <a:off x="4475394" y="4882392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5770985-8303-302F-1B9A-9A3340452D51}"/>
              </a:ext>
            </a:extLst>
          </p:cNvPr>
          <p:cNvSpPr/>
          <p:nvPr/>
        </p:nvSpPr>
        <p:spPr bwMode="auto">
          <a:xfrm>
            <a:off x="5372257" y="4402429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6664441-78D7-54CF-9767-4FB7B021EA46}"/>
              </a:ext>
            </a:extLst>
          </p:cNvPr>
          <p:cNvSpPr/>
          <p:nvPr/>
        </p:nvSpPr>
        <p:spPr bwMode="auto">
          <a:xfrm>
            <a:off x="6146934" y="421801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6E0CD6-9E55-E395-7081-624EC174CCAD}"/>
              </a:ext>
            </a:extLst>
          </p:cNvPr>
          <p:cNvSpPr/>
          <p:nvPr/>
        </p:nvSpPr>
        <p:spPr bwMode="auto">
          <a:xfrm>
            <a:off x="4930993" y="4725166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2D21D2E-90E7-93A1-3D7B-8BC3D28B3E80}"/>
              </a:ext>
            </a:extLst>
          </p:cNvPr>
          <p:cNvSpPr/>
          <p:nvPr/>
        </p:nvSpPr>
        <p:spPr bwMode="auto">
          <a:xfrm>
            <a:off x="4649449" y="4712249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2C8853F-C14B-EB72-3445-8E6C207757BC}"/>
              </a:ext>
            </a:extLst>
          </p:cNvPr>
          <p:cNvSpPr/>
          <p:nvPr/>
        </p:nvSpPr>
        <p:spPr bwMode="auto">
          <a:xfrm>
            <a:off x="4319920" y="486453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Picture 2" descr="Every tree counts': Dutch come up with cunning way to create forests for  free | Trees and forests | The Guardian">
            <a:extLst>
              <a:ext uri="{FF2B5EF4-FFF2-40B4-BE49-F238E27FC236}">
                <a16:creationId xmlns:a16="http://schemas.microsoft.com/office/drawing/2014/main" id="{E7201A42-CD1C-BCC7-98B0-83A4BDFA83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4" r="30334"/>
          <a:stretch/>
        </p:blipFill>
        <p:spPr bwMode="auto">
          <a:xfrm>
            <a:off x="680927" y="2811052"/>
            <a:ext cx="1544191" cy="198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0411B5-C2AD-0783-0202-F924865C8F3A}"/>
              </a:ext>
            </a:extLst>
          </p:cNvPr>
          <p:cNvSpPr txBox="1"/>
          <p:nvPr/>
        </p:nvSpPr>
        <p:spPr>
          <a:xfrm>
            <a:off x="370930" y="5631512"/>
            <a:ext cx="2492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4597A0"/>
                </a:solidFill>
              </a:rPr>
              <a:t>Can’t count fewer than zero seedlings!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F25A720-A686-C4C4-9C1E-5290266E644D}"/>
              </a:ext>
            </a:extLst>
          </p:cNvPr>
          <p:cNvSpPr/>
          <p:nvPr/>
        </p:nvSpPr>
        <p:spPr bwMode="auto">
          <a:xfrm>
            <a:off x="3120887" y="3568148"/>
            <a:ext cx="3061252" cy="1451113"/>
          </a:xfrm>
          <a:custGeom>
            <a:avLst/>
            <a:gdLst>
              <a:gd name="connsiteX0" fmla="*/ 0 w 3061252"/>
              <a:gd name="connsiteY0" fmla="*/ 1451113 h 1451113"/>
              <a:gd name="connsiteX1" fmla="*/ 1480930 w 3061252"/>
              <a:gd name="connsiteY1" fmla="*/ 1262269 h 1451113"/>
              <a:gd name="connsiteX2" fmla="*/ 2454965 w 3061252"/>
              <a:gd name="connsiteY2" fmla="*/ 725556 h 1451113"/>
              <a:gd name="connsiteX3" fmla="*/ 3061252 w 3061252"/>
              <a:gd name="connsiteY3" fmla="*/ 0 h 145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1252" h="1451113">
                <a:moveTo>
                  <a:pt x="0" y="1451113"/>
                </a:moveTo>
                <a:cubicBezTo>
                  <a:pt x="535884" y="1417154"/>
                  <a:pt x="1071769" y="1383195"/>
                  <a:pt x="1480930" y="1262269"/>
                </a:cubicBezTo>
                <a:cubicBezTo>
                  <a:pt x="1890091" y="1141343"/>
                  <a:pt x="2191578" y="935934"/>
                  <a:pt x="2454965" y="725556"/>
                </a:cubicBezTo>
                <a:cubicBezTo>
                  <a:pt x="2718352" y="515178"/>
                  <a:pt x="2889802" y="257589"/>
                  <a:pt x="3061252" y="0"/>
                </a:cubicBezTo>
              </a:path>
            </a:pathLst>
          </a:custGeom>
          <a:noFill/>
          <a:ln w="28575" cap="flat" cmpd="sng" algn="ctr">
            <a:solidFill>
              <a:srgbClr val="4597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27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3197084-33E8-2964-9086-311F7F2A4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9486" y="1422854"/>
            <a:ext cx="4114800" cy="4351338"/>
          </a:xfrm>
        </p:spPr>
        <p:txBody>
          <a:bodyPr>
            <a:normAutofit/>
          </a:bodyPr>
          <a:lstStyle/>
          <a:p>
            <a:r>
              <a:rPr kumimoji="1" lang="en-US" altLang="ja-JP" sz="2200" dirty="0">
                <a:solidFill>
                  <a:schemeClr val="accent1">
                    <a:lumMod val="50000"/>
                  </a:schemeClr>
                </a:solidFill>
              </a:rPr>
              <a:t>W1: Tidy Data</a:t>
            </a:r>
          </a:p>
          <a:p>
            <a:r>
              <a:rPr lang="en-US" altLang="ja-JP" sz="2200" dirty="0">
                <a:solidFill>
                  <a:schemeClr val="accent1">
                    <a:lumMod val="50000"/>
                  </a:schemeClr>
                </a:solidFill>
              </a:rPr>
              <a:t>W2: Sampling from populations</a:t>
            </a:r>
          </a:p>
          <a:p>
            <a:r>
              <a:rPr kumimoji="1" lang="en-US" altLang="ja-JP" sz="2200" dirty="0">
                <a:solidFill>
                  <a:schemeClr val="accent1">
                    <a:lumMod val="50000"/>
                  </a:schemeClr>
                </a:solidFill>
              </a:rPr>
              <a:t>W3: Hypothesis testing</a:t>
            </a:r>
          </a:p>
          <a:p>
            <a:r>
              <a:rPr lang="en-US" altLang="ja-JP" sz="2200" dirty="0">
                <a:solidFill>
                  <a:schemeClr val="accent1">
                    <a:lumMod val="50000"/>
                  </a:schemeClr>
                </a:solidFill>
              </a:rPr>
              <a:t>W4: Linear models</a:t>
            </a:r>
            <a:r>
              <a:rPr lang="en-US" altLang="ja-JP" sz="2200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 (</a:t>
            </a:r>
            <a:r>
              <a:rPr lang="en-US" altLang="ja-JP" sz="2200" dirty="0">
                <a:solidFill>
                  <a:schemeClr val="accent1">
                    <a:lumMod val="50000"/>
                  </a:schemeClr>
                </a:solidFill>
              </a:rPr>
              <a:t>Regression)</a:t>
            </a:r>
          </a:p>
          <a:p>
            <a:r>
              <a:rPr lang="en-US" altLang="ja-JP" sz="2200" dirty="0">
                <a:solidFill>
                  <a:schemeClr val="accent1">
                    <a:lumMod val="50000"/>
                  </a:schemeClr>
                </a:solidFill>
              </a:rPr>
              <a:t>W5: Linear models (ANOVA)</a:t>
            </a:r>
          </a:p>
          <a:p>
            <a:r>
              <a:rPr lang="en-US" altLang="ja-JP" sz="2200" dirty="0">
                <a:solidFill>
                  <a:schemeClr val="accent1">
                    <a:lumMod val="50000"/>
                  </a:schemeClr>
                </a:solidFill>
              </a:rPr>
              <a:t>W6: Linear models (Multiple regression)</a:t>
            </a:r>
          </a:p>
          <a:p>
            <a:endParaRPr kumimoji="1" lang="ja-JP" altLang="en-US" sz="2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コンテンツ プレースホルダー 3">
            <a:extLst>
              <a:ext uri="{FF2B5EF4-FFF2-40B4-BE49-F238E27FC236}">
                <a16:creationId xmlns:a16="http://schemas.microsoft.com/office/drawing/2014/main" id="{E92C1480-3460-9914-1BA6-E841B8CFE511}"/>
              </a:ext>
            </a:extLst>
          </p:cNvPr>
          <p:cNvSpPr txBox="1">
            <a:spLocks/>
          </p:cNvSpPr>
          <p:nvPr/>
        </p:nvSpPr>
        <p:spPr>
          <a:xfrm>
            <a:off x="4223657" y="1422854"/>
            <a:ext cx="437605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200" b="0" dirty="0">
                <a:solidFill>
                  <a:schemeClr val="accent1">
                    <a:lumMod val="50000"/>
                  </a:schemeClr>
                </a:solidFill>
              </a:rPr>
              <a:t>W7: Mixed-effects models</a:t>
            </a:r>
          </a:p>
          <a:p>
            <a:r>
              <a:rPr lang="en-US" altLang="ja-JP" sz="2200" u="sng" dirty="0">
                <a:solidFill>
                  <a:srgbClr val="FFC000"/>
                </a:solidFill>
              </a:rPr>
              <a:t>W8: </a:t>
            </a:r>
            <a:r>
              <a:rPr lang="en-US" altLang="ja-JP" sz="2200" u="sng" dirty="0" err="1">
                <a:solidFill>
                  <a:srgbClr val="FFC000"/>
                </a:solidFill>
              </a:rPr>
              <a:t>Generalised</a:t>
            </a:r>
            <a:r>
              <a:rPr lang="en-US" altLang="ja-JP" sz="2200" u="sng" dirty="0">
                <a:solidFill>
                  <a:srgbClr val="FFC000"/>
                </a:solidFill>
              </a:rPr>
              <a:t> linear models</a:t>
            </a:r>
          </a:p>
          <a:p>
            <a:r>
              <a:rPr lang="en-US" altLang="ja-JP" sz="2200" b="0" dirty="0">
                <a:solidFill>
                  <a:schemeClr val="accent1">
                    <a:lumMod val="50000"/>
                  </a:schemeClr>
                </a:solidFill>
              </a:rPr>
              <a:t>W9: </a:t>
            </a:r>
            <a:r>
              <a:rPr lang="en-US" altLang="ja-JP" sz="2200" b="0" dirty="0" err="1">
                <a:solidFill>
                  <a:schemeClr val="accent1">
                    <a:lumMod val="50000"/>
                  </a:schemeClr>
                </a:solidFill>
              </a:rPr>
              <a:t>Datavis</a:t>
            </a:r>
            <a:endParaRPr lang="en-US" altLang="ja-JP" sz="2200" b="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ja-JP" sz="2200" b="0" dirty="0">
                <a:solidFill>
                  <a:schemeClr val="accent1">
                    <a:lumMod val="50000"/>
                  </a:schemeClr>
                </a:solidFill>
              </a:rPr>
              <a:t>W10: Multivariate statistics and PCA</a:t>
            </a:r>
          </a:p>
          <a:p>
            <a:r>
              <a:rPr lang="en-US" altLang="ja-JP" sz="2200" b="0" dirty="0">
                <a:solidFill>
                  <a:schemeClr val="accent1">
                    <a:lumMod val="50000"/>
                  </a:schemeClr>
                </a:solidFill>
              </a:rPr>
              <a:t>W11: Research proposal presentations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0E8DC9A-7635-7FBE-067A-E41771CA490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3975"/>
            <a:ext cx="9143999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0" dirty="0">
                <a:solidFill>
                  <a:srgbClr val="FF6600"/>
                </a:solidFill>
              </a:rPr>
              <a:t>Where are we up to?</a:t>
            </a:r>
          </a:p>
        </p:txBody>
      </p:sp>
    </p:spTree>
    <p:extLst>
      <p:ext uri="{BB962C8B-B14F-4D97-AF65-F5344CB8AC3E}">
        <p14:creationId xmlns:p14="http://schemas.microsoft.com/office/powerpoint/2010/main" val="2844859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>
            <a:extLst>
              <a:ext uri="{FF2B5EF4-FFF2-40B4-BE49-F238E27FC236}">
                <a16:creationId xmlns:a16="http://schemas.microsoft.com/office/drawing/2014/main" id="{57356E08-B42A-517A-6505-F54993747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9679"/>
            <a:ext cx="8229600" cy="1143000"/>
          </a:xfrm>
        </p:spPr>
        <p:txBody>
          <a:bodyPr/>
          <a:lstStyle/>
          <a:p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Why GLMs? </a:t>
            </a:r>
            <a:b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(2) Appropriate error distributions</a:t>
            </a:r>
          </a:p>
        </p:txBody>
      </p:sp>
    </p:spTree>
    <p:extLst>
      <p:ext uri="{BB962C8B-B14F-4D97-AF65-F5344CB8AC3E}">
        <p14:creationId xmlns:p14="http://schemas.microsoft.com/office/powerpoint/2010/main" val="988527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>
            <a:extLst>
              <a:ext uri="{FF2B5EF4-FFF2-40B4-BE49-F238E27FC236}">
                <a16:creationId xmlns:a16="http://schemas.microsoft.com/office/drawing/2014/main" id="{57356E08-B42A-517A-6505-F54993747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9679"/>
            <a:ext cx="8229600" cy="1143000"/>
          </a:xfrm>
        </p:spPr>
        <p:txBody>
          <a:bodyPr/>
          <a:lstStyle/>
          <a:p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Why GLMs? </a:t>
            </a:r>
            <a:b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(2) Appropriate error distributions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B653533-33CE-4940-534A-884FA22036BE}"/>
              </a:ext>
            </a:extLst>
          </p:cNvPr>
          <p:cNvSpPr/>
          <p:nvPr/>
        </p:nvSpPr>
        <p:spPr bwMode="auto">
          <a:xfrm>
            <a:off x="2987824" y="2420888"/>
            <a:ext cx="3528391" cy="2713383"/>
          </a:xfrm>
          <a:custGeom>
            <a:avLst/>
            <a:gdLst>
              <a:gd name="connsiteX0" fmla="*/ 0 w 3528391"/>
              <a:gd name="connsiteY0" fmla="*/ 0 h 2713383"/>
              <a:gd name="connsiteX1" fmla="*/ 0 w 3528391"/>
              <a:gd name="connsiteY1" fmla="*/ 2713383 h 2713383"/>
              <a:gd name="connsiteX2" fmla="*/ 119270 w 3528391"/>
              <a:gd name="connsiteY2" fmla="*/ 2713383 h 2713383"/>
              <a:gd name="connsiteX3" fmla="*/ 3528391 w 3528391"/>
              <a:gd name="connsiteY3" fmla="*/ 2713383 h 271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91" h="2713383">
                <a:moveTo>
                  <a:pt x="0" y="0"/>
                </a:moveTo>
                <a:lnTo>
                  <a:pt x="0" y="2713383"/>
                </a:lnTo>
                <a:lnTo>
                  <a:pt x="119270" y="2713383"/>
                </a:lnTo>
                <a:lnTo>
                  <a:pt x="3528391" y="271338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B4FC7-5AE8-28BF-8358-1FDC5C99514C}"/>
              </a:ext>
            </a:extLst>
          </p:cNvPr>
          <p:cNvSpPr txBox="1"/>
          <p:nvPr/>
        </p:nvSpPr>
        <p:spPr>
          <a:xfrm>
            <a:off x="2835584" y="5282718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Recent rainfall (mm in last 3 months)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AA7EC-7589-480C-4CFB-0F29FFD65ED5}"/>
              </a:ext>
            </a:extLst>
          </p:cNvPr>
          <p:cNvSpPr txBox="1"/>
          <p:nvPr/>
        </p:nvSpPr>
        <p:spPr>
          <a:xfrm rot="16200000">
            <a:off x="1741067" y="359291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Seedling 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8493A-C931-43CD-08C9-03C653D002EA}"/>
              </a:ext>
            </a:extLst>
          </p:cNvPr>
          <p:cNvSpPr txBox="1"/>
          <p:nvPr/>
        </p:nvSpPr>
        <p:spPr>
          <a:xfrm rot="16200000">
            <a:off x="2673276" y="48045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85442-443F-9889-E50A-10496B8CB719}"/>
              </a:ext>
            </a:extLst>
          </p:cNvPr>
          <p:cNvSpPr txBox="1"/>
          <p:nvPr/>
        </p:nvSpPr>
        <p:spPr>
          <a:xfrm rot="16200000">
            <a:off x="2545036" y="23926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600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DE8106-C32F-0D56-64DA-57A6BD7327CF}"/>
              </a:ext>
            </a:extLst>
          </p:cNvPr>
          <p:cNvSpPr/>
          <p:nvPr/>
        </p:nvSpPr>
        <p:spPr bwMode="auto">
          <a:xfrm>
            <a:off x="5988218" y="399371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5D2220-68AC-C759-7951-45F07326FC9C}"/>
              </a:ext>
            </a:extLst>
          </p:cNvPr>
          <p:cNvSpPr/>
          <p:nvPr/>
        </p:nvSpPr>
        <p:spPr bwMode="auto">
          <a:xfrm>
            <a:off x="6139961" y="321552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7D4151-2C29-1236-65F9-CE6BDF12D599}"/>
              </a:ext>
            </a:extLst>
          </p:cNvPr>
          <p:cNvSpPr/>
          <p:nvPr/>
        </p:nvSpPr>
        <p:spPr bwMode="auto">
          <a:xfrm>
            <a:off x="6057428" y="3012769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A119E1-E4D4-6ED7-9923-10B8967598A8}"/>
              </a:ext>
            </a:extLst>
          </p:cNvPr>
          <p:cNvSpPr/>
          <p:nvPr/>
        </p:nvSpPr>
        <p:spPr bwMode="auto">
          <a:xfrm>
            <a:off x="5870456" y="368538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25D0C5-F331-3039-19D4-A959475989B4}"/>
              </a:ext>
            </a:extLst>
          </p:cNvPr>
          <p:cNvSpPr/>
          <p:nvPr/>
        </p:nvSpPr>
        <p:spPr bwMode="auto">
          <a:xfrm>
            <a:off x="5798413" y="3901461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2699E2-CC57-042B-6F85-90BE5A3BA0C2}"/>
              </a:ext>
            </a:extLst>
          </p:cNvPr>
          <p:cNvSpPr/>
          <p:nvPr/>
        </p:nvSpPr>
        <p:spPr bwMode="auto">
          <a:xfrm>
            <a:off x="6133993" y="4005416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BC9216-9CC2-2FD7-55CD-1D2CFA2E726C}"/>
              </a:ext>
            </a:extLst>
          </p:cNvPr>
          <p:cNvSpPr/>
          <p:nvPr/>
        </p:nvSpPr>
        <p:spPr bwMode="auto">
          <a:xfrm>
            <a:off x="5595205" y="4238844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65E80F-3C27-5A16-2493-F0E5B7E833E1}"/>
              </a:ext>
            </a:extLst>
          </p:cNvPr>
          <p:cNvSpPr/>
          <p:nvPr/>
        </p:nvSpPr>
        <p:spPr bwMode="auto">
          <a:xfrm>
            <a:off x="5784221" y="330176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891AE9B-7734-787C-7E57-60768B13F687}"/>
              </a:ext>
            </a:extLst>
          </p:cNvPr>
          <p:cNvSpPr/>
          <p:nvPr/>
        </p:nvSpPr>
        <p:spPr bwMode="auto">
          <a:xfrm>
            <a:off x="5007911" y="4548119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129BE7F-ED85-D41F-0E88-5CBBD63368D6}"/>
              </a:ext>
            </a:extLst>
          </p:cNvPr>
          <p:cNvSpPr/>
          <p:nvPr/>
        </p:nvSpPr>
        <p:spPr bwMode="auto">
          <a:xfrm>
            <a:off x="3252788" y="492331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6F1434A-1187-C65B-82A2-D44D9658784D}"/>
              </a:ext>
            </a:extLst>
          </p:cNvPr>
          <p:cNvSpPr/>
          <p:nvPr/>
        </p:nvSpPr>
        <p:spPr bwMode="auto">
          <a:xfrm>
            <a:off x="5252388" y="4354199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7CE2099-EC24-50BC-BEB6-A7BA87831362}"/>
              </a:ext>
            </a:extLst>
          </p:cNvPr>
          <p:cNvSpPr/>
          <p:nvPr/>
        </p:nvSpPr>
        <p:spPr bwMode="auto">
          <a:xfrm>
            <a:off x="5050323" y="4439022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91E6C8D-672B-C3FD-517C-910B0F495FBB}"/>
              </a:ext>
            </a:extLst>
          </p:cNvPr>
          <p:cNvSpPr/>
          <p:nvPr/>
        </p:nvSpPr>
        <p:spPr bwMode="auto">
          <a:xfrm>
            <a:off x="5680029" y="3632209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00C4A7-5AB2-AE4C-1879-E9160AFDEAEC}"/>
              </a:ext>
            </a:extLst>
          </p:cNvPr>
          <p:cNvSpPr/>
          <p:nvPr/>
        </p:nvSpPr>
        <p:spPr bwMode="auto">
          <a:xfrm>
            <a:off x="5595206" y="4448662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790DC68-B90A-90D1-7F69-4486F9EA5ED0}"/>
              </a:ext>
            </a:extLst>
          </p:cNvPr>
          <p:cNvSpPr/>
          <p:nvPr/>
        </p:nvSpPr>
        <p:spPr bwMode="auto">
          <a:xfrm>
            <a:off x="6173460" y="2575760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B811FF-E049-555E-0553-1B158214720A}"/>
              </a:ext>
            </a:extLst>
          </p:cNvPr>
          <p:cNvSpPr/>
          <p:nvPr/>
        </p:nvSpPr>
        <p:spPr bwMode="auto">
          <a:xfrm>
            <a:off x="4792439" y="463992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D6E89F-AB39-8CCE-AE7E-3D53E0CEFAF6}"/>
              </a:ext>
            </a:extLst>
          </p:cNvPr>
          <p:cNvSpPr/>
          <p:nvPr/>
        </p:nvSpPr>
        <p:spPr bwMode="auto">
          <a:xfrm>
            <a:off x="4657010" y="4828884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A238DB1-BA81-8F43-CA18-E09ADCB6BA62}"/>
              </a:ext>
            </a:extLst>
          </p:cNvPr>
          <p:cNvSpPr/>
          <p:nvPr/>
        </p:nvSpPr>
        <p:spPr bwMode="auto">
          <a:xfrm>
            <a:off x="4390571" y="4790312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52B6BD-FEE0-3C6C-645D-73ACE5C0D1A7}"/>
              </a:ext>
            </a:extLst>
          </p:cNvPr>
          <p:cNvSpPr/>
          <p:nvPr/>
        </p:nvSpPr>
        <p:spPr bwMode="auto">
          <a:xfrm>
            <a:off x="3741396" y="496310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C44C112-5A24-C508-9DB9-624DB91F3AF7}"/>
              </a:ext>
            </a:extLst>
          </p:cNvPr>
          <p:cNvSpPr/>
          <p:nvPr/>
        </p:nvSpPr>
        <p:spPr bwMode="auto">
          <a:xfrm>
            <a:off x="3490390" y="4916916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E378316-EF49-8C56-10D4-A406F84C5EA7}"/>
              </a:ext>
            </a:extLst>
          </p:cNvPr>
          <p:cNvSpPr/>
          <p:nvPr/>
        </p:nvSpPr>
        <p:spPr bwMode="auto">
          <a:xfrm>
            <a:off x="6157005" y="3610819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2795B1B-C8CB-9167-48D3-A2030073201D}"/>
              </a:ext>
            </a:extLst>
          </p:cNvPr>
          <p:cNvSpPr/>
          <p:nvPr/>
        </p:nvSpPr>
        <p:spPr bwMode="auto">
          <a:xfrm>
            <a:off x="6082836" y="338658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F8EBA3A-777E-F307-4D9C-B4F1992340D4}"/>
              </a:ext>
            </a:extLst>
          </p:cNvPr>
          <p:cNvSpPr/>
          <p:nvPr/>
        </p:nvSpPr>
        <p:spPr bwMode="auto">
          <a:xfrm>
            <a:off x="5603446" y="3865479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357CC82-B111-FB72-C264-BE8AC7465210}"/>
              </a:ext>
            </a:extLst>
          </p:cNvPr>
          <p:cNvSpPr/>
          <p:nvPr/>
        </p:nvSpPr>
        <p:spPr bwMode="auto">
          <a:xfrm>
            <a:off x="5840825" y="4149080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5E948B9-AA8F-1B48-182C-5F24394B9541}"/>
              </a:ext>
            </a:extLst>
          </p:cNvPr>
          <p:cNvSpPr/>
          <p:nvPr/>
        </p:nvSpPr>
        <p:spPr bwMode="auto">
          <a:xfrm>
            <a:off x="6040424" y="382306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DC0D0FC-F1DA-A07B-3141-488D2FFFAE73}"/>
              </a:ext>
            </a:extLst>
          </p:cNvPr>
          <p:cNvSpPr/>
          <p:nvPr/>
        </p:nvSpPr>
        <p:spPr bwMode="auto">
          <a:xfrm>
            <a:off x="3145464" y="4959751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95C830C-5155-4AE7-0865-3EBA08BBA26D}"/>
              </a:ext>
            </a:extLst>
          </p:cNvPr>
          <p:cNvSpPr/>
          <p:nvPr/>
        </p:nvSpPr>
        <p:spPr bwMode="auto">
          <a:xfrm>
            <a:off x="5069547" y="4680184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E7DAE91-26E3-3861-1704-8205CE8ABD4A}"/>
              </a:ext>
            </a:extLst>
          </p:cNvPr>
          <p:cNvSpPr/>
          <p:nvPr/>
        </p:nvSpPr>
        <p:spPr bwMode="auto">
          <a:xfrm>
            <a:off x="4141432" y="4880903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8B1E497-7CA0-A95C-BF35-29DCCADA282F}"/>
              </a:ext>
            </a:extLst>
          </p:cNvPr>
          <p:cNvSpPr/>
          <p:nvPr/>
        </p:nvSpPr>
        <p:spPr bwMode="auto">
          <a:xfrm>
            <a:off x="3906645" y="485184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2493C7F-952D-6F9E-E824-D6063D5D8138}"/>
              </a:ext>
            </a:extLst>
          </p:cNvPr>
          <p:cNvSpPr/>
          <p:nvPr/>
        </p:nvSpPr>
        <p:spPr bwMode="auto">
          <a:xfrm>
            <a:off x="3679937" y="488489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AA639E3-59E4-966F-E61E-E1D6C48FD198}"/>
              </a:ext>
            </a:extLst>
          </p:cNvPr>
          <p:cNvSpPr/>
          <p:nvPr/>
        </p:nvSpPr>
        <p:spPr bwMode="auto">
          <a:xfrm>
            <a:off x="3357156" y="498728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54DD16C-4278-FCA7-7C4C-4741342CA0CA}"/>
              </a:ext>
            </a:extLst>
          </p:cNvPr>
          <p:cNvSpPr/>
          <p:nvPr/>
        </p:nvSpPr>
        <p:spPr bwMode="auto">
          <a:xfrm>
            <a:off x="4021765" y="492263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3928A57-6BBF-470F-05AF-014490FE43CF}"/>
              </a:ext>
            </a:extLst>
          </p:cNvPr>
          <p:cNvSpPr/>
          <p:nvPr/>
        </p:nvSpPr>
        <p:spPr bwMode="auto">
          <a:xfrm>
            <a:off x="4274651" y="476294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976999B-FC3F-4427-B421-AABB0862DBB5}"/>
              </a:ext>
            </a:extLst>
          </p:cNvPr>
          <p:cNvSpPr/>
          <p:nvPr/>
        </p:nvSpPr>
        <p:spPr bwMode="auto">
          <a:xfrm>
            <a:off x="5472390" y="4089298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0E6C08F-875D-3EEB-70C1-668296F238D7}"/>
              </a:ext>
            </a:extLst>
          </p:cNvPr>
          <p:cNvSpPr/>
          <p:nvPr/>
        </p:nvSpPr>
        <p:spPr bwMode="auto">
          <a:xfrm>
            <a:off x="5834944" y="4439021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CC7511-FBDD-DB12-7FBE-BA0A14C6192F}"/>
              </a:ext>
            </a:extLst>
          </p:cNvPr>
          <p:cNvSpPr/>
          <p:nvPr/>
        </p:nvSpPr>
        <p:spPr bwMode="auto">
          <a:xfrm>
            <a:off x="5337211" y="4576640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F8543CE-9A8B-13F2-EEEE-4B1E129A79F5}"/>
              </a:ext>
            </a:extLst>
          </p:cNvPr>
          <p:cNvSpPr/>
          <p:nvPr/>
        </p:nvSpPr>
        <p:spPr bwMode="auto">
          <a:xfrm>
            <a:off x="4475394" y="4882392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5770985-8303-302F-1B9A-9A3340452D51}"/>
              </a:ext>
            </a:extLst>
          </p:cNvPr>
          <p:cNvSpPr/>
          <p:nvPr/>
        </p:nvSpPr>
        <p:spPr bwMode="auto">
          <a:xfrm>
            <a:off x="5372257" y="4402429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6664441-78D7-54CF-9767-4FB7B021EA46}"/>
              </a:ext>
            </a:extLst>
          </p:cNvPr>
          <p:cNvSpPr/>
          <p:nvPr/>
        </p:nvSpPr>
        <p:spPr bwMode="auto">
          <a:xfrm>
            <a:off x="6146934" y="4218017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6E0CD6-9E55-E395-7081-624EC174CCAD}"/>
              </a:ext>
            </a:extLst>
          </p:cNvPr>
          <p:cNvSpPr/>
          <p:nvPr/>
        </p:nvSpPr>
        <p:spPr bwMode="auto">
          <a:xfrm>
            <a:off x="4930993" y="4725166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2D21D2E-90E7-93A1-3D7B-8BC3D28B3E80}"/>
              </a:ext>
            </a:extLst>
          </p:cNvPr>
          <p:cNvSpPr/>
          <p:nvPr/>
        </p:nvSpPr>
        <p:spPr bwMode="auto">
          <a:xfrm>
            <a:off x="4649449" y="4712249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2C8853F-C14B-EB72-3445-8E6C207757BC}"/>
              </a:ext>
            </a:extLst>
          </p:cNvPr>
          <p:cNvSpPr/>
          <p:nvPr/>
        </p:nvSpPr>
        <p:spPr bwMode="auto">
          <a:xfrm>
            <a:off x="4319920" y="4864535"/>
            <a:ext cx="84823" cy="84823"/>
          </a:xfrm>
          <a:prstGeom prst="ellipse">
            <a:avLst/>
          </a:prstGeom>
          <a:solidFill>
            <a:srgbClr val="FF66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Picture 2" descr="Every tree counts': Dutch come up with cunning way to create forests for  free | Trees and forests | The Guardian">
            <a:extLst>
              <a:ext uri="{FF2B5EF4-FFF2-40B4-BE49-F238E27FC236}">
                <a16:creationId xmlns:a16="http://schemas.microsoft.com/office/drawing/2014/main" id="{E7201A42-CD1C-BCC7-98B0-83A4BDFA83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4" r="30334"/>
          <a:stretch/>
        </p:blipFill>
        <p:spPr bwMode="auto">
          <a:xfrm>
            <a:off x="680927" y="2811052"/>
            <a:ext cx="1544191" cy="198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FF25A720-A686-C4C4-9C1E-5290266E644D}"/>
              </a:ext>
            </a:extLst>
          </p:cNvPr>
          <p:cNvSpPr/>
          <p:nvPr/>
        </p:nvSpPr>
        <p:spPr bwMode="auto">
          <a:xfrm>
            <a:off x="3120887" y="3568148"/>
            <a:ext cx="3061252" cy="1451113"/>
          </a:xfrm>
          <a:custGeom>
            <a:avLst/>
            <a:gdLst>
              <a:gd name="connsiteX0" fmla="*/ 0 w 3061252"/>
              <a:gd name="connsiteY0" fmla="*/ 1451113 h 1451113"/>
              <a:gd name="connsiteX1" fmla="*/ 1480930 w 3061252"/>
              <a:gd name="connsiteY1" fmla="*/ 1262269 h 1451113"/>
              <a:gd name="connsiteX2" fmla="*/ 2454965 w 3061252"/>
              <a:gd name="connsiteY2" fmla="*/ 725556 h 1451113"/>
              <a:gd name="connsiteX3" fmla="*/ 3061252 w 3061252"/>
              <a:gd name="connsiteY3" fmla="*/ 0 h 145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1252" h="1451113">
                <a:moveTo>
                  <a:pt x="0" y="1451113"/>
                </a:moveTo>
                <a:cubicBezTo>
                  <a:pt x="535884" y="1417154"/>
                  <a:pt x="1071769" y="1383195"/>
                  <a:pt x="1480930" y="1262269"/>
                </a:cubicBezTo>
                <a:cubicBezTo>
                  <a:pt x="1890091" y="1141343"/>
                  <a:pt x="2191578" y="935934"/>
                  <a:pt x="2454965" y="725556"/>
                </a:cubicBezTo>
                <a:cubicBezTo>
                  <a:pt x="2718352" y="515178"/>
                  <a:pt x="2889802" y="257589"/>
                  <a:pt x="3061252" y="0"/>
                </a:cubicBezTo>
              </a:path>
            </a:pathLst>
          </a:custGeom>
          <a:noFill/>
          <a:ln w="28575" cap="flat" cmpd="sng" algn="ctr">
            <a:solidFill>
              <a:srgbClr val="4597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4DC004-8481-4B87-4253-700081122512}"/>
              </a:ext>
            </a:extLst>
          </p:cNvPr>
          <p:cNvCxnSpPr/>
          <p:nvPr/>
        </p:nvCxnSpPr>
        <p:spPr bwMode="auto">
          <a:xfrm flipV="1">
            <a:off x="6125247" y="2660583"/>
            <a:ext cx="0" cy="165814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597A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4BE4E0-13EE-0171-F290-D90185168E11}"/>
              </a:ext>
            </a:extLst>
          </p:cNvPr>
          <p:cNvCxnSpPr>
            <a:cxnSpLocks/>
          </p:cNvCxnSpPr>
          <p:nvPr/>
        </p:nvCxnSpPr>
        <p:spPr bwMode="auto">
          <a:xfrm flipV="1">
            <a:off x="5557213" y="3933056"/>
            <a:ext cx="0" cy="6392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597A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B221F4-9FEF-26AD-73AC-01735C6BF764}"/>
              </a:ext>
            </a:extLst>
          </p:cNvPr>
          <p:cNvCxnSpPr>
            <a:cxnSpLocks/>
          </p:cNvCxnSpPr>
          <p:nvPr/>
        </p:nvCxnSpPr>
        <p:spPr bwMode="auto">
          <a:xfrm flipV="1">
            <a:off x="4572000" y="4680184"/>
            <a:ext cx="0" cy="27310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597A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2D5EA4-6F75-DE08-BA50-631599010E7D}"/>
              </a:ext>
            </a:extLst>
          </p:cNvPr>
          <p:cNvCxnSpPr>
            <a:cxnSpLocks/>
          </p:cNvCxnSpPr>
          <p:nvPr/>
        </p:nvCxnSpPr>
        <p:spPr bwMode="auto">
          <a:xfrm flipV="1">
            <a:off x="5069547" y="4410014"/>
            <a:ext cx="0" cy="3999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597A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2ED87C-4567-D390-A474-B8E763AF15C9}"/>
              </a:ext>
            </a:extLst>
          </p:cNvPr>
          <p:cNvCxnSpPr>
            <a:cxnSpLocks/>
          </p:cNvCxnSpPr>
          <p:nvPr/>
        </p:nvCxnSpPr>
        <p:spPr bwMode="auto">
          <a:xfrm flipV="1">
            <a:off x="3441979" y="4912417"/>
            <a:ext cx="0" cy="1786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4597A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993BE3C-D1F9-8B92-5AA8-FF7A5ACF8778}"/>
              </a:ext>
            </a:extLst>
          </p:cNvPr>
          <p:cNvSpPr txBox="1"/>
          <p:nvPr/>
        </p:nvSpPr>
        <p:spPr>
          <a:xfrm>
            <a:off x="6422318" y="2157369"/>
            <a:ext cx="2492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4597A0"/>
                </a:solidFill>
              </a:rPr>
              <a:t>In this case the residuals spread more as the average count increases!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C463B-7BF1-E19B-0B84-5AE8EAFCC57B}"/>
              </a:ext>
            </a:extLst>
          </p:cNvPr>
          <p:cNvSpPr txBox="1"/>
          <p:nvPr/>
        </p:nvSpPr>
        <p:spPr>
          <a:xfrm>
            <a:off x="6499755" y="3844245"/>
            <a:ext cx="2492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4597A0"/>
                </a:solidFill>
              </a:rPr>
              <a:t>And counts are “discrete”, not continuous! So we should use a discrete error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7732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field of flowers&#10;&#10;Description automatically generated with medium confidence">
            <a:extLst>
              <a:ext uri="{FF2B5EF4-FFF2-40B4-BE49-F238E27FC236}">
                <a16:creationId xmlns:a16="http://schemas.microsoft.com/office/drawing/2014/main" id="{62DA1431-6F84-6F4D-DD56-85B2506F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4196"/>
            <a:ext cx="7740352" cy="5805264"/>
          </a:xfrm>
          <a:prstGeom prst="rect">
            <a:avLst/>
          </a:prstGeom>
        </p:spPr>
      </p:pic>
      <p:pic>
        <p:nvPicPr>
          <p:cNvPr id="7" name="Picture 2" descr="Seven seeds were germinated in petri dish for all treatments | Download  Scientific Diagram">
            <a:extLst>
              <a:ext uri="{FF2B5EF4-FFF2-40B4-BE49-F238E27FC236}">
                <a16:creationId xmlns:a16="http://schemas.microsoft.com/office/drawing/2014/main" id="{12AA5AA8-8DCE-F412-7B13-5DBB1C6B9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450828"/>
            <a:ext cx="3212976" cy="321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7DE6BB-10C1-2315-FF4C-020A0216C537}"/>
              </a:ext>
            </a:extLst>
          </p:cNvPr>
          <p:cNvSpPr txBox="1"/>
          <p:nvPr/>
        </p:nvSpPr>
        <p:spPr>
          <a:xfrm>
            <a:off x="251520" y="258375"/>
            <a:ext cx="3211135" cy="1200329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Three treatments: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Control (wet filter paper)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Warm after-ripening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Smoke chemical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B7A91E-4A59-066D-B225-EDDA2F137854}"/>
              </a:ext>
            </a:extLst>
          </p:cNvPr>
          <p:cNvSpPr/>
          <p:nvPr/>
        </p:nvSpPr>
        <p:spPr>
          <a:xfrm>
            <a:off x="107996" y="5999460"/>
            <a:ext cx="5615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sz="2400" i="1" dirty="0" err="1">
                <a:solidFill>
                  <a:srgbClr val="DA7EB6"/>
                </a:solidFill>
                <a:cs typeface="Arial" panose="020B0604020202020204" pitchFamily="34" charset="0"/>
              </a:rPr>
              <a:t>Rhodanthe</a:t>
            </a:r>
            <a:r>
              <a:rPr lang="en-AU" altLang="en-US" sz="2400" i="1" dirty="0">
                <a:solidFill>
                  <a:srgbClr val="DA7EB6"/>
                </a:solidFill>
                <a:cs typeface="Arial" panose="020B0604020202020204" pitchFamily="34" charset="0"/>
              </a:rPr>
              <a:t> </a:t>
            </a:r>
            <a:r>
              <a:rPr lang="en-AU" altLang="en-US" sz="2400" i="1" dirty="0" err="1">
                <a:solidFill>
                  <a:srgbClr val="DA7EB6"/>
                </a:solidFill>
                <a:cs typeface="Arial" panose="020B0604020202020204" pitchFamily="34" charset="0"/>
              </a:rPr>
              <a:t>manglesii</a:t>
            </a:r>
            <a:r>
              <a:rPr lang="en-AU" altLang="en-US" sz="2400" i="1" dirty="0">
                <a:solidFill>
                  <a:srgbClr val="DA7EB6"/>
                </a:solidFill>
                <a:cs typeface="Arial" panose="020B0604020202020204" pitchFamily="34" charset="0"/>
              </a:rPr>
              <a:t> (hubba hubba!)</a:t>
            </a:r>
            <a:endParaRPr lang="en-US" sz="2400" dirty="0">
              <a:solidFill>
                <a:srgbClr val="DA7E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659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8122678-A5E9-3818-C265-7C14A830A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9679"/>
            <a:ext cx="8229600" cy="1143000"/>
          </a:xfrm>
        </p:spPr>
        <p:txBody>
          <a:bodyPr/>
          <a:lstStyle/>
          <a:p>
            <a:r>
              <a:rPr lang="en-AU" altLang="en-US" i="1" dirty="0" err="1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Rhodanthe</a:t>
            </a:r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germination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734B3-130C-D224-82F2-D13DA5E370C7}"/>
              </a:ext>
            </a:extLst>
          </p:cNvPr>
          <p:cNvSpPr/>
          <p:nvPr/>
        </p:nvSpPr>
        <p:spPr>
          <a:xfrm>
            <a:off x="457200" y="1319487"/>
            <a:ext cx="79062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70C0"/>
                </a:solidFill>
                <a:latin typeface="Helvetica" pitchFamily="2" charset="0"/>
                <a:cs typeface="Calibri" panose="020F0502020204030204" pitchFamily="34" charset="0"/>
              </a:rPr>
              <a:t>&gt;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rhodanthe_glm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&lt;-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glm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(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cbind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(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n_germ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, 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n_no_germ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) ~ treatment, family="binomial", data = 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rhodanthe_data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)</a:t>
            </a:r>
          </a:p>
          <a:p>
            <a:endParaRPr lang="en-US" b="0" dirty="0">
              <a:latin typeface="Helvetica" pitchFamily="2" charset="0"/>
              <a:cs typeface="Calibri" panose="020F0502020204030204" pitchFamily="34" charset="0"/>
            </a:endParaRPr>
          </a:p>
          <a:p>
            <a:r>
              <a:rPr lang="en-US" b="0" dirty="0">
                <a:solidFill>
                  <a:srgbClr val="0070C0"/>
                </a:solidFill>
                <a:latin typeface="Helvetica" pitchFamily="2" charset="0"/>
                <a:cs typeface="Calibri" panose="020F0502020204030204" pitchFamily="34" charset="0"/>
              </a:rPr>
              <a:t>&gt;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 summary(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rhodanthe_glm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3F4BFE6-9578-D941-45BF-DB445C3A3A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95" r="14657"/>
          <a:stretch/>
        </p:blipFill>
        <p:spPr>
          <a:xfrm>
            <a:off x="1025952" y="2545836"/>
            <a:ext cx="6768752" cy="391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88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>
            <a:extLst>
              <a:ext uri="{FF2B5EF4-FFF2-40B4-BE49-F238E27FC236}">
                <a16:creationId xmlns:a16="http://schemas.microsoft.com/office/drawing/2014/main" id="{57356E08-B42A-517A-6505-F54993747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9679"/>
            <a:ext cx="8229600" cy="1143000"/>
          </a:xfrm>
        </p:spPr>
        <p:txBody>
          <a:bodyPr/>
          <a:lstStyle/>
          <a:p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GLM summary tables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D3CF7B2-7160-A52A-930D-7074F49B7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95" r="14657"/>
          <a:stretch/>
        </p:blipFill>
        <p:spPr>
          <a:xfrm>
            <a:off x="1025952" y="2545836"/>
            <a:ext cx="6768752" cy="3918304"/>
          </a:xfrm>
          <a:prstGeom prst="rect">
            <a:avLst/>
          </a:prstGeom>
        </p:spPr>
      </p:pic>
      <p:sp>
        <p:nvSpPr>
          <p:cNvPr id="6" name="Rectangle 1197">
            <a:extLst>
              <a:ext uri="{FF2B5EF4-FFF2-40B4-BE49-F238E27FC236}">
                <a16:creationId xmlns:a16="http://schemas.microsoft.com/office/drawing/2014/main" id="{8F041EB1-F7FC-EA60-2A69-8AC93C025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1"/>
            <a:ext cx="6347048" cy="6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AU" sz="2800" b="0" kern="0" dirty="0">
                <a:solidFill>
                  <a:srgbClr val="4597A0"/>
                </a:solidFill>
                <a:ea typeface="ＭＳ Ｐゴシック" charset="-128"/>
                <a:cs typeface="Arial" panose="020B0604020202020204" pitchFamily="34" charset="0"/>
              </a:rPr>
              <a:t>Same format as LMs!</a:t>
            </a:r>
          </a:p>
        </p:txBody>
      </p:sp>
    </p:spTree>
    <p:extLst>
      <p:ext uri="{BB962C8B-B14F-4D97-AF65-F5344CB8AC3E}">
        <p14:creationId xmlns:p14="http://schemas.microsoft.com/office/powerpoint/2010/main" val="2707808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>
            <a:extLst>
              <a:ext uri="{FF2B5EF4-FFF2-40B4-BE49-F238E27FC236}">
                <a16:creationId xmlns:a16="http://schemas.microsoft.com/office/drawing/2014/main" id="{57356E08-B42A-517A-6505-F54993747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9679"/>
            <a:ext cx="8229600" cy="1143000"/>
          </a:xfrm>
        </p:spPr>
        <p:txBody>
          <a:bodyPr/>
          <a:lstStyle/>
          <a:p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GLM summary tables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D3CF7B2-7160-A52A-930D-7074F49B7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95" r="14657"/>
          <a:stretch/>
        </p:blipFill>
        <p:spPr>
          <a:xfrm>
            <a:off x="1025952" y="2545836"/>
            <a:ext cx="6768752" cy="3918304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A751618-B44A-3323-44C9-EABCDDC12EA6}"/>
              </a:ext>
            </a:extLst>
          </p:cNvPr>
          <p:cNvSpPr/>
          <p:nvPr/>
        </p:nvSpPr>
        <p:spPr bwMode="auto">
          <a:xfrm>
            <a:off x="2627784" y="2852936"/>
            <a:ext cx="1152128" cy="1080120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highlight>
                <a:srgbClr val="4597A0"/>
              </a:highlight>
              <a:latin typeface="Arial" charset="0"/>
            </a:endParaRPr>
          </a:p>
        </p:txBody>
      </p:sp>
      <p:sp>
        <p:nvSpPr>
          <p:cNvPr id="6" name="Rectangle 1197">
            <a:extLst>
              <a:ext uri="{FF2B5EF4-FFF2-40B4-BE49-F238E27FC236}">
                <a16:creationId xmlns:a16="http://schemas.microsoft.com/office/drawing/2014/main" id="{8F041EB1-F7FC-EA60-2A69-8AC93C025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1"/>
            <a:ext cx="6347048" cy="6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AU" sz="2800" b="0" kern="0" dirty="0">
                <a:solidFill>
                  <a:srgbClr val="4597A0"/>
                </a:solidFill>
                <a:ea typeface="ＭＳ Ｐゴシック" charset="-128"/>
                <a:cs typeface="Arial" panose="020B0604020202020204" pitchFamily="34" charset="0"/>
              </a:rPr>
              <a:t>Same format as LMs!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AB757F-2D3A-32B9-81C1-243CA14AFFAF}"/>
              </a:ext>
            </a:extLst>
          </p:cNvPr>
          <p:cNvSpPr txBox="1"/>
          <p:nvPr/>
        </p:nvSpPr>
        <p:spPr>
          <a:xfrm>
            <a:off x="2627784" y="2206605"/>
            <a:ext cx="4487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5">
                    <a:lumMod val="50000"/>
                  </a:schemeClr>
                </a:solidFill>
              </a:rPr>
              <a:t>For this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binomial</a:t>
            </a:r>
            <a:r>
              <a:rPr lang="en-US" b="0" dirty="0">
                <a:solidFill>
                  <a:schemeClr val="accent5">
                    <a:lumMod val="50000"/>
                  </a:schemeClr>
                </a:solidFill>
              </a:rPr>
              <a:t> model the parameter estimates are in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logits</a:t>
            </a:r>
            <a:r>
              <a:rPr lang="en-US" b="0" dirty="0">
                <a:solidFill>
                  <a:schemeClr val="accent5">
                    <a:lumMod val="50000"/>
                  </a:schemeClr>
                </a:solidFill>
              </a:rPr>
              <a:t> (AKA log-odds)</a:t>
            </a:r>
          </a:p>
        </p:txBody>
      </p:sp>
    </p:spTree>
    <p:extLst>
      <p:ext uri="{BB962C8B-B14F-4D97-AF65-F5344CB8AC3E}">
        <p14:creationId xmlns:p14="http://schemas.microsoft.com/office/powerpoint/2010/main" val="3485501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>
            <a:extLst>
              <a:ext uri="{FF2B5EF4-FFF2-40B4-BE49-F238E27FC236}">
                <a16:creationId xmlns:a16="http://schemas.microsoft.com/office/drawing/2014/main" id="{57356E08-B42A-517A-6505-F54993747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9679"/>
            <a:ext cx="8229600" cy="1143000"/>
          </a:xfrm>
        </p:spPr>
        <p:txBody>
          <a:bodyPr/>
          <a:lstStyle/>
          <a:p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GLM summary tables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D3CF7B2-7160-A52A-930D-7074F49B7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95" r="14657" b="32296"/>
          <a:stretch/>
        </p:blipFill>
        <p:spPr>
          <a:xfrm>
            <a:off x="1025952" y="2545836"/>
            <a:ext cx="6768752" cy="2035292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A751618-B44A-3323-44C9-EABCDDC12EA6}"/>
              </a:ext>
            </a:extLst>
          </p:cNvPr>
          <p:cNvSpPr/>
          <p:nvPr/>
        </p:nvSpPr>
        <p:spPr bwMode="auto">
          <a:xfrm>
            <a:off x="2627784" y="2852936"/>
            <a:ext cx="1152128" cy="1080120"/>
          </a:xfrm>
          <a:prstGeom prst="roundRect">
            <a:avLst/>
          </a:prstGeom>
          <a:noFill/>
          <a:ln w="28575" cap="flat" cmpd="sng" algn="ctr">
            <a:solidFill>
              <a:srgbClr val="4597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1197">
            <a:extLst>
              <a:ext uri="{FF2B5EF4-FFF2-40B4-BE49-F238E27FC236}">
                <a16:creationId xmlns:a16="http://schemas.microsoft.com/office/drawing/2014/main" id="{8F041EB1-F7FC-EA60-2A69-8AC93C025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1"/>
            <a:ext cx="6347048" cy="6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AU" sz="2800" b="0" kern="0" dirty="0">
                <a:solidFill>
                  <a:srgbClr val="4597A0"/>
                </a:solidFill>
                <a:ea typeface="ＭＳ Ｐゴシック" charset="-128"/>
                <a:cs typeface="Arial" panose="020B0604020202020204" pitchFamily="34" charset="0"/>
              </a:rPr>
              <a:t>Same format as LMs!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AB757F-2D3A-32B9-81C1-243CA14AFFAF}"/>
              </a:ext>
            </a:extLst>
          </p:cNvPr>
          <p:cNvSpPr txBox="1"/>
          <p:nvPr/>
        </p:nvSpPr>
        <p:spPr>
          <a:xfrm>
            <a:off x="2627784" y="2206605"/>
            <a:ext cx="4487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4597A0"/>
                </a:solidFill>
              </a:rPr>
              <a:t>For this </a:t>
            </a:r>
            <a:r>
              <a:rPr lang="en-US" dirty="0">
                <a:solidFill>
                  <a:srgbClr val="4597A0"/>
                </a:solidFill>
              </a:rPr>
              <a:t>binomial</a:t>
            </a:r>
            <a:r>
              <a:rPr lang="en-US" b="0" dirty="0">
                <a:solidFill>
                  <a:srgbClr val="4597A0"/>
                </a:solidFill>
              </a:rPr>
              <a:t> model the parameter estimates are in </a:t>
            </a:r>
            <a:r>
              <a:rPr lang="en-US" dirty="0">
                <a:solidFill>
                  <a:srgbClr val="4597A0"/>
                </a:solidFill>
              </a:rPr>
              <a:t>logits</a:t>
            </a:r>
            <a:r>
              <a:rPr lang="en-US" b="0" dirty="0">
                <a:solidFill>
                  <a:srgbClr val="4597A0"/>
                </a:solidFill>
              </a:rPr>
              <a:t> (AKA log-odds)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DEFEC0-F900-642D-056D-AD2C111856F1}"/>
              </a:ext>
            </a:extLst>
          </p:cNvPr>
          <p:cNvSpPr/>
          <p:nvPr/>
        </p:nvSpPr>
        <p:spPr>
          <a:xfrm>
            <a:off x="457200" y="5612746"/>
            <a:ext cx="77444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0070C0"/>
                </a:solidFill>
                <a:latin typeface="Helvetica" pitchFamily="2" charset="0"/>
                <a:cs typeface="Calibri" panose="020F0502020204030204" pitchFamily="34" charset="0"/>
              </a:rPr>
              <a:t>&gt;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plogis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(-0.6846) </a:t>
            </a:r>
            <a:r>
              <a:rPr lang="en-US" b="0" dirty="0">
                <a:solidFill>
                  <a:srgbClr val="00B0F0"/>
                </a:solidFill>
                <a:latin typeface="Helvetica" pitchFamily="2" charset="0"/>
                <a:cs typeface="Calibri" panose="020F0502020204030204" pitchFamily="34" charset="0"/>
              </a:rPr>
              <a:t>## average control prob of germination = 0.335</a:t>
            </a:r>
          </a:p>
          <a:p>
            <a:r>
              <a:rPr lang="en-US" b="0" dirty="0">
                <a:solidFill>
                  <a:srgbClr val="0070C0"/>
                </a:solidFill>
                <a:latin typeface="Helvetica" pitchFamily="2" charset="0"/>
                <a:cs typeface="Calibri" panose="020F0502020204030204" pitchFamily="34" charset="0"/>
              </a:rPr>
              <a:t>&gt;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plogis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(-0.6846 + 0.9911) </a:t>
            </a:r>
            <a:r>
              <a:rPr lang="en-US" b="0" dirty="0">
                <a:solidFill>
                  <a:srgbClr val="00B0F0"/>
                </a:solidFill>
                <a:latin typeface="Helvetica" pitchFamily="2" charset="0"/>
                <a:cs typeface="Calibri" panose="020F0502020204030204" pitchFamily="34" charset="0"/>
              </a:rPr>
              <a:t>## average AR prob of germination = 0.576</a:t>
            </a:r>
          </a:p>
          <a:p>
            <a:r>
              <a:rPr lang="en-US" b="0" dirty="0">
                <a:solidFill>
                  <a:srgbClr val="0070C0"/>
                </a:solidFill>
                <a:latin typeface="Helvetica" pitchFamily="2" charset="0"/>
                <a:cs typeface="Calibri" panose="020F0502020204030204" pitchFamily="34" charset="0"/>
              </a:rPr>
              <a:t>&gt;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plogis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(-0.6846 + 1.9612) </a:t>
            </a:r>
            <a:r>
              <a:rPr lang="en-US" b="0" dirty="0">
                <a:solidFill>
                  <a:srgbClr val="00B0F0"/>
                </a:solidFill>
                <a:latin typeface="Helvetica" pitchFamily="2" charset="0"/>
                <a:cs typeface="Calibri" panose="020F0502020204030204" pitchFamily="34" charset="0"/>
              </a:rPr>
              <a:t>## average smoke prob of germination = 0.782</a:t>
            </a:r>
          </a:p>
        </p:txBody>
      </p:sp>
      <p:sp>
        <p:nvSpPr>
          <p:cNvPr id="7" name="Rectangle 1197">
            <a:extLst>
              <a:ext uri="{FF2B5EF4-FFF2-40B4-BE49-F238E27FC236}">
                <a16:creationId xmlns:a16="http://schemas.microsoft.com/office/drawing/2014/main" id="{B4F0B51A-87C8-D2EF-F83A-5F5B740DA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28" y="5014537"/>
            <a:ext cx="8830592" cy="6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AU" sz="2800" b="0" kern="0" dirty="0">
                <a:solidFill>
                  <a:srgbClr val="4597A0"/>
                </a:solidFill>
                <a:ea typeface="ＭＳ Ｐゴシック" charset="-128"/>
                <a:cs typeface="Arial" panose="020B0604020202020204" pitchFamily="34" charset="0"/>
              </a:rPr>
              <a:t>Simple back-transformation to get probabilities!</a:t>
            </a:r>
          </a:p>
        </p:txBody>
      </p:sp>
    </p:spTree>
    <p:extLst>
      <p:ext uri="{BB962C8B-B14F-4D97-AF65-F5344CB8AC3E}">
        <p14:creationId xmlns:p14="http://schemas.microsoft.com/office/powerpoint/2010/main" val="2373744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7D13CC-2248-B60F-3DF7-ED5CE217ADB1}"/>
              </a:ext>
            </a:extLst>
          </p:cNvPr>
          <p:cNvSpPr/>
          <p:nvPr/>
        </p:nvSpPr>
        <p:spPr>
          <a:xfrm>
            <a:off x="348496" y="1556792"/>
            <a:ext cx="2207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2400" b="0" dirty="0">
                <a:solidFill>
                  <a:srgbClr val="FFC000"/>
                </a:solidFill>
                <a:cs typeface="Arial" panose="020B0604020202020204" pitchFamily="34" charset="0"/>
              </a:rPr>
              <a:t>The thing we are </a:t>
            </a:r>
            <a:r>
              <a:rPr lang="en-AU" altLang="en-US" sz="2400" dirty="0">
                <a:solidFill>
                  <a:srgbClr val="FFC000"/>
                </a:solidFill>
                <a:cs typeface="Arial" panose="020B0604020202020204" pitchFamily="34" charset="0"/>
              </a:rPr>
              <a:t>trying to explain </a:t>
            </a:r>
            <a:endParaRPr lang="en-US" sz="2400" dirty="0">
              <a:solidFill>
                <a:srgbClr val="FFC000"/>
              </a:solidFill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099096-8A1F-910B-91AB-9A2F4241ECE1}"/>
              </a:ext>
            </a:extLst>
          </p:cNvPr>
          <p:cNvSpPr/>
          <p:nvPr/>
        </p:nvSpPr>
        <p:spPr>
          <a:xfrm>
            <a:off x="3203848" y="1741457"/>
            <a:ext cx="2448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24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The part that we </a:t>
            </a:r>
            <a:r>
              <a:rPr lang="en-AU" altLang="en-US" sz="240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can explain</a:t>
            </a:r>
            <a:endParaRPr lang="en-US" sz="2400" dirty="0">
              <a:solidFill>
                <a:schemeClr val="accent5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C041B1-9037-528C-5D62-D015E6D5FA49}"/>
              </a:ext>
            </a:extLst>
          </p:cNvPr>
          <p:cNvSpPr/>
          <p:nvPr/>
        </p:nvSpPr>
        <p:spPr>
          <a:xfrm>
            <a:off x="6156176" y="1572291"/>
            <a:ext cx="2207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2400" b="0" dirty="0">
                <a:solidFill>
                  <a:srgbClr val="FF0000"/>
                </a:solidFill>
                <a:cs typeface="Arial" panose="020B0604020202020204" pitchFamily="34" charset="0"/>
              </a:rPr>
              <a:t>Left over stuff that we </a:t>
            </a:r>
            <a:r>
              <a:rPr lang="en-AU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can’t explain</a:t>
            </a:r>
            <a:endParaRPr lang="en-US" sz="2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05F561-4F93-0CCC-866F-6E8B66DFA849}"/>
              </a:ext>
            </a:extLst>
          </p:cNvPr>
          <p:cNvSpPr/>
          <p:nvPr/>
        </p:nvSpPr>
        <p:spPr>
          <a:xfrm>
            <a:off x="2267744" y="1849289"/>
            <a:ext cx="936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3600" b="0" dirty="0">
                <a:cs typeface="Arial" panose="020B0604020202020204" pitchFamily="34" charset="0"/>
              </a:rPr>
              <a:t>=</a:t>
            </a:r>
            <a:endParaRPr lang="en-US" sz="3600" b="0" dirty="0"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26264F-3585-11B6-B1A4-7C3504478CC7}"/>
              </a:ext>
            </a:extLst>
          </p:cNvPr>
          <p:cNvSpPr/>
          <p:nvPr/>
        </p:nvSpPr>
        <p:spPr>
          <a:xfrm>
            <a:off x="5411128" y="1849289"/>
            <a:ext cx="936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3600" b="0" dirty="0">
                <a:cs typeface="Arial" panose="020B0604020202020204" pitchFamily="34" charset="0"/>
              </a:rPr>
              <a:t>+</a:t>
            </a:r>
            <a:endParaRPr lang="en-US" sz="3600" b="0" dirty="0"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D047E7-41A9-C147-3D35-B04DFC9D2DA2}"/>
              </a:ext>
            </a:extLst>
          </p:cNvPr>
          <p:cNvSpPr/>
          <p:nvPr/>
        </p:nvSpPr>
        <p:spPr>
          <a:xfrm>
            <a:off x="4390091" y="3485216"/>
            <a:ext cx="4453901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AU" altLang="en-US" sz="2400" b="0" dirty="0">
                <a:cs typeface="Arial" panose="020B0604020202020204" pitchFamily="34" charset="0"/>
              </a:rPr>
              <a:t>What if our chosen distribution doesn’t “mop up” all the unexplained variation???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E52F80E-4114-A324-4DC2-3A818FF9C563}"/>
              </a:ext>
            </a:extLst>
          </p:cNvPr>
          <p:cNvSpPr/>
          <p:nvPr/>
        </p:nvSpPr>
        <p:spPr bwMode="auto">
          <a:xfrm>
            <a:off x="6156176" y="1556792"/>
            <a:ext cx="2207280" cy="1215828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B931B3-B8C3-72F4-8E0C-52FA58716E4A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 bwMode="auto">
          <a:xfrm flipH="1">
            <a:off x="6617042" y="2772620"/>
            <a:ext cx="642774" cy="7125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34142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7D13CC-2248-B60F-3DF7-ED5CE217ADB1}"/>
              </a:ext>
            </a:extLst>
          </p:cNvPr>
          <p:cNvSpPr/>
          <p:nvPr/>
        </p:nvSpPr>
        <p:spPr>
          <a:xfrm>
            <a:off x="348496" y="1556792"/>
            <a:ext cx="2207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2400" b="0" dirty="0">
                <a:solidFill>
                  <a:srgbClr val="FFC000"/>
                </a:solidFill>
                <a:cs typeface="Arial" panose="020B0604020202020204" pitchFamily="34" charset="0"/>
              </a:rPr>
              <a:t>The thing we are </a:t>
            </a:r>
            <a:r>
              <a:rPr lang="en-AU" altLang="en-US" sz="2400" dirty="0">
                <a:solidFill>
                  <a:srgbClr val="FFC000"/>
                </a:solidFill>
                <a:cs typeface="Arial" panose="020B0604020202020204" pitchFamily="34" charset="0"/>
              </a:rPr>
              <a:t>trying to explain </a:t>
            </a:r>
            <a:endParaRPr lang="en-US" sz="2400" dirty="0">
              <a:solidFill>
                <a:srgbClr val="FFC000"/>
              </a:solidFill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099096-8A1F-910B-91AB-9A2F4241ECE1}"/>
              </a:ext>
            </a:extLst>
          </p:cNvPr>
          <p:cNvSpPr/>
          <p:nvPr/>
        </p:nvSpPr>
        <p:spPr>
          <a:xfrm>
            <a:off x="3203848" y="1741457"/>
            <a:ext cx="2448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24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The part that we </a:t>
            </a:r>
            <a:r>
              <a:rPr lang="en-AU" altLang="en-US" sz="240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can explain</a:t>
            </a:r>
            <a:endParaRPr lang="en-US" sz="2400" dirty="0">
              <a:solidFill>
                <a:schemeClr val="accent5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C041B1-9037-528C-5D62-D015E6D5FA49}"/>
              </a:ext>
            </a:extLst>
          </p:cNvPr>
          <p:cNvSpPr/>
          <p:nvPr/>
        </p:nvSpPr>
        <p:spPr>
          <a:xfrm>
            <a:off x="6156176" y="1572291"/>
            <a:ext cx="2207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2400" b="0" dirty="0">
                <a:solidFill>
                  <a:srgbClr val="FF0000"/>
                </a:solidFill>
                <a:cs typeface="Arial" panose="020B0604020202020204" pitchFamily="34" charset="0"/>
              </a:rPr>
              <a:t>Left over stuff that we </a:t>
            </a:r>
            <a:r>
              <a:rPr lang="en-AU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can’t explain</a:t>
            </a:r>
            <a:endParaRPr lang="en-US" sz="2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05F561-4F93-0CCC-866F-6E8B66DFA849}"/>
              </a:ext>
            </a:extLst>
          </p:cNvPr>
          <p:cNvSpPr/>
          <p:nvPr/>
        </p:nvSpPr>
        <p:spPr>
          <a:xfrm>
            <a:off x="2267744" y="1849289"/>
            <a:ext cx="936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3600" b="0" dirty="0">
                <a:cs typeface="Arial" panose="020B0604020202020204" pitchFamily="34" charset="0"/>
              </a:rPr>
              <a:t>=</a:t>
            </a:r>
            <a:endParaRPr lang="en-US" sz="3600" b="0" dirty="0"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26264F-3585-11B6-B1A4-7C3504478CC7}"/>
              </a:ext>
            </a:extLst>
          </p:cNvPr>
          <p:cNvSpPr/>
          <p:nvPr/>
        </p:nvSpPr>
        <p:spPr>
          <a:xfrm>
            <a:off x="5411128" y="1849289"/>
            <a:ext cx="936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3600" b="0" dirty="0">
                <a:cs typeface="Arial" panose="020B0604020202020204" pitchFamily="34" charset="0"/>
              </a:rPr>
              <a:t>+</a:t>
            </a:r>
            <a:endParaRPr lang="en-US" sz="3600" b="0" dirty="0"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D047E7-41A9-C147-3D35-B04DFC9D2DA2}"/>
              </a:ext>
            </a:extLst>
          </p:cNvPr>
          <p:cNvSpPr/>
          <p:nvPr/>
        </p:nvSpPr>
        <p:spPr>
          <a:xfrm>
            <a:off x="4390091" y="3485216"/>
            <a:ext cx="4453901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AU" altLang="en-US" sz="2400" b="0" dirty="0">
                <a:cs typeface="Arial" panose="020B0604020202020204" pitchFamily="34" charset="0"/>
              </a:rPr>
              <a:t>What if our chosen distribution doesn’t “mop up” all the unexplained variation???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E52F80E-4114-A324-4DC2-3A818FF9C563}"/>
              </a:ext>
            </a:extLst>
          </p:cNvPr>
          <p:cNvSpPr/>
          <p:nvPr/>
        </p:nvSpPr>
        <p:spPr bwMode="auto">
          <a:xfrm>
            <a:off x="6156176" y="1556792"/>
            <a:ext cx="2207280" cy="1215828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B931B3-B8C3-72F4-8E0C-52FA58716E4A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 bwMode="auto">
          <a:xfrm flipH="1">
            <a:off x="6617042" y="2772620"/>
            <a:ext cx="642774" cy="7125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2">
            <a:extLst>
              <a:ext uri="{FF2B5EF4-FFF2-40B4-BE49-F238E27FC236}">
                <a16:creationId xmlns:a16="http://schemas.microsoft.com/office/drawing/2014/main" id="{88122678-A5E9-3818-C265-7C14A830A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9679"/>
            <a:ext cx="8229600" cy="1143000"/>
          </a:xfrm>
        </p:spPr>
        <p:txBody>
          <a:bodyPr/>
          <a:lstStyle/>
          <a:p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Overdispersion!!!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B2AF38-060E-8FFF-FCDA-2623C58999A0}"/>
              </a:ext>
            </a:extLst>
          </p:cNvPr>
          <p:cNvSpPr/>
          <p:nvPr/>
        </p:nvSpPr>
        <p:spPr>
          <a:xfrm>
            <a:off x="348497" y="5025370"/>
            <a:ext cx="42591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4000" b="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altLang="en-US" sz="4000" b="0" i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dirty="0">
                <a:cs typeface="Arial" panose="020B0604020202020204" pitchFamily="34" charset="0"/>
              </a:rPr>
              <a:t>~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dirty="0">
                <a:cs typeface="Arial" panose="020B0604020202020204" pitchFamily="34" charset="0"/>
              </a:rPr>
              <a:t>Poisson(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Times New Roman" panose="02020603050405020304" pitchFamily="18" charset="0"/>
              </a:rPr>
              <a:t>l</a:t>
            </a:r>
            <a:r>
              <a:rPr lang="en-AU" altLang="en-US" sz="40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cs typeface="Arial" panose="020B0604020202020204" pitchFamily="34" charset="0"/>
              </a:rPr>
              <a:t>)</a:t>
            </a:r>
            <a:endParaRPr lang="en-US" sz="4000" b="0" dirty="0"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644223-AF78-7D7C-B042-BB37486C182E}"/>
              </a:ext>
            </a:extLst>
          </p:cNvPr>
          <p:cNvSpPr/>
          <p:nvPr/>
        </p:nvSpPr>
        <p:spPr>
          <a:xfrm>
            <a:off x="348496" y="5733256"/>
            <a:ext cx="42591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log(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Times New Roman" panose="02020603050405020304" pitchFamily="18" charset="0"/>
              </a:rPr>
              <a:t>l</a:t>
            </a:r>
            <a:r>
              <a:rPr lang="en-AU" altLang="en-US" sz="40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)</a:t>
            </a:r>
            <a:r>
              <a:rPr lang="en-AU" altLang="en-US" sz="4000" b="0" dirty="0">
                <a:solidFill>
                  <a:srgbClr val="4597A0"/>
                </a:solidFill>
                <a:cs typeface="Arial" panose="020B0604020202020204" pitchFamily="34" charset="0"/>
              </a:rPr>
              <a:t>=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a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+ </a:t>
            </a:r>
            <a:r>
              <a:rPr lang="en-AU" altLang="en-US" sz="4000" b="0" i="1" dirty="0" err="1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b</a:t>
            </a:r>
            <a:r>
              <a:rPr lang="en-AU" altLang="en-US" sz="4000" b="0" i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altLang="en-US" sz="4000" b="0" i="1" baseline="-250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000" b="0" i="1" baseline="-25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AAB335-332C-3EAB-688C-AC8E3F8CD6CE}"/>
              </a:ext>
            </a:extLst>
          </p:cNvPr>
          <p:cNvSpPr/>
          <p:nvPr/>
        </p:nvSpPr>
        <p:spPr>
          <a:xfrm>
            <a:off x="4607636" y="5029924"/>
            <a:ext cx="42591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4000" b="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altLang="en-US" sz="4000" b="0" i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dirty="0">
                <a:cs typeface="Arial" panose="020B0604020202020204" pitchFamily="34" charset="0"/>
              </a:rPr>
              <a:t>~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dirty="0">
                <a:cs typeface="Arial" panose="020B0604020202020204" pitchFamily="34" charset="0"/>
              </a:rPr>
              <a:t>Binomial(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AU" altLang="en-US" sz="4000" b="0" dirty="0">
                <a:cs typeface="Arial" panose="020B0604020202020204" pitchFamily="34" charset="0"/>
              </a:rPr>
              <a:t>, 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altLang="en-US" sz="40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cs typeface="Arial" panose="020B0604020202020204" pitchFamily="34" charset="0"/>
              </a:rPr>
              <a:t>)</a:t>
            </a:r>
            <a:endParaRPr lang="en-US" sz="4000" b="0" dirty="0"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EFF875-5FFA-068C-6A00-BEFE7D3E8E74}"/>
              </a:ext>
            </a:extLst>
          </p:cNvPr>
          <p:cNvSpPr/>
          <p:nvPr/>
        </p:nvSpPr>
        <p:spPr>
          <a:xfrm>
            <a:off x="4607635" y="5737810"/>
            <a:ext cx="42591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logit(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altLang="en-US" sz="40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)</a:t>
            </a:r>
            <a:r>
              <a:rPr lang="en-AU" altLang="en-US" sz="4000" b="0" dirty="0">
                <a:solidFill>
                  <a:srgbClr val="4597A0"/>
                </a:solidFill>
                <a:cs typeface="Arial" panose="020B0604020202020204" pitchFamily="34" charset="0"/>
              </a:rPr>
              <a:t>=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a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+ </a:t>
            </a:r>
            <a:r>
              <a:rPr lang="en-AU" altLang="en-US" sz="4000" b="0" i="1" dirty="0" err="1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b</a:t>
            </a:r>
            <a:r>
              <a:rPr lang="en-AU" altLang="en-US" sz="4000" b="0" i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altLang="en-US" sz="4000" b="0" i="1" baseline="-250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000" b="0" i="1" baseline="-25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413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>
            <a:extLst>
              <a:ext uri="{FF2B5EF4-FFF2-40B4-BE49-F238E27FC236}">
                <a16:creationId xmlns:a16="http://schemas.microsoft.com/office/drawing/2014/main" id="{57356E08-B42A-517A-6505-F54993747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9679"/>
            <a:ext cx="8229600" cy="1143000"/>
          </a:xfrm>
        </p:spPr>
        <p:txBody>
          <a:bodyPr/>
          <a:lstStyle/>
          <a:p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Overdispersion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D3CF7B2-7160-A52A-930D-7074F49B7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94" r="14657" b="8830"/>
          <a:stretch/>
        </p:blipFill>
        <p:spPr>
          <a:xfrm>
            <a:off x="1025952" y="1574696"/>
            <a:ext cx="6768752" cy="3403444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7F5AC9C-CDC1-EFD6-0D4E-6D2844FA8A2B}"/>
              </a:ext>
            </a:extLst>
          </p:cNvPr>
          <p:cNvSpPr/>
          <p:nvPr/>
        </p:nvSpPr>
        <p:spPr bwMode="auto">
          <a:xfrm>
            <a:off x="1025952" y="4402076"/>
            <a:ext cx="5634280" cy="288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67932F-8370-296A-0395-831038176A8C}"/>
              </a:ext>
            </a:extLst>
          </p:cNvPr>
          <p:cNvSpPr/>
          <p:nvPr/>
        </p:nvSpPr>
        <p:spPr>
          <a:xfrm>
            <a:off x="2553200" y="4690108"/>
            <a:ext cx="4037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b="0" dirty="0">
                <a:solidFill>
                  <a:srgbClr val="FF0000"/>
                </a:solidFill>
                <a:cs typeface="Arial" panose="020B0604020202020204" pitchFamily="34" charset="0"/>
              </a:rPr>
              <a:t>The residual deviance should be roughly the same as the residual degrees of freedom</a:t>
            </a:r>
            <a:endParaRPr lang="en-US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4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5C496190-395A-B141-A69E-28064CAD1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Statistical models in general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5D924-6468-189D-2794-ED1FB396BF39}"/>
              </a:ext>
            </a:extLst>
          </p:cNvPr>
          <p:cNvSpPr/>
          <p:nvPr/>
        </p:nvSpPr>
        <p:spPr>
          <a:xfrm>
            <a:off x="348496" y="1556792"/>
            <a:ext cx="2207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2400" b="0" dirty="0">
                <a:solidFill>
                  <a:srgbClr val="FFC000"/>
                </a:solidFill>
                <a:cs typeface="Arial" panose="020B0604020202020204" pitchFamily="34" charset="0"/>
              </a:rPr>
              <a:t>The thing we are </a:t>
            </a:r>
            <a:r>
              <a:rPr lang="en-AU" altLang="en-US" sz="2400" dirty="0">
                <a:solidFill>
                  <a:srgbClr val="FFC000"/>
                </a:solidFill>
                <a:cs typeface="Arial" panose="020B0604020202020204" pitchFamily="34" charset="0"/>
              </a:rPr>
              <a:t>trying to explain </a:t>
            </a:r>
            <a:endParaRPr lang="en-US" sz="2400" dirty="0">
              <a:solidFill>
                <a:srgbClr val="FFC000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045B29-AD06-0C33-F178-C0E964145CC7}"/>
              </a:ext>
            </a:extLst>
          </p:cNvPr>
          <p:cNvSpPr/>
          <p:nvPr/>
        </p:nvSpPr>
        <p:spPr>
          <a:xfrm>
            <a:off x="3203848" y="1741457"/>
            <a:ext cx="2448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24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The part that we </a:t>
            </a:r>
            <a:r>
              <a:rPr lang="en-AU" altLang="en-US" sz="240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can explain</a:t>
            </a:r>
            <a:endParaRPr lang="en-US" sz="2400" dirty="0">
              <a:solidFill>
                <a:schemeClr val="accent5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D7BD49-033C-A7D4-F4D6-6823F5CFE34B}"/>
              </a:ext>
            </a:extLst>
          </p:cNvPr>
          <p:cNvSpPr/>
          <p:nvPr/>
        </p:nvSpPr>
        <p:spPr>
          <a:xfrm>
            <a:off x="6156176" y="1572291"/>
            <a:ext cx="2207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2400" b="0" dirty="0">
                <a:solidFill>
                  <a:srgbClr val="FF0000"/>
                </a:solidFill>
                <a:cs typeface="Arial" panose="020B0604020202020204" pitchFamily="34" charset="0"/>
              </a:rPr>
              <a:t>Left over stuff that we </a:t>
            </a:r>
            <a:r>
              <a:rPr lang="en-AU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can’t explain</a:t>
            </a:r>
            <a:endParaRPr lang="en-US" sz="2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D0C3BB-1561-253B-A626-9468D9A66E6A}"/>
              </a:ext>
            </a:extLst>
          </p:cNvPr>
          <p:cNvSpPr/>
          <p:nvPr/>
        </p:nvSpPr>
        <p:spPr>
          <a:xfrm>
            <a:off x="2267744" y="1849289"/>
            <a:ext cx="936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3600" b="0" dirty="0">
                <a:cs typeface="Arial" panose="020B0604020202020204" pitchFamily="34" charset="0"/>
              </a:rPr>
              <a:t>=</a:t>
            </a:r>
            <a:endParaRPr lang="en-US" sz="3600" b="0" dirty="0"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E2E3F5-AADE-6BA0-1F43-491F8F56482A}"/>
              </a:ext>
            </a:extLst>
          </p:cNvPr>
          <p:cNvSpPr/>
          <p:nvPr/>
        </p:nvSpPr>
        <p:spPr>
          <a:xfrm>
            <a:off x="5411128" y="1849289"/>
            <a:ext cx="936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3600" b="0" dirty="0">
                <a:cs typeface="Arial" panose="020B0604020202020204" pitchFamily="34" charset="0"/>
              </a:rPr>
              <a:t>+</a:t>
            </a:r>
            <a:endParaRPr lang="en-US" sz="36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969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>
            <a:extLst>
              <a:ext uri="{FF2B5EF4-FFF2-40B4-BE49-F238E27FC236}">
                <a16:creationId xmlns:a16="http://schemas.microsoft.com/office/drawing/2014/main" id="{57356E08-B42A-517A-6505-F54993747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9679"/>
            <a:ext cx="8229600" cy="1143000"/>
          </a:xfrm>
        </p:spPr>
        <p:txBody>
          <a:bodyPr/>
          <a:lstStyle/>
          <a:p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Overdispersion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D3CF7B2-7160-A52A-930D-7074F49B7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94" r="14657" b="8830"/>
          <a:stretch/>
        </p:blipFill>
        <p:spPr>
          <a:xfrm>
            <a:off x="1025952" y="1574696"/>
            <a:ext cx="6768752" cy="3403444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7F5AC9C-CDC1-EFD6-0D4E-6D2844FA8A2B}"/>
              </a:ext>
            </a:extLst>
          </p:cNvPr>
          <p:cNvSpPr/>
          <p:nvPr/>
        </p:nvSpPr>
        <p:spPr bwMode="auto">
          <a:xfrm>
            <a:off x="1025952" y="4402076"/>
            <a:ext cx="5634280" cy="288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67932F-8370-296A-0395-831038176A8C}"/>
              </a:ext>
            </a:extLst>
          </p:cNvPr>
          <p:cNvSpPr/>
          <p:nvPr/>
        </p:nvSpPr>
        <p:spPr>
          <a:xfrm>
            <a:off x="2553200" y="4690108"/>
            <a:ext cx="4037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b="0" dirty="0">
                <a:solidFill>
                  <a:srgbClr val="FF0000"/>
                </a:solidFill>
                <a:cs typeface="Arial" panose="020B0604020202020204" pitchFamily="34" charset="0"/>
              </a:rPr>
              <a:t>In this case the residual deviance is about 6 times larger than the residual DF…this is OVERDISPERSION!!!</a:t>
            </a:r>
            <a:endParaRPr lang="en-US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232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8122678-A5E9-3818-C265-7C14A830A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9679"/>
            <a:ext cx="8229600" cy="1143000"/>
          </a:xfrm>
        </p:spPr>
        <p:txBody>
          <a:bodyPr/>
          <a:lstStyle/>
          <a:p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Dealing with overdispersion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734B3-130C-D224-82F2-D13DA5E370C7}"/>
              </a:ext>
            </a:extLst>
          </p:cNvPr>
          <p:cNvSpPr/>
          <p:nvPr/>
        </p:nvSpPr>
        <p:spPr>
          <a:xfrm>
            <a:off x="457200" y="1319487"/>
            <a:ext cx="79062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70C0"/>
                </a:solidFill>
                <a:latin typeface="Helvetica" pitchFamily="2" charset="0"/>
                <a:cs typeface="Calibri" panose="020F0502020204030204" pitchFamily="34" charset="0"/>
              </a:rPr>
              <a:t>&gt;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 rhodanthe_glm2&lt;-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glm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(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cbind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(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n_germ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, 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n_no_germ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) ~ treatment, family=”</a:t>
            </a:r>
            <a:r>
              <a:rPr lang="en-US" dirty="0">
                <a:solidFill>
                  <a:srgbClr val="FF0000"/>
                </a:solidFill>
                <a:latin typeface="Helvetica" pitchFamily="2" charset="0"/>
                <a:cs typeface="Calibri" panose="020F0502020204030204" pitchFamily="34" charset="0"/>
              </a:rPr>
              <a:t>quasibinomial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", data = 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rhodanthe_data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)</a:t>
            </a:r>
          </a:p>
          <a:p>
            <a:endParaRPr lang="en-US" b="0" dirty="0">
              <a:latin typeface="Helvetica" pitchFamily="2" charset="0"/>
              <a:cs typeface="Calibri" panose="020F0502020204030204" pitchFamily="34" charset="0"/>
            </a:endParaRPr>
          </a:p>
          <a:p>
            <a:r>
              <a:rPr lang="en-US" b="0" dirty="0">
                <a:solidFill>
                  <a:srgbClr val="0070C0"/>
                </a:solidFill>
                <a:latin typeface="Helvetica" pitchFamily="2" charset="0"/>
                <a:cs typeface="Calibri" panose="020F0502020204030204" pitchFamily="34" charset="0"/>
              </a:rPr>
              <a:t>&gt;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 summary(rhodanthe_glm2)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F60B2C5-999E-C9A9-287B-38ED9E05B9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5"/>
          <a:stretch/>
        </p:blipFill>
        <p:spPr>
          <a:xfrm>
            <a:off x="827584" y="3182041"/>
            <a:ext cx="7546763" cy="3415311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32A9F7E-F7D2-6905-8249-DC999228BEC0}"/>
              </a:ext>
            </a:extLst>
          </p:cNvPr>
          <p:cNvSpPr/>
          <p:nvPr/>
        </p:nvSpPr>
        <p:spPr bwMode="auto">
          <a:xfrm>
            <a:off x="827584" y="5157192"/>
            <a:ext cx="7416824" cy="36004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00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8122678-A5E9-3818-C265-7C14A830A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9679"/>
            <a:ext cx="8229600" cy="1143000"/>
          </a:xfrm>
        </p:spPr>
        <p:txBody>
          <a:bodyPr/>
          <a:lstStyle/>
          <a:p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Dealing with overdispersion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734B3-130C-D224-82F2-D13DA5E370C7}"/>
              </a:ext>
            </a:extLst>
          </p:cNvPr>
          <p:cNvSpPr/>
          <p:nvPr/>
        </p:nvSpPr>
        <p:spPr>
          <a:xfrm>
            <a:off x="457200" y="1319487"/>
            <a:ext cx="79062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70C0"/>
                </a:solidFill>
                <a:latin typeface="Helvetica" pitchFamily="2" charset="0"/>
                <a:cs typeface="Calibri" panose="020F0502020204030204" pitchFamily="34" charset="0"/>
              </a:rPr>
              <a:t>&gt;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 rhodanthe_glm2&lt;-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glm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(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cbind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(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n_germ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, 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n_no_germ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) ~ treatment, family=”</a:t>
            </a:r>
            <a:r>
              <a:rPr lang="en-US" dirty="0">
                <a:solidFill>
                  <a:srgbClr val="FF0000"/>
                </a:solidFill>
                <a:latin typeface="Helvetica" pitchFamily="2" charset="0"/>
                <a:cs typeface="Calibri" panose="020F0502020204030204" pitchFamily="34" charset="0"/>
              </a:rPr>
              <a:t>quasibinomial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", data = 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rhodanthe_data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)</a:t>
            </a:r>
          </a:p>
          <a:p>
            <a:endParaRPr lang="en-US" b="0" dirty="0">
              <a:latin typeface="Helvetica" pitchFamily="2" charset="0"/>
              <a:cs typeface="Calibri" panose="020F0502020204030204" pitchFamily="34" charset="0"/>
            </a:endParaRPr>
          </a:p>
          <a:p>
            <a:r>
              <a:rPr lang="en-US" b="0" dirty="0">
                <a:solidFill>
                  <a:srgbClr val="0070C0"/>
                </a:solidFill>
                <a:latin typeface="Helvetica" pitchFamily="2" charset="0"/>
                <a:cs typeface="Calibri" panose="020F0502020204030204" pitchFamily="34" charset="0"/>
              </a:rPr>
              <a:t>&gt;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 summary(rhodanthe_glm2)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F60B2C5-999E-C9A9-287B-38ED9E05B9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5"/>
          <a:stretch/>
        </p:blipFill>
        <p:spPr>
          <a:xfrm>
            <a:off x="827584" y="3182041"/>
            <a:ext cx="7546763" cy="3415311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32A9F7E-F7D2-6905-8249-DC999228BEC0}"/>
              </a:ext>
            </a:extLst>
          </p:cNvPr>
          <p:cNvSpPr/>
          <p:nvPr/>
        </p:nvSpPr>
        <p:spPr bwMode="auto">
          <a:xfrm>
            <a:off x="827584" y="5157192"/>
            <a:ext cx="7416824" cy="36004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C71D849-754E-DEC4-DAD0-30404818A82E}"/>
              </a:ext>
            </a:extLst>
          </p:cNvPr>
          <p:cNvSpPr/>
          <p:nvPr/>
        </p:nvSpPr>
        <p:spPr bwMode="auto">
          <a:xfrm>
            <a:off x="2339752" y="3476160"/>
            <a:ext cx="1152128" cy="1080120"/>
          </a:xfrm>
          <a:prstGeom prst="roundRect">
            <a:avLst/>
          </a:prstGeom>
          <a:noFill/>
          <a:ln w="28575" cap="flat" cmpd="sng" algn="ctr">
            <a:solidFill>
              <a:srgbClr val="4597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DE66D-C220-7173-B84E-35AE10F0AE48}"/>
              </a:ext>
            </a:extLst>
          </p:cNvPr>
          <p:cNvSpPr txBox="1"/>
          <p:nvPr/>
        </p:nvSpPr>
        <p:spPr>
          <a:xfrm>
            <a:off x="1763688" y="281776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4597A0"/>
                </a:solidFill>
              </a:rPr>
              <a:t>Notice that the estimates are the same!!!</a:t>
            </a:r>
          </a:p>
        </p:txBody>
      </p:sp>
    </p:spTree>
    <p:extLst>
      <p:ext uri="{BB962C8B-B14F-4D97-AF65-F5344CB8AC3E}">
        <p14:creationId xmlns:p14="http://schemas.microsoft.com/office/powerpoint/2010/main" val="3520359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8122678-A5E9-3818-C265-7C14A830A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9679"/>
            <a:ext cx="8229600" cy="1143000"/>
          </a:xfrm>
        </p:spPr>
        <p:txBody>
          <a:bodyPr/>
          <a:lstStyle/>
          <a:p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Dealing with overdispersion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734B3-130C-D224-82F2-D13DA5E370C7}"/>
              </a:ext>
            </a:extLst>
          </p:cNvPr>
          <p:cNvSpPr/>
          <p:nvPr/>
        </p:nvSpPr>
        <p:spPr>
          <a:xfrm>
            <a:off x="457200" y="1319487"/>
            <a:ext cx="79062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70C0"/>
                </a:solidFill>
                <a:latin typeface="Helvetica" pitchFamily="2" charset="0"/>
                <a:cs typeface="Calibri" panose="020F0502020204030204" pitchFamily="34" charset="0"/>
              </a:rPr>
              <a:t>&gt;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 rhodanthe_glm2&lt;-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glm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(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cbind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(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n_germ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, 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n_no_germ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) ~ treatment, family=”</a:t>
            </a:r>
            <a:r>
              <a:rPr lang="en-US" dirty="0">
                <a:solidFill>
                  <a:srgbClr val="FF0000"/>
                </a:solidFill>
                <a:latin typeface="Helvetica" pitchFamily="2" charset="0"/>
                <a:cs typeface="Calibri" panose="020F0502020204030204" pitchFamily="34" charset="0"/>
              </a:rPr>
              <a:t>quasibinomial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", data = 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rhodanthe_data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)</a:t>
            </a:r>
          </a:p>
          <a:p>
            <a:endParaRPr lang="en-US" b="0" dirty="0">
              <a:latin typeface="Helvetica" pitchFamily="2" charset="0"/>
              <a:cs typeface="Calibri" panose="020F0502020204030204" pitchFamily="34" charset="0"/>
            </a:endParaRPr>
          </a:p>
          <a:p>
            <a:r>
              <a:rPr lang="en-US" b="0" dirty="0">
                <a:solidFill>
                  <a:srgbClr val="0070C0"/>
                </a:solidFill>
                <a:latin typeface="Helvetica" pitchFamily="2" charset="0"/>
                <a:cs typeface="Calibri" panose="020F0502020204030204" pitchFamily="34" charset="0"/>
              </a:rPr>
              <a:t>&gt;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 summary(rhodanthe_glm2)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F60B2C5-999E-C9A9-287B-38ED9E05B9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5"/>
          <a:stretch/>
        </p:blipFill>
        <p:spPr>
          <a:xfrm>
            <a:off x="827584" y="3182041"/>
            <a:ext cx="7546763" cy="3415311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32A9F7E-F7D2-6905-8249-DC999228BEC0}"/>
              </a:ext>
            </a:extLst>
          </p:cNvPr>
          <p:cNvSpPr/>
          <p:nvPr/>
        </p:nvSpPr>
        <p:spPr bwMode="auto">
          <a:xfrm>
            <a:off x="827584" y="5157192"/>
            <a:ext cx="7416824" cy="36004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C71D849-754E-DEC4-DAD0-30404818A82E}"/>
              </a:ext>
            </a:extLst>
          </p:cNvPr>
          <p:cNvSpPr/>
          <p:nvPr/>
        </p:nvSpPr>
        <p:spPr bwMode="auto">
          <a:xfrm>
            <a:off x="3383868" y="3476160"/>
            <a:ext cx="3492388" cy="1080120"/>
          </a:xfrm>
          <a:prstGeom prst="roundRect">
            <a:avLst/>
          </a:prstGeom>
          <a:noFill/>
          <a:ln w="28575" cap="flat" cmpd="sng" algn="ctr">
            <a:solidFill>
              <a:srgbClr val="4597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DE66D-C220-7173-B84E-35AE10F0AE48}"/>
              </a:ext>
            </a:extLst>
          </p:cNvPr>
          <p:cNvSpPr txBox="1"/>
          <p:nvPr/>
        </p:nvSpPr>
        <p:spPr>
          <a:xfrm>
            <a:off x="3383868" y="2813935"/>
            <a:ext cx="349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4597A0"/>
                </a:solidFill>
              </a:rPr>
              <a:t>But the standard errors have increased and P </a:t>
            </a:r>
            <a:r>
              <a:rPr lang="en-US" b="0" dirty="0" err="1">
                <a:solidFill>
                  <a:srgbClr val="4597A0"/>
                </a:solidFill>
              </a:rPr>
              <a:t>vals</a:t>
            </a:r>
            <a:r>
              <a:rPr lang="en-US" b="0" dirty="0">
                <a:solidFill>
                  <a:srgbClr val="4597A0"/>
                </a:solidFill>
              </a:rPr>
              <a:t> decreased</a:t>
            </a:r>
          </a:p>
        </p:txBody>
      </p:sp>
    </p:spTree>
    <p:extLst>
      <p:ext uri="{BB962C8B-B14F-4D97-AF65-F5344CB8AC3E}">
        <p14:creationId xmlns:p14="http://schemas.microsoft.com/office/powerpoint/2010/main" val="3393997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8122678-A5E9-3818-C265-7C14A830A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9679"/>
            <a:ext cx="8229600" cy="1143000"/>
          </a:xfrm>
        </p:spPr>
        <p:txBody>
          <a:bodyPr/>
          <a:lstStyle/>
          <a:p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Dealing with overdispersion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734B3-130C-D224-82F2-D13DA5E370C7}"/>
              </a:ext>
            </a:extLst>
          </p:cNvPr>
          <p:cNvSpPr/>
          <p:nvPr/>
        </p:nvSpPr>
        <p:spPr>
          <a:xfrm>
            <a:off x="457200" y="1319487"/>
            <a:ext cx="79062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70C0"/>
                </a:solidFill>
                <a:latin typeface="Helvetica" pitchFamily="2" charset="0"/>
                <a:cs typeface="Calibri" panose="020F0502020204030204" pitchFamily="34" charset="0"/>
              </a:rPr>
              <a:t>&gt;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rhodanthe_glmer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&lt;-</a:t>
            </a:r>
            <a:r>
              <a:rPr lang="en-US" dirty="0" err="1">
                <a:solidFill>
                  <a:srgbClr val="FF0000"/>
                </a:solidFill>
                <a:latin typeface="Helvetica" pitchFamily="2" charset="0"/>
                <a:cs typeface="Calibri" panose="020F0502020204030204" pitchFamily="34" charset="0"/>
              </a:rPr>
              <a:t>glmer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(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cbind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(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n_germ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, 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n_no_germ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) ~ treatment </a:t>
            </a:r>
          </a:p>
          <a:p>
            <a:r>
              <a:rPr lang="en-US" dirty="0">
                <a:solidFill>
                  <a:srgbClr val="FF0000"/>
                </a:solidFill>
                <a:latin typeface="Helvetica" pitchFamily="2" charset="0"/>
                <a:cs typeface="Calibri" panose="020F0502020204030204" pitchFamily="34" charset="0"/>
              </a:rPr>
              <a:t>+ (1 | </a:t>
            </a:r>
            <a:r>
              <a:rPr lang="en-US" dirty="0" err="1">
                <a:solidFill>
                  <a:srgbClr val="FF0000"/>
                </a:solidFill>
                <a:latin typeface="Helvetica" pitchFamily="2" charset="0"/>
                <a:cs typeface="Calibri" panose="020F0502020204030204" pitchFamily="34" charset="0"/>
              </a:rPr>
              <a:t>dish_ID</a:t>
            </a:r>
            <a:r>
              <a:rPr lang="en-US" dirty="0">
                <a:solidFill>
                  <a:srgbClr val="FF0000"/>
                </a:solidFill>
                <a:latin typeface="Helvetica" pitchFamily="2" charset="0"/>
                <a:cs typeface="Calibri" panose="020F0502020204030204" pitchFamily="34" charset="0"/>
              </a:rPr>
              <a:t>)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, family=”binomial", data = 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rhodanthe_data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)</a:t>
            </a:r>
          </a:p>
          <a:p>
            <a:endParaRPr lang="en-US" b="0" dirty="0">
              <a:latin typeface="Helvetica" pitchFamily="2" charset="0"/>
              <a:cs typeface="Calibri" panose="020F0502020204030204" pitchFamily="34" charset="0"/>
            </a:endParaRPr>
          </a:p>
          <a:p>
            <a:r>
              <a:rPr lang="en-US" b="0" dirty="0">
                <a:solidFill>
                  <a:srgbClr val="0070C0"/>
                </a:solidFill>
                <a:latin typeface="Helvetica" pitchFamily="2" charset="0"/>
                <a:cs typeface="Calibri" panose="020F0502020204030204" pitchFamily="34" charset="0"/>
              </a:rPr>
              <a:t>&gt;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 summary(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rhodanthe_glmer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0C27AC8-3277-3131-1DD4-92834DEF8C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31"/>
          <a:stretch/>
        </p:blipFill>
        <p:spPr>
          <a:xfrm>
            <a:off x="1043608" y="2519816"/>
            <a:ext cx="6725495" cy="25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82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8122678-A5E9-3818-C265-7C14A830A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9679"/>
            <a:ext cx="8229600" cy="1143000"/>
          </a:xfrm>
        </p:spPr>
        <p:txBody>
          <a:bodyPr/>
          <a:lstStyle/>
          <a:p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Dealing with overdispersion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734B3-130C-D224-82F2-D13DA5E370C7}"/>
              </a:ext>
            </a:extLst>
          </p:cNvPr>
          <p:cNvSpPr/>
          <p:nvPr/>
        </p:nvSpPr>
        <p:spPr>
          <a:xfrm>
            <a:off x="457200" y="1319487"/>
            <a:ext cx="79062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70C0"/>
                </a:solidFill>
                <a:latin typeface="Helvetica" pitchFamily="2" charset="0"/>
                <a:cs typeface="Calibri" panose="020F0502020204030204" pitchFamily="34" charset="0"/>
              </a:rPr>
              <a:t>&gt;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rhodanthe_glmer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&lt;-</a:t>
            </a:r>
            <a:r>
              <a:rPr lang="en-US" dirty="0" err="1">
                <a:solidFill>
                  <a:srgbClr val="FF0000"/>
                </a:solidFill>
                <a:latin typeface="Helvetica" pitchFamily="2" charset="0"/>
                <a:cs typeface="Calibri" panose="020F0502020204030204" pitchFamily="34" charset="0"/>
              </a:rPr>
              <a:t>glmer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(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cbind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(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n_germ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, 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n_no_germ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) ~ treatment </a:t>
            </a:r>
          </a:p>
          <a:p>
            <a:r>
              <a:rPr lang="en-US" dirty="0">
                <a:solidFill>
                  <a:srgbClr val="FF0000"/>
                </a:solidFill>
                <a:latin typeface="Helvetica" pitchFamily="2" charset="0"/>
                <a:cs typeface="Calibri" panose="020F0502020204030204" pitchFamily="34" charset="0"/>
              </a:rPr>
              <a:t>+ (1 | </a:t>
            </a:r>
            <a:r>
              <a:rPr lang="en-US" dirty="0" err="1">
                <a:solidFill>
                  <a:srgbClr val="FF0000"/>
                </a:solidFill>
                <a:latin typeface="Helvetica" pitchFamily="2" charset="0"/>
                <a:cs typeface="Calibri" panose="020F0502020204030204" pitchFamily="34" charset="0"/>
              </a:rPr>
              <a:t>dish_ID</a:t>
            </a:r>
            <a:r>
              <a:rPr lang="en-US" dirty="0">
                <a:solidFill>
                  <a:srgbClr val="FF0000"/>
                </a:solidFill>
                <a:latin typeface="Helvetica" pitchFamily="2" charset="0"/>
                <a:cs typeface="Calibri" panose="020F0502020204030204" pitchFamily="34" charset="0"/>
              </a:rPr>
              <a:t>)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, family=”binomial", data = 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rhodanthe_data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)</a:t>
            </a:r>
          </a:p>
          <a:p>
            <a:endParaRPr lang="en-US" b="0" dirty="0">
              <a:latin typeface="Helvetica" pitchFamily="2" charset="0"/>
              <a:cs typeface="Calibri" panose="020F0502020204030204" pitchFamily="34" charset="0"/>
            </a:endParaRPr>
          </a:p>
          <a:p>
            <a:r>
              <a:rPr lang="en-US" b="0" dirty="0">
                <a:solidFill>
                  <a:srgbClr val="0070C0"/>
                </a:solidFill>
                <a:latin typeface="Helvetica" pitchFamily="2" charset="0"/>
                <a:cs typeface="Calibri" panose="020F0502020204030204" pitchFamily="34" charset="0"/>
              </a:rPr>
              <a:t>&gt;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 summary(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rhodanthe_glmer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0C27AC8-3277-3131-1DD4-92834DEF8C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31"/>
          <a:stretch/>
        </p:blipFill>
        <p:spPr>
          <a:xfrm>
            <a:off x="1043608" y="2519816"/>
            <a:ext cx="6725495" cy="2565368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F51EB98-72DF-AD03-73CC-6B73AFDBB859}"/>
              </a:ext>
            </a:extLst>
          </p:cNvPr>
          <p:cNvSpPr/>
          <p:nvPr/>
        </p:nvSpPr>
        <p:spPr bwMode="auto">
          <a:xfrm>
            <a:off x="971600" y="2568432"/>
            <a:ext cx="4320480" cy="100811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145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8122678-A5E9-3818-C265-7C14A830A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9679"/>
            <a:ext cx="8229600" cy="1143000"/>
          </a:xfrm>
        </p:spPr>
        <p:txBody>
          <a:bodyPr/>
          <a:lstStyle/>
          <a:p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Dealing with overdispersion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734B3-130C-D224-82F2-D13DA5E370C7}"/>
              </a:ext>
            </a:extLst>
          </p:cNvPr>
          <p:cNvSpPr/>
          <p:nvPr/>
        </p:nvSpPr>
        <p:spPr>
          <a:xfrm>
            <a:off x="457200" y="1319487"/>
            <a:ext cx="79062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70C0"/>
                </a:solidFill>
                <a:latin typeface="Helvetica" pitchFamily="2" charset="0"/>
                <a:cs typeface="Calibri" panose="020F0502020204030204" pitchFamily="34" charset="0"/>
              </a:rPr>
              <a:t>&gt;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rhodanthe_glmer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&lt;-</a:t>
            </a:r>
            <a:r>
              <a:rPr lang="en-US" dirty="0" err="1">
                <a:solidFill>
                  <a:srgbClr val="FF0000"/>
                </a:solidFill>
                <a:latin typeface="Helvetica" pitchFamily="2" charset="0"/>
                <a:cs typeface="Calibri" panose="020F0502020204030204" pitchFamily="34" charset="0"/>
              </a:rPr>
              <a:t>glmer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(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cbind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(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n_germ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, 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n_no_germ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) ~ treatment </a:t>
            </a:r>
          </a:p>
          <a:p>
            <a:r>
              <a:rPr lang="en-US" dirty="0">
                <a:solidFill>
                  <a:srgbClr val="FF0000"/>
                </a:solidFill>
                <a:latin typeface="Helvetica" pitchFamily="2" charset="0"/>
                <a:cs typeface="Calibri" panose="020F0502020204030204" pitchFamily="34" charset="0"/>
              </a:rPr>
              <a:t>+ (1 | </a:t>
            </a:r>
            <a:r>
              <a:rPr lang="en-US" dirty="0" err="1">
                <a:solidFill>
                  <a:srgbClr val="FF0000"/>
                </a:solidFill>
                <a:latin typeface="Helvetica" pitchFamily="2" charset="0"/>
                <a:cs typeface="Calibri" panose="020F0502020204030204" pitchFamily="34" charset="0"/>
              </a:rPr>
              <a:t>dish_ID</a:t>
            </a:r>
            <a:r>
              <a:rPr lang="en-US" dirty="0">
                <a:solidFill>
                  <a:srgbClr val="FF0000"/>
                </a:solidFill>
                <a:latin typeface="Helvetica" pitchFamily="2" charset="0"/>
                <a:cs typeface="Calibri" panose="020F0502020204030204" pitchFamily="34" charset="0"/>
              </a:rPr>
              <a:t>)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, family=”binomial", data = 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rhodanthe_data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)</a:t>
            </a:r>
          </a:p>
          <a:p>
            <a:endParaRPr lang="en-US" b="0" dirty="0">
              <a:latin typeface="Helvetica" pitchFamily="2" charset="0"/>
              <a:cs typeface="Calibri" panose="020F0502020204030204" pitchFamily="34" charset="0"/>
            </a:endParaRPr>
          </a:p>
          <a:p>
            <a:r>
              <a:rPr lang="en-US" b="0" dirty="0">
                <a:solidFill>
                  <a:srgbClr val="0070C0"/>
                </a:solidFill>
                <a:latin typeface="Helvetica" pitchFamily="2" charset="0"/>
                <a:cs typeface="Calibri" panose="020F0502020204030204" pitchFamily="34" charset="0"/>
              </a:rPr>
              <a:t>&gt;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 summary(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rhodanthe_glmer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0C27AC8-3277-3131-1DD4-92834DEF8C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31"/>
          <a:stretch/>
        </p:blipFill>
        <p:spPr>
          <a:xfrm>
            <a:off x="1043608" y="2519816"/>
            <a:ext cx="6725495" cy="2565368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3E6C2B-411B-C549-90C7-E720717B79AB}"/>
              </a:ext>
            </a:extLst>
          </p:cNvPr>
          <p:cNvSpPr/>
          <p:nvPr/>
        </p:nvSpPr>
        <p:spPr bwMode="auto">
          <a:xfrm>
            <a:off x="2627784" y="4005064"/>
            <a:ext cx="4392488" cy="1080120"/>
          </a:xfrm>
          <a:prstGeom prst="roundRect">
            <a:avLst/>
          </a:prstGeom>
          <a:noFill/>
          <a:ln w="28575" cap="flat" cmpd="sng" algn="ctr">
            <a:solidFill>
              <a:srgbClr val="4597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5453FE-43B7-6EA4-1453-EA7EF73030BB}"/>
              </a:ext>
            </a:extLst>
          </p:cNvPr>
          <p:cNvSpPr txBox="1"/>
          <p:nvPr/>
        </p:nvSpPr>
        <p:spPr>
          <a:xfrm>
            <a:off x="2915816" y="5215347"/>
            <a:ext cx="349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4597A0"/>
                </a:solidFill>
              </a:rPr>
              <a:t>Estimates, SEs and </a:t>
            </a:r>
            <a:r>
              <a:rPr lang="en-US" b="0" i="1" dirty="0">
                <a:solidFill>
                  <a:srgbClr val="4597A0"/>
                </a:solidFill>
              </a:rPr>
              <a:t>P</a:t>
            </a:r>
            <a:r>
              <a:rPr lang="en-US" b="0" dirty="0">
                <a:solidFill>
                  <a:srgbClr val="4597A0"/>
                </a:solidFill>
              </a:rPr>
              <a:t>-</a:t>
            </a:r>
            <a:r>
              <a:rPr lang="en-US" b="0" dirty="0" err="1">
                <a:solidFill>
                  <a:srgbClr val="4597A0"/>
                </a:solidFill>
              </a:rPr>
              <a:t>vals</a:t>
            </a:r>
            <a:r>
              <a:rPr lang="en-US" b="0" dirty="0">
                <a:solidFill>
                  <a:srgbClr val="4597A0"/>
                </a:solidFill>
              </a:rPr>
              <a:t> have all changed</a:t>
            </a:r>
          </a:p>
        </p:txBody>
      </p:sp>
    </p:spTree>
    <p:extLst>
      <p:ext uri="{BB962C8B-B14F-4D97-AF65-F5344CB8AC3E}">
        <p14:creationId xmlns:p14="http://schemas.microsoft.com/office/powerpoint/2010/main" val="2726658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88122678-A5E9-3818-C265-7C14A830A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9679"/>
            <a:ext cx="8229600" cy="1143000"/>
          </a:xfrm>
        </p:spPr>
        <p:txBody>
          <a:bodyPr/>
          <a:lstStyle/>
          <a:p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Dealing with overdispersion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734B3-130C-D224-82F2-D13DA5E370C7}"/>
              </a:ext>
            </a:extLst>
          </p:cNvPr>
          <p:cNvSpPr/>
          <p:nvPr/>
        </p:nvSpPr>
        <p:spPr>
          <a:xfrm>
            <a:off x="457200" y="1319487"/>
            <a:ext cx="79062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70C0"/>
                </a:solidFill>
                <a:latin typeface="Helvetica" pitchFamily="2" charset="0"/>
                <a:cs typeface="Calibri" panose="020F0502020204030204" pitchFamily="34" charset="0"/>
              </a:rPr>
              <a:t>&gt;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rhodanthe_glmer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&lt;-</a:t>
            </a:r>
            <a:r>
              <a:rPr lang="en-US" dirty="0" err="1">
                <a:solidFill>
                  <a:srgbClr val="FF0000"/>
                </a:solidFill>
                <a:latin typeface="Helvetica" pitchFamily="2" charset="0"/>
                <a:cs typeface="Calibri" panose="020F0502020204030204" pitchFamily="34" charset="0"/>
              </a:rPr>
              <a:t>glmer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(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cbind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(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n_germ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, 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n_no_germ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) ~ treatment </a:t>
            </a:r>
          </a:p>
          <a:p>
            <a:r>
              <a:rPr lang="en-US" dirty="0">
                <a:solidFill>
                  <a:srgbClr val="FF0000"/>
                </a:solidFill>
                <a:latin typeface="Helvetica" pitchFamily="2" charset="0"/>
                <a:cs typeface="Calibri" panose="020F0502020204030204" pitchFamily="34" charset="0"/>
              </a:rPr>
              <a:t>+ (1 | </a:t>
            </a:r>
            <a:r>
              <a:rPr lang="en-US" dirty="0" err="1">
                <a:solidFill>
                  <a:srgbClr val="FF0000"/>
                </a:solidFill>
                <a:latin typeface="Helvetica" pitchFamily="2" charset="0"/>
                <a:cs typeface="Calibri" panose="020F0502020204030204" pitchFamily="34" charset="0"/>
              </a:rPr>
              <a:t>dish_ID</a:t>
            </a:r>
            <a:r>
              <a:rPr lang="en-US" dirty="0">
                <a:solidFill>
                  <a:srgbClr val="FF0000"/>
                </a:solidFill>
                <a:latin typeface="Helvetica" pitchFamily="2" charset="0"/>
                <a:cs typeface="Calibri" panose="020F0502020204030204" pitchFamily="34" charset="0"/>
              </a:rPr>
              <a:t>)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, family=”binomial", data = 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rhodanthe_data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)</a:t>
            </a:r>
          </a:p>
          <a:p>
            <a:endParaRPr lang="en-US" b="0" dirty="0">
              <a:latin typeface="Helvetica" pitchFamily="2" charset="0"/>
              <a:cs typeface="Calibri" panose="020F0502020204030204" pitchFamily="34" charset="0"/>
            </a:endParaRPr>
          </a:p>
          <a:p>
            <a:r>
              <a:rPr lang="en-US" b="0" dirty="0">
                <a:solidFill>
                  <a:srgbClr val="0070C0"/>
                </a:solidFill>
                <a:latin typeface="Helvetica" pitchFamily="2" charset="0"/>
                <a:cs typeface="Calibri" panose="020F0502020204030204" pitchFamily="34" charset="0"/>
              </a:rPr>
              <a:t>&gt;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 summary(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rhodanthe_glmer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92993A1-CB53-38C2-648A-65D1872822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31"/>
          <a:stretch/>
        </p:blipFill>
        <p:spPr>
          <a:xfrm>
            <a:off x="1043608" y="2519816"/>
            <a:ext cx="6725495" cy="25653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D6C4676-A0D9-15CF-1DD2-3A5F29514C2A}"/>
              </a:ext>
            </a:extLst>
          </p:cNvPr>
          <p:cNvSpPr/>
          <p:nvPr/>
        </p:nvSpPr>
        <p:spPr>
          <a:xfrm>
            <a:off x="251520" y="5612746"/>
            <a:ext cx="89498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0070C0"/>
                </a:solidFill>
                <a:latin typeface="Helvetica" pitchFamily="2" charset="0"/>
                <a:cs typeface="Calibri" panose="020F0502020204030204" pitchFamily="34" charset="0"/>
              </a:rPr>
              <a:t>&gt;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plogis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(-1.1068) </a:t>
            </a:r>
            <a:r>
              <a:rPr lang="en-US" b="0" dirty="0">
                <a:solidFill>
                  <a:srgbClr val="00B0F0"/>
                </a:solidFill>
                <a:latin typeface="Helvetica" pitchFamily="2" charset="0"/>
                <a:cs typeface="Calibri" panose="020F0502020204030204" pitchFamily="34" charset="0"/>
              </a:rPr>
              <a:t>## average control prob of germination = 0.248 (was 0.335) </a:t>
            </a:r>
          </a:p>
          <a:p>
            <a:r>
              <a:rPr lang="en-US" b="0" dirty="0">
                <a:solidFill>
                  <a:srgbClr val="0070C0"/>
                </a:solidFill>
                <a:latin typeface="Helvetica" pitchFamily="2" charset="0"/>
                <a:cs typeface="Calibri" panose="020F0502020204030204" pitchFamily="34" charset="0"/>
              </a:rPr>
              <a:t>&gt; 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plogis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(-1.1068 + 1.5820) </a:t>
            </a:r>
            <a:r>
              <a:rPr lang="en-US" b="0" dirty="0">
                <a:solidFill>
                  <a:srgbClr val="00B0F0"/>
                </a:solidFill>
                <a:latin typeface="Helvetica" pitchFamily="2" charset="0"/>
                <a:cs typeface="Calibri" panose="020F0502020204030204" pitchFamily="34" charset="0"/>
              </a:rPr>
              <a:t>## average AR prob of germination = 0.617 (was 0.576)</a:t>
            </a:r>
          </a:p>
          <a:p>
            <a:r>
              <a:rPr lang="en-US" b="0" dirty="0">
                <a:solidFill>
                  <a:srgbClr val="0070C0"/>
                </a:solidFill>
                <a:latin typeface="Helvetica" pitchFamily="2" charset="0"/>
                <a:cs typeface="Calibri" panose="020F0502020204030204" pitchFamily="34" charset="0"/>
              </a:rPr>
              <a:t>&gt;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 </a:t>
            </a:r>
            <a:r>
              <a:rPr lang="en-US" b="0" dirty="0" err="1">
                <a:latin typeface="Helvetica" pitchFamily="2" charset="0"/>
                <a:cs typeface="Calibri" panose="020F0502020204030204" pitchFamily="34" charset="0"/>
              </a:rPr>
              <a:t>plogis</a:t>
            </a:r>
            <a:r>
              <a:rPr lang="en-US" b="0" dirty="0">
                <a:latin typeface="Helvetica" pitchFamily="2" charset="0"/>
                <a:cs typeface="Calibri" panose="020F0502020204030204" pitchFamily="34" charset="0"/>
              </a:rPr>
              <a:t>(-1.1068 + 3.1737) </a:t>
            </a:r>
            <a:r>
              <a:rPr lang="en-US" b="0" dirty="0">
                <a:solidFill>
                  <a:srgbClr val="00B0F0"/>
                </a:solidFill>
                <a:latin typeface="Helvetica" pitchFamily="2" charset="0"/>
                <a:cs typeface="Calibri" panose="020F0502020204030204" pitchFamily="34" charset="0"/>
              </a:rPr>
              <a:t>## average smoke prob of germination = 0.888 (was 0.782)</a:t>
            </a:r>
          </a:p>
        </p:txBody>
      </p:sp>
      <p:sp>
        <p:nvSpPr>
          <p:cNvPr id="5" name="Rectangle 1197">
            <a:extLst>
              <a:ext uri="{FF2B5EF4-FFF2-40B4-BE49-F238E27FC236}">
                <a16:creationId xmlns:a16="http://schemas.microsoft.com/office/drawing/2014/main" id="{2C58F0AF-E23E-9C3F-BC5A-DC03F4113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28" y="5128592"/>
            <a:ext cx="8830592" cy="6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AU" sz="2800" b="0" kern="0" dirty="0">
                <a:solidFill>
                  <a:srgbClr val="4597A0"/>
                </a:solidFill>
                <a:ea typeface="ＭＳ Ｐゴシック" charset="-128"/>
                <a:cs typeface="Arial" panose="020B0604020202020204" pitchFamily="34" charset="0"/>
              </a:rPr>
              <a:t>Compare back-transformed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462367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5133AA9-5FB9-1F9C-C041-C419F6F5239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3975"/>
            <a:ext cx="9143999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AU" b="0" dirty="0">
                <a:solidFill>
                  <a:srgbClr val="FF6600"/>
                </a:solidFill>
              </a:rPr>
              <a:t>Key points</a:t>
            </a:r>
            <a:endParaRPr lang="en-US" b="0" dirty="0">
              <a:solidFill>
                <a:srgbClr val="FF66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DB356-7D86-5747-45BB-D78FF1203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78214"/>
            <a:ext cx="8267700" cy="5023853"/>
          </a:xfrm>
          <a:prstGeom prst="rect">
            <a:avLst/>
          </a:prstGeom>
          <a:noFill/>
          <a:ln>
            <a:noFill/>
          </a:ln>
          <a:effectLst>
            <a:outerShdw blurRad="63500" dist="113592" dir="1593903" algn="ctr" rotWithShape="0">
              <a:schemeClr val="bg1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altLang="en-US" sz="24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Generalised linear models (GLMs) allow us to model non-normal response variables. They use two tricks: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altLang="en-US" sz="2000" b="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 link function that links the “linear predictor” to the response variable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altLang="en-US" sz="2000" b="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An error distribution that describes the scatter in the data more appropriately than a normal distribution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altLang="en-US" sz="24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The most common types of GLMs are Poisson, binomial and negative binomial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altLang="en-US" sz="24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Poisson and some binomial GLMs are prone to overdispersion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altLang="en-US" sz="2000" b="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Where the chosen error distribution doesn’t describe all of the scatter in the residuals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altLang="en-US" sz="2000" b="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We can “mop up” the remaining scatter using a normal distribution via “observation- level” random effects</a:t>
            </a:r>
          </a:p>
        </p:txBody>
      </p:sp>
    </p:spTree>
    <p:extLst>
      <p:ext uri="{BB962C8B-B14F-4D97-AF65-F5344CB8AC3E}">
        <p14:creationId xmlns:p14="http://schemas.microsoft.com/office/powerpoint/2010/main" val="212039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7D13CC-2248-B60F-3DF7-ED5CE217ADB1}"/>
              </a:ext>
            </a:extLst>
          </p:cNvPr>
          <p:cNvSpPr/>
          <p:nvPr/>
        </p:nvSpPr>
        <p:spPr>
          <a:xfrm>
            <a:off x="348496" y="1556792"/>
            <a:ext cx="2207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2400" b="0" dirty="0">
                <a:solidFill>
                  <a:srgbClr val="FFC000"/>
                </a:solidFill>
                <a:cs typeface="Arial" panose="020B0604020202020204" pitchFamily="34" charset="0"/>
              </a:rPr>
              <a:t>The thing we are </a:t>
            </a:r>
            <a:r>
              <a:rPr lang="en-AU" altLang="en-US" sz="2400" dirty="0">
                <a:solidFill>
                  <a:srgbClr val="FFC000"/>
                </a:solidFill>
                <a:cs typeface="Arial" panose="020B0604020202020204" pitchFamily="34" charset="0"/>
              </a:rPr>
              <a:t>trying to explain </a:t>
            </a:r>
            <a:endParaRPr lang="en-US" sz="2400" dirty="0">
              <a:solidFill>
                <a:srgbClr val="FFC000"/>
              </a:solidFill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099096-8A1F-910B-91AB-9A2F4241ECE1}"/>
              </a:ext>
            </a:extLst>
          </p:cNvPr>
          <p:cNvSpPr/>
          <p:nvPr/>
        </p:nvSpPr>
        <p:spPr>
          <a:xfrm>
            <a:off x="3203848" y="1741457"/>
            <a:ext cx="2448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24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The part that we </a:t>
            </a:r>
            <a:r>
              <a:rPr lang="en-AU" altLang="en-US" sz="240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can explain</a:t>
            </a:r>
            <a:endParaRPr lang="en-US" sz="2400" dirty="0">
              <a:solidFill>
                <a:schemeClr val="accent5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C041B1-9037-528C-5D62-D015E6D5FA49}"/>
              </a:ext>
            </a:extLst>
          </p:cNvPr>
          <p:cNvSpPr/>
          <p:nvPr/>
        </p:nvSpPr>
        <p:spPr>
          <a:xfrm>
            <a:off x="6156176" y="1572291"/>
            <a:ext cx="2207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2400" b="0" dirty="0">
                <a:solidFill>
                  <a:srgbClr val="FF0000"/>
                </a:solidFill>
                <a:cs typeface="Arial" panose="020B0604020202020204" pitchFamily="34" charset="0"/>
              </a:rPr>
              <a:t>Left over stuff that we </a:t>
            </a:r>
            <a:r>
              <a:rPr lang="en-AU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can’t explain</a:t>
            </a:r>
            <a:endParaRPr lang="en-US" sz="2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05F561-4F93-0CCC-866F-6E8B66DFA849}"/>
              </a:ext>
            </a:extLst>
          </p:cNvPr>
          <p:cNvSpPr/>
          <p:nvPr/>
        </p:nvSpPr>
        <p:spPr>
          <a:xfrm>
            <a:off x="2267744" y="1849289"/>
            <a:ext cx="936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3600" b="0" dirty="0">
                <a:cs typeface="Arial" panose="020B0604020202020204" pitchFamily="34" charset="0"/>
              </a:rPr>
              <a:t>=</a:t>
            </a:r>
            <a:endParaRPr lang="en-US" sz="3600" b="0" dirty="0"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26264F-3585-11B6-B1A4-7C3504478CC7}"/>
              </a:ext>
            </a:extLst>
          </p:cNvPr>
          <p:cNvSpPr/>
          <p:nvPr/>
        </p:nvSpPr>
        <p:spPr>
          <a:xfrm>
            <a:off x="5411128" y="1849289"/>
            <a:ext cx="936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3600" b="0" dirty="0">
                <a:cs typeface="Arial" panose="020B0604020202020204" pitchFamily="34" charset="0"/>
              </a:rPr>
              <a:t>+</a:t>
            </a:r>
            <a:endParaRPr lang="en-US" sz="3600" b="0" dirty="0">
              <a:cs typeface="Arial" panose="020B0604020202020204" pitchFamily="34" charset="0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57356E08-B42A-517A-6505-F54993747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9679"/>
            <a:ext cx="8229600" cy="1143000"/>
          </a:xfrm>
        </p:spPr>
        <p:txBody>
          <a:bodyPr/>
          <a:lstStyle/>
          <a:p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Linear models (LMs)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426859-2E98-9619-58F7-5576068A5A20}"/>
              </a:ext>
            </a:extLst>
          </p:cNvPr>
          <p:cNvSpPr/>
          <p:nvPr/>
        </p:nvSpPr>
        <p:spPr>
          <a:xfrm>
            <a:off x="2287197" y="3162534"/>
            <a:ext cx="42591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4000" b="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altLang="en-US" sz="4000" b="0" i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dirty="0">
                <a:cs typeface="Arial" panose="020B0604020202020204" pitchFamily="34" charset="0"/>
              </a:rPr>
              <a:t>~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dirty="0">
                <a:cs typeface="Arial" panose="020B0604020202020204" pitchFamily="34" charset="0"/>
              </a:rPr>
              <a:t>Normal(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m</a:t>
            </a:r>
            <a:r>
              <a:rPr lang="en-AU" altLang="en-US" sz="40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cs typeface="Arial" panose="020B0604020202020204" pitchFamily="34" charset="0"/>
              </a:rPr>
              <a:t>,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dirty="0">
                <a:solidFill>
                  <a:srgbClr val="FF0000"/>
                </a:solidFill>
                <a:latin typeface="Symbol" pitchFamily="2" charset="2"/>
                <a:cs typeface="Arial" panose="020B0604020202020204" pitchFamily="34" charset="0"/>
              </a:rPr>
              <a:t>s</a:t>
            </a:r>
            <a:r>
              <a:rPr lang="en-AU" altLang="en-US" sz="4000" b="0" dirty="0">
                <a:cs typeface="Arial" panose="020B0604020202020204" pitchFamily="34" charset="0"/>
              </a:rPr>
              <a:t>)</a:t>
            </a:r>
            <a:endParaRPr lang="en-US" sz="4000" b="0" dirty="0"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B02C04-F948-3876-B74E-9A4A85948072}"/>
              </a:ext>
            </a:extLst>
          </p:cNvPr>
          <p:cNvSpPr/>
          <p:nvPr/>
        </p:nvSpPr>
        <p:spPr>
          <a:xfrm>
            <a:off x="2629051" y="3870420"/>
            <a:ext cx="35754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m</a:t>
            </a:r>
            <a:r>
              <a:rPr lang="en-AU" altLang="en-US" sz="40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dirty="0">
                <a:solidFill>
                  <a:srgbClr val="4597A0"/>
                </a:solidFill>
                <a:cs typeface="Arial" panose="020B0604020202020204" pitchFamily="34" charset="0"/>
              </a:rPr>
              <a:t>=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a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+ </a:t>
            </a:r>
            <a:r>
              <a:rPr lang="en-AU" altLang="en-US" sz="4000" b="0" i="1" dirty="0" err="1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b</a:t>
            </a:r>
            <a:r>
              <a:rPr lang="en-AU" altLang="en-US" sz="4000" b="0" i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altLang="en-US" sz="4000" b="0" i="1" baseline="-250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000" b="0" i="1" baseline="-25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68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7D13CC-2248-B60F-3DF7-ED5CE217ADB1}"/>
              </a:ext>
            </a:extLst>
          </p:cNvPr>
          <p:cNvSpPr/>
          <p:nvPr/>
        </p:nvSpPr>
        <p:spPr>
          <a:xfrm>
            <a:off x="348496" y="1556792"/>
            <a:ext cx="2207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2400" b="0" dirty="0">
                <a:solidFill>
                  <a:srgbClr val="FFC000"/>
                </a:solidFill>
                <a:cs typeface="Arial" panose="020B0604020202020204" pitchFamily="34" charset="0"/>
              </a:rPr>
              <a:t>The thing we are </a:t>
            </a:r>
            <a:r>
              <a:rPr lang="en-AU" altLang="en-US" sz="2400" dirty="0">
                <a:solidFill>
                  <a:srgbClr val="FFC000"/>
                </a:solidFill>
                <a:cs typeface="Arial" panose="020B0604020202020204" pitchFamily="34" charset="0"/>
              </a:rPr>
              <a:t>trying to explain </a:t>
            </a:r>
            <a:endParaRPr lang="en-US" sz="2400" dirty="0">
              <a:solidFill>
                <a:srgbClr val="FFC000"/>
              </a:solidFill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099096-8A1F-910B-91AB-9A2F4241ECE1}"/>
              </a:ext>
            </a:extLst>
          </p:cNvPr>
          <p:cNvSpPr/>
          <p:nvPr/>
        </p:nvSpPr>
        <p:spPr>
          <a:xfrm>
            <a:off x="3203848" y="1741457"/>
            <a:ext cx="2448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24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The part that we </a:t>
            </a:r>
            <a:r>
              <a:rPr lang="en-AU" altLang="en-US" sz="240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can explain</a:t>
            </a:r>
            <a:endParaRPr lang="en-US" sz="2400" dirty="0">
              <a:solidFill>
                <a:schemeClr val="accent5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C041B1-9037-528C-5D62-D015E6D5FA49}"/>
              </a:ext>
            </a:extLst>
          </p:cNvPr>
          <p:cNvSpPr/>
          <p:nvPr/>
        </p:nvSpPr>
        <p:spPr>
          <a:xfrm>
            <a:off x="6156176" y="1572291"/>
            <a:ext cx="2207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2400" b="0" dirty="0">
                <a:solidFill>
                  <a:srgbClr val="FF0000"/>
                </a:solidFill>
                <a:cs typeface="Arial" panose="020B0604020202020204" pitchFamily="34" charset="0"/>
              </a:rPr>
              <a:t>Left over stuff that we </a:t>
            </a:r>
            <a:r>
              <a:rPr lang="en-AU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can’t explain</a:t>
            </a:r>
            <a:endParaRPr lang="en-US" sz="2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05F561-4F93-0CCC-866F-6E8B66DFA849}"/>
              </a:ext>
            </a:extLst>
          </p:cNvPr>
          <p:cNvSpPr/>
          <p:nvPr/>
        </p:nvSpPr>
        <p:spPr>
          <a:xfrm>
            <a:off x="2267744" y="1849289"/>
            <a:ext cx="936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3600" b="0" dirty="0">
                <a:cs typeface="Arial" panose="020B0604020202020204" pitchFamily="34" charset="0"/>
              </a:rPr>
              <a:t>=</a:t>
            </a:r>
            <a:endParaRPr lang="en-US" sz="3600" b="0" dirty="0"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26264F-3585-11B6-B1A4-7C3504478CC7}"/>
              </a:ext>
            </a:extLst>
          </p:cNvPr>
          <p:cNvSpPr/>
          <p:nvPr/>
        </p:nvSpPr>
        <p:spPr>
          <a:xfrm>
            <a:off x="5411128" y="1849289"/>
            <a:ext cx="936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3600" b="0" dirty="0">
                <a:cs typeface="Arial" panose="020B0604020202020204" pitchFamily="34" charset="0"/>
              </a:rPr>
              <a:t>+</a:t>
            </a:r>
            <a:endParaRPr lang="en-US" sz="3600" b="0" dirty="0">
              <a:cs typeface="Arial" panose="020B0604020202020204" pitchFamily="34" charset="0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57356E08-B42A-517A-6505-F54993747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9679"/>
            <a:ext cx="8229600" cy="1143000"/>
          </a:xfrm>
        </p:spPr>
        <p:txBody>
          <a:bodyPr/>
          <a:lstStyle/>
          <a:p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Generalised linear models (GLMs)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426859-2E98-9619-58F7-5576068A5A20}"/>
              </a:ext>
            </a:extLst>
          </p:cNvPr>
          <p:cNvSpPr/>
          <p:nvPr/>
        </p:nvSpPr>
        <p:spPr>
          <a:xfrm>
            <a:off x="348496" y="4953362"/>
            <a:ext cx="8471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4000" b="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altLang="en-US" sz="4000" b="0" i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dirty="0">
                <a:cs typeface="Arial" panose="020B0604020202020204" pitchFamily="34" charset="0"/>
              </a:rPr>
              <a:t>~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dirty="0">
                <a:cs typeface="Arial" panose="020B0604020202020204" pitchFamily="34" charset="0"/>
              </a:rPr>
              <a:t>Some distribution(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Par1</a:t>
            </a:r>
            <a:r>
              <a:rPr lang="en-AU" altLang="en-US" sz="40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cs typeface="Arial" panose="020B0604020202020204" pitchFamily="34" charset="0"/>
              </a:rPr>
              <a:t>,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Par2</a:t>
            </a:r>
            <a:r>
              <a:rPr lang="en-AU" altLang="en-US" sz="4000" b="0" dirty="0">
                <a:cs typeface="Arial" panose="020B0604020202020204" pitchFamily="34" charset="0"/>
              </a:rPr>
              <a:t>)</a:t>
            </a:r>
            <a:endParaRPr lang="en-US" sz="4000" b="0" dirty="0"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B02C04-F948-3876-B74E-9A4A85948072}"/>
              </a:ext>
            </a:extLst>
          </p:cNvPr>
          <p:cNvSpPr/>
          <p:nvPr/>
        </p:nvSpPr>
        <p:spPr>
          <a:xfrm>
            <a:off x="1043608" y="5661248"/>
            <a:ext cx="72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Link function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(Par1</a:t>
            </a:r>
            <a:r>
              <a:rPr lang="en-AU" altLang="en-US" sz="40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) </a:t>
            </a:r>
            <a:r>
              <a:rPr lang="en-AU" altLang="en-US" sz="4000" b="0" dirty="0">
                <a:solidFill>
                  <a:srgbClr val="4597A0"/>
                </a:solidFill>
                <a:cs typeface="Arial" panose="020B0604020202020204" pitchFamily="34" charset="0"/>
              </a:rPr>
              <a:t>=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a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+ </a:t>
            </a:r>
            <a:r>
              <a:rPr lang="en-AU" altLang="en-US" sz="4000" b="0" i="1" dirty="0" err="1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b</a:t>
            </a:r>
            <a:r>
              <a:rPr lang="en-AU" altLang="en-US" sz="4000" b="0" i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altLang="en-US" sz="4000" b="0" i="1" baseline="-250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000" b="0" i="1" baseline="-25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E62FB-7830-1053-32A1-2F4540F6D55F}"/>
              </a:ext>
            </a:extLst>
          </p:cNvPr>
          <p:cNvSpPr/>
          <p:nvPr/>
        </p:nvSpPr>
        <p:spPr>
          <a:xfrm>
            <a:off x="2287197" y="3162534"/>
            <a:ext cx="42591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4000" b="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altLang="en-US" sz="4000" b="0" i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dirty="0">
                <a:cs typeface="Arial" panose="020B0604020202020204" pitchFamily="34" charset="0"/>
              </a:rPr>
              <a:t>~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dirty="0">
                <a:cs typeface="Arial" panose="020B0604020202020204" pitchFamily="34" charset="0"/>
              </a:rPr>
              <a:t>Normal(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m</a:t>
            </a:r>
            <a:r>
              <a:rPr lang="en-AU" altLang="en-US" sz="40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cs typeface="Arial" panose="020B0604020202020204" pitchFamily="34" charset="0"/>
              </a:rPr>
              <a:t>,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dirty="0">
                <a:solidFill>
                  <a:srgbClr val="FF0000"/>
                </a:solidFill>
                <a:latin typeface="Symbol" pitchFamily="2" charset="2"/>
                <a:cs typeface="Arial" panose="020B0604020202020204" pitchFamily="34" charset="0"/>
              </a:rPr>
              <a:t>s</a:t>
            </a:r>
            <a:r>
              <a:rPr lang="en-AU" altLang="en-US" sz="4000" b="0" dirty="0">
                <a:cs typeface="Arial" panose="020B0604020202020204" pitchFamily="34" charset="0"/>
              </a:rPr>
              <a:t>)</a:t>
            </a:r>
            <a:endParaRPr lang="en-US" sz="4000" b="0" dirty="0"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1DD9A-3A38-F831-7EEF-C6ADDB6DF18B}"/>
              </a:ext>
            </a:extLst>
          </p:cNvPr>
          <p:cNvSpPr/>
          <p:nvPr/>
        </p:nvSpPr>
        <p:spPr>
          <a:xfrm>
            <a:off x="2629051" y="3870420"/>
            <a:ext cx="35754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m</a:t>
            </a:r>
            <a:r>
              <a:rPr lang="en-AU" altLang="en-US" sz="40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dirty="0">
                <a:solidFill>
                  <a:srgbClr val="4597A0"/>
                </a:solidFill>
                <a:cs typeface="Arial" panose="020B0604020202020204" pitchFamily="34" charset="0"/>
              </a:rPr>
              <a:t>=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a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+ </a:t>
            </a:r>
            <a:r>
              <a:rPr lang="en-AU" altLang="en-US" sz="4000" b="0" i="1" dirty="0" err="1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b</a:t>
            </a:r>
            <a:r>
              <a:rPr lang="en-AU" altLang="en-US" sz="4000" b="0" i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altLang="en-US" sz="4000" b="0" i="1" baseline="-250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000" b="0" i="1" baseline="-25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52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426859-2E98-9619-58F7-5576068A5A20}"/>
              </a:ext>
            </a:extLst>
          </p:cNvPr>
          <p:cNvSpPr/>
          <p:nvPr/>
        </p:nvSpPr>
        <p:spPr>
          <a:xfrm>
            <a:off x="348496" y="1412776"/>
            <a:ext cx="8471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4000" b="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altLang="en-US" sz="4000" b="0" i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dirty="0">
                <a:cs typeface="Arial" panose="020B0604020202020204" pitchFamily="34" charset="0"/>
              </a:rPr>
              <a:t>~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dirty="0">
                <a:cs typeface="Arial" panose="020B0604020202020204" pitchFamily="34" charset="0"/>
              </a:rPr>
              <a:t>Some distribution(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Par1</a:t>
            </a:r>
            <a:r>
              <a:rPr lang="en-AU" altLang="en-US" sz="40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cs typeface="Arial" panose="020B0604020202020204" pitchFamily="34" charset="0"/>
              </a:rPr>
              <a:t>,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Par2</a:t>
            </a:r>
            <a:r>
              <a:rPr lang="en-AU" altLang="en-US" sz="4000" b="0" dirty="0">
                <a:cs typeface="Arial" panose="020B0604020202020204" pitchFamily="34" charset="0"/>
              </a:rPr>
              <a:t>)</a:t>
            </a:r>
            <a:endParaRPr lang="en-US" sz="4000" b="0" dirty="0"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B02C04-F948-3876-B74E-9A4A85948072}"/>
              </a:ext>
            </a:extLst>
          </p:cNvPr>
          <p:cNvSpPr/>
          <p:nvPr/>
        </p:nvSpPr>
        <p:spPr>
          <a:xfrm>
            <a:off x="1043608" y="2120662"/>
            <a:ext cx="72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Link function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(Par1</a:t>
            </a:r>
            <a:r>
              <a:rPr lang="en-AU" altLang="en-US" sz="40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) </a:t>
            </a:r>
            <a:r>
              <a:rPr lang="en-AU" altLang="en-US" sz="4000" b="0" dirty="0">
                <a:solidFill>
                  <a:srgbClr val="4597A0"/>
                </a:solidFill>
                <a:cs typeface="Arial" panose="020B0604020202020204" pitchFamily="34" charset="0"/>
              </a:rPr>
              <a:t>=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a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+ </a:t>
            </a:r>
            <a:r>
              <a:rPr lang="en-AU" altLang="en-US" sz="4000" b="0" i="1" dirty="0" err="1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b</a:t>
            </a:r>
            <a:r>
              <a:rPr lang="en-AU" altLang="en-US" sz="4000" b="0" i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altLang="en-US" sz="4000" b="0" i="1" baseline="-250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000" b="0" i="1" baseline="-25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499C23-2358-FC0A-1338-41203C44D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9679"/>
            <a:ext cx="8229600" cy="1143000"/>
          </a:xfrm>
        </p:spPr>
        <p:txBody>
          <a:bodyPr/>
          <a:lstStyle/>
          <a:p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Generalised linear models (GLMs)</a:t>
            </a:r>
          </a:p>
        </p:txBody>
      </p:sp>
    </p:spTree>
    <p:extLst>
      <p:ext uri="{BB962C8B-B14F-4D97-AF65-F5344CB8AC3E}">
        <p14:creationId xmlns:p14="http://schemas.microsoft.com/office/powerpoint/2010/main" val="207015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426859-2E98-9619-58F7-5576068A5A20}"/>
              </a:ext>
            </a:extLst>
          </p:cNvPr>
          <p:cNvSpPr/>
          <p:nvPr/>
        </p:nvSpPr>
        <p:spPr>
          <a:xfrm>
            <a:off x="348496" y="1412776"/>
            <a:ext cx="8471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4000" b="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altLang="en-US" sz="4000" b="0" i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dirty="0">
                <a:cs typeface="Arial" panose="020B0604020202020204" pitchFamily="34" charset="0"/>
              </a:rPr>
              <a:t>~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dirty="0">
                <a:cs typeface="Arial" panose="020B0604020202020204" pitchFamily="34" charset="0"/>
              </a:rPr>
              <a:t>Some distribution(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Par1</a:t>
            </a:r>
            <a:r>
              <a:rPr lang="en-AU" altLang="en-US" sz="40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cs typeface="Arial" panose="020B0604020202020204" pitchFamily="34" charset="0"/>
              </a:rPr>
              <a:t>,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Par2</a:t>
            </a:r>
            <a:r>
              <a:rPr lang="en-AU" altLang="en-US" sz="4000" b="0" dirty="0">
                <a:cs typeface="Arial" panose="020B0604020202020204" pitchFamily="34" charset="0"/>
              </a:rPr>
              <a:t>)</a:t>
            </a:r>
            <a:endParaRPr lang="en-US" sz="4000" b="0" dirty="0"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B02C04-F948-3876-B74E-9A4A85948072}"/>
              </a:ext>
            </a:extLst>
          </p:cNvPr>
          <p:cNvSpPr/>
          <p:nvPr/>
        </p:nvSpPr>
        <p:spPr>
          <a:xfrm>
            <a:off x="1043608" y="2120662"/>
            <a:ext cx="72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Link function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(Par1</a:t>
            </a:r>
            <a:r>
              <a:rPr lang="en-AU" altLang="en-US" sz="40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) </a:t>
            </a:r>
            <a:r>
              <a:rPr lang="en-AU" altLang="en-US" sz="4000" b="0" dirty="0">
                <a:solidFill>
                  <a:srgbClr val="4597A0"/>
                </a:solidFill>
                <a:cs typeface="Arial" panose="020B0604020202020204" pitchFamily="34" charset="0"/>
              </a:rPr>
              <a:t>=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a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+ </a:t>
            </a:r>
            <a:r>
              <a:rPr lang="en-AU" altLang="en-US" sz="4000" b="0" i="1" dirty="0" err="1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b</a:t>
            </a:r>
            <a:r>
              <a:rPr lang="en-AU" altLang="en-US" sz="4000" b="0" i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altLang="en-US" sz="4000" b="0" i="1" baseline="-250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000" b="0" i="1" baseline="-25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499C23-2358-FC0A-1338-41203C44D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9679"/>
            <a:ext cx="8229600" cy="1143000"/>
          </a:xfrm>
        </p:spPr>
        <p:txBody>
          <a:bodyPr/>
          <a:lstStyle/>
          <a:p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Generalised linear models (GLMs)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483609D-133C-BF82-4E07-FBA86B1F10CE}"/>
              </a:ext>
            </a:extLst>
          </p:cNvPr>
          <p:cNvSpPr/>
          <p:nvPr/>
        </p:nvSpPr>
        <p:spPr bwMode="auto">
          <a:xfrm>
            <a:off x="6228184" y="2043155"/>
            <a:ext cx="1728192" cy="914400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F81E2B-36E4-5ACB-4437-467BFF2236D3}"/>
              </a:ext>
            </a:extLst>
          </p:cNvPr>
          <p:cNvSpPr txBox="1"/>
          <p:nvPr/>
        </p:nvSpPr>
        <p:spPr>
          <a:xfrm>
            <a:off x="5818702" y="3012926"/>
            <a:ext cx="25471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altLang="en-US" sz="2400" b="0" i="1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“Linear predictor”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217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426859-2E98-9619-58F7-5576068A5A20}"/>
              </a:ext>
            </a:extLst>
          </p:cNvPr>
          <p:cNvSpPr/>
          <p:nvPr/>
        </p:nvSpPr>
        <p:spPr>
          <a:xfrm>
            <a:off x="348496" y="1412776"/>
            <a:ext cx="8471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4000" b="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altLang="en-US" sz="4000" b="0" i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dirty="0">
                <a:cs typeface="Arial" panose="020B0604020202020204" pitchFamily="34" charset="0"/>
              </a:rPr>
              <a:t>~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dirty="0">
                <a:cs typeface="Arial" panose="020B0604020202020204" pitchFamily="34" charset="0"/>
              </a:rPr>
              <a:t>Some distribution(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Par1</a:t>
            </a:r>
            <a:r>
              <a:rPr lang="en-AU" altLang="en-US" sz="40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cs typeface="Arial" panose="020B0604020202020204" pitchFamily="34" charset="0"/>
              </a:rPr>
              <a:t>,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Par2</a:t>
            </a:r>
            <a:r>
              <a:rPr lang="en-AU" altLang="en-US" sz="4000" b="0" dirty="0">
                <a:cs typeface="Arial" panose="020B0604020202020204" pitchFamily="34" charset="0"/>
              </a:rPr>
              <a:t>)</a:t>
            </a:r>
            <a:endParaRPr lang="en-US" sz="4000" b="0" dirty="0"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B02C04-F948-3876-B74E-9A4A85948072}"/>
              </a:ext>
            </a:extLst>
          </p:cNvPr>
          <p:cNvSpPr/>
          <p:nvPr/>
        </p:nvSpPr>
        <p:spPr>
          <a:xfrm>
            <a:off x="1043608" y="2120662"/>
            <a:ext cx="72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Link function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(Par1</a:t>
            </a:r>
            <a:r>
              <a:rPr lang="en-AU" altLang="en-US" sz="40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) </a:t>
            </a:r>
            <a:r>
              <a:rPr lang="en-AU" altLang="en-US" sz="4000" b="0" dirty="0">
                <a:solidFill>
                  <a:srgbClr val="4597A0"/>
                </a:solidFill>
                <a:cs typeface="Arial" panose="020B0604020202020204" pitchFamily="34" charset="0"/>
              </a:rPr>
              <a:t>=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a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+ </a:t>
            </a:r>
            <a:r>
              <a:rPr lang="en-AU" altLang="en-US" sz="4000" b="0" i="1" dirty="0" err="1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b</a:t>
            </a:r>
            <a:r>
              <a:rPr lang="en-AU" altLang="en-US" sz="4000" b="0" i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altLang="en-US" sz="4000" b="0" i="1" baseline="-250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000" b="0" i="1" baseline="-25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E62FB-7830-1053-32A1-2F4540F6D55F}"/>
              </a:ext>
            </a:extLst>
          </p:cNvPr>
          <p:cNvSpPr/>
          <p:nvPr/>
        </p:nvSpPr>
        <p:spPr>
          <a:xfrm>
            <a:off x="4273300" y="2996952"/>
            <a:ext cx="42591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3200" b="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altLang="en-US" sz="3200" b="0" i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3200" b="0" dirty="0">
                <a:cs typeface="Arial" panose="020B0604020202020204" pitchFamily="34" charset="0"/>
              </a:rPr>
              <a:t>~</a:t>
            </a:r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3200" b="0" dirty="0">
                <a:cs typeface="Arial" panose="020B0604020202020204" pitchFamily="34" charset="0"/>
              </a:rPr>
              <a:t>Binomial(</a:t>
            </a:r>
            <a:r>
              <a:rPr lang="en-AU" altLang="en-US" sz="3200" b="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1</a:t>
            </a:r>
            <a:r>
              <a:rPr lang="en-AU" altLang="en-US" sz="3200" b="0" dirty="0">
                <a:cs typeface="Arial" panose="020B0604020202020204" pitchFamily="34" charset="0"/>
              </a:rPr>
              <a:t>, </a:t>
            </a:r>
            <a:r>
              <a:rPr lang="en-AU" altLang="en-US" sz="3200" b="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altLang="en-US" sz="32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3200" b="0" dirty="0">
                <a:cs typeface="Arial" panose="020B0604020202020204" pitchFamily="34" charset="0"/>
              </a:rPr>
              <a:t>)</a:t>
            </a:r>
            <a:endParaRPr lang="en-US" sz="3200" b="0" dirty="0"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1DD9A-3A38-F831-7EEF-C6ADDB6DF18B}"/>
              </a:ext>
            </a:extLst>
          </p:cNvPr>
          <p:cNvSpPr/>
          <p:nvPr/>
        </p:nvSpPr>
        <p:spPr>
          <a:xfrm>
            <a:off x="4273299" y="3560822"/>
            <a:ext cx="42591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logit(</a:t>
            </a:r>
            <a:r>
              <a:rPr lang="en-AU" altLang="en-US" sz="3200" b="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altLang="en-US" sz="32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)</a:t>
            </a:r>
            <a:r>
              <a:rPr lang="en-AU" altLang="en-US" sz="3200" b="0" dirty="0">
                <a:solidFill>
                  <a:srgbClr val="4597A0"/>
                </a:solidFill>
                <a:cs typeface="Arial" panose="020B0604020202020204" pitchFamily="34" charset="0"/>
              </a:rPr>
              <a:t>=</a:t>
            </a:r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3200" b="0" i="1" dirty="0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a</a:t>
            </a:r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+ </a:t>
            </a:r>
            <a:r>
              <a:rPr lang="en-AU" altLang="en-US" sz="3200" b="0" i="1" dirty="0" err="1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b</a:t>
            </a:r>
            <a:r>
              <a:rPr lang="en-AU" altLang="en-US" sz="3200" b="0" i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altLang="en-US" sz="3200" b="0" i="1" baseline="-250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3200" b="0" i="1" baseline="-25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559583-C367-4D8B-A302-672344641D85}"/>
              </a:ext>
            </a:extLst>
          </p:cNvPr>
          <p:cNvSpPr/>
          <p:nvPr/>
        </p:nvSpPr>
        <p:spPr>
          <a:xfrm>
            <a:off x="683568" y="3329989"/>
            <a:ext cx="2784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sz="2800" b="0" dirty="0">
                <a:cs typeface="Arial" panose="020B0604020202020204" pitchFamily="34" charset="0"/>
              </a:rPr>
              <a:t>Binary response</a:t>
            </a:r>
            <a:endParaRPr lang="en-US" sz="28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212CE0-9233-2E3F-3F09-2FF3C200830F}"/>
              </a:ext>
            </a:extLst>
          </p:cNvPr>
          <p:cNvCxnSpPr>
            <a:cxnSpLocks/>
          </p:cNvCxnSpPr>
          <p:nvPr/>
        </p:nvCxnSpPr>
        <p:spPr bwMode="auto">
          <a:xfrm flipV="1">
            <a:off x="3395540" y="3618631"/>
            <a:ext cx="936104" cy="13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5B3C5C6E-DAAF-A49C-E34E-46C918BB6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9679"/>
            <a:ext cx="8229600" cy="1143000"/>
          </a:xfrm>
        </p:spPr>
        <p:txBody>
          <a:bodyPr/>
          <a:lstStyle/>
          <a:p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Generalised linear models (GLMs)</a:t>
            </a:r>
          </a:p>
        </p:txBody>
      </p:sp>
    </p:spTree>
    <p:extLst>
      <p:ext uri="{BB962C8B-B14F-4D97-AF65-F5344CB8AC3E}">
        <p14:creationId xmlns:p14="http://schemas.microsoft.com/office/powerpoint/2010/main" val="305481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426859-2E98-9619-58F7-5576068A5A20}"/>
              </a:ext>
            </a:extLst>
          </p:cNvPr>
          <p:cNvSpPr/>
          <p:nvPr/>
        </p:nvSpPr>
        <p:spPr>
          <a:xfrm>
            <a:off x="348496" y="1412776"/>
            <a:ext cx="8471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4000" b="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altLang="en-US" sz="4000" b="0" i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dirty="0">
                <a:cs typeface="Arial" panose="020B0604020202020204" pitchFamily="34" charset="0"/>
              </a:rPr>
              <a:t>~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dirty="0">
                <a:cs typeface="Arial" panose="020B0604020202020204" pitchFamily="34" charset="0"/>
              </a:rPr>
              <a:t>Some distribution(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Par1</a:t>
            </a:r>
            <a:r>
              <a:rPr lang="en-AU" altLang="en-US" sz="40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cs typeface="Arial" panose="020B0604020202020204" pitchFamily="34" charset="0"/>
              </a:rPr>
              <a:t>,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Par2</a:t>
            </a:r>
            <a:r>
              <a:rPr lang="en-AU" altLang="en-US" sz="4000" b="0" dirty="0">
                <a:cs typeface="Arial" panose="020B0604020202020204" pitchFamily="34" charset="0"/>
              </a:rPr>
              <a:t>)</a:t>
            </a:r>
            <a:endParaRPr lang="en-US" sz="4000" b="0" dirty="0"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B02C04-F948-3876-B74E-9A4A85948072}"/>
              </a:ext>
            </a:extLst>
          </p:cNvPr>
          <p:cNvSpPr/>
          <p:nvPr/>
        </p:nvSpPr>
        <p:spPr>
          <a:xfrm>
            <a:off x="1043608" y="2120662"/>
            <a:ext cx="72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Link function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(Par1</a:t>
            </a:r>
            <a:r>
              <a:rPr lang="en-AU" altLang="en-US" sz="40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) </a:t>
            </a:r>
            <a:r>
              <a:rPr lang="en-AU" altLang="en-US" sz="4000" b="0" dirty="0">
                <a:solidFill>
                  <a:srgbClr val="4597A0"/>
                </a:solidFill>
                <a:cs typeface="Arial" panose="020B0604020202020204" pitchFamily="34" charset="0"/>
              </a:rPr>
              <a:t>=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4000" b="0" i="1" dirty="0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a</a:t>
            </a:r>
            <a:r>
              <a:rPr lang="en-AU" altLang="en-US" sz="40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+ </a:t>
            </a:r>
            <a:r>
              <a:rPr lang="en-AU" altLang="en-US" sz="4000" b="0" i="1" dirty="0" err="1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b</a:t>
            </a:r>
            <a:r>
              <a:rPr lang="en-AU" altLang="en-US" sz="4000" b="0" i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altLang="en-US" sz="4000" b="0" i="1" baseline="-250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000" b="0" i="1" baseline="-25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E62FB-7830-1053-32A1-2F4540F6D55F}"/>
              </a:ext>
            </a:extLst>
          </p:cNvPr>
          <p:cNvSpPr/>
          <p:nvPr/>
        </p:nvSpPr>
        <p:spPr>
          <a:xfrm>
            <a:off x="4273300" y="2996952"/>
            <a:ext cx="42591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3200" b="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altLang="en-US" sz="3200" b="0" i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3200" b="0" dirty="0">
                <a:cs typeface="Arial" panose="020B0604020202020204" pitchFamily="34" charset="0"/>
              </a:rPr>
              <a:t>~</a:t>
            </a:r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3200" b="0" dirty="0">
                <a:cs typeface="Arial" panose="020B0604020202020204" pitchFamily="34" charset="0"/>
              </a:rPr>
              <a:t>Binomial(</a:t>
            </a:r>
            <a:r>
              <a:rPr lang="en-AU" altLang="en-US" sz="3200" b="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1</a:t>
            </a:r>
            <a:r>
              <a:rPr lang="en-AU" altLang="en-US" sz="3200" b="0" dirty="0">
                <a:cs typeface="Arial" panose="020B0604020202020204" pitchFamily="34" charset="0"/>
              </a:rPr>
              <a:t>, </a:t>
            </a:r>
            <a:r>
              <a:rPr lang="en-AU" altLang="en-US" sz="3200" b="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altLang="en-US" sz="32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3200" b="0" dirty="0">
                <a:cs typeface="Arial" panose="020B0604020202020204" pitchFamily="34" charset="0"/>
              </a:rPr>
              <a:t>)</a:t>
            </a:r>
            <a:endParaRPr lang="en-US" sz="3200" b="0" dirty="0"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1DD9A-3A38-F831-7EEF-C6ADDB6DF18B}"/>
              </a:ext>
            </a:extLst>
          </p:cNvPr>
          <p:cNvSpPr/>
          <p:nvPr/>
        </p:nvSpPr>
        <p:spPr>
          <a:xfrm>
            <a:off x="4273299" y="3560822"/>
            <a:ext cx="42591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logit(</a:t>
            </a:r>
            <a:r>
              <a:rPr lang="en-AU" altLang="en-US" sz="3200" b="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altLang="en-US" sz="32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)</a:t>
            </a:r>
            <a:r>
              <a:rPr lang="en-AU" altLang="en-US" sz="3200" b="0" dirty="0">
                <a:solidFill>
                  <a:srgbClr val="4597A0"/>
                </a:solidFill>
                <a:cs typeface="Arial" panose="020B0604020202020204" pitchFamily="34" charset="0"/>
              </a:rPr>
              <a:t>=</a:t>
            </a:r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3200" b="0" i="1" dirty="0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a</a:t>
            </a:r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+ </a:t>
            </a:r>
            <a:r>
              <a:rPr lang="en-AU" altLang="en-US" sz="3200" b="0" i="1" dirty="0" err="1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b</a:t>
            </a:r>
            <a:r>
              <a:rPr lang="en-AU" altLang="en-US" sz="3200" b="0" i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altLang="en-US" sz="3200" b="0" i="1" baseline="-250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3200" b="0" i="1" baseline="-25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C0D38-9804-D356-16D2-579B8C281002}"/>
              </a:ext>
            </a:extLst>
          </p:cNvPr>
          <p:cNvSpPr/>
          <p:nvPr/>
        </p:nvSpPr>
        <p:spPr>
          <a:xfrm>
            <a:off x="4201292" y="4293096"/>
            <a:ext cx="42591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3200" b="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altLang="en-US" sz="3200" b="0" i="1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3200" b="0" dirty="0">
                <a:cs typeface="Arial" panose="020B0604020202020204" pitchFamily="34" charset="0"/>
              </a:rPr>
              <a:t>~</a:t>
            </a:r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3200" b="0" dirty="0">
                <a:cs typeface="Arial" panose="020B0604020202020204" pitchFamily="34" charset="0"/>
              </a:rPr>
              <a:t>Binomial(</a:t>
            </a:r>
            <a:r>
              <a:rPr lang="en-AU" altLang="en-US" sz="3200" b="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AU" altLang="en-US" sz="3200" b="0" dirty="0">
                <a:cs typeface="Arial" panose="020B0604020202020204" pitchFamily="34" charset="0"/>
              </a:rPr>
              <a:t>, </a:t>
            </a:r>
            <a:r>
              <a:rPr lang="en-AU" altLang="en-US" sz="3200" b="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altLang="en-US" sz="32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3200" b="0" dirty="0">
                <a:cs typeface="Arial" panose="020B0604020202020204" pitchFamily="34" charset="0"/>
              </a:rPr>
              <a:t>)</a:t>
            </a:r>
            <a:endParaRPr lang="en-US" sz="3200" b="0" dirty="0"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59ABBD-F3F3-DEAD-0B25-CF8ABB1C53C8}"/>
              </a:ext>
            </a:extLst>
          </p:cNvPr>
          <p:cNvSpPr/>
          <p:nvPr/>
        </p:nvSpPr>
        <p:spPr>
          <a:xfrm>
            <a:off x="4201291" y="4848255"/>
            <a:ext cx="42591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logit(</a:t>
            </a:r>
            <a:r>
              <a:rPr lang="en-AU" altLang="en-US" sz="3200" b="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altLang="en-US" sz="3200" b="0" i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)</a:t>
            </a:r>
            <a:r>
              <a:rPr lang="en-AU" altLang="en-US" sz="3200" b="0" dirty="0">
                <a:solidFill>
                  <a:srgbClr val="4597A0"/>
                </a:solidFill>
                <a:cs typeface="Arial" panose="020B0604020202020204" pitchFamily="34" charset="0"/>
              </a:rPr>
              <a:t>=</a:t>
            </a:r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AU" altLang="en-US" sz="3200" b="0" i="1" dirty="0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a</a:t>
            </a:r>
            <a:r>
              <a:rPr lang="en-AU" altLang="en-US" sz="3200" b="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+ </a:t>
            </a:r>
            <a:r>
              <a:rPr lang="en-AU" altLang="en-US" sz="3200" b="0" i="1" dirty="0" err="1">
                <a:solidFill>
                  <a:schemeClr val="accent5">
                    <a:lumMod val="50000"/>
                  </a:schemeClr>
                </a:solidFill>
                <a:latin typeface="Symbol" pitchFamily="2" charset="2"/>
                <a:cs typeface="Arial" panose="020B0604020202020204" pitchFamily="34" charset="0"/>
              </a:rPr>
              <a:t>b</a:t>
            </a:r>
            <a:r>
              <a:rPr lang="en-AU" altLang="en-US" sz="3200" b="0" i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altLang="en-US" sz="3200" b="0" i="1" baseline="-250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3200" b="0" i="1" baseline="-25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559583-C367-4D8B-A302-672344641D85}"/>
              </a:ext>
            </a:extLst>
          </p:cNvPr>
          <p:cNvSpPr/>
          <p:nvPr/>
        </p:nvSpPr>
        <p:spPr>
          <a:xfrm>
            <a:off x="683568" y="3329989"/>
            <a:ext cx="2784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sz="2800" b="0" dirty="0">
                <a:cs typeface="Arial" panose="020B0604020202020204" pitchFamily="34" charset="0"/>
              </a:rPr>
              <a:t>Binary response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2F6D21-ABF0-487B-7B42-D7C7A1D07179}"/>
              </a:ext>
            </a:extLst>
          </p:cNvPr>
          <p:cNvSpPr/>
          <p:nvPr/>
        </p:nvSpPr>
        <p:spPr>
          <a:xfrm>
            <a:off x="720400" y="4377733"/>
            <a:ext cx="236154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sz="2800" b="0" dirty="0">
                <a:cs typeface="Arial" panose="020B0604020202020204" pitchFamily="34" charset="0"/>
              </a:rPr>
              <a:t># successes, </a:t>
            </a:r>
          </a:p>
          <a:p>
            <a:r>
              <a:rPr lang="en-AU" altLang="en-US" sz="2800" b="0" dirty="0">
                <a:cs typeface="Arial" panose="020B0604020202020204" pitchFamily="34" charset="0"/>
              </a:rPr>
              <a:t># failures</a:t>
            </a:r>
            <a:endParaRPr lang="en-US" sz="28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212CE0-9233-2E3F-3F09-2FF3C200830F}"/>
              </a:ext>
            </a:extLst>
          </p:cNvPr>
          <p:cNvCxnSpPr>
            <a:cxnSpLocks/>
          </p:cNvCxnSpPr>
          <p:nvPr/>
        </p:nvCxnSpPr>
        <p:spPr bwMode="auto">
          <a:xfrm flipV="1">
            <a:off x="3395540" y="3618631"/>
            <a:ext cx="936104" cy="13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C1057B-D9F4-E85B-4DCA-80AEF4F73A62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7488" y="4836708"/>
            <a:ext cx="1404156" cy="196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5FC0CFD7-FF30-D0D7-4C57-EBC89B4E6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9679"/>
            <a:ext cx="8229600" cy="1143000"/>
          </a:xfrm>
        </p:spPr>
        <p:txBody>
          <a:bodyPr/>
          <a:lstStyle/>
          <a:p>
            <a:r>
              <a:rPr lang="en-AU" altLang="en-US" dirty="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Generalised linear models (GLMs)</a:t>
            </a:r>
          </a:p>
        </p:txBody>
      </p:sp>
    </p:spTree>
    <p:extLst>
      <p:ext uri="{BB962C8B-B14F-4D97-AF65-F5344CB8AC3E}">
        <p14:creationId xmlns:p14="http://schemas.microsoft.com/office/powerpoint/2010/main" val="21119063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24984</TotalTime>
  <Words>1544</Words>
  <Application>Microsoft Macintosh PowerPoint</Application>
  <PresentationFormat>On-screen Show (4:3)</PresentationFormat>
  <Paragraphs>223</Paragraphs>
  <Slides>38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Helvetica</vt:lpstr>
      <vt:lpstr>Symbol</vt:lpstr>
      <vt:lpstr>Times New Roman</vt:lpstr>
      <vt:lpstr>Default Design</vt:lpstr>
      <vt:lpstr>PowerPoint Presentation</vt:lpstr>
      <vt:lpstr>PowerPoint Presentation</vt:lpstr>
      <vt:lpstr>Statistical models in general </vt:lpstr>
      <vt:lpstr>Linear models (LMs)</vt:lpstr>
      <vt:lpstr>Generalised linear models (GLMs)</vt:lpstr>
      <vt:lpstr>Generalised linear models (GLMs)</vt:lpstr>
      <vt:lpstr>Generalised linear models (GLMs)</vt:lpstr>
      <vt:lpstr>Generalised linear models (GLMs)</vt:lpstr>
      <vt:lpstr>Generalised linear models (GLMs)</vt:lpstr>
      <vt:lpstr>Generalised linear models (GLMs)</vt:lpstr>
      <vt:lpstr>PowerPoint Presentation</vt:lpstr>
      <vt:lpstr>PowerPoint Presentation</vt:lpstr>
      <vt:lpstr>Why GLMs?  (1) Respecting the bounds!</vt:lpstr>
      <vt:lpstr>Why GLMs?  (1) Respecting the bounds!</vt:lpstr>
      <vt:lpstr>Why GLMs?  (1) Respecting the bounds!</vt:lpstr>
      <vt:lpstr>Why GLMs?  (1) Respecting the bounds!</vt:lpstr>
      <vt:lpstr>Why GLMs?  (1) Respecting the bounds!</vt:lpstr>
      <vt:lpstr>Why GLMs?  (1) Respecting the bounds!</vt:lpstr>
      <vt:lpstr>Why GLMs?  (1) Respecting the bounds!</vt:lpstr>
      <vt:lpstr>Why GLMs?  (2) Appropriate error distributions</vt:lpstr>
      <vt:lpstr>Why GLMs?  (2) Appropriate error distributions</vt:lpstr>
      <vt:lpstr>PowerPoint Presentation</vt:lpstr>
      <vt:lpstr>Rhodanthe germination data</vt:lpstr>
      <vt:lpstr>GLM summary tables</vt:lpstr>
      <vt:lpstr>GLM summary tables</vt:lpstr>
      <vt:lpstr>GLM summary tables</vt:lpstr>
      <vt:lpstr>PowerPoint Presentation</vt:lpstr>
      <vt:lpstr>Overdispersion!!!</vt:lpstr>
      <vt:lpstr>Overdispersion</vt:lpstr>
      <vt:lpstr>Overdispersion</vt:lpstr>
      <vt:lpstr>Dealing with overdispersion</vt:lpstr>
      <vt:lpstr>Dealing with overdispersion</vt:lpstr>
      <vt:lpstr>Dealing with overdispersion</vt:lpstr>
      <vt:lpstr>Dealing with overdispersion</vt:lpstr>
      <vt:lpstr>Dealing with overdispersion</vt:lpstr>
      <vt:lpstr>Dealing with overdispersion</vt:lpstr>
      <vt:lpstr>Dealing with overdispersion</vt:lpstr>
      <vt:lpstr>PowerPoint Presentation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Richardson</dc:creator>
  <cp:lastModifiedBy>John Dwyer</cp:lastModifiedBy>
  <cp:revision>294</cp:revision>
  <cp:lastPrinted>2021-03-18T03:08:35Z</cp:lastPrinted>
  <dcterms:created xsi:type="dcterms:W3CDTF">2011-04-11T10:26:01Z</dcterms:created>
  <dcterms:modified xsi:type="dcterms:W3CDTF">2022-11-01T22:56:37Z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382bf1-026c-423b-a2f3-9729d1fde3ca_Enabled">
    <vt:lpwstr>true</vt:lpwstr>
  </property>
  <property fmtid="{D5CDD505-2E9C-101B-9397-08002B2CF9AE}" pid="3" name="MSIP_Label_37382bf1-026c-423b-a2f3-9729d1fde3ca_SetDate">
    <vt:lpwstr>2022-07-05T06:22:47Z</vt:lpwstr>
  </property>
  <property fmtid="{D5CDD505-2E9C-101B-9397-08002B2CF9AE}" pid="4" name="MSIP_Label_37382bf1-026c-423b-a2f3-9729d1fde3ca_Method">
    <vt:lpwstr>Privileged</vt:lpwstr>
  </property>
  <property fmtid="{D5CDD505-2E9C-101B-9397-08002B2CF9AE}" pid="5" name="MSIP_Label_37382bf1-026c-423b-a2f3-9729d1fde3ca_Name">
    <vt:lpwstr>OFFICIAL - PUBLIC</vt:lpwstr>
  </property>
  <property fmtid="{D5CDD505-2E9C-101B-9397-08002B2CF9AE}" pid="6" name="MSIP_Label_37382bf1-026c-423b-a2f3-9729d1fde3ca_SiteId">
    <vt:lpwstr>b6e377cf-9db3-46cb-91a2-fad9605bb15c</vt:lpwstr>
  </property>
  <property fmtid="{D5CDD505-2E9C-101B-9397-08002B2CF9AE}" pid="7" name="MSIP_Label_37382bf1-026c-423b-a2f3-9729d1fde3ca_ActionId">
    <vt:lpwstr>b4f499ca-07b8-42f7-ab84-dccb1b3b0f71</vt:lpwstr>
  </property>
  <property fmtid="{D5CDD505-2E9C-101B-9397-08002B2CF9AE}" pid="8" name="MSIP_Label_37382bf1-026c-423b-a2f3-9729d1fde3ca_ContentBits">
    <vt:lpwstr>0</vt:lpwstr>
  </property>
</Properties>
</file>