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9"/>
    <p:restoredTop sz="94754"/>
  </p:normalViewPr>
  <p:slideViewPr>
    <p:cSldViewPr snapToGrid="0" snapToObjects="1">
      <p:cViewPr varScale="1">
        <p:scale>
          <a:sx n="98" d="100"/>
          <a:sy n="9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7838-E875-70FD-1AE0-247320DF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2416-F9FE-EFDE-E0B5-E6FC0BEC6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AD80-3D51-8746-2025-594A867A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D377-126A-36A8-154A-F933585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1D8D-DF95-7BBB-C000-788C0DA6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EA52-7F44-7C13-0D85-A1AAA940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48CF-DF14-F440-728D-A0887D9A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1DA9-D565-20DB-830A-4F32BD1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7A1B-AFE4-D395-51B2-288124F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B2EC-96E0-7B73-9BB5-5FFED897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7C9-8635-3376-22CD-BE7424A3F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FCFE-5F6B-B407-510D-2F350544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69DA-3354-3B23-56FF-7030682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F934-EC44-264E-D50C-58A66F67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C7DC-631D-B1A9-6254-9E277C12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A324-C9E8-1B11-3632-6B611331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1FFA-9EF1-F4AD-5C6A-2096BB48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1418-EBEE-6ACA-AF59-4419CA39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139B-9638-E766-5EC3-4C838730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49C6-4E0F-1C39-C0CC-3AE4E4D4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2518-280C-5942-0789-16FF1A95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77FD-E393-CB41-1614-6DD8B9BC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6943-7F6D-21C8-CFBE-9447391F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DDF1-CAD2-02C2-3D60-3385AD21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55CB-BE8A-5D14-5031-0708CE9F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A2B1-0226-01B9-DE22-BB1FE9EF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BABC-7F4D-081B-4072-45201E17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1819A-E7F3-378B-2907-C6DFB5DC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83320-4A9C-D6FE-D933-02F7EFB2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451C-6054-9843-98A2-72531E66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10EA-3B0B-C18F-D64D-A47F337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5189-596E-90F4-ED76-7FF3E2F6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4F30-2609-FF73-D689-0303FF27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03B1-956C-761F-474F-3599DE4E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C1AB3-6788-0AB7-FE40-EFD49157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730B6-63F0-64C2-6DC6-DAD03BE9D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6949-F10D-9FAA-CC02-9807385A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438A-E960-AFEF-ACCA-06CCEA40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0A550-05D8-D45A-F0C9-480F0AA9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F7D-666B-D57C-EEEF-C19DAAC2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628D1-845A-5A0A-3B3A-CDDB75E0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1E04-9914-F8F9-7807-72FAB8A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F632-28D4-2720-DEED-1CC948E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438E9-AF96-EB28-619C-F9344293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026C4-72DC-C45B-A725-E362EAC6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AF15-5966-8A6D-2546-B420FD1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3292-7C26-21BA-CB35-016381A7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6F1F-88E0-D229-BC48-F0CE962C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4ADF-8CAB-0BC0-9D95-4098608E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936A-66CB-8124-CF24-6A58BD1A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D270-7037-1446-5BC8-7D6FE880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6DB0-D976-77CE-40F0-11B7CCD6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22B-29BE-BDB5-9A07-E7CFF5E9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5C642-D06A-D459-B9A4-7728C03F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16A9C-5EEE-7BD8-C019-6910CE2E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D795-AAE0-9CF4-5D62-C3C68A15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96EC-0A69-FD39-8832-A3B62AAC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B4734-14F9-4B76-FE50-017AE42D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E35E7-70F1-0EFA-63AB-7E9714C2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330D-E907-2FF2-AA32-9E1314E4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6EB3-12E3-00B7-1A90-D000B9561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5684-675F-054D-8CBD-B90F42911F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6947-E581-2840-B37C-17DF9FCC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FC5A-CC49-6440-0741-4509C535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D252-289C-584B-8E77-B934EB05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eerj.com/articles/4794/#p-6" TargetMode="External"/><Relationship Id="rId13" Type="http://schemas.openxmlformats.org/officeDocument/2006/relationships/hyperlink" Target="https://www.r-bloggers.com/2020/07/getting-started-with-r-markdown-guide-and-cheatsheet/" TargetMode="External"/><Relationship Id="rId3" Type="http://schemas.openxmlformats.org/officeDocument/2006/relationships/hyperlink" Target="https://www.learnbymarketing.com/tutorials/explaining-the-lm-summary-in-r/" TargetMode="External"/><Relationship Id="rId7" Type="http://schemas.openxmlformats.org/officeDocument/2006/relationships/hyperlink" Target="https://environmentalcomputing.net/statistics/mixed-models/" TargetMode="External"/><Relationship Id="rId12" Type="http://schemas.openxmlformats.org/officeDocument/2006/relationships/hyperlink" Target="https://rmarkdown.rstudio.com/lesson-1.html" TargetMode="External"/><Relationship Id="rId2" Type="http://schemas.openxmlformats.org/officeDocument/2006/relationships/hyperlink" Target="https://r-bootcamp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mm.wikidot.com/" TargetMode="External"/><Relationship Id="rId11" Type="http://schemas.openxmlformats.org/officeDocument/2006/relationships/hyperlink" Target="https://ourcodingclub.github.io/tutorials/rmarkdown/" TargetMode="External"/><Relationship Id="rId5" Type="http://schemas.openxmlformats.org/officeDocument/2006/relationships/hyperlink" Target="https://towardsdatascience.com/generalized-linear-models-9cbf848bb8ab" TargetMode="External"/><Relationship Id="rId10" Type="http://schemas.openxmlformats.org/officeDocument/2006/relationships/hyperlink" Target="https://noamross.github.io/gams-in-r-course/" TargetMode="External"/><Relationship Id="rId4" Type="http://schemas.openxmlformats.org/officeDocument/2006/relationships/hyperlink" Target="https://www.data-to-viz.com/" TargetMode="External"/><Relationship Id="rId9" Type="http://schemas.openxmlformats.org/officeDocument/2006/relationships/hyperlink" Target="https://cran.r-project.org/web/packages/DHARMa/vignettes/DHARMa.html#simulation-o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0FB-11C7-0062-3F30-929A331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variable is the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FC8E-CFE9-FA01-9AB7-64737AAF70CE}"/>
              </a:ext>
            </a:extLst>
          </p:cNvPr>
          <p:cNvSpPr txBox="1"/>
          <p:nvPr/>
        </p:nvSpPr>
        <p:spPr>
          <a:xfrm>
            <a:off x="1850570" y="2090172"/>
            <a:ext cx="95032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(integer)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(0,1)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“Raw” proportion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(# successes, # failures))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Pre-calculated proportion (a number between 0 and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Multinomial (e.g. low, medium, high)</a:t>
            </a:r>
          </a:p>
        </p:txBody>
      </p:sp>
    </p:spTree>
    <p:extLst>
      <p:ext uri="{BB962C8B-B14F-4D97-AF65-F5344CB8AC3E}">
        <p14:creationId xmlns:p14="http://schemas.microsoft.com/office/powerpoint/2010/main" val="15540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0FB-11C7-0062-3F30-929A331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What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variables are the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FC8E-CFE9-FA01-9AB7-64737AAF70CE}"/>
              </a:ext>
            </a:extLst>
          </p:cNvPr>
          <p:cNvSpPr txBox="1"/>
          <p:nvPr/>
        </p:nvSpPr>
        <p:spPr>
          <a:xfrm>
            <a:off x="1850570" y="2090172"/>
            <a:ext cx="95032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(0,1)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(a “factor” in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956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0FB-11C7-0062-3F30-929A331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Does your dataset have “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FC8E-CFE9-FA01-9AB7-64737AAF70CE}"/>
              </a:ext>
            </a:extLst>
          </p:cNvPr>
          <p:cNvSpPr txBox="1"/>
          <p:nvPr/>
        </p:nvSpPr>
        <p:spPr>
          <a:xfrm>
            <a:off x="1850570" y="2090172"/>
            <a:ext cx="95032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your observations clustered into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can be spatial, temporal, phylogenetic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 in plots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Saplings in tubs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Seeds on Petri dishes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 measures on the same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 in genera (or families or whatever)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B05A4-6824-F703-A8FE-B0AD6D9187EE}"/>
              </a:ext>
            </a:extLst>
          </p:cNvPr>
          <p:cNvSpPr txBox="1"/>
          <p:nvPr/>
        </p:nvSpPr>
        <p:spPr>
          <a:xfrm>
            <a:off x="1066800" y="14903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of data is referred to as an “observation”</a:t>
            </a:r>
          </a:p>
        </p:txBody>
      </p:sp>
    </p:spTree>
    <p:extLst>
      <p:ext uri="{BB962C8B-B14F-4D97-AF65-F5344CB8AC3E}">
        <p14:creationId xmlns:p14="http://schemas.microsoft.com/office/powerpoint/2010/main" val="255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E1DD9-C01A-2026-1D51-AC29E985BAE0}"/>
              </a:ext>
            </a:extLst>
          </p:cNvPr>
          <p:cNvSpPr txBox="1"/>
          <p:nvPr/>
        </p:nvSpPr>
        <p:spPr>
          <a:xfrm>
            <a:off x="4213764" y="148212"/>
            <a:ext cx="3236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1434D-F6B7-B7EC-85C4-AD973C728409}"/>
              </a:ext>
            </a:extLst>
          </p:cNvPr>
          <p:cNvSpPr txBox="1"/>
          <p:nvPr/>
        </p:nvSpPr>
        <p:spPr>
          <a:xfrm>
            <a:off x="5056343" y="1042821"/>
            <a:ext cx="15392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Normally distributed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31EDA-8B6A-0966-8577-517C3593535A}"/>
              </a:ext>
            </a:extLst>
          </p:cNvPr>
          <p:cNvSpPr txBox="1"/>
          <p:nvPr/>
        </p:nvSpPr>
        <p:spPr>
          <a:xfrm>
            <a:off x="797390" y="2376975"/>
            <a:ext cx="16754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Continuous predictors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C9CB7-CD76-C0CB-9A27-D364BCCE8BD4}"/>
              </a:ext>
            </a:extLst>
          </p:cNvPr>
          <p:cNvSpPr txBox="1"/>
          <p:nvPr/>
        </p:nvSpPr>
        <p:spPr>
          <a:xfrm>
            <a:off x="1266057" y="4965539"/>
            <a:ext cx="149587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23F0B-DEE3-B1A6-5A7E-0866CF20E157}"/>
              </a:ext>
            </a:extLst>
          </p:cNvPr>
          <p:cNvSpPr txBox="1"/>
          <p:nvPr/>
        </p:nvSpPr>
        <p:spPr>
          <a:xfrm>
            <a:off x="4936919" y="2376973"/>
            <a:ext cx="17780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Categorical predictor(s)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092DF-F799-32A6-5AB3-E1FC4636F080}"/>
              </a:ext>
            </a:extLst>
          </p:cNvPr>
          <p:cNvSpPr txBox="1"/>
          <p:nvPr/>
        </p:nvSpPr>
        <p:spPr>
          <a:xfrm>
            <a:off x="3242462" y="3152814"/>
            <a:ext cx="13968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predictor with two levels (groups)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501DA-17FD-E9DD-34E7-B119069376FB}"/>
              </a:ext>
            </a:extLst>
          </p:cNvPr>
          <p:cNvSpPr txBox="1"/>
          <p:nvPr/>
        </p:nvSpPr>
        <p:spPr>
          <a:xfrm>
            <a:off x="3739597" y="4963183"/>
            <a:ext cx="1037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one-way ANOVA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Or t-test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F72F3-18A5-D91F-4102-3652D7D09A41}"/>
              </a:ext>
            </a:extLst>
          </p:cNvPr>
          <p:cNvSpPr txBox="1"/>
          <p:nvPr/>
        </p:nvSpPr>
        <p:spPr>
          <a:xfrm>
            <a:off x="5094985" y="3237464"/>
            <a:ext cx="1474343" cy="47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predictor with &gt;2 groups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40A2F-29C1-EFC9-C376-4B8D6DE7060F}"/>
              </a:ext>
            </a:extLst>
          </p:cNvPr>
          <p:cNvSpPr txBox="1"/>
          <p:nvPr/>
        </p:nvSpPr>
        <p:spPr>
          <a:xfrm>
            <a:off x="5718254" y="4974248"/>
            <a:ext cx="1024225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one-way ANOVA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D3FDF-EFBA-81D3-890A-194DD6CD51DE}"/>
              </a:ext>
            </a:extLst>
          </p:cNvPr>
          <p:cNvSpPr txBox="1"/>
          <p:nvPr/>
        </p:nvSpPr>
        <p:spPr>
          <a:xfrm>
            <a:off x="7025044" y="3320304"/>
            <a:ext cx="1474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Two predictors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20BDA-950B-F468-7CB3-F5A9E5B3C170}"/>
              </a:ext>
            </a:extLst>
          </p:cNvPr>
          <p:cNvSpPr txBox="1"/>
          <p:nvPr/>
        </p:nvSpPr>
        <p:spPr>
          <a:xfrm>
            <a:off x="7508854" y="4974248"/>
            <a:ext cx="118609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two-way ANOVA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25820-8B1B-6D47-C58F-DDACC3F39E00}"/>
              </a:ext>
            </a:extLst>
          </p:cNvPr>
          <p:cNvSpPr txBox="1"/>
          <p:nvPr/>
        </p:nvSpPr>
        <p:spPr>
          <a:xfrm>
            <a:off x="8797846" y="2284641"/>
            <a:ext cx="16754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Continuous and categorical predictors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79BF6-40EB-44BC-729B-FDFC3CCA51D0}"/>
              </a:ext>
            </a:extLst>
          </p:cNvPr>
          <p:cNvSpPr txBox="1"/>
          <p:nvPr/>
        </p:nvSpPr>
        <p:spPr>
          <a:xfrm>
            <a:off x="9400854" y="4973762"/>
            <a:ext cx="1630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Linear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also called ANCOVA (old school name)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21873-9AB4-D949-CA45-25F35A986B09}"/>
              </a:ext>
            </a:extLst>
          </p:cNvPr>
          <p:cNvSpPr txBox="1"/>
          <p:nvPr/>
        </p:nvSpPr>
        <p:spPr>
          <a:xfrm>
            <a:off x="9332168" y="1042821"/>
            <a:ext cx="18213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normally distributed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557C68-0A92-9E81-4580-ADCAC9352F28}"/>
              </a:ext>
            </a:extLst>
          </p:cNvPr>
          <p:cNvSpPr txBox="1"/>
          <p:nvPr/>
        </p:nvSpPr>
        <p:spPr>
          <a:xfrm>
            <a:off x="9173387" y="1508800"/>
            <a:ext cx="2138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 log- or sqrt-transform to approximate normality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1B097C-A152-BCC1-CC55-9529712ABD8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825945" y="517544"/>
            <a:ext cx="6211" cy="52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C041D-10CA-0A13-7455-D110DED62B72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>
            <a:off x="5832156" y="517544"/>
            <a:ext cx="3500012" cy="663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E6D2B-C3E5-0910-44B6-5CA5857ECB4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242834" y="1319820"/>
            <a:ext cx="1" cy="18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1E4501-B948-FA44-203E-80E1782F4CA5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6595547" y="1181321"/>
            <a:ext cx="2577840" cy="55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4E737A-BE2B-E8B6-9D77-51FD2810EEDB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2472849" y="1319820"/>
            <a:ext cx="3353096" cy="119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DB456D-D23A-0C54-95AF-8552051873D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25945" y="1319820"/>
            <a:ext cx="0" cy="105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56C02B-53B3-5B37-076C-2B35B8D87698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>
            <a:off x="5825945" y="1319820"/>
            <a:ext cx="2971901" cy="119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B3AE4D-FFBB-C352-6958-EE6377B3B17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35120" y="2653974"/>
            <a:ext cx="0" cy="15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A79D3D-00C8-FCD7-F554-7150DB2544F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940866" y="2653972"/>
            <a:ext cx="1885079" cy="498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C6CDC-699F-E9B1-1DA0-654A73250FF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825945" y="2653972"/>
            <a:ext cx="6212" cy="583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A9828D-F561-931C-5B5D-7FE8B1F5A4E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25945" y="2653972"/>
            <a:ext cx="1936271" cy="66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420B00-93A3-C2A2-9D4E-B4999D1A564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635576" y="2746306"/>
            <a:ext cx="0" cy="1423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889FBF-D246-9AC6-2CE5-AF02B6BBFCC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2157" y="3715093"/>
            <a:ext cx="0" cy="45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F382B3-4F1F-889E-1957-B62F4D8F327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40866" y="3799145"/>
            <a:ext cx="0" cy="370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2B918C-19B3-148C-FD5F-F47C283E4C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762216" y="3597303"/>
            <a:ext cx="0" cy="572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B1C6DB5-5BCA-FFDF-FC87-4BC92860E270}"/>
              </a:ext>
            </a:extLst>
          </p:cNvPr>
          <p:cNvSpPr txBox="1"/>
          <p:nvPr/>
        </p:nvSpPr>
        <p:spPr>
          <a:xfrm>
            <a:off x="772762" y="4169419"/>
            <a:ext cx="105395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in data (e.g. observations clustered within blocks)?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A6FDAA4-4597-27AF-9F5F-33D9C3A161FA}"/>
              </a:ext>
            </a:extLst>
          </p:cNvPr>
          <p:cNvCxnSpPr>
            <a:cxnSpLocks/>
          </p:cNvCxnSpPr>
          <p:nvPr/>
        </p:nvCxnSpPr>
        <p:spPr>
          <a:xfrm>
            <a:off x="1635120" y="4538751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2F483-04C7-F950-E557-DFBE7B242851}"/>
              </a:ext>
            </a:extLst>
          </p:cNvPr>
          <p:cNvSpPr txBox="1"/>
          <p:nvPr/>
        </p:nvSpPr>
        <p:spPr>
          <a:xfrm>
            <a:off x="784292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67D3788-9E25-3CD7-D3D5-403D74F50408}"/>
              </a:ext>
            </a:extLst>
          </p:cNvPr>
          <p:cNvSpPr txBox="1"/>
          <p:nvPr/>
        </p:nvSpPr>
        <p:spPr>
          <a:xfrm>
            <a:off x="1653384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881EB39E-F4CE-3B1E-07A6-8745B1D0C7F7}"/>
              </a:ext>
            </a:extLst>
          </p:cNvPr>
          <p:cNvSpPr/>
          <p:nvPr/>
        </p:nvSpPr>
        <p:spPr>
          <a:xfrm>
            <a:off x="856528" y="4548851"/>
            <a:ext cx="763929" cy="1499474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06FFF-DB31-0C94-5CE7-184878739664}"/>
              </a:ext>
            </a:extLst>
          </p:cNvPr>
          <p:cNvCxnSpPr>
            <a:cxnSpLocks/>
          </p:cNvCxnSpPr>
          <p:nvPr/>
        </p:nvCxnSpPr>
        <p:spPr>
          <a:xfrm>
            <a:off x="3925790" y="4542131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6AB785B-4FAE-5884-3ED6-CA3571C833D5}"/>
              </a:ext>
            </a:extLst>
          </p:cNvPr>
          <p:cNvSpPr txBox="1"/>
          <p:nvPr/>
        </p:nvSpPr>
        <p:spPr>
          <a:xfrm>
            <a:off x="3040237" y="457930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ED7CDE-EB04-5F2D-E941-BB1A6DA47D2D}"/>
              </a:ext>
            </a:extLst>
          </p:cNvPr>
          <p:cNvSpPr txBox="1"/>
          <p:nvPr/>
        </p:nvSpPr>
        <p:spPr>
          <a:xfrm>
            <a:off x="3944054" y="457930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0421A362-77C0-3EFB-B1B0-6C89BE43E83D}"/>
              </a:ext>
            </a:extLst>
          </p:cNvPr>
          <p:cNvSpPr/>
          <p:nvPr/>
        </p:nvSpPr>
        <p:spPr>
          <a:xfrm>
            <a:off x="3147198" y="4552230"/>
            <a:ext cx="763929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00393FB-7E27-1A49-B883-F23AF8178E54}"/>
              </a:ext>
            </a:extLst>
          </p:cNvPr>
          <p:cNvCxnSpPr>
            <a:cxnSpLocks/>
          </p:cNvCxnSpPr>
          <p:nvPr/>
        </p:nvCxnSpPr>
        <p:spPr>
          <a:xfrm>
            <a:off x="5851491" y="4538751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C2C13F9-1D2C-1E0F-4A44-AF3E630506D4}"/>
              </a:ext>
            </a:extLst>
          </p:cNvPr>
          <p:cNvSpPr txBox="1"/>
          <p:nvPr/>
        </p:nvSpPr>
        <p:spPr>
          <a:xfrm>
            <a:off x="5113778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AF8B954-E936-856C-859B-877FCB092C7E}"/>
              </a:ext>
            </a:extLst>
          </p:cNvPr>
          <p:cNvSpPr txBox="1"/>
          <p:nvPr/>
        </p:nvSpPr>
        <p:spPr>
          <a:xfrm>
            <a:off x="5869755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92D0896D-3580-683E-A7EB-24FF264E6DEA}"/>
              </a:ext>
            </a:extLst>
          </p:cNvPr>
          <p:cNvSpPr/>
          <p:nvPr/>
        </p:nvSpPr>
        <p:spPr>
          <a:xfrm>
            <a:off x="5308286" y="4548850"/>
            <a:ext cx="528542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AF84D20-136E-33BB-F500-6B3699506CC3}"/>
              </a:ext>
            </a:extLst>
          </p:cNvPr>
          <p:cNvCxnSpPr>
            <a:cxnSpLocks/>
          </p:cNvCxnSpPr>
          <p:nvPr/>
        </p:nvCxnSpPr>
        <p:spPr>
          <a:xfrm>
            <a:off x="7776879" y="4538751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907BA5-1EB0-A9A7-2C1B-5F2D29E6EA54}"/>
              </a:ext>
            </a:extLst>
          </p:cNvPr>
          <p:cNvSpPr txBox="1"/>
          <p:nvPr/>
        </p:nvSpPr>
        <p:spPr>
          <a:xfrm>
            <a:off x="7039166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B56C15-3AA9-DA08-34C0-071C5AEDA339}"/>
              </a:ext>
            </a:extLst>
          </p:cNvPr>
          <p:cNvSpPr txBox="1"/>
          <p:nvPr/>
        </p:nvSpPr>
        <p:spPr>
          <a:xfrm>
            <a:off x="7795143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3BE53726-53E9-9FC9-2C35-D3361AA4ED7B}"/>
              </a:ext>
            </a:extLst>
          </p:cNvPr>
          <p:cNvSpPr/>
          <p:nvPr/>
        </p:nvSpPr>
        <p:spPr>
          <a:xfrm>
            <a:off x="7233674" y="4548850"/>
            <a:ext cx="528542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BA2927-05E5-0B07-FED1-07D60F56252B}"/>
              </a:ext>
            </a:extLst>
          </p:cNvPr>
          <p:cNvSpPr txBox="1"/>
          <p:nvPr/>
        </p:nvSpPr>
        <p:spPr>
          <a:xfrm>
            <a:off x="771169" y="6045207"/>
            <a:ext cx="105395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mixed-effects model; 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E1B78F-221C-109C-57C8-C92586403AE0}"/>
              </a:ext>
            </a:extLst>
          </p:cNvPr>
          <p:cNvCxnSpPr>
            <a:cxnSpLocks/>
          </p:cNvCxnSpPr>
          <p:nvPr/>
        </p:nvCxnSpPr>
        <p:spPr>
          <a:xfrm>
            <a:off x="9631693" y="4538751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E1C71C4-4058-DB17-1839-AFF96FB26CCD}"/>
              </a:ext>
            </a:extLst>
          </p:cNvPr>
          <p:cNvSpPr txBox="1"/>
          <p:nvPr/>
        </p:nvSpPr>
        <p:spPr>
          <a:xfrm>
            <a:off x="8882405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949F4C-21EC-F7D3-91C8-A5283C6BB7E3}"/>
              </a:ext>
            </a:extLst>
          </p:cNvPr>
          <p:cNvSpPr txBox="1"/>
          <p:nvPr/>
        </p:nvSpPr>
        <p:spPr>
          <a:xfrm>
            <a:off x="9649957" y="4575929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DA3E23A5-A84F-301E-934B-CE3B07DA0742}"/>
              </a:ext>
            </a:extLst>
          </p:cNvPr>
          <p:cNvSpPr/>
          <p:nvPr/>
        </p:nvSpPr>
        <p:spPr>
          <a:xfrm>
            <a:off x="9088488" y="4548850"/>
            <a:ext cx="528542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E1DD9-C01A-2026-1D51-AC29E985BAE0}"/>
              </a:ext>
            </a:extLst>
          </p:cNvPr>
          <p:cNvSpPr txBox="1"/>
          <p:nvPr/>
        </p:nvSpPr>
        <p:spPr>
          <a:xfrm>
            <a:off x="2860939" y="391281"/>
            <a:ext cx="3608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(integer)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1434D-F6B7-B7EC-85C4-AD973C728409}"/>
              </a:ext>
            </a:extLst>
          </p:cNvPr>
          <p:cNvSpPr txBox="1"/>
          <p:nvPr/>
        </p:nvSpPr>
        <p:spPr>
          <a:xfrm>
            <a:off x="1261290" y="1411719"/>
            <a:ext cx="18149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zeros (or only a few)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23F0B-DEE3-B1A6-5A7E-0866CF20E157}"/>
              </a:ext>
            </a:extLst>
          </p:cNvPr>
          <p:cNvSpPr txBox="1"/>
          <p:nvPr/>
        </p:nvSpPr>
        <p:spPr>
          <a:xfrm>
            <a:off x="606912" y="2296791"/>
            <a:ext cx="31236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 simple Poisson GLM with intercept only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diagnostics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DHARMa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20BDA-950B-F468-7CB3-F5A9E5B3C170}"/>
              </a:ext>
            </a:extLst>
          </p:cNvPr>
          <p:cNvSpPr txBox="1"/>
          <p:nvPr/>
        </p:nvSpPr>
        <p:spPr>
          <a:xfrm>
            <a:off x="6542538" y="4269487"/>
            <a:ext cx="275386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Proceed with negative binomial GLM (log-link function)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Interpretation of summary() very similar to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() except that estimates are in log-transformed units of the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21873-9AB4-D949-CA45-25F35A986B09}"/>
              </a:ext>
            </a:extLst>
          </p:cNvPr>
          <p:cNvSpPr txBox="1"/>
          <p:nvPr/>
        </p:nvSpPr>
        <p:spPr>
          <a:xfrm>
            <a:off x="5888465" y="1413426"/>
            <a:ext cx="18389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zeros in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557C68-0A92-9E81-4580-ADCAC9352F28}"/>
              </a:ext>
            </a:extLst>
          </p:cNvPr>
          <p:cNvSpPr txBox="1"/>
          <p:nvPr/>
        </p:nvSpPr>
        <p:spPr>
          <a:xfrm>
            <a:off x="5063028" y="2203332"/>
            <a:ext cx="3489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 negative binomial GLM with intercept only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(use MASS::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glm.nb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diagnostics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DHARMa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1B097C-A152-BCC1-CC55-9529712ABD8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68750" y="760613"/>
            <a:ext cx="2496529" cy="651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C041D-10CA-0A13-7455-D110DED62B7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4665279" y="760613"/>
            <a:ext cx="2142669" cy="652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E6D2B-C3E5-0910-44B6-5CA5857ECB4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807948" y="1690425"/>
            <a:ext cx="0" cy="512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B1C6DB5-5BCA-FFDF-FC87-4BC92860E270}"/>
              </a:ext>
            </a:extLst>
          </p:cNvPr>
          <p:cNvSpPr txBox="1"/>
          <p:nvPr/>
        </p:nvSpPr>
        <p:spPr>
          <a:xfrm>
            <a:off x="772762" y="3462961"/>
            <a:ext cx="105395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in data (e.g. observations clustered within blocks)?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A6FDAA4-4597-27AF-9F5F-33D9C3A161FA}"/>
              </a:ext>
            </a:extLst>
          </p:cNvPr>
          <p:cNvCxnSpPr>
            <a:cxnSpLocks/>
          </p:cNvCxnSpPr>
          <p:nvPr/>
        </p:nvCxnSpPr>
        <p:spPr>
          <a:xfrm>
            <a:off x="2159184" y="3833990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2F483-04C7-F950-E557-DFBE7B242851}"/>
              </a:ext>
            </a:extLst>
          </p:cNvPr>
          <p:cNvSpPr txBox="1"/>
          <p:nvPr/>
        </p:nvSpPr>
        <p:spPr>
          <a:xfrm>
            <a:off x="1308356" y="3871168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67D3788-9E25-3CD7-D3D5-403D74F50408}"/>
              </a:ext>
            </a:extLst>
          </p:cNvPr>
          <p:cNvSpPr txBox="1"/>
          <p:nvPr/>
        </p:nvSpPr>
        <p:spPr>
          <a:xfrm>
            <a:off x="2177448" y="3871168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881EB39E-F4CE-3B1E-07A6-8745B1D0C7F7}"/>
              </a:ext>
            </a:extLst>
          </p:cNvPr>
          <p:cNvSpPr/>
          <p:nvPr/>
        </p:nvSpPr>
        <p:spPr>
          <a:xfrm>
            <a:off x="1380592" y="3844090"/>
            <a:ext cx="763929" cy="1499474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AF84D20-136E-33BB-F500-6B3699506CC3}"/>
              </a:ext>
            </a:extLst>
          </p:cNvPr>
          <p:cNvCxnSpPr>
            <a:cxnSpLocks/>
          </p:cNvCxnSpPr>
          <p:nvPr/>
        </p:nvCxnSpPr>
        <p:spPr>
          <a:xfrm>
            <a:off x="6810563" y="3833990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907BA5-1EB0-A9A7-2C1B-5F2D29E6EA54}"/>
              </a:ext>
            </a:extLst>
          </p:cNvPr>
          <p:cNvSpPr txBox="1"/>
          <p:nvPr/>
        </p:nvSpPr>
        <p:spPr>
          <a:xfrm>
            <a:off x="6072850" y="3871168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B56C15-3AA9-DA08-34C0-071C5AEDA339}"/>
              </a:ext>
            </a:extLst>
          </p:cNvPr>
          <p:cNvSpPr txBox="1"/>
          <p:nvPr/>
        </p:nvSpPr>
        <p:spPr>
          <a:xfrm>
            <a:off x="6828827" y="3871168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3BE53726-53E9-9FC9-2C35-D3361AA4ED7B}"/>
              </a:ext>
            </a:extLst>
          </p:cNvPr>
          <p:cNvSpPr/>
          <p:nvPr/>
        </p:nvSpPr>
        <p:spPr>
          <a:xfrm>
            <a:off x="6267358" y="3844089"/>
            <a:ext cx="528542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BA2927-05E5-0B07-FED1-07D60F56252B}"/>
              </a:ext>
            </a:extLst>
          </p:cNvPr>
          <p:cNvSpPr txBox="1"/>
          <p:nvPr/>
        </p:nvSpPr>
        <p:spPr>
          <a:xfrm>
            <a:off x="771169" y="5340446"/>
            <a:ext cx="1053952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linear mixed-effects model with chosen error distribution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or 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glmer.nb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nbinom2)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lme4::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glmer.nb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is a function specifically for negative binomial mixed models - there is no need to specify the family. Beware that this function is slower to run than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(family = nbinom2)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5F925D-A2F9-AFAA-D8F5-4AEE8BDA9C03}"/>
              </a:ext>
            </a:extLst>
          </p:cNvPr>
          <p:cNvSpPr txBox="1"/>
          <p:nvPr/>
        </p:nvSpPr>
        <p:spPr>
          <a:xfrm>
            <a:off x="9744344" y="2308615"/>
            <a:ext cx="18647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Google “zero-inflated count models in R”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274196-092C-BC91-E16D-C3ADF2B332BF}"/>
              </a:ext>
            </a:extLst>
          </p:cNvPr>
          <p:cNvSpPr txBox="1"/>
          <p:nvPr/>
        </p:nvSpPr>
        <p:spPr>
          <a:xfrm>
            <a:off x="3789208" y="2279493"/>
            <a:ext cx="12196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poor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84345B-42F9-3B0A-A263-995EABC02162}"/>
              </a:ext>
            </a:extLst>
          </p:cNvPr>
          <p:cNvSpPr txBox="1"/>
          <p:nvPr/>
        </p:nvSpPr>
        <p:spPr>
          <a:xfrm>
            <a:off x="763594" y="2938080"/>
            <a:ext cx="1589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OK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DEEF06-976F-48A2-B0E4-D35965C5A7B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730588" y="2526498"/>
            <a:ext cx="1332440" cy="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7F9389-9DD6-69F6-230E-8BA3C52A12A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68750" y="1688718"/>
            <a:ext cx="0" cy="60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DF664BC-C117-CF09-25DD-51DBD05B3880}"/>
              </a:ext>
            </a:extLst>
          </p:cNvPr>
          <p:cNvSpPr txBox="1"/>
          <p:nvPr/>
        </p:nvSpPr>
        <p:spPr>
          <a:xfrm>
            <a:off x="8555228" y="2279492"/>
            <a:ext cx="12196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poor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00AE166-136A-C8A5-984C-834091AD99A3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8552867" y="2526498"/>
            <a:ext cx="1191477" cy="1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5655DF-C818-5252-3DB4-55902B66B9A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68750" y="2758456"/>
            <a:ext cx="0" cy="69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D57159B-0F7D-2240-CF51-1B4A1ABBBB52}"/>
              </a:ext>
            </a:extLst>
          </p:cNvPr>
          <p:cNvSpPr txBox="1"/>
          <p:nvPr/>
        </p:nvSpPr>
        <p:spPr>
          <a:xfrm>
            <a:off x="5384053" y="3009533"/>
            <a:ext cx="1589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OK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EE1011A-8DF6-D26B-EC26-93FBC8BFD2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07948" y="2849663"/>
            <a:ext cx="0" cy="60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753F0D4-57D7-9F8D-5844-523EF2B8FBA8}"/>
              </a:ext>
            </a:extLst>
          </p:cNvPr>
          <p:cNvSpPr txBox="1"/>
          <p:nvPr/>
        </p:nvSpPr>
        <p:spPr>
          <a:xfrm>
            <a:off x="1752569" y="4260078"/>
            <a:ext cx="291271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Proceed with Poisson GLM (log-link function)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Interpretation of summary() very similar to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() except that estimates are in log-transformed units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1809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E1DD9-C01A-2026-1D51-AC29E985BAE0}"/>
              </a:ext>
            </a:extLst>
          </p:cNvPr>
          <p:cNvSpPr txBox="1"/>
          <p:nvPr/>
        </p:nvSpPr>
        <p:spPr>
          <a:xfrm>
            <a:off x="4287619" y="388307"/>
            <a:ext cx="3262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 response variable (0,1)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557C68-0A92-9E81-4580-ADCAC9352F28}"/>
              </a:ext>
            </a:extLst>
          </p:cNvPr>
          <p:cNvSpPr txBox="1"/>
          <p:nvPr/>
        </p:nvSpPr>
        <p:spPr>
          <a:xfrm>
            <a:off x="4536003" y="1709801"/>
            <a:ext cx="27656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Binomial GLM (logit-link function)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Overdispersion is not an issue with binary response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Interpretation of summary() very similar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except that estimates are in “logits”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1C6DB5-5BCA-FFDF-FC87-4BC92860E270}"/>
              </a:ext>
            </a:extLst>
          </p:cNvPr>
          <p:cNvSpPr txBox="1"/>
          <p:nvPr/>
        </p:nvSpPr>
        <p:spPr>
          <a:xfrm>
            <a:off x="772762" y="3492960"/>
            <a:ext cx="105395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in data (e.g. observations clustered within blocks)?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BA2927-05E5-0B07-FED1-07D60F56252B}"/>
              </a:ext>
            </a:extLst>
          </p:cNvPr>
          <p:cNvSpPr txBox="1"/>
          <p:nvPr/>
        </p:nvSpPr>
        <p:spPr>
          <a:xfrm>
            <a:off x="771169" y="4832844"/>
            <a:ext cx="10539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linear mixed-effects model with binomial error distribution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binomial)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CC95E-4686-3653-487E-4F04A9F0727C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918835" y="757639"/>
            <a:ext cx="1" cy="95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ACF44E-D963-54F3-DEEB-370655C8B77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918836" y="2910130"/>
            <a:ext cx="7716" cy="58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892AC2-5808-D2C6-A036-8A1E1A811940}"/>
              </a:ext>
            </a:extLst>
          </p:cNvPr>
          <p:cNvCxnSpPr>
            <a:cxnSpLocks/>
          </p:cNvCxnSpPr>
          <p:nvPr/>
        </p:nvCxnSpPr>
        <p:spPr>
          <a:xfrm>
            <a:off x="5926551" y="3862292"/>
            <a:ext cx="1" cy="95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E1DD9-C01A-2026-1D51-AC29E985BAE0}"/>
              </a:ext>
            </a:extLst>
          </p:cNvPr>
          <p:cNvSpPr txBox="1"/>
          <p:nvPr/>
        </p:nvSpPr>
        <p:spPr>
          <a:xfrm>
            <a:off x="2586048" y="391281"/>
            <a:ext cx="682751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(# successes, # failures) response variable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(# germinated, # not germinated),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(# with disease, # without disease)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CONVERTING THESE TO PROPORTIONS!!!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20BDA-950B-F468-7CB3-F5A9E5B3C170}"/>
              </a:ext>
            </a:extLst>
          </p:cNvPr>
          <p:cNvSpPr txBox="1"/>
          <p:nvPr/>
        </p:nvSpPr>
        <p:spPr>
          <a:xfrm>
            <a:off x="8655335" y="3455983"/>
            <a:ext cx="2427842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Proceed with binomial GLMM (lme4::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(family = binomial)) with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row_ID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as random effect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1C6DB5-5BCA-FFDF-FC87-4BC92860E270}"/>
              </a:ext>
            </a:extLst>
          </p:cNvPr>
          <p:cNvSpPr txBox="1"/>
          <p:nvPr/>
        </p:nvSpPr>
        <p:spPr>
          <a:xfrm>
            <a:off x="772762" y="2651154"/>
            <a:ext cx="105395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in data (e.g. observations clustered within blocks)?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A6FDAA4-4597-27AF-9F5F-33D9C3A161FA}"/>
              </a:ext>
            </a:extLst>
          </p:cNvPr>
          <p:cNvCxnSpPr>
            <a:cxnSpLocks/>
          </p:cNvCxnSpPr>
          <p:nvPr/>
        </p:nvCxnSpPr>
        <p:spPr>
          <a:xfrm>
            <a:off x="3299654" y="3020486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2F483-04C7-F950-E557-DFBE7B242851}"/>
              </a:ext>
            </a:extLst>
          </p:cNvPr>
          <p:cNvSpPr txBox="1"/>
          <p:nvPr/>
        </p:nvSpPr>
        <p:spPr>
          <a:xfrm>
            <a:off x="2448826" y="3057664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67D3788-9E25-3CD7-D3D5-403D74F50408}"/>
              </a:ext>
            </a:extLst>
          </p:cNvPr>
          <p:cNvSpPr txBox="1"/>
          <p:nvPr/>
        </p:nvSpPr>
        <p:spPr>
          <a:xfrm>
            <a:off x="3317918" y="3057664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881EB39E-F4CE-3B1E-07A6-8745B1D0C7F7}"/>
              </a:ext>
            </a:extLst>
          </p:cNvPr>
          <p:cNvSpPr/>
          <p:nvPr/>
        </p:nvSpPr>
        <p:spPr>
          <a:xfrm>
            <a:off x="2521062" y="3030586"/>
            <a:ext cx="763929" cy="1499474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AF84D20-136E-33BB-F500-6B3699506CC3}"/>
              </a:ext>
            </a:extLst>
          </p:cNvPr>
          <p:cNvCxnSpPr>
            <a:cxnSpLocks/>
          </p:cNvCxnSpPr>
          <p:nvPr/>
        </p:nvCxnSpPr>
        <p:spPr>
          <a:xfrm>
            <a:off x="8923360" y="3020486"/>
            <a:ext cx="378877" cy="42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907BA5-1EB0-A9A7-2C1B-5F2D29E6EA54}"/>
              </a:ext>
            </a:extLst>
          </p:cNvPr>
          <p:cNvSpPr txBox="1"/>
          <p:nvPr/>
        </p:nvSpPr>
        <p:spPr>
          <a:xfrm>
            <a:off x="8185647" y="3057664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B56C15-3AA9-DA08-34C0-071C5AEDA339}"/>
              </a:ext>
            </a:extLst>
          </p:cNvPr>
          <p:cNvSpPr txBox="1"/>
          <p:nvPr/>
        </p:nvSpPr>
        <p:spPr>
          <a:xfrm>
            <a:off x="8941624" y="3057664"/>
            <a:ext cx="7212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3BE53726-53E9-9FC9-2C35-D3361AA4ED7B}"/>
              </a:ext>
            </a:extLst>
          </p:cNvPr>
          <p:cNvSpPr/>
          <p:nvPr/>
        </p:nvSpPr>
        <p:spPr>
          <a:xfrm>
            <a:off x="8380155" y="3030585"/>
            <a:ext cx="528542" cy="1496357"/>
          </a:xfrm>
          <a:custGeom>
            <a:avLst/>
            <a:gdLst>
              <a:gd name="connsiteX0" fmla="*/ 763929 w 763929"/>
              <a:gd name="connsiteY0" fmla="*/ 0 h 1122744"/>
              <a:gd name="connsiteX1" fmla="*/ 0 w 763929"/>
              <a:gd name="connsiteY1" fmla="*/ 393539 h 1122744"/>
              <a:gd name="connsiteX2" fmla="*/ 0 w 763929"/>
              <a:gd name="connsiteY2" fmla="*/ 1122744 h 11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29" h="1122744">
                <a:moveTo>
                  <a:pt x="763929" y="0"/>
                </a:moveTo>
                <a:lnTo>
                  <a:pt x="0" y="393539"/>
                </a:lnTo>
                <a:lnTo>
                  <a:pt x="0" y="1122744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BA2927-05E5-0B07-FED1-07D60F56252B}"/>
              </a:ext>
            </a:extLst>
          </p:cNvPr>
          <p:cNvSpPr txBox="1"/>
          <p:nvPr/>
        </p:nvSpPr>
        <p:spPr>
          <a:xfrm>
            <a:off x="802173" y="4526942"/>
            <a:ext cx="45594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linear mixed-effects model with binomial error distribution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binomial)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274196-092C-BC91-E16D-C3ADF2B332BF}"/>
              </a:ext>
            </a:extLst>
          </p:cNvPr>
          <p:cNvSpPr txBox="1"/>
          <p:nvPr/>
        </p:nvSpPr>
        <p:spPr>
          <a:xfrm>
            <a:off x="5330616" y="1425245"/>
            <a:ext cx="13383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Overdispersed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84345B-42F9-3B0A-A263-995EABC02162}"/>
              </a:ext>
            </a:extLst>
          </p:cNvPr>
          <p:cNvSpPr txBox="1"/>
          <p:nvPr/>
        </p:nvSpPr>
        <p:spPr>
          <a:xfrm>
            <a:off x="1897913" y="2124488"/>
            <a:ext cx="1589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OK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5655DF-C818-5252-3DB4-55902B66B9AC}"/>
              </a:ext>
            </a:extLst>
          </p:cNvPr>
          <p:cNvCxnSpPr>
            <a:cxnSpLocks/>
          </p:cNvCxnSpPr>
          <p:nvPr/>
        </p:nvCxnSpPr>
        <p:spPr>
          <a:xfrm>
            <a:off x="3303069" y="1944864"/>
            <a:ext cx="0" cy="69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753F0D4-57D7-9F8D-5844-523EF2B8FBA8}"/>
              </a:ext>
            </a:extLst>
          </p:cNvPr>
          <p:cNvSpPr txBox="1"/>
          <p:nvPr/>
        </p:nvSpPr>
        <p:spPr>
          <a:xfrm>
            <a:off x="2893039" y="3446574"/>
            <a:ext cx="2036639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Proceed with binomial GLM (logit-link function)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Interpretation of summary() very similar to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() except that estimates are in “logits”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5A505D-0147-0A24-2C1A-40A761F10DB1}"/>
              </a:ext>
            </a:extLst>
          </p:cNvPr>
          <p:cNvSpPr txBox="1"/>
          <p:nvPr/>
        </p:nvSpPr>
        <p:spPr>
          <a:xfrm>
            <a:off x="7041155" y="1425254"/>
            <a:ext cx="38445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Proceed with binomial GLMM (lme4::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(family = binomial))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row_ID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variable and include it as a random effect to “mop up” the extra variance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96B31-A126-3527-68A8-7FC6491EE3E9}"/>
              </a:ext>
            </a:extLst>
          </p:cNvPr>
          <p:cNvSpPr txBox="1"/>
          <p:nvPr/>
        </p:nvSpPr>
        <p:spPr>
          <a:xfrm>
            <a:off x="1810734" y="1471402"/>
            <a:ext cx="31477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 simple binomial GLM with intercept only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diagnostics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DHARMa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FB741B-D360-D1B9-F10A-C4FE892B23DF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958455" y="1702235"/>
            <a:ext cx="2082700" cy="1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563DAC-5A18-E812-87D9-91CB14D02D39}"/>
              </a:ext>
            </a:extLst>
          </p:cNvPr>
          <p:cNvSpPr txBox="1"/>
          <p:nvPr/>
        </p:nvSpPr>
        <p:spPr>
          <a:xfrm>
            <a:off x="7550052" y="2183346"/>
            <a:ext cx="1589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Diagnostics OK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671B90-FC7E-DD40-7E9F-52EE4DAF8CF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963433" y="2002335"/>
            <a:ext cx="0" cy="64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477940-7491-278A-6640-40995D2F48C6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3384595" y="1191500"/>
            <a:ext cx="2615208" cy="27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67A0CE-15AB-3121-A677-C046695A9C60}"/>
              </a:ext>
            </a:extLst>
          </p:cNvPr>
          <p:cNvSpPr txBox="1"/>
          <p:nvPr/>
        </p:nvSpPr>
        <p:spPr>
          <a:xfrm>
            <a:off x="6752835" y="4526942"/>
            <a:ext cx="45594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linear mixed-effects model with binomial error distribution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lme4::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binomial)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IMPORTANT: nest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other grouping variable(s) in the random effects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</p:txBody>
      </p:sp>
    </p:spTree>
    <p:extLst>
      <p:ext uri="{BB962C8B-B14F-4D97-AF65-F5344CB8AC3E}">
        <p14:creationId xmlns:p14="http://schemas.microsoft.com/office/powerpoint/2010/main" val="17179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E1DD9-C01A-2026-1D51-AC29E985BAE0}"/>
              </a:ext>
            </a:extLst>
          </p:cNvPr>
          <p:cNvSpPr txBox="1"/>
          <p:nvPr/>
        </p:nvSpPr>
        <p:spPr>
          <a:xfrm>
            <a:off x="3676090" y="391281"/>
            <a:ext cx="46474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Pre-calculated proportion response variable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i.e. values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 and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96B31-A126-3527-68A8-7FC6491EE3E9}"/>
              </a:ext>
            </a:extLst>
          </p:cNvPr>
          <p:cNvSpPr txBox="1"/>
          <p:nvPr/>
        </p:nvSpPr>
        <p:spPr>
          <a:xfrm>
            <a:off x="2175785" y="1471402"/>
            <a:ext cx="24176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actual ones or zeros included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477940-7491-278A-6640-40995D2F48C6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3384610" y="976056"/>
            <a:ext cx="2615193" cy="495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477625-1BD3-9BB1-BA0F-E625EE6D119B}"/>
              </a:ext>
            </a:extLst>
          </p:cNvPr>
          <p:cNvSpPr txBox="1"/>
          <p:nvPr/>
        </p:nvSpPr>
        <p:spPr>
          <a:xfrm>
            <a:off x="6752835" y="1471401"/>
            <a:ext cx="25218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Includes come actual zero or ones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5281A5-21CD-8B05-B74C-CD2CAAEAACE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999803" y="976056"/>
            <a:ext cx="2013954" cy="49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C68C26-19D6-04B5-6B73-79C72FF177AF}"/>
              </a:ext>
            </a:extLst>
          </p:cNvPr>
          <p:cNvSpPr txBox="1"/>
          <p:nvPr/>
        </p:nvSpPr>
        <p:spPr>
          <a:xfrm>
            <a:off x="1716522" y="2367873"/>
            <a:ext cx="33361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Beta regression (use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betareg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betareg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Interpretation of summary() very similar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FDF12B-D420-A813-44E9-586A4CF59864}"/>
              </a:ext>
            </a:extLst>
          </p:cNvPr>
          <p:cNvSpPr txBox="1"/>
          <p:nvPr/>
        </p:nvSpPr>
        <p:spPr>
          <a:xfrm>
            <a:off x="6268837" y="2465113"/>
            <a:ext cx="34898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 ones to 0.999 and zeros to 0.001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EF82E2-366C-9845-F3E3-EC1928347B1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013757" y="1748400"/>
            <a:ext cx="0" cy="716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05475D-6237-BF27-11D3-2447CDE51E6C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3384607" y="1748401"/>
            <a:ext cx="3" cy="61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646414-C4B7-6474-E2BC-517E427BE7D4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 flipV="1">
            <a:off x="5052692" y="2598706"/>
            <a:ext cx="1216145" cy="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41EE15-80E2-49C0-4BDA-8575144B3D34}"/>
              </a:ext>
            </a:extLst>
          </p:cNvPr>
          <p:cNvSpPr txBox="1"/>
          <p:nvPr/>
        </p:nvSpPr>
        <p:spPr>
          <a:xfrm>
            <a:off x="772762" y="3492960"/>
            <a:ext cx="105395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in data (e.g. observations clustered within blocks)?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109BD8-F4B1-4675-A006-F7E2B9230764}"/>
              </a:ext>
            </a:extLst>
          </p:cNvPr>
          <p:cNvSpPr txBox="1"/>
          <p:nvPr/>
        </p:nvSpPr>
        <p:spPr>
          <a:xfrm>
            <a:off x="771169" y="4832844"/>
            <a:ext cx="10539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linear mixed-effects model with beta error distribution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glmmTMB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(family = beta)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(same fixed-effects formula as unstructured example)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963FC9-695B-3EB5-ACB2-0128F383B515}"/>
              </a:ext>
            </a:extLst>
          </p:cNvPr>
          <p:cNvCxnSpPr>
            <a:cxnSpLocks/>
          </p:cNvCxnSpPr>
          <p:nvPr/>
        </p:nvCxnSpPr>
        <p:spPr>
          <a:xfrm>
            <a:off x="5926551" y="3862292"/>
            <a:ext cx="1" cy="95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E4CFDC-3884-F2CA-102A-713BB64DF30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84607" y="2829538"/>
            <a:ext cx="0" cy="66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9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A1B5-3B68-B829-EEBF-CC5D28F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cool R resources!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6B9CB-1CF5-C271-E36A-75C336B86E82}"/>
              </a:ext>
            </a:extLst>
          </p:cNvPr>
          <p:cNvSpPr txBox="1"/>
          <p:nvPr/>
        </p:nvSpPr>
        <p:spPr>
          <a:xfrm>
            <a:off x="698500" y="876300"/>
            <a:ext cx="106553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ggplot</a:t>
            </a:r>
            <a:r>
              <a:rPr lang="en-US" sz="1400" b="1" dirty="0"/>
              <a:t> and </a:t>
            </a:r>
            <a:r>
              <a:rPr lang="en-US" sz="1400" b="1" dirty="0" err="1"/>
              <a:t>tidyverse</a:t>
            </a:r>
            <a:endParaRPr lang="en-US" sz="1400" b="1" dirty="0"/>
          </a:p>
          <a:p>
            <a:pPr algn="ctr"/>
            <a:r>
              <a:rPr lang="en-US" sz="1400" dirty="0">
                <a:hlinkClick r:id="rId2"/>
              </a:rPr>
              <a:t>https://r-bootcamp.netlify.app/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R Linear model summary explained</a:t>
            </a:r>
          </a:p>
          <a:p>
            <a:pPr algn="ctr"/>
            <a:r>
              <a:rPr lang="en-US" sz="1400" dirty="0">
                <a:hlinkClick r:id="rId3"/>
              </a:rPr>
              <a:t>https://www.learnbymarketing.com/tutorials/explaining-the-lm-summary-in-r/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Data </a:t>
            </a:r>
            <a:r>
              <a:rPr lang="en-US" sz="1400" b="1" dirty="0" err="1"/>
              <a:t>visualisation</a:t>
            </a:r>
            <a:endParaRPr lang="en-US" sz="1400" b="1" dirty="0"/>
          </a:p>
          <a:p>
            <a:pPr algn="ctr"/>
            <a:r>
              <a:rPr lang="en-US" sz="1400" dirty="0">
                <a:hlinkClick r:id="rId4"/>
              </a:rPr>
              <a:t>https://www.data-to-viz.com/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 err="1"/>
              <a:t>Generalised</a:t>
            </a:r>
            <a:r>
              <a:rPr lang="en-US" sz="1400" b="1" dirty="0"/>
              <a:t> linear models (GLMs)</a:t>
            </a:r>
          </a:p>
          <a:p>
            <a:pPr algn="ctr"/>
            <a:r>
              <a:rPr lang="en-US" sz="1400" dirty="0">
                <a:hlinkClick r:id="rId5"/>
              </a:rPr>
              <a:t>https://towardsdatascience.com/generalized-linear-models-9cbf848bb8ab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Mixed-effects models</a:t>
            </a:r>
          </a:p>
          <a:p>
            <a:pPr algn="ctr"/>
            <a:r>
              <a:rPr lang="en-US" sz="1400" dirty="0">
                <a:hlinkClick r:id="rId6"/>
              </a:rPr>
              <a:t>http://glmm.wikidot.com/</a:t>
            </a:r>
            <a:endParaRPr lang="en-US" sz="1400" dirty="0"/>
          </a:p>
          <a:p>
            <a:pPr algn="ctr"/>
            <a:r>
              <a:rPr lang="en-US" sz="1400" dirty="0">
                <a:hlinkClick r:id="rId7"/>
              </a:rPr>
              <a:t>https://environmentalcomputing.net/statistics/mixed-models/</a:t>
            </a:r>
            <a:endParaRPr lang="en-US" sz="1400" dirty="0"/>
          </a:p>
          <a:p>
            <a:pPr algn="ctr"/>
            <a:r>
              <a:rPr lang="en-US" sz="1400" dirty="0">
                <a:hlinkClick r:id="rId8"/>
              </a:rPr>
              <a:t>https://peerj.com/articles/4794/#p-6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Diagnostics in </a:t>
            </a:r>
            <a:r>
              <a:rPr lang="en-US" sz="1400" b="1" dirty="0" err="1"/>
              <a:t>DHARMa</a:t>
            </a:r>
            <a:endParaRPr lang="en-US" sz="1400" b="1" dirty="0"/>
          </a:p>
          <a:p>
            <a:pPr algn="ctr"/>
            <a:r>
              <a:rPr lang="en-US" sz="1400" dirty="0">
                <a:hlinkClick r:id="rId9"/>
              </a:rPr>
              <a:t>https://cran.r-project.org/web/packages/DHARMa/vignettes/DHARMa.html#simulation-options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 err="1"/>
              <a:t>Generalised</a:t>
            </a:r>
            <a:r>
              <a:rPr lang="en-US" sz="1400" b="1" dirty="0"/>
              <a:t> Additive Models (GAMs)</a:t>
            </a:r>
          </a:p>
          <a:p>
            <a:pPr algn="ctr"/>
            <a:r>
              <a:rPr lang="en-US" sz="1400" dirty="0">
                <a:hlinkClick r:id="rId10"/>
              </a:rPr>
              <a:t>https://noamross.github.io/gams-in-r-course/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b="1" dirty="0" err="1"/>
              <a:t>RMarkdown</a:t>
            </a:r>
            <a:endParaRPr lang="en-US" sz="1400" b="1" dirty="0"/>
          </a:p>
          <a:p>
            <a:pPr algn="ctr"/>
            <a:r>
              <a:rPr lang="en-US" sz="1400" dirty="0">
                <a:hlinkClick r:id="rId11"/>
              </a:rPr>
              <a:t>https://ourcodingclub.github.io/tutorials/rmarkdown/</a:t>
            </a:r>
            <a:endParaRPr lang="en-US" sz="1400" dirty="0"/>
          </a:p>
          <a:p>
            <a:pPr algn="ctr"/>
            <a:r>
              <a:rPr lang="en-US" sz="1400" dirty="0">
                <a:hlinkClick r:id="rId12"/>
              </a:rPr>
              <a:t>https://rmarkdown.rstudio.com/lesson-1.html</a:t>
            </a:r>
            <a:endParaRPr lang="en-US" sz="1400" dirty="0"/>
          </a:p>
          <a:p>
            <a:pPr algn="ctr"/>
            <a:r>
              <a:rPr lang="en-US" sz="1400" dirty="0">
                <a:hlinkClick r:id="rId13"/>
              </a:rPr>
              <a:t>https://www.r-bloggers.com/2020/07/getting-started-with-r-markdown-guide-and-cheatsheet/</a:t>
            </a: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519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1018</Words>
  <Application>Microsoft Macintosh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Q1: What type of variable is the response variable?</vt:lpstr>
      <vt:lpstr>Q2: What type of variables are the predictor variables?</vt:lpstr>
      <vt:lpstr>Q3: Does your dataset have “structure”?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cool R resources!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Dwyer</dc:creator>
  <cp:lastModifiedBy>John Dwyer</cp:lastModifiedBy>
  <cp:revision>15</cp:revision>
  <dcterms:created xsi:type="dcterms:W3CDTF">2022-07-06T04:06:25Z</dcterms:created>
  <dcterms:modified xsi:type="dcterms:W3CDTF">2023-10-04T02:44:16Z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2022-07-06T04:06:26Z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2308a556-0477-41b0-a1c0-dda72b471a92</vt:lpwstr>
  </property>
  <property fmtid="{D5CDD505-2E9C-101B-9397-08002B2CF9AE}" pid="8" name="MSIP_Label_0f488380-630a-4f55-a077-a19445e3f360_ContentBits">
    <vt:lpwstr>0</vt:lpwstr>
  </property>
</Properties>
</file>