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72" r:id="rId5"/>
    <p:sldId id="373" r:id="rId6"/>
    <p:sldId id="376" r:id="rId7"/>
    <p:sldId id="379" r:id="rId8"/>
    <p:sldId id="382" r:id="rId9"/>
    <p:sldId id="387" r:id="rId10"/>
    <p:sldId id="380" r:id="rId11"/>
    <p:sldId id="388" r:id="rId12"/>
    <p:sldId id="384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D7D1CC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 autoAdjust="0"/>
    <p:restoredTop sz="95649" autoAdjust="0"/>
  </p:normalViewPr>
  <p:slideViewPr>
    <p:cSldViewPr showGuides="1">
      <p:cViewPr>
        <p:scale>
          <a:sx n="129" d="100"/>
          <a:sy n="129" d="100"/>
        </p:scale>
        <p:origin x="384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5/5/2025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5/5/2025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988840"/>
            <a:ext cx="5112568" cy="1296144"/>
          </a:xfrm>
        </p:spPr>
        <p:txBody>
          <a:bodyPr anchor="t">
            <a:normAutofit/>
          </a:bodyPr>
          <a:lstStyle/>
          <a:p>
            <a:r>
              <a:rPr lang="en-AU" dirty="0"/>
              <a:t>QBIO7008 - Project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485" y="3515866"/>
            <a:ext cx="5116831" cy="246221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Le Na Ngo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5A739E-D5BC-16D7-54B0-231195B4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 anchor="t">
            <a:normAutofit/>
          </a:bodyPr>
          <a:lstStyle/>
          <a:p>
            <a:r>
              <a:rPr lang="en-US" sz="2900" dirty="0"/>
              <a:t>Step 9: Plotting </a:t>
            </a:r>
            <a:r>
              <a:rPr lang="en-US" sz="2900" dirty="0" err="1"/>
              <a:t>rpsL</a:t>
            </a:r>
            <a:r>
              <a:rPr lang="en-US" sz="2900" dirty="0"/>
              <a:t> structure and sequence conservation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F2E6705-6907-3BB5-25D9-62D61C1F03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63348-A920-16DA-7B76-07E9B716D7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10</a:t>
            </a:fld>
            <a:endParaRPr lang="en-AU" sz="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A374A2-2538-3D4D-CAE0-8AEE47A37B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6CADE-5E06-7BAF-EA7D-8A7915988A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2</a:t>
            </a:fld>
            <a:endParaRPr lang="en-AU" sz="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CFE5D-685F-6D25-35CE-C2BA30B2F58D}"/>
              </a:ext>
            </a:extLst>
          </p:cNvPr>
          <p:cNvSpPr txBox="1"/>
          <p:nvPr/>
        </p:nvSpPr>
        <p:spPr>
          <a:xfrm>
            <a:off x="695325" y="1792794"/>
            <a:ext cx="5781674" cy="376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chemeClr val="accent1"/>
                </a:solidFill>
              </a:rPr>
              <a:t>Thermus thermophilus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All mutations from </a:t>
            </a:r>
            <a:r>
              <a:rPr lang="en-US" sz="1200" i="1" dirty="0">
                <a:solidFill>
                  <a:schemeClr val="accent1"/>
                </a:solidFill>
              </a:rPr>
              <a:t>Thermus thermophilus </a:t>
            </a:r>
            <a:r>
              <a:rPr lang="en-US" sz="1200" dirty="0">
                <a:solidFill>
                  <a:schemeClr val="accent1"/>
                </a:solidFill>
              </a:rPr>
              <a:t>species come from 2 papers with the same author (Gregory2001 and Gregory2009).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chemeClr val="accent1"/>
                </a:solidFill>
              </a:rPr>
              <a:t>Klebsiella pneumoniae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All mutations from </a:t>
            </a:r>
            <a:r>
              <a:rPr lang="en-US" sz="1200" i="1" dirty="0">
                <a:solidFill>
                  <a:schemeClr val="accent1"/>
                </a:solidFill>
              </a:rPr>
              <a:t>Klebsiella pneumoniae </a:t>
            </a:r>
            <a:r>
              <a:rPr lang="en-US" sz="1200" dirty="0">
                <a:solidFill>
                  <a:schemeClr val="accent1"/>
                </a:solidFill>
              </a:rPr>
              <a:t>species come from the same paper (Tsai2014).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accent1"/>
                </a:solidFill>
                <a:effectLst/>
              </a:rPr>
              <a:t>Klebsiella pneumoniae </a:t>
            </a:r>
            <a:r>
              <a:rPr lang="en-US" sz="1200" dirty="0">
                <a:solidFill>
                  <a:schemeClr val="accent1"/>
                </a:solidFill>
                <a:effectLst/>
              </a:rPr>
              <a:t>is a frequent cause of community-acquired infections, typically presenting as pneumonia or urinary tract infections (UTIs). T</a:t>
            </a:r>
            <a:r>
              <a:rPr lang="en-US" sz="1200" dirty="0">
                <a:solidFill>
                  <a:srgbClr val="51247A"/>
                </a:solidFill>
                <a:effectLst/>
              </a:rPr>
              <a:t>he isolates in this study were obtained from a patient with a liver abscess.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rgbClr val="51247A"/>
                </a:solidFill>
              </a:rPr>
              <a:t>Erwinia </a:t>
            </a:r>
            <a:r>
              <a:rPr lang="en-US" sz="1200" i="1" dirty="0" err="1">
                <a:solidFill>
                  <a:srgbClr val="51247A"/>
                </a:solidFill>
              </a:rPr>
              <a:t>amylovora</a:t>
            </a:r>
            <a:endParaRPr lang="en-US" sz="1200" i="1" dirty="0">
              <a:solidFill>
                <a:srgbClr val="51247A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51247A"/>
                </a:solidFill>
              </a:rPr>
              <a:t>Erwinia </a:t>
            </a:r>
            <a:r>
              <a:rPr lang="en-US" sz="1200" i="1" dirty="0" err="1">
                <a:solidFill>
                  <a:srgbClr val="51247A"/>
                </a:solidFill>
              </a:rPr>
              <a:t>amylovora</a:t>
            </a:r>
            <a:r>
              <a:rPr lang="en-US" sz="1200" dirty="0">
                <a:solidFill>
                  <a:srgbClr val="51247A"/>
                </a:solidFill>
              </a:rPr>
              <a:t>, the causal agent of fire blight, poses a serious threat to several rosaceous plants, particularly apples and pears.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9F185-1D0A-8DF5-FB76-86014A68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3200" dirty="0"/>
              <a:t>Step 2: Processing table of mutations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A3DC3-CCB8-9D2F-97F1-9EE74AEE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89" y="1792794"/>
            <a:ext cx="4431611" cy="4431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3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EF8AA-16F6-847C-A98C-93EA109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CBB1-6968-02ED-6623-31C4926E00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67A8-F025-FC5A-8BB7-F7EC10A10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2B11-50B2-DFCF-9F03-4E41D6B191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max_core_dist</a:t>
            </a:r>
            <a:r>
              <a:rPr lang="en-US" dirty="0"/>
              <a:t> = 40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7AA967-6106-049E-5883-44D8C9721AE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2019" y="2233613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642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5A3B79-74E9-5C3A-F7D5-DEC2ADE6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4" y="1448768"/>
            <a:ext cx="4653322" cy="464527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17988D-1A35-66E9-3779-2AA6CC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6: Analysis of result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E420D978-0F93-2276-05B0-5C471E7F5D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0E1A-89E1-4EB2-EACF-AD5411683A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4</a:t>
            </a:fld>
            <a:endParaRPr lang="en-AU" sz="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34580-CB11-5B7C-0C56-B048D754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80" y="1448768"/>
            <a:ext cx="3872848" cy="4645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04BDA-DC30-D645-64FD-7503E374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4" y="1448768"/>
            <a:ext cx="5979062" cy="46452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84F52-7F90-045B-8FA3-673CB5C9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 anchor="t">
            <a:normAutofit/>
          </a:bodyPr>
          <a:lstStyle/>
          <a:p>
            <a:r>
              <a:rPr lang="en-US" sz="3200" dirty="0"/>
              <a:t>Step 6: Analysis of result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B73AA019-6E1E-625C-CA62-0330CECE09A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AEC9-5DB9-B7B4-9776-FF7822DD6C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5</a:t>
            </a:fld>
            <a:endParaRPr lang="en-AU" sz="700"/>
          </a:p>
        </p:txBody>
      </p:sp>
    </p:spTree>
    <p:extLst>
      <p:ext uri="{BB962C8B-B14F-4D97-AF65-F5344CB8AC3E}">
        <p14:creationId xmlns:p14="http://schemas.microsoft.com/office/powerpoint/2010/main" val="2360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06113-4684-1D76-C97C-CEAEBDF4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Summary of the mutation screen </a:t>
            </a:r>
            <a:br>
              <a:rPr lang="en-US" sz="3200" b="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3E0E-3A45-3059-8811-39196A7534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58789-FFB8-EBB8-BFFC-4CE32BDF1D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449015"/>
            <a:ext cx="8157117" cy="4645025"/>
          </a:xfrm>
        </p:spPr>
      </p:pic>
    </p:spTree>
    <p:extLst>
      <p:ext uri="{BB962C8B-B14F-4D97-AF65-F5344CB8AC3E}">
        <p14:creationId xmlns:p14="http://schemas.microsoft.com/office/powerpoint/2010/main" val="17275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D30A-87FA-A3DF-D1E5-72E447E4D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7</a:t>
            </a:fld>
            <a:endParaRPr lang="en-AU" sz="7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829077-D356-BD6B-1318-FA478F31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51247A"/>
                </a:solidFill>
                <a:effectLst/>
              </a:rPr>
              <a:t>Step 7: Phylogenetic distribution of resistance and evolvability</a:t>
            </a:r>
            <a:endParaRPr lang="en-US" sz="3200" dirty="0"/>
          </a:p>
        </p:txBody>
      </p:sp>
      <p:pic>
        <p:nvPicPr>
          <p:cNvPr id="7" name="Picture 6" descr="A diagram of a dna structure&#10;&#10;AI-generated content may be incorrect.">
            <a:extLst>
              <a:ext uri="{FF2B5EF4-FFF2-40B4-BE49-F238E27FC236}">
                <a16:creationId xmlns:a16="http://schemas.microsoft.com/office/drawing/2014/main" id="{7BBB4245-934B-0C99-EBC9-16C475D9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6587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F482D7-32A6-FFF2-B003-E222D41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8: Codon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AA3B5-14EA-21BF-6826-3A88EF1B639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F8BEE-39B9-2F19-ED12-52BE0FF58F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4304A9-0DF6-55FD-E05F-6910EC45BB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2758" y="1436823"/>
            <a:ext cx="4645025" cy="464502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D4C1A-726E-FBC0-8BED-91862DE798C2}"/>
              </a:ext>
            </a:extLst>
          </p:cNvPr>
          <p:cNvSpPr txBox="1"/>
          <p:nvPr/>
        </p:nvSpPr>
        <p:spPr>
          <a:xfrm>
            <a:off x="5570910" y="1752600"/>
            <a:ext cx="5781674" cy="376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dirty="0">
                <a:solidFill>
                  <a:srgbClr val="51247A"/>
                </a:solidFill>
              </a:rPr>
              <a:t>Total of 15721 species have a 236.3 mean </a:t>
            </a:r>
            <a:r>
              <a:rPr lang="en-US" sz="1200" dirty="0" err="1">
                <a:solidFill>
                  <a:srgbClr val="51247A"/>
                </a:solidFill>
              </a:rPr>
              <a:t>align_score</a:t>
            </a:r>
            <a:r>
              <a:rPr lang="en-US" sz="1200" dirty="0">
                <a:solidFill>
                  <a:srgbClr val="51247A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dirty="0">
                <a:solidFill>
                  <a:srgbClr val="51247A"/>
                </a:solidFill>
              </a:rPr>
              <a:t>Position 43: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en-US" sz="1200" dirty="0">
                <a:solidFill>
                  <a:srgbClr val="51247A"/>
                </a:solidFill>
              </a:rPr>
              <a:t>19 species have a CGT codon at position 43 with a 152.2 mean </a:t>
            </a:r>
            <a:r>
              <a:rPr lang="en-US" sz="1200" dirty="0" err="1">
                <a:solidFill>
                  <a:srgbClr val="51247A"/>
                </a:solidFill>
              </a:rPr>
              <a:t>align_score</a:t>
            </a:r>
            <a:r>
              <a:rPr lang="en-US" sz="1200" dirty="0">
                <a:solidFill>
                  <a:srgbClr val="51247A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endParaRPr lang="en-US" sz="1200" dirty="0">
              <a:solidFill>
                <a:srgbClr val="512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25018-1AA4-4E15-3AF7-D65AFC2E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8: Codon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EA2CF-E282-C5DB-2B07-C0177288AC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9</a:t>
            </a:fld>
            <a:endParaRPr lang="en-AU" sz="7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14CA9A-9B6F-7CC8-F609-F9C5F789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371600"/>
            <a:ext cx="4867275" cy="485978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053EE-E267-A7EA-DF37-8ED7169F710C}"/>
              </a:ext>
            </a:extLst>
          </p:cNvPr>
          <p:cNvSpPr txBox="1"/>
          <p:nvPr/>
        </p:nvSpPr>
        <p:spPr>
          <a:xfrm>
            <a:off x="5570910" y="1752600"/>
            <a:ext cx="5781674" cy="376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dirty="0">
                <a:solidFill>
                  <a:srgbClr val="51247A"/>
                </a:solidFill>
              </a:rPr>
              <a:t>Position 88: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en-US" sz="1200" dirty="0">
                <a:solidFill>
                  <a:srgbClr val="51247A"/>
                </a:solidFill>
              </a:rPr>
              <a:t>69 species have a CGT codon at position 88 with a mean 163.5 </a:t>
            </a:r>
            <a:r>
              <a:rPr lang="en-US" sz="1200" dirty="0" err="1">
                <a:solidFill>
                  <a:srgbClr val="51247A"/>
                </a:solidFill>
              </a:rPr>
              <a:t>align_score</a:t>
            </a:r>
            <a:r>
              <a:rPr lang="en-US" sz="1200" dirty="0">
                <a:solidFill>
                  <a:srgbClr val="51247A"/>
                </a:solidFill>
              </a:rPr>
              <a:t>.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en-US" sz="1200" dirty="0">
                <a:solidFill>
                  <a:srgbClr val="51247A"/>
                </a:solidFill>
              </a:rPr>
              <a:t>687 species have a CGC codon at position 88 with a mean 213.1 </a:t>
            </a:r>
            <a:r>
              <a:rPr lang="en-US" sz="1200" dirty="0" err="1">
                <a:solidFill>
                  <a:srgbClr val="51247A"/>
                </a:solidFill>
              </a:rPr>
              <a:t>align_score</a:t>
            </a:r>
            <a:r>
              <a:rPr lang="en-US" sz="1200" dirty="0">
                <a:solidFill>
                  <a:srgbClr val="51247A"/>
                </a:solidFill>
              </a:rPr>
              <a:t>.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endParaRPr lang="en-US" sz="1200" dirty="0">
              <a:solidFill>
                <a:srgbClr val="51247A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endParaRPr lang="en-US" sz="1200" dirty="0">
              <a:solidFill>
                <a:srgbClr val="51247A"/>
              </a:solidFill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endParaRPr lang="en-US" sz="1200" dirty="0">
              <a:solidFill>
                <a:srgbClr val="512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" id="{86B9F688-8D75-9344-BD73-5BD3E99AE678}" vid="{4FC1BDD6-EB12-974A-BBA9-6BED1EA05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4F0916BBF724CA1E7D8F63C7F06BD" ma:contentTypeVersion="3" ma:contentTypeDescription="Create a new document." ma:contentTypeScope="" ma:versionID="f4444293139f7a37c994b13d524c33e3">
  <xsd:schema xmlns:xsd="http://www.w3.org/2001/XMLSchema" xmlns:xs="http://www.w3.org/2001/XMLSchema" xmlns:p="http://schemas.microsoft.com/office/2006/metadata/properties" xmlns:ns2="65b0f26f-95df-44cf-88fa-e9c7b5beb0cc" targetNamespace="http://schemas.microsoft.com/office/2006/metadata/properties" ma:root="true" ma:fieldsID="b9635e00277b2d59d79ce549094dd594" ns2:_="">
    <xsd:import namespace="65b0f26f-95df-44cf-88fa-e9c7b5beb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0f26f-95df-44cf-88fa-e9c7b5beb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2F4D4E-5CC3-44EF-852B-455B45EFC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611DF2-16B0-48C6-8535-9B4FC183D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b0f26f-95df-44cf-88fa-e9c7b5beb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A6ACFB-BBAF-41D0-B45A-5E57454824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3537</TotalTime>
  <Words>253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DM Sans</vt:lpstr>
      <vt:lpstr>Gotham Book</vt:lpstr>
      <vt:lpstr>Gotham Medium</vt:lpstr>
      <vt:lpstr>University of Queensland</vt:lpstr>
      <vt:lpstr>QBIO7008 - Project Update</vt:lpstr>
      <vt:lpstr>Step 2: Processing table of mutations</vt:lpstr>
      <vt:lpstr>Step 5: Processing and filtering of raw output</vt:lpstr>
      <vt:lpstr>Step 6: Analysis of result</vt:lpstr>
      <vt:lpstr>Step 6: Analysis of result</vt:lpstr>
      <vt:lpstr>Summary of the mutation screen  </vt:lpstr>
      <vt:lpstr>Step 7: Phylogenetic distribution of resistance and evolvability</vt:lpstr>
      <vt:lpstr>Step 8: Codon Networks</vt:lpstr>
      <vt:lpstr>Step 8: Codon Networks</vt:lpstr>
      <vt:lpstr>Step 9: Plotting rpsL structure and sequence conservation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Na Ngo</dc:creator>
  <cp:lastModifiedBy>Le Na Ngo</cp:lastModifiedBy>
  <cp:revision>6</cp:revision>
  <dcterms:created xsi:type="dcterms:W3CDTF">2025-04-21T08:02:23Z</dcterms:created>
  <dcterms:modified xsi:type="dcterms:W3CDTF">2025-05-06T01:02:32Z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0x0101003C84F0916BBF724CA1E7D8F63C7F06BD</vt:lpwstr>
  </property>
</Properties>
</file>