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71" r:id="rId2"/>
    <p:sldId id="267" r:id="rId3"/>
    <p:sldId id="258" r:id="rId4"/>
    <p:sldId id="374" r:id="rId5"/>
    <p:sldId id="37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325"/>
    <a:srgbClr val="F67F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29"/>
    <p:restoredTop sz="94674"/>
  </p:normalViewPr>
  <p:slideViewPr>
    <p:cSldViewPr snapToGrid="0" snapToObjects="1">
      <p:cViewPr varScale="1">
        <p:scale>
          <a:sx n="105" d="100"/>
          <a:sy n="105" d="100"/>
        </p:scale>
        <p:origin x="450" y="63"/>
      </p:cViewPr>
      <p:guideLst/>
    </p:cSldViewPr>
  </p:slideViewPr>
  <p:notesTextViewPr>
    <p:cViewPr>
      <p:scale>
        <a:sx n="70" d="100"/>
        <a:sy n="7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Wright" userId="96d5632f86e1cb83" providerId="LiveId" clId="{FEF17372-41BF-4F78-9AD9-D5119EA6AFE7}"/>
    <pc:docChg chg="undo custSel addSld delSld modSld sldOrd">
      <pc:chgData name="Brian Wright" userId="96d5632f86e1cb83" providerId="LiveId" clId="{FEF17372-41BF-4F78-9AD9-D5119EA6AFE7}" dt="2020-01-20T18:22:59.179" v="46"/>
      <pc:docMkLst>
        <pc:docMk/>
      </pc:docMkLst>
      <pc:sldChg chg="modSp add del ord">
        <pc:chgData name="Brian Wright" userId="96d5632f86e1cb83" providerId="LiveId" clId="{FEF17372-41BF-4F78-9AD9-D5119EA6AFE7}" dt="2020-01-20T18:22:59.179" v="46"/>
        <pc:sldMkLst>
          <pc:docMk/>
          <pc:sldMk cId="3312660790" sldId="258"/>
        </pc:sldMkLst>
        <pc:spChg chg="mod">
          <ac:chgData name="Brian Wright" userId="96d5632f86e1cb83" providerId="LiveId" clId="{FEF17372-41BF-4F78-9AD9-D5119EA6AFE7}" dt="2020-01-20T18:19:48.064" v="31" actId="20577"/>
          <ac:spMkLst>
            <pc:docMk/>
            <pc:sldMk cId="3312660790" sldId="258"/>
            <ac:spMk id="5" creationId="{8833B289-4FE9-4252-8B53-FE8AAD93B71F}"/>
          </ac:spMkLst>
        </pc:spChg>
      </pc:sldChg>
      <pc:sldChg chg="modSp ord">
        <pc:chgData name="Brian Wright" userId="96d5632f86e1cb83" providerId="LiveId" clId="{FEF17372-41BF-4F78-9AD9-D5119EA6AFE7}" dt="2020-01-20T18:22:48.948" v="44" actId="20577"/>
        <pc:sldMkLst>
          <pc:docMk/>
          <pc:sldMk cId="1797779477" sldId="267"/>
        </pc:sldMkLst>
        <pc:spChg chg="mod">
          <ac:chgData name="Brian Wright" userId="96d5632f86e1cb83" providerId="LiveId" clId="{FEF17372-41BF-4F78-9AD9-D5119EA6AFE7}" dt="2020-01-20T18:22:48.948" v="44" actId="20577"/>
          <ac:spMkLst>
            <pc:docMk/>
            <pc:sldMk cId="1797779477" sldId="267"/>
            <ac:spMk id="7" creationId="{DE4E9983-DAFB-154C-AEB5-80BE0C96EC20}"/>
          </ac:spMkLst>
        </pc:spChg>
      </pc:sldChg>
      <pc:sldChg chg="ord">
        <pc:chgData name="Brian Wright" userId="96d5632f86e1cb83" providerId="LiveId" clId="{FEF17372-41BF-4F78-9AD9-D5119EA6AFE7}" dt="2020-01-20T18:22:28.685" v="35"/>
        <pc:sldMkLst>
          <pc:docMk/>
          <pc:sldMk cId="2643957743"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C8EE7-AA78-1347-A11D-5867D6187384}" type="datetimeFigureOut">
              <a:rPr lang="en-US" smtClean="0"/>
              <a:t>7/23/2020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55F13-D160-3B41-8358-77A417835AED}" type="slidenum">
              <a:rPr lang="en-US" smtClean="0"/>
              <a:t>‹#›</a:t>
            </a:fld>
            <a:endParaRPr lang="en-US"/>
          </a:p>
        </p:txBody>
      </p:sp>
    </p:spTree>
    <p:extLst>
      <p:ext uri="{BB962C8B-B14F-4D97-AF65-F5344CB8AC3E}">
        <p14:creationId xmlns:p14="http://schemas.microsoft.com/office/powerpoint/2010/main" val="1805726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339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83649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C4D738-3BBB-0E40-AD40-C45FB16E78E1}" type="datetime1">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5260C-CCC0-D846-A270-DEDC140A797A}" type="slidenum">
              <a:rPr lang="en-US" smtClean="0"/>
              <a:t>‹#›</a:t>
            </a:fld>
            <a:endParaRPr lang="en-US"/>
          </a:p>
        </p:txBody>
      </p:sp>
    </p:spTree>
    <p:extLst>
      <p:ext uri="{BB962C8B-B14F-4D97-AF65-F5344CB8AC3E}">
        <p14:creationId xmlns:p14="http://schemas.microsoft.com/office/powerpoint/2010/main" val="2048541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1249C-E959-A742-B973-919330BD3C1C}" type="datetime1">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5260C-CCC0-D846-A270-DEDC140A797A}" type="slidenum">
              <a:rPr lang="en-US" smtClean="0"/>
              <a:t>‹#›</a:t>
            </a:fld>
            <a:endParaRPr lang="en-US"/>
          </a:p>
        </p:txBody>
      </p:sp>
    </p:spTree>
    <p:extLst>
      <p:ext uri="{BB962C8B-B14F-4D97-AF65-F5344CB8AC3E}">
        <p14:creationId xmlns:p14="http://schemas.microsoft.com/office/powerpoint/2010/main" val="141840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D55294-D1B6-BA4C-8C0C-4F9170038F3E}" type="datetime1">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5260C-CCC0-D846-A270-DEDC140A797A}" type="slidenum">
              <a:rPr lang="en-US" smtClean="0"/>
              <a:t>‹#›</a:t>
            </a:fld>
            <a:endParaRPr lang="en-US"/>
          </a:p>
        </p:txBody>
      </p:sp>
    </p:spTree>
    <p:extLst>
      <p:ext uri="{BB962C8B-B14F-4D97-AF65-F5344CB8AC3E}">
        <p14:creationId xmlns:p14="http://schemas.microsoft.com/office/powerpoint/2010/main" val="206122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609600" y="274638"/>
            <a:ext cx="10972800" cy="11429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 name="Shape 15"/>
          <p:cNvSpPr txBox="1">
            <a:spLocks noGrp="1"/>
          </p:cNvSpPr>
          <p:nvPr>
            <p:ph type="body" idx="1"/>
          </p:nvPr>
        </p:nvSpPr>
        <p:spPr>
          <a:xfrm>
            <a:off x="609600" y="1600202"/>
            <a:ext cx="10972800" cy="496763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sldNum" idx="12"/>
          </p:nvPr>
        </p:nvSpPr>
        <p:spPr>
          <a:xfrm>
            <a:off x="11409057" y="6333136"/>
            <a:ext cx="731599" cy="524519"/>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68340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7CEB01-A4F8-6E49-89B4-A6C293E95BFE}" type="datetime1">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5260C-CCC0-D846-A270-DEDC140A797A}" type="slidenum">
              <a:rPr lang="en-US" smtClean="0"/>
              <a:t>‹#›</a:t>
            </a:fld>
            <a:endParaRPr lang="en-US"/>
          </a:p>
        </p:txBody>
      </p:sp>
    </p:spTree>
    <p:extLst>
      <p:ext uri="{BB962C8B-B14F-4D97-AF65-F5344CB8AC3E}">
        <p14:creationId xmlns:p14="http://schemas.microsoft.com/office/powerpoint/2010/main" val="13709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67959-EFF8-CA4A-AA4C-D868F3502621}" type="datetime1">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5260C-CCC0-D846-A270-DEDC140A797A}" type="slidenum">
              <a:rPr lang="en-US" smtClean="0"/>
              <a:t>‹#›</a:t>
            </a:fld>
            <a:endParaRPr lang="en-US"/>
          </a:p>
        </p:txBody>
      </p:sp>
    </p:spTree>
    <p:extLst>
      <p:ext uri="{BB962C8B-B14F-4D97-AF65-F5344CB8AC3E}">
        <p14:creationId xmlns:p14="http://schemas.microsoft.com/office/powerpoint/2010/main" val="137233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0F779F-E909-D545-8BA3-3AF8F898336E}" type="datetime1">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5260C-CCC0-D846-A270-DEDC140A797A}" type="slidenum">
              <a:rPr lang="en-US" smtClean="0"/>
              <a:t>‹#›</a:t>
            </a:fld>
            <a:endParaRPr lang="en-US"/>
          </a:p>
        </p:txBody>
      </p:sp>
    </p:spTree>
    <p:extLst>
      <p:ext uri="{BB962C8B-B14F-4D97-AF65-F5344CB8AC3E}">
        <p14:creationId xmlns:p14="http://schemas.microsoft.com/office/powerpoint/2010/main" val="863287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882626-3787-1642-8D5F-0FAE52F0FD89}" type="datetime1">
              <a:rPr lang="en-US" smtClean="0"/>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05260C-CCC0-D846-A270-DEDC140A797A}" type="slidenum">
              <a:rPr lang="en-US" smtClean="0"/>
              <a:t>‹#›</a:t>
            </a:fld>
            <a:endParaRPr lang="en-US"/>
          </a:p>
        </p:txBody>
      </p:sp>
    </p:spTree>
    <p:extLst>
      <p:ext uri="{BB962C8B-B14F-4D97-AF65-F5344CB8AC3E}">
        <p14:creationId xmlns:p14="http://schemas.microsoft.com/office/powerpoint/2010/main" val="86843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F4A31B-9085-D04E-9117-8F5FF234AB83}" type="datetime1">
              <a:rPr lang="en-US" smtClean="0"/>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05260C-CCC0-D846-A270-DEDC140A797A}" type="slidenum">
              <a:rPr lang="en-US" smtClean="0"/>
              <a:t>‹#›</a:t>
            </a:fld>
            <a:endParaRPr lang="en-US"/>
          </a:p>
        </p:txBody>
      </p:sp>
    </p:spTree>
    <p:extLst>
      <p:ext uri="{BB962C8B-B14F-4D97-AF65-F5344CB8AC3E}">
        <p14:creationId xmlns:p14="http://schemas.microsoft.com/office/powerpoint/2010/main" val="1479121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AD3C4-EB12-7D43-90B4-F0A9796AF9EF}" type="datetime1">
              <a:rPr lang="en-US" smtClean="0"/>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05260C-CCC0-D846-A270-DEDC140A797A}" type="slidenum">
              <a:rPr lang="en-US" smtClean="0"/>
              <a:t>‹#›</a:t>
            </a:fld>
            <a:endParaRPr lang="en-US"/>
          </a:p>
        </p:txBody>
      </p:sp>
    </p:spTree>
    <p:extLst>
      <p:ext uri="{BB962C8B-B14F-4D97-AF65-F5344CB8AC3E}">
        <p14:creationId xmlns:p14="http://schemas.microsoft.com/office/powerpoint/2010/main" val="31620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63541E-020F-4744-8194-89837A7B1B9D}" type="datetime1">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5260C-CCC0-D846-A270-DEDC140A797A}" type="slidenum">
              <a:rPr lang="en-US" smtClean="0"/>
              <a:t>‹#›</a:t>
            </a:fld>
            <a:endParaRPr lang="en-US"/>
          </a:p>
        </p:txBody>
      </p:sp>
    </p:spTree>
    <p:extLst>
      <p:ext uri="{BB962C8B-B14F-4D97-AF65-F5344CB8AC3E}">
        <p14:creationId xmlns:p14="http://schemas.microsoft.com/office/powerpoint/2010/main" val="1522941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187CB-DD8D-EF40-B0B8-AB85A311B745}" type="datetime1">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5260C-CCC0-D846-A270-DEDC140A797A}" type="slidenum">
              <a:rPr lang="en-US" smtClean="0"/>
              <a:t>‹#›</a:t>
            </a:fld>
            <a:endParaRPr lang="en-US"/>
          </a:p>
        </p:txBody>
      </p:sp>
    </p:spTree>
    <p:extLst>
      <p:ext uri="{BB962C8B-B14F-4D97-AF65-F5344CB8AC3E}">
        <p14:creationId xmlns:p14="http://schemas.microsoft.com/office/powerpoint/2010/main" val="22445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D9F9A-CCDB-3943-8CE1-7BF27D5890AC}" type="datetime1">
              <a:rPr lang="en-US" smtClean="0"/>
              <a:t>7/23/2020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5260C-CCC0-D846-A270-DEDC140A797A}" type="slidenum">
              <a:rPr lang="en-US" smtClean="0"/>
              <a:t>‹#›</a:t>
            </a:fld>
            <a:endParaRPr lang="en-US"/>
          </a:p>
        </p:txBody>
      </p:sp>
    </p:spTree>
    <p:extLst>
      <p:ext uri="{BB962C8B-B14F-4D97-AF65-F5344CB8AC3E}">
        <p14:creationId xmlns:p14="http://schemas.microsoft.com/office/powerpoint/2010/main" val="122656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 y="7034"/>
            <a:ext cx="12187486" cy="6858000"/>
          </a:xfrm>
          <a:prstGeom prst="rect">
            <a:avLst/>
          </a:prstGeom>
        </p:spPr>
      </p:pic>
      <p:sp>
        <p:nvSpPr>
          <p:cNvPr id="10" name="Slide Number Placeholder 14"/>
          <p:cNvSpPr txBox="1">
            <a:spLocks/>
          </p:cNvSpPr>
          <p:nvPr/>
        </p:nvSpPr>
        <p:spPr>
          <a:xfrm>
            <a:off x="11635113" y="6381751"/>
            <a:ext cx="44229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C05260C-CCC0-D846-A270-DEDC140A797A}" type="slidenum">
              <a:rPr lang="en-US" smtClean="0">
                <a:solidFill>
                  <a:srgbClr val="0E1325"/>
                </a:solidFill>
              </a:rPr>
              <a:pPr/>
              <a:t>1</a:t>
            </a:fld>
            <a:endParaRPr lang="en-US" dirty="0">
              <a:solidFill>
                <a:srgbClr val="0E1325"/>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99" y="6134985"/>
            <a:ext cx="1655153" cy="579565"/>
          </a:xfrm>
          <a:prstGeom prst="rect">
            <a:avLst/>
          </a:prstGeom>
        </p:spPr>
      </p:pic>
      <p:sp>
        <p:nvSpPr>
          <p:cNvPr id="8" name="TextBox 7">
            <a:extLst>
              <a:ext uri="{FF2B5EF4-FFF2-40B4-BE49-F238E27FC236}">
                <a16:creationId xmlns:a16="http://schemas.microsoft.com/office/drawing/2014/main" id="{5BE926AE-C1A5-49A3-8E13-38A9AC75E6D7}"/>
              </a:ext>
            </a:extLst>
          </p:cNvPr>
          <p:cNvSpPr txBox="1"/>
          <p:nvPr/>
        </p:nvSpPr>
        <p:spPr>
          <a:xfrm>
            <a:off x="2037889" y="486201"/>
            <a:ext cx="7886700" cy="1077218"/>
          </a:xfrm>
          <a:prstGeom prst="rect">
            <a:avLst/>
          </a:prstGeom>
          <a:noFill/>
        </p:spPr>
        <p:txBody>
          <a:bodyPr wrap="square" rtlCol="0">
            <a:spAutoFit/>
          </a:bodyPr>
          <a:lstStyle>
            <a:defPPr>
              <a:defRPr lang="en-US"/>
            </a:defPPr>
            <a:lvl1pPr>
              <a:defRPr sz="3200" b="1" spc="300">
                <a:solidFill>
                  <a:srgbClr val="F67F24"/>
                </a:solidFill>
                <a:latin typeface="ITC Franklin Gothic Demi Extra Compressed" charset="0"/>
                <a:ea typeface="ITC Franklin Gothic Demi Extra Compressed" charset="0"/>
                <a:cs typeface="ITC Franklin Gothic Demi Extra Compressed" charset="0"/>
              </a:defRPr>
            </a:lvl1pPr>
          </a:lstStyle>
          <a:p>
            <a:pPr algn="ctr"/>
            <a:r>
              <a:rPr lang="en-US" dirty="0"/>
              <a:t>Crash Trends in Commercial Vehicles in Virginia </a:t>
            </a:r>
          </a:p>
        </p:txBody>
      </p:sp>
      <p:sp>
        <p:nvSpPr>
          <p:cNvPr id="9" name="TextBox 8">
            <a:extLst>
              <a:ext uri="{FF2B5EF4-FFF2-40B4-BE49-F238E27FC236}">
                <a16:creationId xmlns:a16="http://schemas.microsoft.com/office/drawing/2014/main" id="{5EBE6C8C-BDF1-4B55-A198-8173C3B2E4C5}"/>
              </a:ext>
            </a:extLst>
          </p:cNvPr>
          <p:cNvSpPr txBox="1"/>
          <p:nvPr/>
        </p:nvSpPr>
        <p:spPr>
          <a:xfrm>
            <a:off x="1668795" y="1815602"/>
            <a:ext cx="8624888" cy="440120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Consultants: Students of Practice and Application 4001 </a:t>
            </a:r>
          </a:p>
          <a:p>
            <a:endParaRPr lang="en-US" sz="2000" dirty="0"/>
          </a:p>
          <a:p>
            <a:pPr marL="342900" indent="-342900">
              <a:buFont typeface="Wingdings" panose="05000000000000000000" pitchFamily="2" charset="2"/>
              <a:buChar char="Ø"/>
            </a:pPr>
            <a:r>
              <a:rPr lang="en-US" sz="2000" dirty="0"/>
              <a:t>Client: Commonwealth of Virginia-Department of Motor Vehicles </a:t>
            </a:r>
          </a:p>
          <a:p>
            <a:endParaRPr lang="en-US" sz="2000" dirty="0"/>
          </a:p>
          <a:p>
            <a:pPr marL="342900" indent="-342900">
              <a:buFont typeface="Wingdings" panose="05000000000000000000" pitchFamily="2" charset="2"/>
              <a:buChar char="Ø"/>
            </a:pPr>
            <a:r>
              <a:rPr lang="en-US" sz="2000" dirty="0"/>
              <a:t>Description: Crashes involving commercial motor vehicles have increased substantially, especially on certain roadways, in the past five years. The Virginia Department of Motor Vehicles is interested in learning about trends in those crashes and what they can tell us about potential driver training.  </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Objective: Determine factors involved in increasing commercial motor vehicle crashes. Identify trends that can alert us to additional training needs for Commercial Drivers License holders that could then be provided to Commercial Driver Training Schools.</a:t>
            </a:r>
          </a:p>
          <a:p>
            <a:pPr marL="342900"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61776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 y="22573"/>
            <a:ext cx="12187486" cy="6858000"/>
          </a:xfrm>
          <a:prstGeom prst="rect">
            <a:avLst/>
          </a:prstGeom>
        </p:spPr>
      </p:pic>
      <p:sp>
        <p:nvSpPr>
          <p:cNvPr id="10" name="Slide Number Placeholder 14"/>
          <p:cNvSpPr txBox="1">
            <a:spLocks/>
          </p:cNvSpPr>
          <p:nvPr/>
        </p:nvSpPr>
        <p:spPr>
          <a:xfrm>
            <a:off x="11635113" y="6381751"/>
            <a:ext cx="44229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C05260C-CCC0-D846-A270-DEDC140A797A}" type="slidenum">
              <a:rPr lang="en-US" smtClean="0">
                <a:solidFill>
                  <a:srgbClr val="0E1325"/>
                </a:solidFill>
              </a:rPr>
              <a:pPr/>
              <a:t>2</a:t>
            </a:fld>
            <a:endParaRPr lang="en-US" dirty="0">
              <a:solidFill>
                <a:srgbClr val="0E1325"/>
              </a:solidFill>
            </a:endParaRPr>
          </a:p>
        </p:txBody>
      </p:sp>
      <p:sp>
        <p:nvSpPr>
          <p:cNvPr id="12" name="TextBox 11"/>
          <p:cNvSpPr txBox="1"/>
          <p:nvPr/>
        </p:nvSpPr>
        <p:spPr>
          <a:xfrm>
            <a:off x="4630873" y="311137"/>
            <a:ext cx="5083367" cy="584775"/>
          </a:xfrm>
          <a:prstGeom prst="rect">
            <a:avLst/>
          </a:prstGeom>
          <a:noFill/>
        </p:spPr>
        <p:txBody>
          <a:bodyPr wrap="square" rtlCol="0">
            <a:spAutoFit/>
          </a:bodyPr>
          <a:lstStyle/>
          <a:p>
            <a:r>
              <a:rPr lang="en-US" sz="3200" b="1" spc="300" dirty="0">
                <a:solidFill>
                  <a:srgbClr val="F67F24"/>
                </a:solidFill>
                <a:latin typeface="ITC Franklin Gothic Demi Extra Compressed" charset="0"/>
                <a:ea typeface="ITC Franklin Gothic Demi Extra Compressed" charset="0"/>
                <a:cs typeface="ITC Franklin Gothic Demi Extra Compressed" charset="0"/>
              </a:rPr>
              <a:t>Group Activity 1</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99" y="6134985"/>
            <a:ext cx="1655153" cy="579565"/>
          </a:xfrm>
          <a:prstGeom prst="rect">
            <a:avLst/>
          </a:prstGeom>
        </p:spPr>
      </p:pic>
      <p:sp>
        <p:nvSpPr>
          <p:cNvPr id="7" name="Content Placeholder 2">
            <a:extLst>
              <a:ext uri="{FF2B5EF4-FFF2-40B4-BE49-F238E27FC236}">
                <a16:creationId xmlns:a16="http://schemas.microsoft.com/office/drawing/2014/main" id="{DE4E9983-DAFB-154C-AEB5-80BE0C96EC20}"/>
              </a:ext>
            </a:extLst>
          </p:cNvPr>
          <p:cNvSpPr txBox="1">
            <a:spLocks/>
          </p:cNvSpPr>
          <p:nvPr/>
        </p:nvSpPr>
        <p:spPr>
          <a:xfrm>
            <a:off x="1609536" y="1119338"/>
            <a:ext cx="9349195" cy="452596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400" dirty="0"/>
              <a:t>You have 20ish minutes for this exercise. Read through the project summary again, assign a timekeeper, a note taker, and a presenter then consider and answer the following:</a:t>
            </a:r>
          </a:p>
          <a:p>
            <a:pPr marL="514350" indent="-514350">
              <a:buFont typeface="Arial"/>
              <a:buAutoNum type="arabicPeriod"/>
            </a:pPr>
            <a:r>
              <a:rPr lang="en-US" sz="2400" dirty="0"/>
              <a:t>What is the current situation?  Would you like to know more?  What would you ask your client if you could?</a:t>
            </a:r>
          </a:p>
          <a:p>
            <a:pPr marL="514350" indent="-514350">
              <a:buFont typeface="Arial"/>
              <a:buAutoNum type="arabicPeriod"/>
            </a:pPr>
            <a:r>
              <a:rPr lang="en-US" sz="2400" dirty="0"/>
              <a:t>Define a solid, measurable goal that you think would satisfy your client.  What is your metric of success?</a:t>
            </a:r>
          </a:p>
          <a:p>
            <a:pPr marL="514350" indent="-514350">
              <a:buFont typeface="Arial"/>
              <a:buAutoNum type="arabicPeriod"/>
            </a:pPr>
            <a:r>
              <a:rPr lang="en-US" sz="2400" dirty="0"/>
              <a:t>What data would you like to have (think big)?  How would you get this data?  How would it have been gathered (sensors, cameras, etc.)?  Would retrospective data likely all have been in the same spot? </a:t>
            </a:r>
          </a:p>
          <a:p>
            <a:pPr marL="514350" indent="-514350">
              <a:buFont typeface="Arial"/>
              <a:buAutoNum type="arabicPeriod"/>
            </a:pPr>
            <a:r>
              <a:rPr lang="en-US" sz="2400" dirty="0"/>
              <a:t>What deliverable would you like to hand over to your client at the end of the project (you can think big here – be creative)?</a:t>
            </a:r>
          </a:p>
        </p:txBody>
      </p:sp>
    </p:spTree>
    <p:extLst>
      <p:ext uri="{BB962C8B-B14F-4D97-AF65-F5344CB8AC3E}">
        <p14:creationId xmlns:p14="http://schemas.microsoft.com/office/powerpoint/2010/main" val="179777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42F4AA4-F60E-6B46-8848-A88E4CC5C88B}" type="slidenum">
              <a:rPr lang="en-US" smtClean="0"/>
              <a:pPr>
                <a:defRPr/>
              </a:pPr>
              <a:t>3</a:t>
            </a:fld>
            <a:endParaRPr lang="en-US"/>
          </a:p>
        </p:txBody>
      </p:sp>
      <p:sp>
        <p:nvSpPr>
          <p:cNvPr id="5" name="TextBox 4">
            <a:extLst>
              <a:ext uri="{FF2B5EF4-FFF2-40B4-BE49-F238E27FC236}">
                <a16:creationId xmlns:a16="http://schemas.microsoft.com/office/drawing/2014/main" id="{8833B289-4FE9-4252-8B53-FE8AAD93B71F}"/>
              </a:ext>
            </a:extLst>
          </p:cNvPr>
          <p:cNvSpPr txBox="1"/>
          <p:nvPr/>
        </p:nvSpPr>
        <p:spPr>
          <a:xfrm>
            <a:off x="2306575" y="1890304"/>
            <a:ext cx="7886700" cy="584775"/>
          </a:xfrm>
          <a:prstGeom prst="rect">
            <a:avLst/>
          </a:prstGeom>
          <a:noFill/>
        </p:spPr>
        <p:txBody>
          <a:bodyPr wrap="square" rtlCol="0">
            <a:spAutoFit/>
          </a:bodyPr>
          <a:lstStyle>
            <a:defPPr>
              <a:defRPr lang="en-US"/>
            </a:defPPr>
            <a:lvl1pPr>
              <a:defRPr sz="3200" b="1" spc="300">
                <a:solidFill>
                  <a:srgbClr val="F67F24"/>
                </a:solidFill>
                <a:latin typeface="ITC Franklin Gothic Demi Extra Compressed" charset="0"/>
                <a:ea typeface="ITC Franklin Gothic Demi Extra Compressed" charset="0"/>
                <a:cs typeface="ITC Franklin Gothic Demi Extra Compressed" charset="0"/>
              </a:defRPr>
            </a:lvl1pPr>
          </a:lstStyle>
          <a:p>
            <a:pPr algn="ctr"/>
            <a:r>
              <a:rPr lang="en-US" dirty="0"/>
              <a:t>Stop Here for Now…</a:t>
            </a:r>
          </a:p>
        </p:txBody>
      </p:sp>
    </p:spTree>
    <p:extLst>
      <p:ext uri="{BB962C8B-B14F-4D97-AF65-F5344CB8AC3E}">
        <p14:creationId xmlns:p14="http://schemas.microsoft.com/office/powerpoint/2010/main" val="331266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527713" y="266133"/>
            <a:ext cx="8229600" cy="487363"/>
          </a:xfrm>
          <a:prstGeom prst="rect">
            <a:avLst/>
          </a:prstGeom>
        </p:spPr>
        <p:txBody>
          <a:bodyPr>
            <a:normAutofit fontScale="90000"/>
          </a:bodyPr>
          <a:lstStyle/>
          <a:p>
            <a:pPr>
              <a:spcBef>
                <a:spcPct val="0"/>
              </a:spcBef>
            </a:pPr>
            <a:r>
              <a:rPr lang="en" sz="2400" b="1" dirty="0">
                <a:solidFill>
                  <a:srgbClr val="002060"/>
                </a:solidFill>
                <a:latin typeface="Times New Roman" panose="02020603050405020304" pitchFamily="18" charset="0"/>
                <a:cs typeface="Times New Roman" panose="02020603050405020304" pitchFamily="18" charset="0"/>
              </a:rPr>
              <a:t>Answer the Four Questions</a:t>
            </a:r>
          </a:p>
        </p:txBody>
      </p:sp>
      <p:sp>
        <p:nvSpPr>
          <p:cNvPr id="47" name="Shape 47"/>
          <p:cNvSpPr txBox="1">
            <a:spLocks noGrp="1"/>
          </p:cNvSpPr>
          <p:nvPr>
            <p:ph type="body" idx="1"/>
          </p:nvPr>
        </p:nvSpPr>
        <p:spPr>
          <a:xfrm>
            <a:off x="527713" y="945181"/>
            <a:ext cx="9683087" cy="4967639"/>
          </a:xfrm>
          <a:prstGeom prst="rect">
            <a:avLst/>
          </a:prstGeom>
        </p:spPr>
        <p:txBody>
          <a:bodyPr vert="horz" lIns="91425" tIns="91425" rIns="91425" bIns="91425" rtlCol="0" anchor="t" anchorCtr="0">
            <a:noAutofit/>
          </a:bodyPr>
          <a:lstStyle/>
          <a:p>
            <a:pPr>
              <a:buNone/>
            </a:pPr>
            <a:r>
              <a:rPr lang="en" dirty="0">
                <a:solidFill>
                  <a:schemeClr val="tx2"/>
                </a:solidFill>
              </a:rPr>
              <a:t>American Pharaoh won the Triple Crown.  He won the Belmont, a 12 furlong track, with a time of 2:26.65, the Kentucky Derby, a 10 furlong track, with a time of 2:03.02, and the Preakness Stakes, a 9.5 furlong track, with a time of 1.58.46.  What was his average speed in mph?</a:t>
            </a:r>
          </a:p>
          <a:p>
            <a:pPr>
              <a:buNone/>
            </a:pPr>
            <a:endParaRPr lang="en" dirty="0">
              <a:solidFill>
                <a:schemeClr val="tx2"/>
              </a:solidFill>
            </a:endParaRPr>
          </a:p>
          <a:p>
            <a:pPr marL="457200">
              <a:buAutoNum type="arabicPeriod"/>
            </a:pPr>
            <a:r>
              <a:rPr lang="en" dirty="0">
                <a:solidFill>
                  <a:schemeClr val="tx2"/>
                </a:solidFill>
              </a:rPr>
              <a:t> What do I know?</a:t>
            </a:r>
          </a:p>
          <a:p>
            <a:pPr marL="457200">
              <a:buAutoNum type="arabicPeriod"/>
            </a:pPr>
            <a:r>
              <a:rPr lang="en" dirty="0">
                <a:solidFill>
                  <a:schemeClr val="tx2"/>
                </a:solidFill>
              </a:rPr>
              <a:t> What am I looking for?</a:t>
            </a:r>
          </a:p>
          <a:p>
            <a:pPr marL="457200">
              <a:buAutoNum type="arabicPeriod"/>
            </a:pPr>
            <a:r>
              <a:rPr lang="en" dirty="0">
                <a:solidFill>
                  <a:schemeClr val="tx2"/>
                </a:solidFill>
              </a:rPr>
              <a:t> What else do I need to find it?</a:t>
            </a:r>
          </a:p>
          <a:p>
            <a:pPr marL="457200">
              <a:buAutoNum type="arabicPeriod"/>
            </a:pPr>
            <a:r>
              <a:rPr lang="en" dirty="0">
                <a:solidFill>
                  <a:schemeClr val="tx2"/>
                </a:solidFill>
              </a:rPr>
              <a:t> What do I expect?</a:t>
            </a:r>
          </a:p>
          <a:p>
            <a:pPr>
              <a:buNone/>
            </a:pPr>
            <a:endParaRPr lang="en" dirty="0">
              <a:solidFill>
                <a:schemeClr val="tx2"/>
              </a:solidFill>
            </a:endParaRPr>
          </a:p>
        </p:txBody>
      </p:sp>
    </p:spTree>
    <p:extLst>
      <p:ext uri="{BB962C8B-B14F-4D97-AF65-F5344CB8AC3E}">
        <p14:creationId xmlns:p14="http://schemas.microsoft.com/office/powerpoint/2010/main" val="225933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905000" y="-40375"/>
            <a:ext cx="8229600" cy="639763"/>
          </a:xfrm>
          <a:prstGeom prst="rect">
            <a:avLst/>
          </a:prstGeom>
        </p:spPr>
        <p:txBody>
          <a:bodyPr>
            <a:normAutofit/>
          </a:bodyPr>
          <a:lstStyle/>
          <a:p>
            <a:pPr>
              <a:spcBef>
                <a:spcPct val="0"/>
              </a:spcBef>
            </a:pPr>
            <a:r>
              <a:rPr lang="en" sz="2400" b="1" dirty="0">
                <a:solidFill>
                  <a:srgbClr val="002060"/>
                </a:solidFill>
                <a:latin typeface="Times New Roman" panose="02020603050405020304" pitchFamily="18" charset="0"/>
                <a:cs typeface="Times New Roman" panose="02020603050405020304" pitchFamily="18" charset="0"/>
              </a:rPr>
              <a:t>Now Solve the Problem</a:t>
            </a:r>
          </a:p>
        </p:txBody>
      </p:sp>
      <p:sp>
        <p:nvSpPr>
          <p:cNvPr id="71" name="Shape 71"/>
          <p:cNvSpPr txBox="1">
            <a:spLocks noGrp="1"/>
          </p:cNvSpPr>
          <p:nvPr>
            <p:ph type="body" idx="1"/>
          </p:nvPr>
        </p:nvSpPr>
        <p:spPr>
          <a:xfrm>
            <a:off x="586854" y="549396"/>
            <a:ext cx="9832075" cy="5905995"/>
          </a:xfrm>
          <a:prstGeom prst="rect">
            <a:avLst/>
          </a:prstGeom>
        </p:spPr>
        <p:txBody>
          <a:bodyPr vert="horz" lIns="91425" tIns="91425" rIns="91425" bIns="91425" rtlCol="0" anchor="t" anchorCtr="0">
            <a:noAutofit/>
          </a:bodyPr>
          <a:lstStyle/>
          <a:p>
            <a:pPr marL="342900" indent="-342900">
              <a:buFont typeface="Wingdings" panose="05000000000000000000" pitchFamily="2" charset="2"/>
              <a:buChar char="Ø"/>
            </a:pPr>
            <a:r>
              <a:rPr lang="en-US" dirty="0">
                <a:solidFill>
                  <a:schemeClr val="tx2"/>
                </a:solidFill>
              </a:rPr>
              <a:t>Work in your Lab Teams to code the solution with an output that reads “[Horse’s Name] averaged [ x ] mph across the three triple crown races.” </a:t>
            </a:r>
          </a:p>
          <a:p>
            <a:pPr marL="342900" indent="-342900">
              <a:buFont typeface="Wingdings" panose="05000000000000000000" pitchFamily="2" charset="2"/>
              <a:buChar char="Ø"/>
            </a:pPr>
            <a:endParaRPr lang="en-US" dirty="0">
              <a:solidFill>
                <a:schemeClr val="tx2"/>
              </a:solidFill>
            </a:endParaRPr>
          </a:p>
          <a:p>
            <a:pPr>
              <a:buNone/>
            </a:pPr>
            <a:endParaRPr lang="en" dirty="0">
              <a:solidFill>
                <a:schemeClr val="tx2"/>
              </a:solidFill>
            </a:endParaRPr>
          </a:p>
          <a:p>
            <a:pPr>
              <a:buFont typeface="Wingdings" panose="05000000000000000000" pitchFamily="2" charset="2"/>
              <a:buChar char="Ø"/>
            </a:pPr>
            <a:r>
              <a:rPr lang="en" dirty="0">
                <a:solidFill>
                  <a:schemeClr val="tx2"/>
                </a:solidFill>
              </a:rPr>
              <a:t> Psuedo Code the framework of the function using a google doc then code the answer together sharing one </a:t>
            </a:r>
            <a:r>
              <a:rPr lang="en-US" dirty="0">
                <a:solidFill>
                  <a:schemeClr val="tx2"/>
                </a:solidFill>
              </a:rPr>
              <a:t>person's</a:t>
            </a:r>
            <a:r>
              <a:rPr lang="en" dirty="0">
                <a:solidFill>
                  <a:schemeClr val="tx2"/>
                </a:solidFill>
              </a:rPr>
              <a:t> screen. </a:t>
            </a:r>
          </a:p>
          <a:p>
            <a:pPr marL="0" indent="0">
              <a:buNone/>
            </a:pPr>
            <a:endParaRPr lang="en" dirty="0">
              <a:solidFill>
                <a:schemeClr val="tx2"/>
              </a:solidFill>
            </a:endParaRPr>
          </a:p>
          <a:p>
            <a:pPr>
              <a:buNone/>
            </a:pPr>
            <a:endParaRPr lang="en" dirty="0">
              <a:solidFill>
                <a:schemeClr val="tx2"/>
              </a:solidFill>
            </a:endParaRPr>
          </a:p>
          <a:p>
            <a:pPr marL="0" indent="0" algn="ctr">
              <a:buNone/>
            </a:pPr>
            <a:r>
              <a:rPr lang="en" dirty="0">
                <a:solidFill>
                  <a:schemeClr val="tx2"/>
                </a:solidFill>
              </a:rPr>
              <a:t>American Pharaoh won the Triple Crown.  He won the Belmont, a 12 furlong track, with a time of 2:26.65, the Kentucky Derby, a 10 furlong track, with a time of 2:03.02, and the Preakness Stakes, a 9.5 furlong track, with a time of 1.58.46.  What was his average speed in mph?</a:t>
            </a:r>
          </a:p>
        </p:txBody>
      </p:sp>
    </p:spTree>
    <p:extLst>
      <p:ext uri="{BB962C8B-B14F-4D97-AF65-F5344CB8AC3E}">
        <p14:creationId xmlns:p14="http://schemas.microsoft.com/office/powerpoint/2010/main" val="1308893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2807</TotalTime>
  <Words>480</Words>
  <Application>Microsoft Office PowerPoint</Application>
  <PresentationFormat>Widescreen</PresentationFormat>
  <Paragraphs>33</Paragraphs>
  <Slides>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ITC Franklin Gothic Demi Extra Compressed</vt:lpstr>
      <vt:lpstr>Times New Roman</vt:lpstr>
      <vt:lpstr>Wingdings</vt:lpstr>
      <vt:lpstr>Office Theme</vt:lpstr>
      <vt:lpstr>PowerPoint Presentation</vt:lpstr>
      <vt:lpstr>PowerPoint Presentation</vt:lpstr>
      <vt:lpstr>PowerPoint Presentation</vt:lpstr>
      <vt:lpstr>Answer the Four Questions</vt:lpstr>
      <vt:lpstr>Now Solve the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Larsen</dc:creator>
  <cp:lastModifiedBy>Wright, Brian (bw2zd)</cp:lastModifiedBy>
  <cp:revision>46</cp:revision>
  <cp:lastPrinted>2017-06-02T19:48:47Z</cp:lastPrinted>
  <dcterms:created xsi:type="dcterms:W3CDTF">2017-05-08T16:09:50Z</dcterms:created>
  <dcterms:modified xsi:type="dcterms:W3CDTF">2020-07-23T12:56:04Z</dcterms:modified>
</cp:coreProperties>
</file>