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256" r:id="rId2"/>
    <p:sldId id="372" r:id="rId3"/>
    <p:sldId id="373" r:id="rId4"/>
    <p:sldId id="305" r:id="rId5"/>
    <p:sldId id="306" r:id="rId6"/>
    <p:sldId id="307" r:id="rId7"/>
    <p:sldId id="308" r:id="rId8"/>
    <p:sldId id="315" r:id="rId9"/>
    <p:sldId id="367" r:id="rId10"/>
    <p:sldId id="316" r:id="rId11"/>
    <p:sldId id="369" r:id="rId12"/>
    <p:sldId id="318" r:id="rId13"/>
    <p:sldId id="287" r:id="rId14"/>
    <p:sldId id="288" r:id="rId15"/>
    <p:sldId id="289" r:id="rId16"/>
    <p:sldId id="368" r:id="rId17"/>
    <p:sldId id="370" r:id="rId18"/>
    <p:sldId id="267" r:id="rId19"/>
    <p:sldId id="3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B5545-5051-45C8-A84C-08A151E6F76F}" v="74" dt="2020-11-16T21:54:05.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87044" autoAdjust="0"/>
  </p:normalViewPr>
  <p:slideViewPr>
    <p:cSldViewPr snapToGrid="0" snapToObjects="1">
      <p:cViewPr varScale="1">
        <p:scale>
          <a:sx n="69" d="100"/>
          <a:sy n="69" d="100"/>
        </p:scale>
        <p:origin x="39"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5/4/2021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0T14:53:00.168"/>
    </inkml:context>
    <inkml:brush xml:id="br0">
      <inkml:brushProperty name="width" value="0.05" units="cm"/>
      <inkml:brushProperty name="height" value="0.05" units="cm"/>
    </inkml:brush>
  </inkml:definitions>
  <inkml:trace contextRef="#ctx0" brushRef="#br0">0 1 14368 0 0,'0'0'640'0'0,"0"0"128"0"0,0 0-616 0 0,0 0-152 0 0,0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Unlike restaurant reviews submitted by different individual, how can we ensure the randomness of decision trees model from an existing training set? Bagging, short for “Bootstrap aggregation”, is a resampling method. It generates a new training set from existing training set by sampling with replacement.</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13</a:t>
            </a:fld>
            <a:endParaRPr lang="en-US" altLang="en-US" dirty="0"/>
          </a:p>
        </p:txBody>
      </p:sp>
    </p:spTree>
    <p:extLst>
      <p:ext uri="{BB962C8B-B14F-4D97-AF65-F5344CB8AC3E}">
        <p14:creationId xmlns:p14="http://schemas.microsoft.com/office/powerpoint/2010/main" val="240312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70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Bagging is used to generate multiple training sets from existing training set to which decision trees model is fitted. Each resulting decision trees would not necessary be different because even sampling with replacement would generate identical sample, however, it does add randomness to the outcome.</a:t>
            </a:r>
          </a:p>
          <a:p>
            <a:pPr eaLnBrk="1" hangingPunct="1">
              <a:spcBef>
                <a:spcPct val="0"/>
              </a:spcBef>
            </a:pPr>
            <a:endParaRPr lang="en-US" altLang="en-US" dirty="0">
              <a:ea typeface="ＭＳ Ｐゴシック" charset="-128"/>
            </a:endParaRPr>
          </a:p>
        </p:txBody>
      </p:sp>
      <p:sp>
        <p:nvSpPr>
          <p:cNvPr id="21709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99AF7981-F699-1341-B5DA-FFD863F8BB42}" type="slidenum">
              <a:rPr lang="en-US" altLang="en-US" sz="1200"/>
              <a:pPr eaLnBrk="1" hangingPunct="1"/>
              <a:t>14</a:t>
            </a:fld>
            <a:endParaRPr lang="en-US" altLang="en-US" sz="1200" dirty="0"/>
          </a:p>
        </p:txBody>
      </p:sp>
    </p:spTree>
    <p:extLst>
      <p:ext uri="{BB962C8B-B14F-4D97-AF65-F5344CB8AC3E}">
        <p14:creationId xmlns:p14="http://schemas.microsoft.com/office/powerpoint/2010/main" val="20758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In addition to “Bagging”, random forest algorithm only uses a subset of attributes as compared to the full set of attributes in decision trees. Given two randomly selected attributes and training set, each decision trees model will produce different results which ensures the randomness of random forest model.</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15</a:t>
            </a:fld>
            <a:endParaRPr lang="en-US" altLang="en-US" dirty="0"/>
          </a:p>
        </p:txBody>
      </p:sp>
    </p:spTree>
    <p:extLst>
      <p:ext uri="{BB962C8B-B14F-4D97-AF65-F5344CB8AC3E}">
        <p14:creationId xmlns:p14="http://schemas.microsoft.com/office/powerpoint/2010/main" val="236910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5/4/2021</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5/4/2021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5/4/2021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5/4/2021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5/4/2021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5/4/2021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5/4/2021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5/4/2021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5/4/2021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5/4/2021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5/4/2021</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tat.berkeley.edu/~breiman/RandomForests/cc_home.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a:t>Introduction Ensemble and Random Forest </a:t>
            </a:r>
            <a:br>
              <a:rPr lang="en-US" sz="4400" dirty="0"/>
            </a:br>
            <a:br>
              <a:rPr lang="en-US" sz="4400" dirty="0"/>
            </a:br>
            <a:r>
              <a:rPr lang="en-US" sz="4400" dirty="0"/>
              <a:t>Brian Wright</a:t>
            </a:r>
            <a:br>
              <a:rPr lang="en-US" sz="4400" dirty="0"/>
            </a:br>
            <a:br>
              <a:rPr lang="en-US" sz="4400" dirty="0"/>
            </a:br>
            <a:endParaRPr lang="en-US" sz="4400" dirty="0"/>
          </a:p>
        </p:txBody>
      </p:sp>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19891FBF-597D-4C19-B933-B108EBACF6CA}"/>
                  </a:ext>
                </a:extLst>
              </p14:cNvPr>
              <p14:cNvContentPartPr/>
              <p14:nvPr/>
            </p14:nvContentPartPr>
            <p14:xfrm>
              <a:off x="3694291" y="4687671"/>
              <a:ext cx="360" cy="360"/>
            </p14:xfrm>
          </p:contentPart>
        </mc:Choice>
        <mc:Fallback xmlns="">
          <p:pic>
            <p:nvPicPr>
              <p:cNvPr id="19" name="Ink 18">
                <a:extLst>
                  <a:ext uri="{FF2B5EF4-FFF2-40B4-BE49-F238E27FC236}">
                    <a16:creationId xmlns:a16="http://schemas.microsoft.com/office/drawing/2014/main" id="{19891FBF-597D-4C19-B933-B108EBACF6CA}"/>
                  </a:ext>
                </a:extLst>
              </p:cNvPr>
              <p:cNvPicPr/>
              <p:nvPr/>
            </p:nvPicPr>
            <p:blipFill>
              <a:blip r:embed="rId3"/>
              <a:stretch>
                <a:fillRect/>
              </a:stretch>
            </p:blipFill>
            <p:spPr>
              <a:xfrm>
                <a:off x="3685291" y="4679031"/>
                <a:ext cx="18000" cy="18000"/>
              </a:xfrm>
              <a:prstGeom prst="rect">
                <a:avLst/>
              </a:prstGeom>
            </p:spPr>
          </p:pic>
        </mc:Fallback>
      </mc:AlternateContent>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Random Forest – power in numbers </a:t>
            </a:r>
          </a:p>
        </p:txBody>
      </p:sp>
      <p:sp>
        <p:nvSpPr>
          <p:cNvPr id="3" name="Content Placeholder 2"/>
          <p:cNvSpPr>
            <a:spLocks noGrp="1"/>
          </p:cNvSpPr>
          <p:nvPr>
            <p:ph idx="1"/>
          </p:nvPr>
        </p:nvSpPr>
        <p:spPr>
          <a:xfrm>
            <a:off x="-1" y="731520"/>
            <a:ext cx="11849911" cy="5440680"/>
          </a:xfrm>
        </p:spPr>
        <p:txBody>
          <a:bodyPr>
            <a:normAutofit/>
          </a:bodyPr>
          <a:lstStyle/>
          <a:p>
            <a:r>
              <a:rPr lang="en-US" dirty="0"/>
              <a:t> Ensemble methods – Essentially instead of building a single tree we are going to build a whole bunch</a:t>
            </a:r>
          </a:p>
          <a:p>
            <a:r>
              <a:rPr lang="en-US" dirty="0"/>
              <a:t> We can limit the growth of the trees but don’t have to use any of the hyper-parameters </a:t>
            </a:r>
          </a:p>
          <a:p>
            <a:r>
              <a:rPr lang="en-US" dirty="0"/>
              <a:t> Set the number of trees grown and track the error classification rate of our algorithm </a:t>
            </a:r>
          </a:p>
          <a:p>
            <a:r>
              <a:rPr lang="en-US" dirty="0"/>
              <a:t> Can be used for again for both Regression or Classification</a:t>
            </a:r>
          </a:p>
          <a:p>
            <a:r>
              <a:rPr lang="en-US" dirty="0"/>
              <a:t> Random Forest uses a combination of </a:t>
            </a:r>
            <a:r>
              <a:rPr lang="en-US" b="1" dirty="0"/>
              <a:t>bagging and boosting</a:t>
            </a:r>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spTree>
    <p:extLst>
      <p:ext uri="{BB962C8B-B14F-4D97-AF65-F5344CB8AC3E}">
        <p14:creationId xmlns:p14="http://schemas.microsoft.com/office/powerpoint/2010/main" val="347033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barn(inVertical)">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5" name="Slide Number Placeholder 4"/>
          <p:cNvSpPr>
            <a:spLocks noGrp="1"/>
          </p:cNvSpPr>
          <p:nvPr>
            <p:ph type="sldNum" sz="quarter" idx="12"/>
          </p:nvPr>
        </p:nvSpPr>
        <p:spPr/>
        <p:txBody>
          <a:bodyPr/>
          <a:lstStyle/>
          <a:p>
            <a:fld id="{5ACD0CF0-90CC-9C41-A77B-2776398A8C8B}" type="slidenum">
              <a:rPr lang="en-US" smtClean="0"/>
              <a:t>11</a:t>
            </a:fld>
            <a:endParaRPr lang="en-US" dirty="0"/>
          </a:p>
        </p:txBody>
      </p:sp>
      <p:sp>
        <p:nvSpPr>
          <p:cNvPr id="4" name="Content Placeholder 1"/>
          <p:cNvSpPr>
            <a:spLocks noGrp="1"/>
          </p:cNvSpPr>
          <p:nvPr>
            <p:ph idx="1"/>
          </p:nvPr>
        </p:nvSpPr>
        <p:spPr>
          <a:xfrm>
            <a:off x="80554" y="805520"/>
            <a:ext cx="11825696" cy="4351338"/>
          </a:xfrm>
        </p:spPr>
        <p:txBody>
          <a:bodyPr>
            <a:normAutofit/>
          </a:bodyPr>
          <a:lstStyle/>
          <a:p>
            <a:pPr marL="0" indent="0" eaLnBrk="1" hangingPunct="1">
              <a:buNone/>
            </a:pPr>
            <a:r>
              <a:rPr lang="en-US" altLang="en-US" dirty="0">
                <a:latin typeface="Lato Light" charset="0"/>
                <a:ea typeface="ＭＳ Ｐゴシック" charset="-128"/>
              </a:rPr>
              <a:t>Tree base Boosting, Bagging and Random Forest</a:t>
            </a:r>
            <a:r>
              <a:rPr lang="en-US" altLang="en-US" sz="2400" dirty="0">
                <a:latin typeface="Lato Light" charset="0"/>
                <a:ea typeface="ＭＳ Ｐゴシック" charset="-128"/>
              </a:rPr>
              <a:t> </a:t>
            </a:r>
          </a:p>
          <a:p>
            <a:pPr eaLnBrk="1" hangingPunct="1"/>
            <a:r>
              <a:rPr lang="en-US" altLang="en-US" sz="2400" dirty="0">
                <a:latin typeface="Lato Light" charset="0"/>
                <a:ea typeface="ＭＳ Ｐゴシック" charset="-128"/>
              </a:rPr>
              <a:t> Bagging – Goal is to reduce the complexity of models that have a tendency to </a:t>
            </a:r>
            <a:r>
              <a:rPr lang="en-US" altLang="en-US" sz="2400" b="1" dirty="0">
                <a:latin typeface="Lato Light" charset="0"/>
                <a:ea typeface="ＭＳ Ｐゴシック" charset="-128"/>
              </a:rPr>
              <a:t>overfit</a:t>
            </a:r>
            <a:r>
              <a:rPr lang="en-US" altLang="en-US" sz="2400" dirty="0">
                <a:latin typeface="Lato Light" charset="0"/>
                <a:ea typeface="ＭＳ Ｐゴシック" charset="-128"/>
              </a:rPr>
              <a:t> through “bootstrap aggregation”. Uses majority voting process to select features, which works to </a:t>
            </a:r>
            <a:r>
              <a:rPr lang="en-US" altLang="en-US" sz="2400" b="1" dirty="0">
                <a:latin typeface="Lato Light" charset="0"/>
                <a:ea typeface="ＭＳ Ｐゴシック" charset="-128"/>
              </a:rPr>
              <a:t>reduce variance</a:t>
            </a:r>
            <a:r>
              <a:rPr lang="en-US" altLang="en-US" sz="2400" dirty="0">
                <a:latin typeface="Lato Light" charset="0"/>
                <a:ea typeface="ＭＳ Ｐゴシック" charset="-128"/>
              </a:rPr>
              <a:t> (less overfitting) by creating simpler decision boundaries.  </a:t>
            </a:r>
          </a:p>
          <a:p>
            <a:pPr lvl="1"/>
            <a:r>
              <a:rPr lang="en-US" altLang="en-US" dirty="0">
                <a:latin typeface="Lato Light" charset="0"/>
                <a:ea typeface="ＭＳ Ｐゴシック" charset="-128"/>
              </a:rPr>
              <a:t>Grow a whole bunch of tress and use distribution of results to make predictions.  </a:t>
            </a:r>
          </a:p>
          <a:p>
            <a:pPr lvl="1"/>
            <a:endParaRPr lang="en-US" altLang="en-US" dirty="0">
              <a:latin typeface="Lato Light" charset="0"/>
              <a:ea typeface="ＭＳ Ｐゴシック" charset="-128"/>
            </a:endParaRPr>
          </a:p>
          <a:p>
            <a:pPr marL="457200" lvl="1" indent="0">
              <a:buNone/>
            </a:pPr>
            <a:endParaRPr lang="en-US" altLang="en-US" dirty="0">
              <a:latin typeface="Lato Light" charset="0"/>
              <a:ea typeface="ＭＳ Ｐゴシック" charset="-128"/>
            </a:endParaRPr>
          </a:p>
          <a:p>
            <a:pPr marL="0" indent="0" eaLnBrk="1" hangingPunct="1">
              <a:buNone/>
            </a:pPr>
            <a:endParaRPr lang="en-US" altLang="en-US" sz="3200" dirty="0">
              <a:latin typeface="Lato Light" charset="0"/>
              <a:ea typeface="ＭＳ Ｐゴシック" charset="-128"/>
            </a:endParaRPr>
          </a:p>
          <a:p>
            <a:pPr eaLnBrk="1" hangingPunct="1"/>
            <a:endParaRPr lang="en-US" altLang="en-US" sz="3200" dirty="0">
              <a:latin typeface="Lato Light" charset="0"/>
              <a:ea typeface="ＭＳ Ｐゴシック" charset="-128"/>
            </a:endParaRPr>
          </a:p>
        </p:txBody>
      </p:sp>
      <p:pic>
        <p:nvPicPr>
          <p:cNvPr id="6" name="Picture 5" descr="Chart, scatter chart&#10;&#10;Description automatically generated">
            <a:extLst>
              <a:ext uri="{FF2B5EF4-FFF2-40B4-BE49-F238E27FC236}">
                <a16:creationId xmlns:a16="http://schemas.microsoft.com/office/drawing/2014/main" id="{E7C4A363-1886-4550-8CC1-15CE45C20639}"/>
              </a:ext>
            </a:extLst>
          </p:cNvPr>
          <p:cNvPicPr>
            <a:picLocks noChangeAspect="1"/>
          </p:cNvPicPr>
          <p:nvPr/>
        </p:nvPicPr>
        <p:blipFill>
          <a:blip r:embed="rId2"/>
          <a:stretch>
            <a:fillRect/>
          </a:stretch>
        </p:blipFill>
        <p:spPr>
          <a:xfrm>
            <a:off x="2627027" y="3215149"/>
            <a:ext cx="7072397" cy="2880646"/>
          </a:xfrm>
          <a:prstGeom prst="rect">
            <a:avLst/>
          </a:prstGeom>
        </p:spPr>
      </p:pic>
    </p:spTree>
    <p:extLst>
      <p:ext uri="{BB962C8B-B14F-4D97-AF65-F5344CB8AC3E}">
        <p14:creationId xmlns:p14="http://schemas.microsoft.com/office/powerpoint/2010/main" val="160065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Bagging </a:t>
            </a:r>
          </a:p>
        </p:txBody>
      </p:sp>
      <p:sp>
        <p:nvSpPr>
          <p:cNvPr id="3" name="Content Placeholder 2"/>
          <p:cNvSpPr>
            <a:spLocks noGrp="1"/>
          </p:cNvSpPr>
          <p:nvPr>
            <p:ph idx="1"/>
          </p:nvPr>
        </p:nvSpPr>
        <p:spPr>
          <a:xfrm>
            <a:off x="-1" y="731520"/>
            <a:ext cx="11849911" cy="2882537"/>
          </a:xfrm>
        </p:spPr>
        <p:txBody>
          <a:bodyPr>
            <a:normAutofit/>
          </a:bodyPr>
          <a:lstStyle/>
          <a:p>
            <a:r>
              <a:rPr lang="en-US" sz="2700" dirty="0"/>
              <a:t> As discussed one approach is to use several methods and combine them to produce a more powerful outcome</a:t>
            </a:r>
          </a:p>
          <a:p>
            <a:r>
              <a:rPr lang="en-US" sz="2700" dirty="0"/>
              <a:t> You can also you the same technic but re-sample the data numerous times to produce different results, one such method is </a:t>
            </a:r>
            <a:r>
              <a:rPr lang="en-US" sz="2700" b="1" dirty="0"/>
              <a:t>Bagging</a:t>
            </a:r>
          </a:p>
          <a:p>
            <a:r>
              <a:rPr lang="en-US" sz="2700" b="1" dirty="0"/>
              <a:t> Bagging – </a:t>
            </a:r>
            <a:r>
              <a:rPr lang="en-US" sz="2700" dirty="0"/>
              <a:t>is sampling with replacement, meaning that the entire dataset is available for every sub-sample. (without replacement is often called </a:t>
            </a:r>
            <a:r>
              <a:rPr lang="en-US" sz="2700" b="1" dirty="0"/>
              <a:t>pasting)</a:t>
            </a:r>
            <a:endParaRPr lang="en-US" sz="2700" dirty="0"/>
          </a:p>
          <a:p>
            <a:pPr lvl="1"/>
            <a:endParaRPr lang="en-US" sz="2700" dirty="0"/>
          </a:p>
        </p:txBody>
      </p:sp>
      <p:sp>
        <p:nvSpPr>
          <p:cNvPr id="5" name="Slide Number Placeholder 4"/>
          <p:cNvSpPr>
            <a:spLocks noGrp="1"/>
          </p:cNvSpPr>
          <p:nvPr>
            <p:ph type="sldNum" sz="quarter" idx="12"/>
          </p:nvPr>
        </p:nvSpPr>
        <p:spPr/>
        <p:txBody>
          <a:bodyPr/>
          <a:lstStyle/>
          <a:p>
            <a:fld id="{5ACD0CF0-90CC-9C41-A77B-2776398A8C8B}" type="slidenum">
              <a:rPr lang="en-US" smtClean="0"/>
              <a:t>12</a:t>
            </a:fld>
            <a:endParaRPr lang="en-US" dirty="0"/>
          </a:p>
        </p:txBody>
      </p:sp>
      <p:grpSp>
        <p:nvGrpSpPr>
          <p:cNvPr id="44" name="Group 43"/>
          <p:cNvGrpSpPr/>
          <p:nvPr/>
        </p:nvGrpSpPr>
        <p:grpSpPr>
          <a:xfrm>
            <a:off x="4759691" y="4931436"/>
            <a:ext cx="2539741" cy="1801131"/>
            <a:chOff x="4618299" y="4920343"/>
            <a:chExt cx="2731625" cy="1801131"/>
          </a:xfrm>
        </p:grpSpPr>
        <p:sp>
          <p:nvSpPr>
            <p:cNvPr id="4" name="Oval 3"/>
            <p:cNvSpPr/>
            <p:nvPr/>
          </p:nvSpPr>
          <p:spPr>
            <a:xfrm>
              <a:off x="4618299" y="4920343"/>
              <a:ext cx="2731625" cy="1801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21086" y="53013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220571" y="55626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193972" y="54102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92016" y="5266509"/>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81760" y="5793377"/>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59927" y="5712051"/>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57980" y="5820908"/>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24954" y="603286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72971" y="57150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91843" y="605507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13764" y="5355771"/>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855278" y="6027905"/>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364168" y="55626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64729" y="6310765"/>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810183" y="5875336"/>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734160" y="5945777"/>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44243" y="620747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525371" y="58674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573486" y="54537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725886" y="56061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959569" y="5344252"/>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34925" y="5246914"/>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183086" y="60633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587325" y="5399314"/>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9725" y="5551714"/>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516568" y="57150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07630" y="599585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00889" y="57150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p:cNvCxnSpPr>
            <a:stCxn id="4" idx="1"/>
            <a:endCxn id="76" idx="5"/>
          </p:cNvCxnSpPr>
          <p:nvPr/>
        </p:nvCxnSpPr>
        <p:spPr>
          <a:xfrm flipH="1" flipV="1">
            <a:off x="3129472" y="4928021"/>
            <a:ext cx="2002155" cy="267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06" idx="4"/>
          </p:cNvCxnSpPr>
          <p:nvPr/>
        </p:nvCxnSpPr>
        <p:spPr>
          <a:xfrm flipV="1">
            <a:off x="5984112" y="4873638"/>
            <a:ext cx="4237" cy="69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7"/>
            <a:endCxn id="136" idx="3"/>
          </p:cNvCxnSpPr>
          <p:nvPr/>
        </p:nvCxnSpPr>
        <p:spPr>
          <a:xfrm flipV="1">
            <a:off x="6927496" y="4944027"/>
            <a:ext cx="2197911" cy="25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 idx="6"/>
            <a:endCxn id="166" idx="3"/>
          </p:cNvCxnSpPr>
          <p:nvPr/>
        </p:nvCxnSpPr>
        <p:spPr>
          <a:xfrm flipV="1">
            <a:off x="7299432" y="4922859"/>
            <a:ext cx="3592250" cy="90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2"/>
            <a:endCxn id="46" idx="5"/>
          </p:cNvCxnSpPr>
          <p:nvPr/>
        </p:nvCxnSpPr>
        <p:spPr>
          <a:xfrm flipH="1" flipV="1">
            <a:off x="971104" y="4949494"/>
            <a:ext cx="3788587" cy="882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20417" y="4220496"/>
            <a:ext cx="996642" cy="854074"/>
            <a:chOff x="4618299" y="4920343"/>
            <a:chExt cx="2731625" cy="1801131"/>
          </a:xfrm>
        </p:grpSpPr>
        <p:sp>
          <p:nvSpPr>
            <p:cNvPr id="46" name="Oval 45"/>
            <p:cNvSpPr/>
            <p:nvPr/>
          </p:nvSpPr>
          <p:spPr>
            <a:xfrm>
              <a:off x="4618299" y="4920343"/>
              <a:ext cx="2731625" cy="1801131"/>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421086" y="53013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220571" y="55626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193972" y="54102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792016" y="5266509"/>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581760" y="5793377"/>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959927" y="5712051"/>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257980" y="5820908"/>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924954" y="603286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372971" y="57150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91843" y="605507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713764" y="5355771"/>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855278" y="6027905"/>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364168" y="55626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264729" y="6310765"/>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810183" y="5875336"/>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34160" y="5945777"/>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644243" y="620747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525371" y="58674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573486" y="54537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725886" y="56061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959569" y="5344252"/>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34925" y="5246914"/>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183086" y="60633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587325" y="5399314"/>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739725" y="5551714"/>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516568" y="57150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607630" y="599585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900889" y="57150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278785" y="4199023"/>
            <a:ext cx="996642" cy="854074"/>
            <a:chOff x="4618299" y="4920343"/>
            <a:chExt cx="2731625" cy="1801131"/>
          </a:xfrm>
        </p:grpSpPr>
        <p:sp>
          <p:nvSpPr>
            <p:cNvPr id="76" name="Oval 75"/>
            <p:cNvSpPr/>
            <p:nvPr/>
          </p:nvSpPr>
          <p:spPr>
            <a:xfrm>
              <a:off x="4618299" y="4920343"/>
              <a:ext cx="2731625" cy="1801131"/>
            </a:xfrm>
            <a:prstGeom prst="ellipse">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421086" y="53013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220571" y="55626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93972" y="54102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792016" y="5266509"/>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581760" y="5793377"/>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959927" y="5712051"/>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257980" y="5820908"/>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924954" y="603286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372971" y="57150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491843" y="605507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713764" y="5355771"/>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855278" y="6027905"/>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364168" y="55626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264729" y="6310765"/>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810183" y="5875336"/>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734160" y="5945777"/>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644243" y="620747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525371" y="58674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5573486" y="54537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5725886" y="56061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5959569" y="5344252"/>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6434925" y="5246914"/>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6183086" y="60633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587325" y="5399314"/>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6739725" y="5551714"/>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6516568" y="57150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607630" y="599585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900889" y="57150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5490028" y="4019564"/>
            <a:ext cx="996642" cy="854074"/>
            <a:chOff x="4618299" y="4920343"/>
            <a:chExt cx="2731625" cy="1801131"/>
          </a:xfrm>
        </p:grpSpPr>
        <p:sp>
          <p:nvSpPr>
            <p:cNvPr id="106" name="Oval 105"/>
            <p:cNvSpPr/>
            <p:nvPr/>
          </p:nvSpPr>
          <p:spPr>
            <a:xfrm>
              <a:off x="4618299" y="4920343"/>
              <a:ext cx="2731625" cy="1801131"/>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5421086" y="53013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220571" y="55626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193972" y="54102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5792016" y="5266509"/>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581760" y="5793377"/>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5959927" y="5712051"/>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57980" y="5820908"/>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5924954" y="603286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372971" y="57150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5491843" y="605507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713764" y="5355771"/>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6855278" y="6027905"/>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364168" y="55626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264729" y="6310765"/>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4810183" y="5875336"/>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734160" y="5945777"/>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644243" y="620747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525371" y="58674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573486" y="54537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725886" y="56061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959569" y="5344252"/>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6434925" y="5246914"/>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183086" y="60633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87325" y="5399314"/>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739725" y="5551714"/>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6516568" y="57150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6607630" y="599585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900889" y="57150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8979452" y="4215029"/>
            <a:ext cx="996642" cy="854074"/>
            <a:chOff x="4618299" y="4920343"/>
            <a:chExt cx="2731625" cy="1801131"/>
          </a:xfrm>
        </p:grpSpPr>
        <p:sp>
          <p:nvSpPr>
            <p:cNvPr id="136" name="Oval 135"/>
            <p:cNvSpPr/>
            <p:nvPr/>
          </p:nvSpPr>
          <p:spPr>
            <a:xfrm>
              <a:off x="4618299" y="4920343"/>
              <a:ext cx="2731625" cy="1801131"/>
            </a:xfrm>
            <a:prstGeom prst="ellips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21086" y="53013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220571" y="55626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93972" y="54102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5792016" y="5266509"/>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5581760" y="5793377"/>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959927" y="5712051"/>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6257980" y="5820908"/>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5924954" y="603286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5372971" y="57150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5491843" y="605507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713764" y="5355771"/>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855278" y="6027905"/>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364168" y="55626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264729" y="6310765"/>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4810183" y="5875336"/>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734160" y="5945777"/>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644243" y="620747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5525371" y="58674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5573486" y="54537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5725886" y="56061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959569" y="5344252"/>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434925" y="5246914"/>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83086" y="60633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587325" y="5399314"/>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739725" y="5551714"/>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6516568" y="57150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6607630" y="599585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900889" y="57150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10745727" y="4193861"/>
            <a:ext cx="996642" cy="854074"/>
            <a:chOff x="4618299" y="4920343"/>
            <a:chExt cx="2731625" cy="1801131"/>
          </a:xfrm>
        </p:grpSpPr>
        <p:sp>
          <p:nvSpPr>
            <p:cNvPr id="166" name="Oval 165"/>
            <p:cNvSpPr/>
            <p:nvPr/>
          </p:nvSpPr>
          <p:spPr>
            <a:xfrm>
              <a:off x="4618299" y="4920343"/>
              <a:ext cx="2731625" cy="1801131"/>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1086" y="53013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220571" y="55626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93972" y="54102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5792016" y="5266509"/>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5581760" y="5793377"/>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959927" y="5712051"/>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6257980" y="5820908"/>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5924954" y="603286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5372971" y="57150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5491843" y="605507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6713764" y="5355771"/>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6855278" y="6027905"/>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364168" y="55626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264729" y="6310765"/>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4810183" y="5875336"/>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5734160" y="5945777"/>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5644243" y="620747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5525371" y="58674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5573486" y="54537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5725886" y="56061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5959569" y="5344252"/>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6434925" y="5246914"/>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6183086" y="60633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6587325" y="5399314"/>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6739725" y="5551714"/>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6516568" y="57150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6607630" y="599585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6900889" y="57150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2" name="Rectangle 201"/>
          <p:cNvSpPr/>
          <p:nvPr/>
        </p:nvSpPr>
        <p:spPr>
          <a:xfrm>
            <a:off x="250548" y="3413383"/>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402986" y="3414236"/>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5622874" y="3289030"/>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9100874" y="3418691"/>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10869819" y="3409884"/>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16" y="3459474"/>
            <a:ext cx="427476" cy="465839"/>
          </a:xfrm>
          <a:prstGeom prst="rect">
            <a:avLst/>
          </a:prstGeom>
        </p:spPr>
      </p:pic>
      <p:pic>
        <p:nvPicPr>
          <p:cNvPr id="199" name="Picture 19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117" y="3490060"/>
            <a:ext cx="427476" cy="465839"/>
          </a:xfrm>
          <a:prstGeom prst="rect">
            <a:avLst/>
          </a:prstGeom>
        </p:spPr>
      </p:pic>
      <p:pic>
        <p:nvPicPr>
          <p:cNvPr id="200" name="Picture 1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047" y="3354441"/>
            <a:ext cx="427476" cy="465839"/>
          </a:xfrm>
          <a:prstGeom prst="rect">
            <a:avLst/>
          </a:prstGeom>
        </p:spPr>
      </p:pic>
      <p:pic>
        <p:nvPicPr>
          <p:cNvPr id="201" name="Picture 2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410" y="3472303"/>
            <a:ext cx="427476" cy="465839"/>
          </a:xfrm>
          <a:prstGeom prst="rect">
            <a:avLst/>
          </a:prstGeom>
        </p:spPr>
      </p:pic>
      <p:pic>
        <p:nvPicPr>
          <p:cNvPr id="207" name="Picture 20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395" y="3485861"/>
            <a:ext cx="427476" cy="465839"/>
          </a:xfrm>
          <a:prstGeom prst="rect">
            <a:avLst/>
          </a:prstGeom>
        </p:spPr>
      </p:pic>
      <p:cxnSp>
        <p:nvCxnSpPr>
          <p:cNvPr id="195" name="Straight Arrow Connector 194"/>
          <p:cNvCxnSpPr>
            <a:stCxn id="46" idx="0"/>
            <a:endCxn id="202" idx="2"/>
          </p:cNvCxnSpPr>
          <p:nvPr/>
        </p:nvCxnSpPr>
        <p:spPr>
          <a:xfrm flipV="1">
            <a:off x="618738" y="4008136"/>
            <a:ext cx="3921" cy="212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76" idx="0"/>
            <a:endCxn id="203" idx="2"/>
          </p:cNvCxnSpPr>
          <p:nvPr/>
        </p:nvCxnSpPr>
        <p:spPr>
          <a:xfrm flipH="1" flipV="1">
            <a:off x="2775097" y="4008989"/>
            <a:ext cx="2009" cy="190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06" idx="0"/>
            <a:endCxn id="204" idx="2"/>
          </p:cNvCxnSpPr>
          <p:nvPr/>
        </p:nvCxnSpPr>
        <p:spPr>
          <a:xfrm flipV="1">
            <a:off x="5988349" y="3883783"/>
            <a:ext cx="6636" cy="135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36" idx="0"/>
            <a:endCxn id="205" idx="2"/>
          </p:cNvCxnSpPr>
          <p:nvPr/>
        </p:nvCxnSpPr>
        <p:spPr>
          <a:xfrm flipH="1" flipV="1">
            <a:off x="9472985" y="4013444"/>
            <a:ext cx="4788" cy="201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66" idx="0"/>
            <a:endCxn id="206" idx="2"/>
          </p:cNvCxnSpPr>
          <p:nvPr/>
        </p:nvCxnSpPr>
        <p:spPr>
          <a:xfrm flipH="1" flipV="1">
            <a:off x="11241930" y="4004637"/>
            <a:ext cx="2118" cy="189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3722050" y="3428699"/>
            <a:ext cx="1577595" cy="369332"/>
          </a:xfrm>
          <a:prstGeom prst="rect">
            <a:avLst/>
          </a:prstGeom>
          <a:noFill/>
        </p:spPr>
        <p:txBody>
          <a:bodyPr wrap="square" rtlCol="0">
            <a:spAutoFit/>
          </a:bodyPr>
          <a:lstStyle/>
          <a:p>
            <a:r>
              <a:rPr lang="en-US" dirty="0"/>
              <a:t>3) Predictors</a:t>
            </a:r>
          </a:p>
        </p:txBody>
      </p:sp>
      <p:sp>
        <p:nvSpPr>
          <p:cNvPr id="215" name="TextBox 214"/>
          <p:cNvSpPr txBox="1"/>
          <p:nvPr/>
        </p:nvSpPr>
        <p:spPr>
          <a:xfrm>
            <a:off x="3736135" y="3903164"/>
            <a:ext cx="1325981" cy="369332"/>
          </a:xfrm>
          <a:prstGeom prst="rect">
            <a:avLst/>
          </a:prstGeom>
          <a:noFill/>
        </p:spPr>
        <p:txBody>
          <a:bodyPr wrap="square" rtlCol="0">
            <a:spAutoFit/>
          </a:bodyPr>
          <a:lstStyle/>
          <a:p>
            <a:r>
              <a:rPr lang="en-US" dirty="0"/>
              <a:t>2) Training</a:t>
            </a:r>
          </a:p>
        </p:txBody>
      </p:sp>
      <p:sp>
        <p:nvSpPr>
          <p:cNvPr id="216" name="TextBox 215"/>
          <p:cNvSpPr txBox="1"/>
          <p:nvPr/>
        </p:nvSpPr>
        <p:spPr>
          <a:xfrm>
            <a:off x="3758262" y="4403119"/>
            <a:ext cx="1325981" cy="646331"/>
          </a:xfrm>
          <a:prstGeom prst="rect">
            <a:avLst/>
          </a:prstGeom>
          <a:noFill/>
        </p:spPr>
        <p:txBody>
          <a:bodyPr wrap="square" rtlCol="0">
            <a:spAutoFit/>
          </a:bodyPr>
          <a:lstStyle/>
          <a:p>
            <a:r>
              <a:rPr lang="en-US" dirty="0"/>
              <a:t>1) Random Samples</a:t>
            </a:r>
          </a:p>
        </p:txBody>
      </p:sp>
    </p:spTree>
    <p:extLst>
      <p:ext uri="{BB962C8B-B14F-4D97-AF65-F5344CB8AC3E}">
        <p14:creationId xmlns:p14="http://schemas.microsoft.com/office/powerpoint/2010/main" val="382431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ln>
            <a:noFill/>
          </a:ln>
        </p:spPr>
        <p:txBody>
          <a:bodyPr/>
          <a:lstStyle/>
          <a:p>
            <a:r>
              <a:rPr lang="en-US" dirty="0"/>
              <a:t>Ensemble Methods</a:t>
            </a:r>
          </a:p>
        </p:txBody>
      </p:sp>
      <p:sp>
        <p:nvSpPr>
          <p:cNvPr id="8" name="Text Placeholder 2"/>
          <p:cNvSpPr txBox="1">
            <a:spLocks/>
          </p:cNvSpPr>
          <p:nvPr/>
        </p:nvSpPr>
        <p:spPr>
          <a:xfrm>
            <a:off x="529681" y="1167254"/>
            <a:ext cx="3888432" cy="457511"/>
          </a:xfrm>
          <a:prstGeom prst="rect">
            <a:avLst/>
          </a:prstGeom>
        </p:spPr>
        <p:txBody>
          <a:bodyPr vert="horz" lIns="45720" tIns="22860" rIns="45720" bIns="22860" rtlCol="0">
            <a:normAutofit/>
          </a:bodyPr>
          <a:lstStyle>
            <a:lvl1pPr marL="461963" indent="-461963" algn="l" defTabSz="457200" rtl="0" eaLnBrk="1" latinLnBrk="0" hangingPunct="1">
              <a:spcBef>
                <a:spcPct val="20000"/>
              </a:spcBef>
              <a:buClr>
                <a:srgbClr val="FF6600"/>
              </a:buClr>
              <a:buFont typeface="Arial"/>
              <a:buChar char="•"/>
              <a:defRPr sz="4800" kern="1200">
                <a:solidFill>
                  <a:srgbClr val="333333"/>
                </a:solidFill>
                <a:latin typeface="Lato Light"/>
                <a:ea typeface="+mn-ea"/>
                <a:cs typeface="Lato Light"/>
              </a:defRPr>
            </a:lvl1pPr>
            <a:lvl2pPr marL="923925" indent="-466725" algn="l" defTabSz="457200" rtl="0" eaLnBrk="1" latinLnBrk="0" hangingPunct="1">
              <a:spcBef>
                <a:spcPct val="20000"/>
              </a:spcBef>
              <a:buClr>
                <a:srgbClr val="FF6600"/>
              </a:buClr>
              <a:buFont typeface="Arial"/>
              <a:buChar char="–"/>
              <a:defRPr sz="4200" kern="1200">
                <a:solidFill>
                  <a:srgbClr val="333333"/>
                </a:solidFill>
                <a:latin typeface="Lato Light"/>
                <a:ea typeface="+mn-ea"/>
                <a:cs typeface="Lato Light"/>
              </a:defRPr>
            </a:lvl2pPr>
            <a:lvl3pPr marL="1366838" indent="-452438" algn="l" defTabSz="457200" rtl="0" eaLnBrk="1" latinLnBrk="0" hangingPunct="1">
              <a:spcBef>
                <a:spcPct val="20000"/>
              </a:spcBef>
              <a:buClr>
                <a:srgbClr val="FF6600"/>
              </a:buClr>
              <a:buFont typeface="Arial"/>
              <a:buChar char="•"/>
              <a:defRPr sz="3600" kern="1200">
                <a:solidFill>
                  <a:srgbClr val="333333"/>
                </a:solidFill>
                <a:latin typeface="Lato Light"/>
                <a:ea typeface="+mn-ea"/>
                <a:cs typeface="Lato Light"/>
              </a:defRPr>
            </a:lvl3pPr>
            <a:lvl4pPr marL="1828800" indent="-457200"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4pPr>
            <a:lvl5pPr marL="2289175" indent="-460375"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72CFDF"/>
                </a:solidFill>
                <a:latin typeface="Lato Bold"/>
                <a:cs typeface="Lato Bold"/>
              </a:rPr>
              <a:t>Sampling with replacement</a:t>
            </a:r>
          </a:p>
        </p:txBody>
      </p:sp>
      <p:sp>
        <p:nvSpPr>
          <p:cNvPr id="9" name="Text Placeholder 3"/>
          <p:cNvSpPr txBox="1">
            <a:spLocks/>
          </p:cNvSpPr>
          <p:nvPr/>
        </p:nvSpPr>
        <p:spPr>
          <a:xfrm>
            <a:off x="7057257" y="1079262"/>
            <a:ext cx="4621213" cy="647700"/>
          </a:xfrm>
          <a:prstGeom prst="rect">
            <a:avLst/>
          </a:prstGeom>
        </p:spPr>
        <p:txBody>
          <a:bodyPr vert="horz" lIns="45720" tIns="22860" rIns="45720" bIns="22860" rtlCol="0">
            <a:normAutofit/>
          </a:bodyPr>
          <a:lstStyle>
            <a:lvl1pPr marL="461963" indent="-461963" algn="l" defTabSz="457200" rtl="0" eaLnBrk="1" latinLnBrk="0" hangingPunct="1">
              <a:spcBef>
                <a:spcPct val="20000"/>
              </a:spcBef>
              <a:buClr>
                <a:srgbClr val="FF6600"/>
              </a:buClr>
              <a:buFont typeface="Arial"/>
              <a:buChar char="•"/>
              <a:defRPr sz="4800" kern="1200">
                <a:solidFill>
                  <a:srgbClr val="333333"/>
                </a:solidFill>
                <a:latin typeface="Lato Light"/>
                <a:ea typeface="+mn-ea"/>
                <a:cs typeface="Lato Light"/>
              </a:defRPr>
            </a:lvl1pPr>
            <a:lvl2pPr marL="923925" indent="-466725" algn="l" defTabSz="457200" rtl="0" eaLnBrk="1" latinLnBrk="0" hangingPunct="1">
              <a:spcBef>
                <a:spcPct val="20000"/>
              </a:spcBef>
              <a:buClr>
                <a:srgbClr val="FF6600"/>
              </a:buClr>
              <a:buFont typeface="Arial"/>
              <a:buChar char="–"/>
              <a:defRPr sz="4200" kern="1200">
                <a:solidFill>
                  <a:srgbClr val="333333"/>
                </a:solidFill>
                <a:latin typeface="Lato Light"/>
                <a:ea typeface="+mn-ea"/>
                <a:cs typeface="Lato Light"/>
              </a:defRPr>
            </a:lvl2pPr>
            <a:lvl3pPr marL="1366838" indent="-452438" algn="l" defTabSz="457200" rtl="0" eaLnBrk="1" latinLnBrk="0" hangingPunct="1">
              <a:spcBef>
                <a:spcPct val="20000"/>
              </a:spcBef>
              <a:buClr>
                <a:srgbClr val="FF6600"/>
              </a:buClr>
              <a:buFont typeface="Arial"/>
              <a:buChar char="•"/>
              <a:defRPr sz="3600" kern="1200">
                <a:solidFill>
                  <a:srgbClr val="333333"/>
                </a:solidFill>
                <a:latin typeface="Lato Light"/>
                <a:ea typeface="+mn-ea"/>
                <a:cs typeface="Lato Light"/>
              </a:defRPr>
            </a:lvl3pPr>
            <a:lvl4pPr marL="1828800" indent="-457200"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4pPr>
            <a:lvl5pPr marL="2289175" indent="-460375"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FFBD38"/>
                </a:solidFill>
                <a:latin typeface="Lato Bold"/>
                <a:cs typeface="Lato Bold"/>
              </a:rPr>
              <a:t>Sampling without replacement</a:t>
            </a:r>
          </a:p>
        </p:txBody>
      </p:sp>
      <p:graphicFrame>
        <p:nvGraphicFramePr>
          <p:cNvPr id="10" name="Table 9"/>
          <p:cNvGraphicFramePr>
            <a:graphicFrameLocks noGrp="1"/>
          </p:cNvGraphicFramePr>
          <p:nvPr>
            <p:extLst>
              <p:ext uri="{D42A27DB-BD31-4B8C-83A1-F6EECF244321}">
                <p14:modId xmlns:p14="http://schemas.microsoft.com/office/powerpoint/2010/main" val="1074072218"/>
              </p:ext>
            </p:extLst>
          </p:nvPr>
        </p:nvGraphicFramePr>
        <p:xfrm>
          <a:off x="3816898" y="1876792"/>
          <a:ext cx="3708410" cy="1280160"/>
        </p:xfrm>
        <a:graphic>
          <a:graphicData uri="http://schemas.openxmlformats.org/drawingml/2006/table">
            <a:tbl>
              <a:tblPr firstRow="1" bandRow="1">
                <a:tableStyleId>{5C22544A-7EE6-4342-B048-85BDC9FD1C3A}</a:tableStyleId>
              </a:tblPr>
              <a:tblGrid>
                <a:gridCol w="741682">
                  <a:extLst>
                    <a:ext uri="{9D8B030D-6E8A-4147-A177-3AD203B41FA5}">
                      <a16:colId xmlns:a16="http://schemas.microsoft.com/office/drawing/2014/main" val="1552175247"/>
                    </a:ext>
                  </a:extLst>
                </a:gridCol>
                <a:gridCol w="741682">
                  <a:extLst>
                    <a:ext uri="{9D8B030D-6E8A-4147-A177-3AD203B41FA5}">
                      <a16:colId xmlns:a16="http://schemas.microsoft.com/office/drawing/2014/main" val="2428036827"/>
                    </a:ext>
                  </a:extLst>
                </a:gridCol>
                <a:gridCol w="741682">
                  <a:extLst>
                    <a:ext uri="{9D8B030D-6E8A-4147-A177-3AD203B41FA5}">
                      <a16:colId xmlns:a16="http://schemas.microsoft.com/office/drawing/2014/main" val="2661545341"/>
                    </a:ext>
                  </a:extLst>
                </a:gridCol>
                <a:gridCol w="741682">
                  <a:extLst>
                    <a:ext uri="{9D8B030D-6E8A-4147-A177-3AD203B41FA5}">
                      <a16:colId xmlns:a16="http://schemas.microsoft.com/office/drawing/2014/main" val="2732041803"/>
                    </a:ext>
                  </a:extLst>
                </a:gridCol>
                <a:gridCol w="741682">
                  <a:extLst>
                    <a:ext uri="{9D8B030D-6E8A-4147-A177-3AD203B41FA5}">
                      <a16:colId xmlns:a16="http://schemas.microsoft.com/office/drawing/2014/main" val="4037795387"/>
                    </a:ext>
                  </a:extLst>
                </a:gridCol>
              </a:tblGrid>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1312382649"/>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cxnSp>
        <p:nvCxnSpPr>
          <p:cNvPr id="11" name="Straight Arrow Connector 10"/>
          <p:cNvCxnSpPr/>
          <p:nvPr/>
        </p:nvCxnSpPr>
        <p:spPr>
          <a:xfrm>
            <a:off x="4094077" y="1500768"/>
            <a:ext cx="324036" cy="324036"/>
          </a:xfrm>
          <a:prstGeom prst="straightConnector1">
            <a:avLst/>
          </a:prstGeom>
          <a:ln w="63500">
            <a:solidFill>
              <a:srgbClr val="72CFD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6769225" y="1500768"/>
            <a:ext cx="324036" cy="324036"/>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77237" y="3239812"/>
            <a:ext cx="349188" cy="349188"/>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4068925" y="3239812"/>
            <a:ext cx="349188" cy="349188"/>
          </a:xfrm>
          <a:prstGeom prst="straightConnector1">
            <a:avLst/>
          </a:prstGeom>
          <a:ln w="63500">
            <a:solidFill>
              <a:srgbClr val="72CFDF"/>
            </a:solidFill>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927913004"/>
              </p:ext>
            </p:extLst>
          </p:nvPr>
        </p:nvGraphicFramePr>
        <p:xfrm>
          <a:off x="1044589" y="3661008"/>
          <a:ext cx="3708410" cy="1280160"/>
        </p:xfrm>
        <a:graphic>
          <a:graphicData uri="http://schemas.openxmlformats.org/drawingml/2006/table">
            <a:tbl>
              <a:tblPr firstRow="1" bandRow="1">
                <a:tableStyleId>{5C22544A-7EE6-4342-B048-85BDC9FD1C3A}</a:tableStyleId>
              </a:tblPr>
              <a:tblGrid>
                <a:gridCol w="741682">
                  <a:extLst>
                    <a:ext uri="{9D8B030D-6E8A-4147-A177-3AD203B41FA5}">
                      <a16:colId xmlns:a16="http://schemas.microsoft.com/office/drawing/2014/main" val="1552175247"/>
                    </a:ext>
                  </a:extLst>
                </a:gridCol>
                <a:gridCol w="741682">
                  <a:extLst>
                    <a:ext uri="{9D8B030D-6E8A-4147-A177-3AD203B41FA5}">
                      <a16:colId xmlns:a16="http://schemas.microsoft.com/office/drawing/2014/main" val="2428036827"/>
                    </a:ext>
                  </a:extLst>
                </a:gridCol>
                <a:gridCol w="741682">
                  <a:extLst>
                    <a:ext uri="{9D8B030D-6E8A-4147-A177-3AD203B41FA5}">
                      <a16:colId xmlns:a16="http://schemas.microsoft.com/office/drawing/2014/main" val="2661545341"/>
                    </a:ext>
                  </a:extLst>
                </a:gridCol>
                <a:gridCol w="741682">
                  <a:extLst>
                    <a:ext uri="{9D8B030D-6E8A-4147-A177-3AD203B41FA5}">
                      <a16:colId xmlns:a16="http://schemas.microsoft.com/office/drawing/2014/main" val="2732041803"/>
                    </a:ext>
                  </a:extLst>
                </a:gridCol>
                <a:gridCol w="741682">
                  <a:extLst>
                    <a:ext uri="{9D8B030D-6E8A-4147-A177-3AD203B41FA5}">
                      <a16:colId xmlns:a16="http://schemas.microsoft.com/office/drawing/2014/main" val="4037795387"/>
                    </a:ext>
                  </a:extLst>
                </a:gridCol>
              </a:tblGrid>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1312382649"/>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213605036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38776342"/>
              </p:ext>
            </p:extLst>
          </p:nvPr>
        </p:nvGraphicFramePr>
        <p:xfrm>
          <a:off x="6661213" y="3661008"/>
          <a:ext cx="3708410" cy="1280160"/>
        </p:xfrm>
        <a:graphic>
          <a:graphicData uri="http://schemas.openxmlformats.org/drawingml/2006/table">
            <a:tbl>
              <a:tblPr firstRow="1" bandRow="1">
                <a:tableStyleId>{5C22544A-7EE6-4342-B048-85BDC9FD1C3A}</a:tableStyleId>
              </a:tblPr>
              <a:tblGrid>
                <a:gridCol w="741682">
                  <a:extLst>
                    <a:ext uri="{9D8B030D-6E8A-4147-A177-3AD203B41FA5}">
                      <a16:colId xmlns:a16="http://schemas.microsoft.com/office/drawing/2014/main" val="1552175247"/>
                    </a:ext>
                  </a:extLst>
                </a:gridCol>
                <a:gridCol w="741682">
                  <a:extLst>
                    <a:ext uri="{9D8B030D-6E8A-4147-A177-3AD203B41FA5}">
                      <a16:colId xmlns:a16="http://schemas.microsoft.com/office/drawing/2014/main" val="2428036827"/>
                    </a:ext>
                  </a:extLst>
                </a:gridCol>
                <a:gridCol w="741682">
                  <a:extLst>
                    <a:ext uri="{9D8B030D-6E8A-4147-A177-3AD203B41FA5}">
                      <a16:colId xmlns:a16="http://schemas.microsoft.com/office/drawing/2014/main" val="2661545341"/>
                    </a:ext>
                  </a:extLst>
                </a:gridCol>
                <a:gridCol w="741682">
                  <a:extLst>
                    <a:ext uri="{9D8B030D-6E8A-4147-A177-3AD203B41FA5}">
                      <a16:colId xmlns:a16="http://schemas.microsoft.com/office/drawing/2014/main" val="2732041803"/>
                    </a:ext>
                  </a:extLst>
                </a:gridCol>
                <a:gridCol w="741682">
                  <a:extLst>
                    <a:ext uri="{9D8B030D-6E8A-4147-A177-3AD203B41FA5}">
                      <a16:colId xmlns:a16="http://schemas.microsoft.com/office/drawing/2014/main" val="4037795387"/>
                    </a:ext>
                  </a:extLst>
                </a:gridCol>
              </a:tblGrid>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502104960"/>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13</a:t>
            </a:fld>
            <a:endParaRPr lang="en-US" dirty="0">
              <a:latin typeface="Lato Light"/>
              <a:cs typeface="Lato Light"/>
            </a:endParaRPr>
          </a:p>
        </p:txBody>
      </p:sp>
    </p:spTree>
    <p:extLst>
      <p:ext uri="{BB962C8B-B14F-4D97-AF65-F5344CB8AC3E}">
        <p14:creationId xmlns:p14="http://schemas.microsoft.com/office/powerpoint/2010/main" val="280991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Content Placeholder 1"/>
          <p:cNvSpPr>
            <a:spLocks noGrp="1"/>
          </p:cNvSpPr>
          <p:nvPr>
            <p:ph idx="1"/>
          </p:nvPr>
        </p:nvSpPr>
        <p:spPr>
          <a:xfrm>
            <a:off x="80554" y="805520"/>
            <a:ext cx="10515600" cy="4351338"/>
          </a:xfrm>
        </p:spPr>
        <p:txBody>
          <a:bodyPr/>
          <a:lstStyle/>
          <a:p>
            <a:pPr eaLnBrk="1" hangingPunct="1"/>
            <a:r>
              <a:rPr lang="en-US" altLang="en-US" sz="2400" dirty="0">
                <a:latin typeface="Lato Light" charset="0"/>
                <a:ea typeface="ＭＳ Ｐゴシック" charset="-128"/>
              </a:rPr>
              <a:t> If we keep building decision trees on the same dataset, we would essentially get the same decision trees every time…</a:t>
            </a:r>
          </a:p>
          <a:p>
            <a:pPr eaLnBrk="1" hangingPunct="1"/>
            <a:endParaRPr lang="en-US" altLang="en-US" dirty="0">
              <a:latin typeface="Lato Light" charset="0"/>
              <a:ea typeface="ＭＳ Ｐゴシック" charset="-128"/>
            </a:endParaRPr>
          </a:p>
          <a:p>
            <a:pPr eaLnBrk="1" hangingPunct="1"/>
            <a:endParaRPr lang="en-US" altLang="en-US" dirty="0">
              <a:latin typeface="Lato Light" charset="0"/>
              <a:ea typeface="ＭＳ Ｐゴシック" charset="-128"/>
            </a:endParaRPr>
          </a:p>
        </p:txBody>
      </p:sp>
      <p:sp>
        <p:nvSpPr>
          <p:cNvPr id="3" name="Title 2"/>
          <p:cNvSpPr>
            <a:spLocks noGrp="1"/>
          </p:cNvSpPr>
          <p:nvPr>
            <p:ph type="title"/>
          </p:nvPr>
        </p:nvSpPr>
        <p:spPr/>
        <p:txBody>
          <a:bodyPr/>
          <a:lstStyle/>
          <a:p>
            <a:pPr>
              <a:defRPr/>
            </a:pPr>
            <a:r>
              <a:rPr lang="en-US" dirty="0"/>
              <a:t>Ensemble Methods</a:t>
            </a:r>
          </a:p>
        </p:txBody>
      </p:sp>
      <p:cxnSp>
        <p:nvCxnSpPr>
          <p:cNvPr id="8" name="Straight Arrow Connector 7"/>
          <p:cNvCxnSpPr/>
          <p:nvPr/>
        </p:nvCxnSpPr>
        <p:spPr>
          <a:xfrm>
            <a:off x="4418228" y="2609326"/>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399337" y="3959476"/>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398448" y="5309626"/>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3"/>
          <a:srcRect l="12094" r="9478"/>
          <a:stretch/>
        </p:blipFill>
        <p:spPr>
          <a:xfrm>
            <a:off x="7010516" y="3257398"/>
            <a:ext cx="1075712" cy="1371600"/>
          </a:xfrm>
          <a:prstGeom prst="rect">
            <a:avLst/>
          </a:prstGeom>
        </p:spPr>
      </p:pic>
      <p:pic>
        <p:nvPicPr>
          <p:cNvPr id="25" name="Picture 24"/>
          <p:cNvPicPr>
            <a:picLocks noChangeAspect="1"/>
          </p:cNvPicPr>
          <p:nvPr/>
        </p:nvPicPr>
        <p:blipFill rotWithShape="1">
          <a:blip r:embed="rId3"/>
          <a:srcRect l="12094" r="9478"/>
          <a:stretch/>
        </p:blipFill>
        <p:spPr>
          <a:xfrm>
            <a:off x="6038408" y="1889246"/>
            <a:ext cx="1075712" cy="1371600"/>
          </a:xfrm>
          <a:prstGeom prst="rect">
            <a:avLst/>
          </a:prstGeom>
        </p:spPr>
      </p:pic>
      <p:pic>
        <p:nvPicPr>
          <p:cNvPr id="26" name="Picture 25"/>
          <p:cNvPicPr>
            <a:picLocks noChangeAspect="1"/>
          </p:cNvPicPr>
          <p:nvPr/>
        </p:nvPicPr>
        <p:blipFill rotWithShape="1">
          <a:blip r:embed="rId3"/>
          <a:srcRect l="12094" r="9478"/>
          <a:stretch/>
        </p:blipFill>
        <p:spPr>
          <a:xfrm>
            <a:off x="7939412" y="4503461"/>
            <a:ext cx="1075712" cy="137160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09763643"/>
              </p:ext>
            </p:extLst>
          </p:nvPr>
        </p:nvGraphicFramePr>
        <p:xfrm>
          <a:off x="1825940" y="1853242"/>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679681870"/>
              </p:ext>
            </p:extLst>
          </p:nvPr>
        </p:nvGraphicFramePr>
        <p:xfrm>
          <a:off x="2816050" y="3236340"/>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7768894"/>
              </p:ext>
            </p:extLst>
          </p:nvPr>
        </p:nvGraphicFramePr>
        <p:xfrm>
          <a:off x="3806160" y="4619438"/>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2136050366"/>
                  </a:ext>
                </a:extLst>
              </a:tr>
            </a:tbl>
          </a:graphicData>
        </a:graphic>
      </p:graphicFrame>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14</a:t>
            </a:fld>
            <a:endParaRPr lang="en-US" dirty="0">
              <a:latin typeface="Lato Light"/>
              <a:cs typeface="Lato Light"/>
            </a:endParaRPr>
          </a:p>
        </p:txBody>
      </p:sp>
    </p:spTree>
    <p:extLst>
      <p:ext uri="{BB962C8B-B14F-4D97-AF65-F5344CB8AC3E}">
        <p14:creationId xmlns:p14="http://schemas.microsoft.com/office/powerpoint/2010/main" val="223941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92931"/>
            <a:ext cx="10515600" cy="4351338"/>
          </a:xfrm>
        </p:spPr>
        <p:txBody>
          <a:bodyPr>
            <a:normAutofit/>
          </a:bodyPr>
          <a:lstStyle/>
          <a:p>
            <a:r>
              <a:rPr lang="en-US" sz="2400" dirty="0"/>
              <a:t>Use a subset of attributes generated by bagging to build original data sets to make decision trees…want the trees to uncorrelated…that’s the goal</a:t>
            </a:r>
          </a:p>
        </p:txBody>
      </p:sp>
      <p:sp>
        <p:nvSpPr>
          <p:cNvPr id="3" name="Title 2"/>
          <p:cNvSpPr>
            <a:spLocks noGrp="1"/>
          </p:cNvSpPr>
          <p:nvPr>
            <p:ph type="title"/>
          </p:nvPr>
        </p:nvSpPr>
        <p:spPr/>
        <p:txBody>
          <a:bodyPr/>
          <a:lstStyle/>
          <a:p>
            <a:r>
              <a:rPr lang="en-US" dirty="0"/>
              <a:t>Ensemble Methods</a:t>
            </a:r>
          </a:p>
        </p:txBody>
      </p:sp>
      <p:pic>
        <p:nvPicPr>
          <p:cNvPr id="12" name="Picture 11"/>
          <p:cNvPicPr>
            <a:picLocks noChangeAspect="1"/>
          </p:cNvPicPr>
          <p:nvPr/>
        </p:nvPicPr>
        <p:blipFill>
          <a:blip r:embed="rId3"/>
          <a:stretch>
            <a:fillRect/>
          </a:stretch>
        </p:blipFill>
        <p:spPr>
          <a:xfrm>
            <a:off x="7003247" y="3343307"/>
            <a:ext cx="1177155" cy="1177155"/>
          </a:xfrm>
          <a:prstGeom prst="rect">
            <a:avLst/>
          </a:prstGeom>
        </p:spPr>
      </p:pic>
      <p:pic>
        <p:nvPicPr>
          <p:cNvPr id="13" name="Picture 12"/>
          <p:cNvPicPr>
            <a:picLocks noChangeAspect="1"/>
          </p:cNvPicPr>
          <p:nvPr/>
        </p:nvPicPr>
        <p:blipFill>
          <a:blip r:embed="rId4"/>
          <a:stretch>
            <a:fillRect/>
          </a:stretch>
        </p:blipFill>
        <p:spPr>
          <a:xfrm>
            <a:off x="6201834" y="1939151"/>
            <a:ext cx="1197457" cy="1197457"/>
          </a:xfrm>
          <a:prstGeom prst="rect">
            <a:avLst/>
          </a:prstGeom>
        </p:spPr>
      </p:pic>
      <p:cxnSp>
        <p:nvCxnSpPr>
          <p:cNvPr id="15" name="Straight Arrow Connector 14"/>
          <p:cNvCxnSpPr/>
          <p:nvPr/>
        </p:nvCxnSpPr>
        <p:spPr>
          <a:xfrm>
            <a:off x="4598187" y="2597852"/>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579296" y="3948002"/>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578407" y="5298152"/>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1" name="Picture 20"/>
          <p:cNvPicPr>
            <a:picLocks noChangeAspect="1"/>
          </p:cNvPicPr>
          <p:nvPr/>
        </p:nvPicPr>
        <p:blipFill rotWithShape="1">
          <a:blip r:embed="rId5"/>
          <a:srcRect l="12094" r="9478"/>
          <a:stretch/>
        </p:blipFill>
        <p:spPr>
          <a:xfrm>
            <a:off x="8119371" y="4491987"/>
            <a:ext cx="1075712" cy="1371600"/>
          </a:xfrm>
          <a:prstGeom prst="rect">
            <a:avLst/>
          </a:prstGeom>
        </p:spPr>
      </p:pic>
      <p:graphicFrame>
        <p:nvGraphicFramePr>
          <p:cNvPr id="22" name="Table 21"/>
          <p:cNvGraphicFramePr>
            <a:graphicFrameLocks noGrp="1"/>
          </p:cNvGraphicFramePr>
          <p:nvPr>
            <p:extLst>
              <p:ext uri="{D42A27DB-BD31-4B8C-83A1-F6EECF244321}">
                <p14:modId xmlns:p14="http://schemas.microsoft.com/office/powerpoint/2010/main" val="2658606617"/>
              </p:ext>
            </p:extLst>
          </p:nvPr>
        </p:nvGraphicFramePr>
        <p:xfrm>
          <a:off x="2005899" y="1841768"/>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022260810"/>
              </p:ext>
            </p:extLst>
          </p:nvPr>
        </p:nvGraphicFramePr>
        <p:xfrm>
          <a:off x="2996009" y="3224866"/>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2136050366"/>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277100231"/>
              </p:ext>
            </p:extLst>
          </p:nvPr>
        </p:nvGraphicFramePr>
        <p:xfrm>
          <a:off x="3986119" y="4607964"/>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2136050366"/>
                  </a:ext>
                </a:extLst>
              </a:tr>
            </a:tbl>
          </a:graphicData>
        </a:graphic>
      </p:graphicFrame>
      <p:sp>
        <p:nvSpPr>
          <p:cNvPr id="18"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15</a:t>
            </a:fld>
            <a:endParaRPr lang="en-US" dirty="0">
              <a:latin typeface="Lato Light"/>
              <a:cs typeface="Lato Light"/>
            </a:endParaRPr>
          </a:p>
        </p:txBody>
      </p:sp>
    </p:spTree>
    <p:extLst>
      <p:ext uri="{BB962C8B-B14F-4D97-AF65-F5344CB8AC3E}">
        <p14:creationId xmlns:p14="http://schemas.microsoft.com/office/powerpoint/2010/main" val="1478644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
        <p:nvSpPr>
          <p:cNvPr id="4" name="Content Placeholder 1"/>
          <p:cNvSpPr>
            <a:spLocks noGrp="1"/>
          </p:cNvSpPr>
          <p:nvPr>
            <p:ph idx="1"/>
          </p:nvPr>
        </p:nvSpPr>
        <p:spPr>
          <a:xfrm>
            <a:off x="80554" y="805520"/>
            <a:ext cx="11825696" cy="3392854"/>
          </a:xfrm>
        </p:spPr>
        <p:txBody>
          <a:bodyPr>
            <a:normAutofit/>
          </a:bodyPr>
          <a:lstStyle/>
          <a:p>
            <a:pPr marL="0" indent="0" eaLnBrk="1" hangingPunct="1">
              <a:buNone/>
            </a:pPr>
            <a:r>
              <a:rPr lang="en-US" altLang="en-US" dirty="0">
                <a:latin typeface="Lato Light" charset="0"/>
                <a:ea typeface="ＭＳ Ｐゴシック" charset="-128"/>
              </a:rPr>
              <a:t>Tree base Boosting, Bagging and Random Forest</a:t>
            </a:r>
            <a:r>
              <a:rPr lang="en-US" altLang="en-US" sz="2400" dirty="0">
                <a:latin typeface="Lato Light" charset="0"/>
                <a:ea typeface="ＭＳ Ｐゴシック" charset="-128"/>
              </a:rPr>
              <a:t> </a:t>
            </a:r>
            <a:endParaRPr lang="en-US" altLang="en-US" dirty="0">
              <a:latin typeface="Lato Light" charset="0"/>
              <a:ea typeface="ＭＳ Ｐゴシック" charset="-128"/>
            </a:endParaRPr>
          </a:p>
          <a:p>
            <a:pPr eaLnBrk="1" hangingPunct="1"/>
            <a:r>
              <a:rPr lang="en-US" altLang="en-US" sz="2400" dirty="0">
                <a:latin typeface="Lato Light" charset="0"/>
                <a:ea typeface="ＭＳ Ｐゴシック" charset="-128"/>
              </a:rPr>
              <a:t> Boosting – Combines a series of “weak learners” together to make a more powerful predictor.  Think of combining a series of single or two level split trees that learn from each others' weaknesses.  This </a:t>
            </a:r>
            <a:r>
              <a:rPr lang="en-US" altLang="en-US" sz="2400" b="1" dirty="0">
                <a:latin typeface="Lato Light" charset="0"/>
                <a:ea typeface="ＭＳ Ｐゴシック" charset="-128"/>
              </a:rPr>
              <a:t>reduces bias </a:t>
            </a:r>
            <a:r>
              <a:rPr lang="en-US" altLang="en-US" sz="2400" dirty="0">
                <a:latin typeface="Lato Light" charset="0"/>
                <a:ea typeface="ＭＳ Ｐゴシック" charset="-128"/>
              </a:rPr>
              <a:t>and helps the model work against </a:t>
            </a:r>
            <a:r>
              <a:rPr lang="en-US" altLang="en-US" sz="2400" b="1" dirty="0">
                <a:latin typeface="Lato Light" charset="0"/>
                <a:ea typeface="ＭＳ Ｐゴシック" charset="-128"/>
              </a:rPr>
              <a:t>underfitting. </a:t>
            </a:r>
          </a:p>
          <a:p>
            <a:pPr lvl="1"/>
            <a:r>
              <a:rPr lang="en-US" altLang="en-US" dirty="0">
                <a:latin typeface="Lato Light" charset="0"/>
                <a:ea typeface="ＭＳ Ｐゴシック" charset="-128"/>
              </a:rPr>
              <a:t> An example is </a:t>
            </a:r>
            <a:r>
              <a:rPr lang="en-US" altLang="en-US" dirty="0" err="1">
                <a:latin typeface="Lato Light" charset="0"/>
                <a:ea typeface="ＭＳ Ｐゴシック" charset="-128"/>
              </a:rPr>
              <a:t>Adaboost</a:t>
            </a:r>
            <a:r>
              <a:rPr lang="en-US" altLang="en-US" dirty="0">
                <a:latin typeface="Lato Light" charset="0"/>
                <a:ea typeface="ＭＳ Ｐゴシック" charset="-128"/>
              </a:rPr>
              <a:t> which will uses simple trees to fit a model and then dependent on the error or mis-classification increases the weight on the error terms and refits the model.  It will do this over and over again, thus “Adoptive Boosting”</a:t>
            </a:r>
          </a:p>
          <a:p>
            <a:pPr marL="457200" lvl="1" indent="0">
              <a:buNone/>
            </a:pPr>
            <a:endParaRPr lang="en-US" altLang="en-US" b="1" dirty="0">
              <a:latin typeface="Lato Light" charset="0"/>
              <a:ea typeface="ＭＳ Ｐゴシック" charset="-128"/>
            </a:endParaRPr>
          </a:p>
          <a:p>
            <a:pPr eaLnBrk="1" hangingPunct="1"/>
            <a:endParaRPr lang="en-US" altLang="en-US" sz="3200" dirty="0">
              <a:latin typeface="Lato Light" charset="0"/>
              <a:ea typeface="ＭＳ Ｐゴシック" charset="-128"/>
            </a:endParaRPr>
          </a:p>
          <a:p>
            <a:pPr eaLnBrk="1" hangingPunct="1"/>
            <a:endParaRPr lang="en-US" altLang="en-US" sz="3200" dirty="0">
              <a:latin typeface="Lato Light" charset="0"/>
              <a:ea typeface="ＭＳ Ｐゴシック" charset="-128"/>
            </a:endParaRPr>
          </a:p>
        </p:txBody>
      </p:sp>
      <p:pic>
        <p:nvPicPr>
          <p:cNvPr id="6" name="Picture 5" descr="Chart, scatter chart&#10;&#10;Description automatically generated">
            <a:extLst>
              <a:ext uri="{FF2B5EF4-FFF2-40B4-BE49-F238E27FC236}">
                <a16:creationId xmlns:a16="http://schemas.microsoft.com/office/drawing/2014/main" id="{A2F810F6-B7C5-4FA3-9025-A9ED19DE6ED6}"/>
              </a:ext>
            </a:extLst>
          </p:cNvPr>
          <p:cNvPicPr>
            <a:picLocks noChangeAspect="1"/>
          </p:cNvPicPr>
          <p:nvPr/>
        </p:nvPicPr>
        <p:blipFill>
          <a:blip r:embed="rId2"/>
          <a:stretch>
            <a:fillRect/>
          </a:stretch>
        </p:blipFill>
        <p:spPr>
          <a:xfrm>
            <a:off x="2582290" y="3813516"/>
            <a:ext cx="7613762" cy="2993445"/>
          </a:xfrm>
          <a:prstGeom prst="rect">
            <a:avLst/>
          </a:prstGeom>
        </p:spPr>
      </p:pic>
    </p:spTree>
    <p:extLst>
      <p:ext uri="{BB962C8B-B14F-4D97-AF65-F5344CB8AC3E}">
        <p14:creationId xmlns:p14="http://schemas.microsoft.com/office/powerpoint/2010/main" val="122262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5" name="Slide Number Placeholder 4"/>
          <p:cNvSpPr>
            <a:spLocks noGrp="1"/>
          </p:cNvSpPr>
          <p:nvPr>
            <p:ph type="sldNum" sz="quarter" idx="12"/>
          </p:nvPr>
        </p:nvSpPr>
        <p:spPr/>
        <p:txBody>
          <a:bodyPr/>
          <a:lstStyle/>
          <a:p>
            <a:fld id="{5ACD0CF0-90CC-9C41-A77B-2776398A8C8B}" type="slidenum">
              <a:rPr lang="en-US" smtClean="0"/>
              <a:t>17</a:t>
            </a:fld>
            <a:endParaRPr lang="en-US" dirty="0"/>
          </a:p>
        </p:txBody>
      </p:sp>
      <p:sp>
        <p:nvSpPr>
          <p:cNvPr id="4" name="Content Placeholder 1"/>
          <p:cNvSpPr>
            <a:spLocks noGrp="1"/>
          </p:cNvSpPr>
          <p:nvPr>
            <p:ph idx="1"/>
          </p:nvPr>
        </p:nvSpPr>
        <p:spPr>
          <a:xfrm>
            <a:off x="80554" y="805520"/>
            <a:ext cx="11825696" cy="3392854"/>
          </a:xfrm>
        </p:spPr>
        <p:txBody>
          <a:bodyPr>
            <a:normAutofit/>
          </a:bodyPr>
          <a:lstStyle/>
          <a:p>
            <a:pPr marL="0" indent="0" eaLnBrk="1" hangingPunct="1">
              <a:buNone/>
            </a:pPr>
            <a:r>
              <a:rPr lang="en-US" altLang="en-US" dirty="0">
                <a:latin typeface="Lato Light" charset="0"/>
                <a:ea typeface="ＭＳ Ｐゴシック" charset="-128"/>
              </a:rPr>
              <a:t>Tree base Boosting, Bagging and Random Forest</a:t>
            </a:r>
            <a:r>
              <a:rPr lang="en-US" altLang="en-US" sz="2400" dirty="0">
                <a:latin typeface="Lato Light" charset="0"/>
                <a:ea typeface="ＭＳ Ｐゴシック" charset="-128"/>
              </a:rPr>
              <a:t> </a:t>
            </a:r>
            <a:endParaRPr lang="en-US" altLang="en-US" dirty="0">
              <a:latin typeface="Lato Light" charset="0"/>
              <a:ea typeface="ＭＳ Ｐゴシック" charset="-128"/>
            </a:endParaRPr>
          </a:p>
          <a:p>
            <a:pPr eaLnBrk="1" hangingPunct="1"/>
            <a:r>
              <a:rPr lang="en-US" altLang="en-US" sz="2400" dirty="0">
                <a:latin typeface="Lato Light" charset="0"/>
                <a:ea typeface="ＭＳ Ｐゴシック" charset="-128"/>
              </a:rPr>
              <a:t> Random Forest – Is technically a “bagging” model but it uses random bootstrapped samples to model fit that includes reductions in the feature space. </a:t>
            </a:r>
          </a:p>
          <a:p>
            <a:pPr lvl="1"/>
            <a:r>
              <a:rPr lang="en-US" altLang="en-US" dirty="0">
                <a:latin typeface="Lato Light" charset="0"/>
                <a:ea typeface="ＭＳ Ｐゴシック" charset="-128"/>
              </a:rPr>
              <a:t> Draws random samples from training data – Mostly Bagging – Reduces Variance</a:t>
            </a:r>
          </a:p>
          <a:p>
            <a:pPr lvl="1"/>
            <a:r>
              <a:rPr lang="en-US" altLang="en-US" dirty="0">
                <a:latin typeface="Lato Light" charset="0"/>
                <a:ea typeface="ＭＳ Ｐゴシック" charset="-128"/>
              </a:rPr>
              <a:t> Draws random subsets of features – Mostly Boosting – Reduces Bias </a:t>
            </a:r>
          </a:p>
          <a:p>
            <a:r>
              <a:rPr lang="en-US" altLang="en-US" dirty="0">
                <a:latin typeface="Lato Light" charset="0"/>
                <a:ea typeface="ＭＳ Ｐゴシック" charset="-128"/>
              </a:rPr>
              <a:t> It is this combination of process which makes Random Forest such a powerful and widely used algorithm – </a:t>
            </a:r>
          </a:p>
          <a:p>
            <a:pPr lvl="1"/>
            <a:r>
              <a:rPr lang="en-US" altLang="en-US" dirty="0">
                <a:latin typeface="Lato Light" charset="0"/>
                <a:ea typeface="ＭＳ Ｐゴシック" charset="-128"/>
              </a:rPr>
              <a:t> The main tuning parameter by </a:t>
            </a:r>
            <a:r>
              <a:rPr lang="en-US" altLang="en-US" dirty="0" err="1">
                <a:latin typeface="Lato Light" charset="0"/>
                <a:ea typeface="ＭＳ Ｐゴシック" charset="-128"/>
              </a:rPr>
              <a:t>Mtry</a:t>
            </a:r>
            <a:r>
              <a:rPr lang="en-US" altLang="en-US" dirty="0">
                <a:latin typeface="Lato Light" charset="0"/>
                <a:ea typeface="ＭＳ Ｐゴシック" charset="-128"/>
              </a:rPr>
              <a:t> = number of variables to use for each tree</a:t>
            </a:r>
          </a:p>
          <a:p>
            <a:pPr marL="457200" lvl="1" indent="0">
              <a:buNone/>
            </a:pPr>
            <a:endParaRPr lang="en-US" altLang="en-US" b="1" dirty="0">
              <a:latin typeface="Lato Light" charset="0"/>
              <a:ea typeface="ＭＳ Ｐゴシック" charset="-128"/>
            </a:endParaRPr>
          </a:p>
          <a:p>
            <a:pPr eaLnBrk="1" hangingPunct="1"/>
            <a:endParaRPr lang="en-US" altLang="en-US" sz="3200" dirty="0">
              <a:latin typeface="Lato Light" charset="0"/>
              <a:ea typeface="ＭＳ Ｐゴシック" charset="-128"/>
            </a:endParaRPr>
          </a:p>
          <a:p>
            <a:pPr eaLnBrk="1" hangingPunct="1"/>
            <a:endParaRPr lang="en-US" altLang="en-US" sz="3200" dirty="0">
              <a:latin typeface="Lato Light" charset="0"/>
              <a:ea typeface="ＭＳ Ｐゴシック" charset="-128"/>
            </a:endParaRPr>
          </a:p>
        </p:txBody>
      </p:sp>
    </p:spTree>
    <p:extLst>
      <p:ext uri="{BB962C8B-B14F-4D97-AF65-F5344CB8AC3E}">
        <p14:creationId xmlns:p14="http://schemas.microsoft.com/office/powerpoint/2010/main" val="345987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Random Forest: Variable Importance </a:t>
            </a:r>
          </a:p>
        </p:txBody>
      </p:sp>
      <p:sp>
        <p:nvSpPr>
          <p:cNvPr id="5" name="Slide Number Placeholder 4"/>
          <p:cNvSpPr>
            <a:spLocks noGrp="1"/>
          </p:cNvSpPr>
          <p:nvPr>
            <p:ph type="sldNum" sz="quarter" idx="12"/>
          </p:nvPr>
        </p:nvSpPr>
        <p:spPr/>
        <p:txBody>
          <a:bodyPr/>
          <a:lstStyle/>
          <a:p>
            <a:fld id="{5ACD0CF0-90CC-9C41-A77B-2776398A8C8B}" type="slidenum">
              <a:rPr lang="en-US" smtClean="0"/>
              <a:t>18</a:t>
            </a:fld>
            <a:endParaRPr lang="en-US" dirty="0"/>
          </a:p>
        </p:txBody>
      </p:sp>
      <p:sp>
        <p:nvSpPr>
          <p:cNvPr id="4" name="Content Placeholder 1"/>
          <p:cNvSpPr>
            <a:spLocks noGrp="1"/>
          </p:cNvSpPr>
          <p:nvPr>
            <p:ph idx="1"/>
          </p:nvPr>
        </p:nvSpPr>
        <p:spPr>
          <a:xfrm>
            <a:off x="80554" y="805520"/>
            <a:ext cx="11825696" cy="4351338"/>
          </a:xfrm>
        </p:spPr>
        <p:txBody>
          <a:bodyPr/>
          <a:lstStyle/>
          <a:p>
            <a:pPr eaLnBrk="1" hangingPunct="1"/>
            <a:r>
              <a:rPr lang="en-US" altLang="en-US" sz="2400" dirty="0">
                <a:latin typeface="Lato Light" charset="0"/>
                <a:ea typeface="ＭＳ Ｐゴシック" charset="-128"/>
              </a:rPr>
              <a:t> One of the really nice features associated with Random Forrest is it’s ability to select variables that are most “important” to training the model. </a:t>
            </a:r>
          </a:p>
          <a:p>
            <a:pPr marL="0" indent="0" eaLnBrk="1" hangingPunct="1">
              <a:buNone/>
            </a:pPr>
            <a:endParaRPr lang="en-US" altLang="en-US" sz="2400" dirty="0">
              <a:latin typeface="Lato Light" charset="0"/>
              <a:ea typeface="ＭＳ Ｐゴシック" charset="-128"/>
            </a:endParaRPr>
          </a:p>
          <a:p>
            <a:pPr eaLnBrk="1" hangingPunct="1"/>
            <a:r>
              <a:rPr lang="en-US" altLang="en-US" sz="2400" dirty="0">
                <a:latin typeface="Lato Light" charset="0"/>
                <a:ea typeface="ＭＳ Ｐゴシック" charset="-128"/>
              </a:rPr>
              <a:t> This is done by determining which variables are closest to the root of the tree and then moving outward or other methods associated with error reduction of the variables</a:t>
            </a:r>
          </a:p>
          <a:p>
            <a:pPr marL="0" indent="0" eaLnBrk="1" hangingPunct="1">
              <a:buNone/>
            </a:pPr>
            <a:endParaRPr lang="en-US" altLang="en-US" sz="2400" dirty="0">
              <a:latin typeface="Lato Light" charset="0"/>
              <a:ea typeface="ＭＳ Ｐゴシック" charset="-128"/>
            </a:endParaRPr>
          </a:p>
          <a:p>
            <a:pPr eaLnBrk="1" hangingPunct="1"/>
            <a:r>
              <a:rPr lang="en-US" altLang="en-US" sz="2400" dirty="0">
                <a:latin typeface="Lato Light" charset="0"/>
                <a:ea typeface="ＭＳ Ｐゴシック" charset="-128"/>
              </a:rPr>
              <a:t> Random Forrest does this at scale and the output is generated as a part of the training process</a:t>
            </a:r>
            <a:endParaRPr lang="en-US" altLang="en-US" dirty="0">
              <a:latin typeface="Lato Light" charset="0"/>
              <a:ea typeface="ＭＳ Ｐゴシック" charset="-128"/>
            </a:endParaRPr>
          </a:p>
          <a:p>
            <a:pPr eaLnBrk="1" hangingPunct="1"/>
            <a:endParaRPr lang="en-US" altLang="en-US" dirty="0">
              <a:latin typeface="Lato Light" charset="0"/>
              <a:ea typeface="ＭＳ Ｐゴシック" charset="-128"/>
            </a:endParaRPr>
          </a:p>
        </p:txBody>
      </p:sp>
    </p:spTree>
    <p:extLst>
      <p:ext uri="{BB962C8B-B14F-4D97-AF65-F5344CB8AC3E}">
        <p14:creationId xmlns:p14="http://schemas.microsoft.com/office/powerpoint/2010/main" val="2145445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Random Forest: Variable Importance </a:t>
            </a:r>
          </a:p>
        </p:txBody>
      </p:sp>
      <p:sp>
        <p:nvSpPr>
          <p:cNvPr id="5" name="Slide Number Placeholder 4"/>
          <p:cNvSpPr>
            <a:spLocks noGrp="1"/>
          </p:cNvSpPr>
          <p:nvPr>
            <p:ph type="sldNum" sz="quarter" idx="12"/>
          </p:nvPr>
        </p:nvSpPr>
        <p:spPr/>
        <p:txBody>
          <a:bodyPr/>
          <a:lstStyle/>
          <a:p>
            <a:fld id="{5ACD0CF0-90CC-9C41-A77B-2776398A8C8B}" type="slidenum">
              <a:rPr lang="en-US" smtClean="0"/>
              <a:t>19</a:t>
            </a:fld>
            <a:endParaRPr lang="en-US" dirty="0"/>
          </a:p>
        </p:txBody>
      </p:sp>
      <p:sp>
        <p:nvSpPr>
          <p:cNvPr id="4" name="Content Placeholder 1"/>
          <p:cNvSpPr>
            <a:spLocks noGrp="1"/>
          </p:cNvSpPr>
          <p:nvPr>
            <p:ph idx="1"/>
          </p:nvPr>
        </p:nvSpPr>
        <p:spPr>
          <a:xfrm>
            <a:off x="80554" y="805520"/>
            <a:ext cx="11863796" cy="3245780"/>
          </a:xfrm>
        </p:spPr>
        <p:txBody>
          <a:bodyPr/>
          <a:lstStyle/>
          <a:p>
            <a:r>
              <a:rPr lang="en-US" altLang="en-US" sz="2400" dirty="0">
                <a:latin typeface="Lato Light" charset="0"/>
                <a:ea typeface="ＭＳ Ｐゴシック" charset="-128"/>
              </a:rPr>
              <a:t> The Random Forest Package in R is basically a wrapper for the original </a:t>
            </a:r>
            <a:r>
              <a:rPr lang="en-US" altLang="en-US" sz="2400" dirty="0" err="1">
                <a:latin typeface="Lato Light" charset="0"/>
                <a:ea typeface="ＭＳ Ｐゴシック" charset="-128"/>
              </a:rPr>
              <a:t>fortran</a:t>
            </a:r>
            <a:r>
              <a:rPr lang="en-US" altLang="en-US" sz="2400" dirty="0">
                <a:latin typeface="Lato Light" charset="0"/>
                <a:ea typeface="ＭＳ Ｐゴシック" charset="-128"/>
              </a:rPr>
              <a:t> original program written by </a:t>
            </a:r>
            <a:r>
              <a:rPr lang="en-US" sz="2400" dirty="0">
                <a:latin typeface="Lato Light" charset="0"/>
                <a:ea typeface="ＭＳ Ｐゴシック" charset="-128"/>
              </a:rPr>
              <a:t>Leo </a:t>
            </a:r>
            <a:r>
              <a:rPr lang="en-US" sz="2400" dirty="0" err="1">
                <a:latin typeface="Lato Light" charset="0"/>
                <a:ea typeface="ＭＳ Ｐゴシック" charset="-128"/>
              </a:rPr>
              <a:t>Breiman</a:t>
            </a:r>
            <a:r>
              <a:rPr lang="en-US" sz="2400" dirty="0">
                <a:latin typeface="Lato Light" charset="0"/>
                <a:ea typeface="ＭＳ Ｐゴシック" charset="-128"/>
              </a:rPr>
              <a:t> and Adel Cutler from Berkeley </a:t>
            </a:r>
          </a:p>
          <a:p>
            <a:endParaRPr lang="en-US" altLang="en-US" sz="2400" dirty="0">
              <a:latin typeface="Lato Light" charset="0"/>
              <a:ea typeface="ＭＳ Ｐゴシック" charset="-128"/>
            </a:endParaRPr>
          </a:p>
          <a:p>
            <a:r>
              <a:rPr lang="en-US" altLang="en-US" sz="2400" dirty="0">
                <a:latin typeface="Lato Light" charset="0"/>
                <a:ea typeface="ＭＳ Ｐゴシック" charset="-128"/>
              </a:rPr>
              <a:t> Their original website is still quite useful: </a:t>
            </a:r>
            <a:r>
              <a:rPr lang="en-US" sz="2400" dirty="0">
                <a:hlinkClick r:id="rId2"/>
              </a:rPr>
              <a:t>https://www.stat.berkeley.edu/~breiman/RandomForests/cc_home.htm</a:t>
            </a:r>
            <a:endParaRPr lang="en-US" sz="2400" dirty="0"/>
          </a:p>
          <a:p>
            <a:pPr marL="0" indent="0">
              <a:buNone/>
            </a:pPr>
            <a:endParaRPr lang="en-US" altLang="en-US" sz="2400" dirty="0">
              <a:latin typeface="Lato Light" charset="0"/>
              <a:ea typeface="ＭＳ Ｐゴシック" charset="-128"/>
            </a:endParaRPr>
          </a:p>
          <a:p>
            <a:pPr eaLnBrk="1" hangingPunct="1"/>
            <a:endParaRPr lang="en-US" altLang="en-US" dirty="0">
              <a:latin typeface="Lato Light" charset="0"/>
              <a:ea typeface="ＭＳ Ｐゴシック" charset="-128"/>
            </a:endParaRPr>
          </a:p>
        </p:txBody>
      </p:sp>
    </p:spTree>
    <p:extLst>
      <p:ext uri="{BB962C8B-B14F-4D97-AF65-F5344CB8AC3E}">
        <p14:creationId xmlns:p14="http://schemas.microsoft.com/office/powerpoint/2010/main" val="212809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Several approaches to tree building </a:t>
            </a:r>
          </a:p>
          <a:p>
            <a:pPr lvl="1"/>
            <a:r>
              <a:rPr lang="en-US" dirty="0"/>
              <a:t> CART – Gini Index </a:t>
            </a:r>
          </a:p>
          <a:p>
            <a:pPr lvl="1"/>
            <a:r>
              <a:rPr lang="en-US" dirty="0"/>
              <a:t> C4.5 – Gains Ratio </a:t>
            </a:r>
          </a:p>
          <a:p>
            <a:pPr lvl="1"/>
            <a:r>
              <a:rPr lang="en-US" dirty="0"/>
              <a:t> IDS – Information Gain </a:t>
            </a:r>
          </a:p>
          <a:p>
            <a:pPr lvl="1"/>
            <a:r>
              <a:rPr lang="en-US" dirty="0"/>
              <a:t> C5.0 – Improvement on C4.5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2</a:t>
            </a:fld>
            <a:endParaRPr lang="en-US"/>
          </a:p>
        </p:txBody>
      </p:sp>
    </p:spTree>
    <p:extLst>
      <p:ext uri="{BB962C8B-B14F-4D97-AF65-F5344CB8AC3E}">
        <p14:creationId xmlns:p14="http://schemas.microsoft.com/office/powerpoint/2010/main" val="26902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8"/>
            <a:ext cx="11900052" cy="5071271"/>
          </a:xfrm>
        </p:spPr>
        <p:txBody>
          <a:bodyPr>
            <a:normAutofit lnSpcReduction="10000"/>
          </a:bodyPr>
          <a:lstStyle/>
          <a:p>
            <a:pPr marL="0" indent="0">
              <a:buNone/>
            </a:pPr>
            <a:r>
              <a:rPr lang="en-US" dirty="0"/>
              <a:t>A standard error is by definition the standard deviation of the sampling distribution of a parameter estimate, generated by repeated sampling. </a:t>
            </a:r>
          </a:p>
          <a:p>
            <a:pPr marL="0" indent="0">
              <a:buNone/>
            </a:pPr>
            <a:endParaRPr lang="en-US" dirty="0"/>
          </a:p>
          <a:p>
            <a:pPr marL="0" indent="0">
              <a:buNone/>
            </a:pPr>
            <a:r>
              <a:rPr lang="en-US" dirty="0" err="1"/>
              <a:t>xerror</a:t>
            </a:r>
            <a:r>
              <a:rPr lang="en-US" dirty="0"/>
              <a:t> reflects the mean of the sample means (of the errors) from the ten folds; </a:t>
            </a:r>
          </a:p>
          <a:p>
            <a:pPr marL="0" indent="0">
              <a:buNone/>
            </a:pPr>
            <a:endParaRPr lang="en-US" dirty="0"/>
          </a:p>
          <a:p>
            <a:pPr marL="0" indent="0">
              <a:buNone/>
            </a:pPr>
            <a:r>
              <a:rPr lang="en-US" dirty="0" err="1"/>
              <a:t>xstd</a:t>
            </a:r>
            <a:r>
              <a:rPr lang="en-US" dirty="0"/>
              <a:t> reflects the standard deviation of the sample means (of the errors) from the ten folds. Thus, </a:t>
            </a:r>
            <a:r>
              <a:rPr lang="en-US" dirty="0" err="1"/>
              <a:t>xstd</a:t>
            </a:r>
            <a:r>
              <a:rPr lang="en-US" dirty="0"/>
              <a:t> is a standard deviation of sample means, which is also known as the standard error of the mean.</a:t>
            </a:r>
          </a:p>
          <a:p>
            <a:pPr marL="0" indent="0">
              <a:buNone/>
            </a:pPr>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a:t>
            </a:fld>
            <a:endParaRPr lang="en-US"/>
          </a:p>
        </p:txBody>
      </p:sp>
    </p:spTree>
    <p:extLst>
      <p:ext uri="{BB962C8B-B14F-4D97-AF65-F5344CB8AC3E}">
        <p14:creationId xmlns:p14="http://schemas.microsoft.com/office/powerpoint/2010/main" val="238960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Ensemble methods are more or less aggregated predictions of many different algorithms in order to increase predictive accuracy.</a:t>
            </a:r>
          </a:p>
          <a:p>
            <a:pPr marL="0" indent="0">
              <a:buNone/>
            </a:pPr>
            <a:endParaRPr lang="en-US" sz="1600" dirty="0"/>
          </a:p>
          <a:p>
            <a:r>
              <a:rPr lang="en-US" dirty="0"/>
              <a:t> Often in solving a machine learning problem building a ensemble model comes at the end of the process after trying several different approaches you can combine them into one all knowing predictor!</a:t>
            </a:r>
          </a:p>
          <a:p>
            <a:pPr marL="0" indent="0">
              <a:buNone/>
            </a:pPr>
            <a:endParaRPr lang="en-US" sz="1600" dirty="0"/>
          </a:p>
          <a:p>
            <a:r>
              <a:rPr lang="en-US" dirty="0"/>
              <a:t> We will focus on Random Forrest, an ensemble of decision tress but also discuss bagging and boosting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a:t>
            </a:fld>
            <a:endParaRPr lang="en-US"/>
          </a:p>
        </p:txBody>
      </p:sp>
    </p:spTree>
    <p:extLst>
      <p:ext uri="{BB962C8B-B14F-4D97-AF65-F5344CB8AC3E}">
        <p14:creationId xmlns:p14="http://schemas.microsoft.com/office/powerpoint/2010/main" val="429192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3" y="753360"/>
            <a:ext cx="11240589" cy="5116218"/>
          </a:xfrm>
        </p:spPr>
        <p:txBody>
          <a:bodyPr>
            <a:normAutofit/>
          </a:bodyPr>
          <a:lstStyle/>
          <a:p>
            <a:r>
              <a:rPr lang="en-US" dirty="0"/>
              <a:t> Example: suppose we have developed several different classifiers a KNN model, Logistic Regression, an SVM and a Decision Tree. </a:t>
            </a:r>
          </a:p>
          <a:p>
            <a:pPr marL="0" indent="0">
              <a:buNone/>
            </a:pPr>
            <a:endParaRPr lang="en-US" sz="800" dirty="0"/>
          </a:p>
          <a:p>
            <a:r>
              <a:rPr lang="en-US" dirty="0"/>
              <a:t> We could use the majority vote process to build the final classification of our data points, based on below what would be the outcome for this single data point?</a:t>
            </a:r>
          </a:p>
          <a:p>
            <a:endParaRPr lang="en-US" dirty="0"/>
          </a:p>
          <a:p>
            <a:endParaRPr lang="en-US" dirty="0"/>
          </a:p>
          <a:p>
            <a:pPr marL="0" indent="0">
              <a:buNone/>
            </a:pPr>
            <a:endParaRPr lang="en-US" sz="1200" dirty="0"/>
          </a:p>
          <a:p>
            <a:r>
              <a:rPr lang="en-US" dirty="0"/>
              <a:t> This is called </a:t>
            </a:r>
            <a:r>
              <a:rPr lang="en-US" b="1" dirty="0"/>
              <a:t>hard voting, </a:t>
            </a:r>
            <a:r>
              <a:rPr lang="en-US" dirty="0"/>
              <a:t>another approach is </a:t>
            </a:r>
            <a:r>
              <a:rPr lang="en-US" b="1" dirty="0"/>
              <a:t>soft voting (discuss later) </a:t>
            </a:r>
          </a:p>
          <a:p>
            <a:r>
              <a:rPr lang="en-US" b="1" dirty="0"/>
              <a:t> </a:t>
            </a:r>
            <a:r>
              <a:rPr lang="en-US" dirty="0"/>
              <a:t>This process often works better than using single </a:t>
            </a:r>
            <a:r>
              <a:rPr lang="en-US" b="1" dirty="0"/>
              <a:t>weak learners –</a:t>
            </a:r>
            <a:r>
              <a:rPr lang="en-US" dirty="0"/>
              <a:t> or algorithms that predict only slightly better than random guessing</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05285389"/>
              </p:ext>
            </p:extLst>
          </p:nvPr>
        </p:nvGraphicFramePr>
        <p:xfrm>
          <a:off x="1302657" y="3156856"/>
          <a:ext cx="9506859" cy="994470"/>
        </p:xfrm>
        <a:graphic>
          <a:graphicData uri="http://schemas.openxmlformats.org/drawingml/2006/table">
            <a:tbl>
              <a:tblPr firstRow="1" bandRow="1">
                <a:tableStyleId>{5C22544A-7EE6-4342-B048-85BDC9FD1C3A}</a:tableStyleId>
              </a:tblPr>
              <a:tblGrid>
                <a:gridCol w="1901372">
                  <a:extLst>
                    <a:ext uri="{9D8B030D-6E8A-4147-A177-3AD203B41FA5}">
                      <a16:colId xmlns:a16="http://schemas.microsoft.com/office/drawing/2014/main" val="898651044"/>
                    </a:ext>
                  </a:extLst>
                </a:gridCol>
                <a:gridCol w="769257">
                  <a:extLst>
                    <a:ext uri="{9D8B030D-6E8A-4147-A177-3AD203B41FA5}">
                      <a16:colId xmlns:a16="http://schemas.microsoft.com/office/drawing/2014/main" val="1671698628"/>
                    </a:ext>
                  </a:extLst>
                </a:gridCol>
                <a:gridCol w="1981200">
                  <a:extLst>
                    <a:ext uri="{9D8B030D-6E8A-4147-A177-3AD203B41FA5}">
                      <a16:colId xmlns:a16="http://schemas.microsoft.com/office/drawing/2014/main" val="573643252"/>
                    </a:ext>
                  </a:extLst>
                </a:gridCol>
                <a:gridCol w="2590800">
                  <a:extLst>
                    <a:ext uri="{9D8B030D-6E8A-4147-A177-3AD203B41FA5}">
                      <a16:colId xmlns:a16="http://schemas.microsoft.com/office/drawing/2014/main" val="2725921428"/>
                    </a:ext>
                  </a:extLst>
                </a:gridCol>
                <a:gridCol w="2264230">
                  <a:extLst>
                    <a:ext uri="{9D8B030D-6E8A-4147-A177-3AD203B41FA5}">
                      <a16:colId xmlns:a16="http://schemas.microsoft.com/office/drawing/2014/main" val="3907146991"/>
                    </a:ext>
                  </a:extLst>
                </a:gridCol>
              </a:tblGrid>
              <a:tr h="497235">
                <a:tc>
                  <a:txBody>
                    <a:bodyPr/>
                    <a:lstStyle/>
                    <a:p>
                      <a:r>
                        <a:rPr lang="en-US" dirty="0"/>
                        <a:t>Model</a:t>
                      </a:r>
                    </a:p>
                  </a:txBody>
                  <a:tcPr/>
                </a:tc>
                <a:tc>
                  <a:txBody>
                    <a:bodyPr/>
                    <a:lstStyle/>
                    <a:p>
                      <a:pPr algn="ctr"/>
                      <a:r>
                        <a:rPr lang="en-US" dirty="0"/>
                        <a:t>KNN</a:t>
                      </a:r>
                    </a:p>
                  </a:txBody>
                  <a:tcPr/>
                </a:tc>
                <a:tc>
                  <a:txBody>
                    <a:bodyPr/>
                    <a:lstStyle/>
                    <a:p>
                      <a:pPr algn="ctr"/>
                      <a:r>
                        <a:rPr lang="en-US" dirty="0"/>
                        <a:t>Logistic</a:t>
                      </a:r>
                      <a:r>
                        <a:rPr lang="en-US" baseline="0" dirty="0"/>
                        <a:t> Regression</a:t>
                      </a:r>
                      <a:endParaRPr lang="en-US" dirty="0"/>
                    </a:p>
                  </a:txBody>
                  <a:tcPr/>
                </a:tc>
                <a:tc>
                  <a:txBody>
                    <a:bodyPr/>
                    <a:lstStyle/>
                    <a:p>
                      <a:pPr algn="ctr"/>
                      <a:r>
                        <a:rPr lang="en-US" dirty="0"/>
                        <a:t>Support Vector Machine</a:t>
                      </a:r>
                    </a:p>
                  </a:txBody>
                  <a:tcPr/>
                </a:tc>
                <a:tc>
                  <a:txBody>
                    <a:bodyPr/>
                    <a:lstStyle/>
                    <a:p>
                      <a:pPr algn="ctr"/>
                      <a:r>
                        <a:rPr lang="en-US" dirty="0"/>
                        <a:t>Decision Tree</a:t>
                      </a:r>
                    </a:p>
                  </a:txBody>
                  <a:tcPr/>
                </a:tc>
                <a:extLst>
                  <a:ext uri="{0D108BD9-81ED-4DB2-BD59-A6C34878D82A}">
                    <a16:rowId xmlns:a16="http://schemas.microsoft.com/office/drawing/2014/main" val="3318146622"/>
                  </a:ext>
                </a:extLst>
              </a:tr>
              <a:tr h="497235">
                <a:tc>
                  <a:txBody>
                    <a:bodyPr/>
                    <a:lstStyle/>
                    <a:p>
                      <a:r>
                        <a:rPr lang="en-US" dirty="0"/>
                        <a:t>Prediction</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61190846"/>
                  </a:ext>
                </a:extLst>
              </a:tr>
            </a:tbl>
          </a:graphicData>
        </a:graphic>
      </p:graphicFrame>
    </p:spTree>
    <p:extLst>
      <p:ext uri="{BB962C8B-B14F-4D97-AF65-F5344CB8AC3E}">
        <p14:creationId xmlns:p14="http://schemas.microsoft.com/office/powerpoint/2010/main" val="2798794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3" y="936239"/>
            <a:ext cx="11240589" cy="5116218"/>
          </a:xfrm>
        </p:spPr>
        <p:txBody>
          <a:bodyPr>
            <a:normAutofit/>
          </a:bodyPr>
          <a:lstStyle/>
          <a:p>
            <a:r>
              <a:rPr lang="en-US" b="1" dirty="0"/>
              <a:t> </a:t>
            </a:r>
            <a:r>
              <a:rPr lang="en-US" dirty="0"/>
              <a:t>Why do the models work better together? </a:t>
            </a:r>
          </a:p>
          <a:p>
            <a:pPr lvl="1"/>
            <a:r>
              <a:rPr lang="en-US" b="1" dirty="0"/>
              <a:t> </a:t>
            </a:r>
            <a:r>
              <a:rPr lang="en-US" dirty="0"/>
              <a:t>Essentially scale increases the probability of finding a majority vote. </a:t>
            </a:r>
          </a:p>
          <a:p>
            <a:pPr lvl="1"/>
            <a:r>
              <a:rPr lang="en-US" b="1" dirty="0"/>
              <a:t> </a:t>
            </a:r>
            <a:r>
              <a:rPr lang="en-US" dirty="0"/>
              <a:t>As an example if we have a bias coin flip the gives us 51% chance of heads and 49% chance of tails the more we toss the coin the higher the probability of getting a majority vote for heads. </a:t>
            </a:r>
          </a:p>
          <a:p>
            <a:pPr lvl="2"/>
            <a:r>
              <a:rPr lang="en-US" b="1" dirty="0"/>
              <a:t> </a:t>
            </a:r>
            <a:r>
              <a:rPr lang="en-US" dirty="0"/>
              <a:t>1,000 = 75% chance</a:t>
            </a:r>
          </a:p>
          <a:p>
            <a:pPr lvl="2"/>
            <a:r>
              <a:rPr lang="en-US" dirty="0"/>
              <a:t> 10,000 = 97% chance</a:t>
            </a:r>
          </a:p>
          <a:p>
            <a:r>
              <a:rPr lang="en-US" dirty="0"/>
              <a:t> Works the same way for model building, the reliability of the results simple increase with scale. </a:t>
            </a:r>
          </a:p>
          <a:p>
            <a:pPr lvl="1"/>
            <a:r>
              <a:rPr lang="en-US" dirty="0"/>
              <a:t>  Works best if the models are perfectly independent, meaning the error terms don’t correlation which is hard when using one approach on a single dataset, that’s why combining approaches can sometimes result in better outcomes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6</a:t>
            </a:fld>
            <a:endParaRPr lang="en-US"/>
          </a:p>
        </p:txBody>
      </p:sp>
    </p:spTree>
    <p:extLst>
      <p:ext uri="{BB962C8B-B14F-4D97-AF65-F5344CB8AC3E}">
        <p14:creationId xmlns:p14="http://schemas.microsoft.com/office/powerpoint/2010/main" val="29194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Probabilities Converge (Code Available)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7</a:t>
            </a:fld>
            <a:endParaRPr lang="en-US"/>
          </a:p>
        </p:txBody>
      </p:sp>
      <p:pic>
        <p:nvPicPr>
          <p:cNvPr id="5" name="Picture 4"/>
          <p:cNvPicPr>
            <a:picLocks noChangeAspect="1"/>
          </p:cNvPicPr>
          <p:nvPr/>
        </p:nvPicPr>
        <p:blipFill>
          <a:blip r:embed="rId2"/>
          <a:stretch>
            <a:fillRect/>
          </a:stretch>
        </p:blipFill>
        <p:spPr>
          <a:xfrm>
            <a:off x="1153886" y="1523769"/>
            <a:ext cx="9667325" cy="3744917"/>
          </a:xfrm>
          <a:prstGeom prst="rect">
            <a:avLst/>
          </a:prstGeom>
        </p:spPr>
      </p:pic>
    </p:spTree>
    <p:extLst>
      <p:ext uri="{BB962C8B-B14F-4D97-AF65-F5344CB8AC3E}">
        <p14:creationId xmlns:p14="http://schemas.microsoft.com/office/powerpoint/2010/main" val="129878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Ensemble </a:t>
            </a:r>
          </a:p>
        </p:txBody>
      </p:sp>
      <p:sp>
        <p:nvSpPr>
          <p:cNvPr id="3" name="Content Placeholder 2"/>
          <p:cNvSpPr>
            <a:spLocks noGrp="1"/>
          </p:cNvSpPr>
          <p:nvPr>
            <p:ph idx="1"/>
          </p:nvPr>
        </p:nvSpPr>
        <p:spPr>
          <a:xfrm>
            <a:off x="-1" y="731520"/>
            <a:ext cx="11756571" cy="5016137"/>
          </a:xfrm>
        </p:spPr>
        <p:txBody>
          <a:bodyPr>
            <a:normAutofit/>
          </a:bodyPr>
          <a:lstStyle/>
          <a:p>
            <a:r>
              <a:rPr lang="en-US" dirty="0"/>
              <a:t> </a:t>
            </a:r>
            <a:r>
              <a:rPr lang="en-US" b="1" dirty="0"/>
              <a:t>Soft voting </a:t>
            </a:r>
            <a:r>
              <a:rPr lang="en-US" dirty="0"/>
              <a:t>is used for algorithms that produce probabilistic outputs or those that have a hyperparameter that can be modified to support probability outputs (such as SVM, probability hyperparameter to TRUE). </a:t>
            </a:r>
          </a:p>
          <a:p>
            <a:pPr lvl="1"/>
            <a:r>
              <a:rPr lang="en-US" sz="2800" dirty="0"/>
              <a:t> The class is generated using the highest-class probability as the metric </a:t>
            </a:r>
          </a:p>
        </p:txBody>
      </p:sp>
      <p:sp>
        <p:nvSpPr>
          <p:cNvPr id="5" name="Slide Number Placeholder 4"/>
          <p:cNvSpPr>
            <a:spLocks noGrp="1"/>
          </p:cNvSpPr>
          <p:nvPr>
            <p:ph type="sldNum" sz="quarter" idx="12"/>
          </p:nvPr>
        </p:nvSpPr>
        <p:spPr/>
        <p:txBody>
          <a:bodyPr/>
          <a:lstStyle/>
          <a:p>
            <a:fld id="{5ACD0CF0-90CC-9C41-A77B-2776398A8C8B}" type="slidenum">
              <a:rPr lang="en-US" smtClean="0"/>
              <a:t>8</a:t>
            </a:fld>
            <a:endParaRPr lang="en-US" dirty="0"/>
          </a:p>
        </p:txBody>
      </p:sp>
    </p:spTree>
    <p:extLst>
      <p:ext uri="{BB962C8B-B14F-4D97-AF65-F5344CB8AC3E}">
        <p14:creationId xmlns:p14="http://schemas.microsoft.com/office/powerpoint/2010/main" val="216817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771652"/>
            <a:ext cx="10515600" cy="731520"/>
          </a:xfrm>
        </p:spPr>
        <p:txBody>
          <a:bodyPr>
            <a:normAutofit/>
          </a:bodyPr>
          <a:lstStyle/>
          <a:p>
            <a:pPr algn="ctr"/>
            <a:r>
              <a:rPr lang="en-US" sz="3600" dirty="0"/>
              <a:t>Tree-Based Ensembles </a:t>
            </a:r>
          </a:p>
        </p:txBody>
      </p:sp>
      <p:sp>
        <p:nvSpPr>
          <p:cNvPr id="5" name="Slide Number Placeholder 4"/>
          <p:cNvSpPr>
            <a:spLocks noGrp="1"/>
          </p:cNvSpPr>
          <p:nvPr>
            <p:ph type="sldNum" sz="quarter" idx="12"/>
          </p:nvPr>
        </p:nvSpPr>
        <p:spPr/>
        <p:txBody>
          <a:bodyPr/>
          <a:lstStyle/>
          <a:p>
            <a:fld id="{5ACD0CF0-90CC-9C41-A77B-2776398A8C8B}" type="slidenum">
              <a:rPr lang="en-US" smtClean="0"/>
              <a:t>9</a:t>
            </a:fld>
            <a:endParaRPr lang="en-US" dirty="0"/>
          </a:p>
        </p:txBody>
      </p:sp>
    </p:spTree>
    <p:extLst>
      <p:ext uri="{BB962C8B-B14F-4D97-AF65-F5344CB8AC3E}">
        <p14:creationId xmlns:p14="http://schemas.microsoft.com/office/powerpoint/2010/main" val="3497437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56407</TotalTime>
  <Words>1528</Words>
  <Application>Microsoft Office PowerPoint</Application>
  <PresentationFormat>Widescreen</PresentationFormat>
  <Paragraphs>310</Paragraphs>
  <Slides>19</Slides>
  <Notes>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Gill Sans</vt:lpstr>
      <vt:lpstr>Lato Bold</vt:lpstr>
      <vt:lpstr>Lato Light</vt:lpstr>
      <vt:lpstr>Wingdings</vt:lpstr>
      <vt:lpstr>Office Theme</vt:lpstr>
      <vt:lpstr>Introduction Ensemble and Random Forest   Brian Wright  </vt:lpstr>
      <vt:lpstr>Ensemble Methods</vt:lpstr>
      <vt:lpstr>Ensemble Methods</vt:lpstr>
      <vt:lpstr>Ensemble Methods</vt:lpstr>
      <vt:lpstr>Ensemble Methods</vt:lpstr>
      <vt:lpstr>Ensemble Methods</vt:lpstr>
      <vt:lpstr>Ensemble Methods: Probabilities Converge (Code Available) </vt:lpstr>
      <vt:lpstr>Ensemble Methods: Ensemble </vt:lpstr>
      <vt:lpstr>Tree-Based Ensembles </vt:lpstr>
      <vt:lpstr>Ensemble Methods: Random Forest – power in numbers </vt:lpstr>
      <vt:lpstr>Ensemble Methods:</vt:lpstr>
      <vt:lpstr>Ensemble Methods: Bagging </vt:lpstr>
      <vt:lpstr>Ensemble Methods</vt:lpstr>
      <vt:lpstr>Ensemble Methods</vt:lpstr>
      <vt:lpstr>Ensemble Methods</vt:lpstr>
      <vt:lpstr>Ensemble Methods</vt:lpstr>
      <vt:lpstr>Ensemble Methods</vt:lpstr>
      <vt:lpstr>Ensemble Methods: Random Forest: Variable Importance </vt:lpstr>
      <vt:lpstr>Ensemble Methods: Random Forest: Variable Importance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Wright, Brian (bw2zd)</cp:lastModifiedBy>
  <cp:revision>198</cp:revision>
  <dcterms:created xsi:type="dcterms:W3CDTF">2017-12-21T15:47:29Z</dcterms:created>
  <dcterms:modified xsi:type="dcterms:W3CDTF">2021-05-04T15:06:46Z</dcterms:modified>
</cp:coreProperties>
</file>