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nybody SemiBold"/>
      <p:regular r:id="rId14"/>
      <p:bold r:id="rId15"/>
      <p:italic r:id="rId16"/>
      <p:boldItalic r:id="rId17"/>
    </p:embeddedFont>
    <p:embeddedFont>
      <p:font typeface="Albert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italic.fntdata"/><Relationship Id="rId21" Type="http://schemas.openxmlformats.org/officeDocument/2006/relationships/font" Target="fonts/Alber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nybodySemiBold-bold.fntdata"/><Relationship Id="rId14" Type="http://schemas.openxmlformats.org/officeDocument/2006/relationships/font" Target="fonts/AnybodySemiBold-regular.fntdata"/><Relationship Id="rId17" Type="http://schemas.openxmlformats.org/officeDocument/2006/relationships/font" Target="fonts/AnybodySemiBold-boldItalic.fntdata"/><Relationship Id="rId16" Type="http://schemas.openxmlformats.org/officeDocument/2006/relationships/font" Target="fonts/AnybodySemiBold-italic.fntdata"/><Relationship Id="rId19" Type="http://schemas.openxmlformats.org/officeDocument/2006/relationships/font" Target="fonts/AlbertSans-bold.fntdata"/><Relationship Id="rId18" Type="http://schemas.openxmlformats.org/officeDocument/2006/relationships/font" Target="fonts/Alber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7aa45572_5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b7aa45572_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b7aa45572_5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b7aa45572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7aa45572_5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b7aa45572_5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b7aa45572_5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b7aa45572_5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b7aa45572_5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b7aa45572_5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b7aa45572_5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b7aa45572_5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b7aa45572_5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b7aa45572_5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2005.11401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005.11401" TargetMode="External"/><Relationship Id="rId4" Type="http://schemas.openxmlformats.org/officeDocument/2006/relationships/hyperlink" Target="https://www.youtube.com/playlist?list=PLfaIDFEXuae2LXbO1_PKyVJiQ23ZztA0x" TargetMode="External"/><Relationship Id="rId5" Type="http://schemas.openxmlformats.org/officeDocument/2006/relationships/hyperlink" Target="https://huggingface.co/learn/cookbook/advanced_rag#load-your-knowledge-base" TargetMode="External"/><Relationship Id="rId6" Type="http://schemas.openxmlformats.org/officeDocument/2006/relationships/hyperlink" Target="https://myuva-my.sharepoint.com/:p:/g/personal/bw2zd_virginia_edu/EdbbllCUsbhGiJMUX5OEYtwBVEhmBvsy8LEkfRdlMQWt4A?rtime=B9nd1ecS3U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1148450" y="735125"/>
            <a:ext cx="5913300" cy="27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Multimodal RAG LLM in Education - LMI</a:t>
            </a:r>
            <a:endParaRPr sz="4000"/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Vishwanath Guruvayur</a:t>
            </a:r>
            <a:br>
              <a:rPr lang="en"/>
            </a:br>
            <a:r>
              <a:rPr lang="en"/>
              <a:t>Luke Napolitano</a:t>
            </a:r>
            <a:br>
              <a:rPr lang="en"/>
            </a:br>
            <a:r>
              <a:rPr lang="en"/>
              <a:t>Doruk Ozar</a:t>
            </a:r>
            <a:br>
              <a:rPr lang="en"/>
            </a:br>
            <a:r>
              <a:rPr lang="en"/>
              <a:t>Bereket Tafesse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183025" y="18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 and Background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275200" y="1178925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Purpose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500"/>
              <a:t>Enhance Independent Learning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500"/>
              <a:t>Explore Multimodal RAG Use Cases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500"/>
              <a:t>Assess Gen AI's Role in Education</a:t>
            </a:r>
            <a:br>
              <a:rPr lang="en" sz="1500"/>
            </a:br>
            <a:br>
              <a:rPr lang="en" sz="1500"/>
            </a:b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Background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Advancements in LLMs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Challenges with Multimodal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Retrieval-Augmented Generation (RAG)</a:t>
            </a:r>
            <a:endParaRPr sz="1500"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25" y="1178925"/>
            <a:ext cx="3647326" cy="36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4938248" y="1498074"/>
            <a:ext cx="1850100" cy="21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data from Foundations of Machine Learning class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Textbook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Slide decks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Transcripts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Currently have ~20% of data available (3 weeks of course material)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we’re tuning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Indexing - How are we storing our data?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Retrieval - How do we recall the right data?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Generation - How do we pick the right LLM?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Assumptions, Scope, and Limitations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Assumptions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Vectorization for all multimodal data will work as needed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Retriever will route from the right document stores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Generation will not hallucinate too much and we can actually evaluate it as an educational tool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Scope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 Scope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Evaluation of different data storage methods and LLMs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Content for DS 3001 (Foundations of Machine Learning)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In Scope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Front end for chat-bot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Testing in a classroom environment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computation limitations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249000" y="256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Background Material </a:t>
            </a:r>
            <a:r>
              <a:rPr lang="en" sz="2900"/>
              <a:t>from</a:t>
            </a:r>
            <a:r>
              <a:rPr lang="en" sz="2900"/>
              <a:t> Fall Sem</a:t>
            </a:r>
            <a:endParaRPr i="1" sz="2000"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LangChain videos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RAG with LangChain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Active Learning Lab material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Retrieval Augmented Generation for Knowledge-Intensive NLP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Hugging Face Codebooks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Team is already working on RAG for text analysis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We are working on multimodal RAG</a:t>
            </a:r>
            <a:endParaRPr sz="1600"/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4">
            <a:alphaModFix/>
          </a:blip>
          <a:srcRect b="16498" l="12099" r="15099" t="3018"/>
          <a:stretch/>
        </p:blipFill>
        <p:spPr>
          <a:xfrm>
            <a:off x="4971425" y="3007625"/>
            <a:ext cx="3339899" cy="2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161650" y="208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&amp; Objectives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161650" y="2301075"/>
            <a:ext cx="77040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5</a:t>
            </a:r>
            <a:r>
              <a:rPr b="1" lang="en" sz="1600" u="sng"/>
              <a:t> Major Sub-Parts in the Project:</a:t>
            </a:r>
            <a:br>
              <a:rPr b="1" lang="en" sz="1600" u="sng"/>
            </a:br>
            <a:r>
              <a:rPr i="1" lang="en" sz="1100"/>
              <a:t>*Major experimental areas</a:t>
            </a:r>
            <a:endParaRPr i="1" sz="11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Preparing Multimodal Data Pipelines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Embedding Data into Vector Space*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Setup RAG System on the Vector Space*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Fit best LLM to the RAG Framework*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Evaluate and tune the RAG Model based on responses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 u="sng"/>
              <a:t>First Major Goal</a:t>
            </a:r>
            <a:r>
              <a:rPr b="1" lang="en" sz="1400"/>
              <a:t>: </a:t>
            </a:r>
            <a:r>
              <a:rPr lang="en" sz="1400"/>
              <a:t>MVP up and running by end of Jan’25</a:t>
            </a:r>
            <a:endParaRPr sz="1400"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161650" y="801800"/>
            <a:ext cx="82200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Compare and optimize the </a:t>
            </a:r>
            <a:r>
              <a:rPr b="1" lang="en" sz="1400"/>
              <a:t>efficiency</a:t>
            </a:r>
            <a:r>
              <a:rPr b="1" lang="en" sz="1400"/>
              <a:t> of RAG based LLM model for Course Content</a:t>
            </a:r>
            <a:br>
              <a:rPr b="1" lang="en" sz="1400"/>
            </a:br>
            <a:br>
              <a:rPr b="1" lang="en" sz="1400"/>
            </a:br>
            <a:r>
              <a:rPr lang="en" sz="1400"/>
              <a:t>With the base Zero-Shot LLM as reference, we will integrate the course content in the form of </a:t>
            </a:r>
            <a:r>
              <a:rPr b="1" lang="en" sz="1400"/>
              <a:t>text, slides, and videos</a:t>
            </a:r>
            <a:r>
              <a:rPr lang="en" sz="1400"/>
              <a:t> (</a:t>
            </a:r>
            <a:r>
              <a:rPr i="1" lang="en" sz="1400"/>
              <a:t>with incremental comparative analysis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main idea is to </a:t>
            </a:r>
            <a:r>
              <a:rPr b="1" lang="en" sz="1400"/>
              <a:t>improve the context window quality </a:t>
            </a:r>
            <a:r>
              <a:rPr lang="en" sz="1400"/>
              <a:t>and </a:t>
            </a:r>
            <a:r>
              <a:rPr b="1" lang="en" sz="1400"/>
              <a:t>reduce atrophy</a:t>
            </a:r>
            <a:r>
              <a:rPr lang="en" sz="1400"/>
              <a:t> in responses!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77" y="2362912"/>
            <a:ext cx="3375626" cy="23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/>
        </p:nvSpPr>
        <p:spPr>
          <a:xfrm>
            <a:off x="2890950" y="2167500"/>
            <a:ext cx="33621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Questions?</a:t>
            </a:r>
            <a:endParaRPr sz="4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732775" y="1272225"/>
            <a:ext cx="73182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https://arxiv.org/abs/2005.11401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https://www.youtube.com/playlist?list=PLfaIDFEXuae2LXbO1_PKyVJiQ23ZztA0x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https://huggingface.co/learn/cookbook/advanced_rag#load-your-knowledge-base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https://myuva-my.sharepoint.com/:p:/g/personal/bw2zd_virginia_edu/EdbbllCUsbhGiJMUX5OEYtwBVEhmBvsy8LEkfRdlMQWt4A?rtime=B9nd1ecS3Ug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