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92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D642-0609-4C6A-A0D5-49015325050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55C3-0D4B-4C23-A964-3A457E55A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2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D642-0609-4C6A-A0D5-49015325050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55C3-0D4B-4C23-A964-3A457E55A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2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D642-0609-4C6A-A0D5-49015325050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55C3-0D4B-4C23-A964-3A457E55A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0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D642-0609-4C6A-A0D5-49015325050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55C3-0D4B-4C23-A964-3A457E55A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8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D642-0609-4C6A-A0D5-49015325050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55C3-0D4B-4C23-A964-3A457E55A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9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D642-0609-4C6A-A0D5-49015325050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55C3-0D4B-4C23-A964-3A457E55A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9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D642-0609-4C6A-A0D5-49015325050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55C3-0D4B-4C23-A964-3A457E55A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6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D642-0609-4C6A-A0D5-49015325050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55C3-0D4B-4C23-A964-3A457E55A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3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D642-0609-4C6A-A0D5-49015325050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55C3-0D4B-4C23-A964-3A457E55A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0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D642-0609-4C6A-A0D5-49015325050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55C3-0D4B-4C23-A964-3A457E55A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3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D642-0609-4C6A-A0D5-49015325050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55C3-0D4B-4C23-A964-3A457E55A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3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8D642-0609-4C6A-A0D5-49015325050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D55C3-0D4B-4C23-A964-3A457E55A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0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097C20-E025-6F28-DB65-9A21C8B000F9}"/>
              </a:ext>
            </a:extLst>
          </p:cNvPr>
          <p:cNvSpPr/>
          <p:nvPr/>
        </p:nvSpPr>
        <p:spPr>
          <a:xfrm>
            <a:off x="0" y="0"/>
            <a:ext cx="12192000" cy="793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A7DC7C-8EA5-8E39-2731-A5889FEBF520}"/>
              </a:ext>
            </a:extLst>
          </p:cNvPr>
          <p:cNvGrpSpPr/>
          <p:nvPr/>
        </p:nvGrpSpPr>
        <p:grpSpPr>
          <a:xfrm>
            <a:off x="565501" y="101289"/>
            <a:ext cx="6670688" cy="578445"/>
            <a:chOff x="2610269" y="0"/>
            <a:chExt cx="6670688" cy="5784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64C0F4-B4B0-78C7-47BF-75A0A1023B5B}"/>
                </a:ext>
              </a:extLst>
            </p:cNvPr>
            <p:cNvSpPr/>
            <p:nvPr/>
          </p:nvSpPr>
          <p:spPr>
            <a:xfrm>
              <a:off x="6578008" y="145413"/>
              <a:ext cx="717688" cy="35850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232076-A415-753B-AB21-00D6AA6D1186}"/>
                </a:ext>
              </a:extLst>
            </p:cNvPr>
            <p:cNvSpPr/>
            <p:nvPr/>
          </p:nvSpPr>
          <p:spPr>
            <a:xfrm>
              <a:off x="7456793" y="145413"/>
              <a:ext cx="603344" cy="35850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1813D7-CDD0-59D3-266F-0874121A6272}"/>
                </a:ext>
              </a:extLst>
            </p:cNvPr>
            <p:cNvSpPr/>
            <p:nvPr/>
          </p:nvSpPr>
          <p:spPr>
            <a:xfrm>
              <a:off x="5341384" y="145414"/>
              <a:ext cx="1075528" cy="358509"/>
            </a:xfrm>
            <a:prstGeom prst="rect">
              <a:avLst/>
            </a:prstGeom>
            <a:solidFill>
              <a:srgbClr val="BD92DE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832E20-7275-9FD5-AB1F-9FA24959AACC}"/>
                </a:ext>
              </a:extLst>
            </p:cNvPr>
            <p:cNvSpPr/>
            <p:nvPr/>
          </p:nvSpPr>
          <p:spPr>
            <a:xfrm>
              <a:off x="2610269" y="0"/>
              <a:ext cx="6670688" cy="578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Final Model: </a:t>
              </a:r>
              <a:r>
                <a:rPr lang="en-US" dirty="0" err="1">
                  <a:solidFill>
                    <a:schemeClr val="tx1"/>
                  </a:solidFill>
                </a:rPr>
                <a:t>lm</a:t>
              </a:r>
              <a:r>
                <a:rPr lang="en-US" dirty="0">
                  <a:solidFill>
                    <a:schemeClr val="tx1"/>
                  </a:solidFill>
                </a:rPr>
                <a:t> ( </a:t>
              </a:r>
              <a:r>
                <a:rPr lang="en-US" dirty="0" err="1">
                  <a:solidFill>
                    <a:schemeClr val="tx1"/>
                  </a:solidFill>
                </a:rPr>
                <a:t>trend</a:t>
              </a:r>
              <a:r>
                <a:rPr lang="en-US" baseline="-25000" dirty="0" err="1">
                  <a:solidFill>
                    <a:schemeClr val="tx1"/>
                  </a:solidFill>
                </a:rPr>
                <a:t>nutrient</a:t>
              </a:r>
              <a:r>
                <a:rPr lang="en-US" dirty="0">
                  <a:solidFill>
                    <a:schemeClr val="tx1"/>
                  </a:solidFill>
                </a:rPr>
                <a:t> ~ loading + policy)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906473-7443-3FEB-AF68-3EB6F20A1EE1}"/>
              </a:ext>
            </a:extLst>
          </p:cNvPr>
          <p:cNvSpPr txBox="1"/>
          <p:nvPr/>
        </p:nvSpPr>
        <p:spPr>
          <a:xfrm>
            <a:off x="8386092" y="-56127"/>
            <a:ext cx="37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Inference about the role of policy</a:t>
            </a:r>
            <a:r>
              <a:rPr lang="en-US" sz="1200" dirty="0"/>
              <a:t>: </a:t>
            </a:r>
          </a:p>
          <a:p>
            <a:r>
              <a:rPr lang="en-US" sz="1200" dirty="0"/>
              <a:t>1) Does the policy variable reduce the of the model compared to the null which only includes loading?</a:t>
            </a:r>
            <a:br>
              <a:rPr lang="en-US" sz="1200" dirty="0"/>
            </a:br>
            <a:r>
              <a:rPr lang="en-US" sz="1200" dirty="0"/>
              <a:t>2) Is the effect size of policy meaningful?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7E537F-04AC-5F45-B7E2-48EBB895C729}"/>
              </a:ext>
            </a:extLst>
          </p:cNvPr>
          <p:cNvSpPr/>
          <p:nvPr/>
        </p:nvSpPr>
        <p:spPr>
          <a:xfrm>
            <a:off x="92648" y="914400"/>
            <a:ext cx="1917421" cy="455186"/>
          </a:xfrm>
          <a:prstGeom prst="rect">
            <a:avLst/>
          </a:prstGeom>
          <a:solidFill>
            <a:srgbClr val="BD92DE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trend</a:t>
            </a:r>
            <a:r>
              <a:rPr lang="en-US" baseline="-25000" dirty="0" err="1">
                <a:solidFill>
                  <a:schemeClr val="tx1"/>
                </a:solidFill>
              </a:rPr>
              <a:t>nutrient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0CA48D-BDF5-2F36-F2F0-6EB0F0544E03}"/>
              </a:ext>
            </a:extLst>
          </p:cNvPr>
          <p:cNvSpPr/>
          <p:nvPr/>
        </p:nvSpPr>
        <p:spPr>
          <a:xfrm>
            <a:off x="9949444" y="914400"/>
            <a:ext cx="1917421" cy="45518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policy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483B0B-D4E3-EEA3-FFC5-2CE409A33499}"/>
              </a:ext>
            </a:extLst>
          </p:cNvPr>
          <p:cNvSpPr/>
          <p:nvPr/>
        </p:nvSpPr>
        <p:spPr>
          <a:xfrm>
            <a:off x="5188883" y="888527"/>
            <a:ext cx="1917421" cy="45518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loading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D8BB9A-1C39-5262-9EDA-CFD1DA060BCF}"/>
              </a:ext>
            </a:extLst>
          </p:cNvPr>
          <p:cNvSpPr txBox="1"/>
          <p:nvPr/>
        </p:nvSpPr>
        <p:spPr>
          <a:xfrm>
            <a:off x="169184" y="1579053"/>
            <a:ext cx="415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Lm</a:t>
            </a:r>
            <a:r>
              <a:rPr lang="en-US" sz="1600"/>
              <a:t> (</a:t>
            </a:r>
            <a:r>
              <a:rPr lang="en-US" sz="1600" dirty="0"/>
              <a:t>NARS </a:t>
            </a:r>
            <a:r>
              <a:rPr lang="en-US" sz="1600" dirty="0" err="1"/>
              <a:t>data</a:t>
            </a:r>
            <a:r>
              <a:rPr lang="en-US" sz="1600" baseline="-25000" dirty="0" err="1"/>
              <a:t>state</a:t>
            </a:r>
            <a:r>
              <a:rPr lang="en-US" sz="1600" baseline="-25000" dirty="0"/>
              <a:t>, nutrient</a:t>
            </a:r>
            <a:r>
              <a:rPr lang="en-US" sz="1600" dirty="0"/>
              <a:t>) ~ survey year</a:t>
            </a:r>
            <a:endParaRPr lang="en-US" sz="1600" baseline="-25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E6B3F5-73A9-6245-64BB-77E857DE0929}"/>
              </a:ext>
            </a:extLst>
          </p:cNvPr>
          <p:cNvCxnSpPr>
            <a:cxnSpLocks/>
          </p:cNvCxnSpPr>
          <p:nvPr/>
        </p:nvCxnSpPr>
        <p:spPr>
          <a:xfrm>
            <a:off x="1929506" y="2009872"/>
            <a:ext cx="0" cy="1272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0E138B-36CB-1998-54E5-04F9E9FB41C5}"/>
              </a:ext>
            </a:extLst>
          </p:cNvPr>
          <p:cNvSpPr txBox="1"/>
          <p:nvPr/>
        </p:nvSpPr>
        <p:spPr>
          <a:xfrm>
            <a:off x="4980764" y="2058407"/>
            <a:ext cx="2553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Change in human population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Change in $ spent on fertilizer, lime, soil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Change in $ spent on animal feed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Change in land use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A88A39-D23E-2EB0-9A0F-DFBBC55F4B44}"/>
              </a:ext>
            </a:extLst>
          </p:cNvPr>
          <p:cNvSpPr txBox="1"/>
          <p:nvPr/>
        </p:nvSpPr>
        <p:spPr>
          <a:xfrm>
            <a:off x="5021045" y="1537581"/>
            <a:ext cx="2684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PCA inputs (normalized to state jurisdictional area)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B32EC9-7DA9-EC01-5279-983BB2BD74EE}"/>
              </a:ext>
            </a:extLst>
          </p:cNvPr>
          <p:cNvSpPr txBox="1"/>
          <p:nvPr/>
        </p:nvSpPr>
        <p:spPr>
          <a:xfrm>
            <a:off x="6561928" y="128902"/>
            <a:ext cx="1237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Observation unit is a state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273A1E-3CCA-D03F-657E-7181357E83BA}"/>
              </a:ext>
            </a:extLst>
          </p:cNvPr>
          <p:cNvCxnSpPr>
            <a:cxnSpLocks/>
          </p:cNvCxnSpPr>
          <p:nvPr/>
        </p:nvCxnSpPr>
        <p:spPr>
          <a:xfrm flipH="1">
            <a:off x="6257699" y="3174217"/>
            <a:ext cx="1" cy="269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069019E-E000-BA2D-381E-D8DBB0400EC1}"/>
              </a:ext>
            </a:extLst>
          </p:cNvPr>
          <p:cNvGrpSpPr/>
          <p:nvPr/>
        </p:nvGrpSpPr>
        <p:grpSpPr>
          <a:xfrm>
            <a:off x="5022489" y="3544253"/>
            <a:ext cx="2250207" cy="1450580"/>
            <a:chOff x="4372144" y="3496474"/>
            <a:chExt cx="3147847" cy="2122601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54CE671-B8C5-33A1-C43E-505CA902895D}"/>
                </a:ext>
              </a:extLst>
            </p:cNvPr>
            <p:cNvSpPr/>
            <p:nvPr/>
          </p:nvSpPr>
          <p:spPr>
            <a:xfrm>
              <a:off x="5006398" y="3496474"/>
              <a:ext cx="2513593" cy="1659616"/>
            </a:xfrm>
            <a:custGeom>
              <a:avLst/>
              <a:gdLst>
                <a:gd name="connsiteX0" fmla="*/ 4029 w 2513593"/>
                <a:gd name="connsiteY0" fmla="*/ 0 h 1659616"/>
                <a:gd name="connsiteX1" fmla="*/ 0 w 2513593"/>
                <a:gd name="connsiteY1" fmla="*/ 1659616 h 1659616"/>
                <a:gd name="connsiteX2" fmla="*/ 2513593 w 2513593"/>
                <a:gd name="connsiteY2" fmla="*/ 1651559 h 165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3593" h="1659616">
                  <a:moveTo>
                    <a:pt x="4029" y="0"/>
                  </a:moveTo>
                  <a:lnTo>
                    <a:pt x="0" y="1659616"/>
                  </a:lnTo>
                  <a:lnTo>
                    <a:pt x="2513593" y="1651559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F0EE196-3503-7188-5692-B80411B421ED}"/>
                </a:ext>
              </a:extLst>
            </p:cNvPr>
            <p:cNvSpPr/>
            <p:nvPr/>
          </p:nvSpPr>
          <p:spPr>
            <a:xfrm>
              <a:off x="5320597" y="3746222"/>
              <a:ext cx="84591" cy="684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4AEF9F5-D99C-3759-7DC8-A542CCC56023}"/>
                </a:ext>
              </a:extLst>
            </p:cNvPr>
            <p:cNvSpPr/>
            <p:nvPr/>
          </p:nvSpPr>
          <p:spPr>
            <a:xfrm>
              <a:off x="5362892" y="4168510"/>
              <a:ext cx="84591" cy="684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B4BDDCB-3B3C-851B-0E12-D6C546A14C3F}"/>
                </a:ext>
              </a:extLst>
            </p:cNvPr>
            <p:cNvSpPr/>
            <p:nvPr/>
          </p:nvSpPr>
          <p:spPr>
            <a:xfrm>
              <a:off x="5847619" y="4007383"/>
              <a:ext cx="84591" cy="684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8BB6EC-0C5C-3F2A-F812-ED587332C931}"/>
                </a:ext>
              </a:extLst>
            </p:cNvPr>
            <p:cNvSpPr/>
            <p:nvPr/>
          </p:nvSpPr>
          <p:spPr>
            <a:xfrm>
              <a:off x="5472997" y="3898622"/>
              <a:ext cx="84591" cy="684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0F6F5B5-6580-2680-E5A1-992582630AA8}"/>
                </a:ext>
              </a:extLst>
            </p:cNvPr>
            <p:cNvSpPr/>
            <p:nvPr/>
          </p:nvSpPr>
          <p:spPr>
            <a:xfrm>
              <a:off x="6063004" y="3923462"/>
              <a:ext cx="84591" cy="684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C8F5E43-ED95-6B23-0635-E28EDC3FA963}"/>
                </a:ext>
              </a:extLst>
            </p:cNvPr>
            <p:cNvSpPr/>
            <p:nvPr/>
          </p:nvSpPr>
          <p:spPr>
            <a:xfrm>
              <a:off x="6105299" y="4345750"/>
              <a:ext cx="84591" cy="684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BDEAA5-0F39-1C47-4A61-B3DD4B5F1290}"/>
                </a:ext>
              </a:extLst>
            </p:cNvPr>
            <p:cNvSpPr/>
            <p:nvPr/>
          </p:nvSpPr>
          <p:spPr>
            <a:xfrm>
              <a:off x="6590026" y="4184623"/>
              <a:ext cx="84591" cy="684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9CDFEB2-944B-363C-9E13-70B2953AE9ED}"/>
                </a:ext>
              </a:extLst>
            </p:cNvPr>
            <p:cNvSpPr/>
            <p:nvPr/>
          </p:nvSpPr>
          <p:spPr>
            <a:xfrm>
              <a:off x="6215404" y="4075862"/>
              <a:ext cx="84591" cy="684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1223044-10C0-9AA5-17A0-C838C346A983}"/>
                </a:ext>
              </a:extLst>
            </p:cNvPr>
            <p:cNvSpPr/>
            <p:nvPr/>
          </p:nvSpPr>
          <p:spPr>
            <a:xfrm>
              <a:off x="5632048" y="4468610"/>
              <a:ext cx="84591" cy="684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28536AD-D125-82AF-E0CC-F70889ABFA10}"/>
                </a:ext>
              </a:extLst>
            </p:cNvPr>
            <p:cNvSpPr/>
            <p:nvPr/>
          </p:nvSpPr>
          <p:spPr>
            <a:xfrm>
              <a:off x="5674343" y="4890898"/>
              <a:ext cx="84591" cy="684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CF5DF2C-131B-B98F-D993-49ACE97FB8F0}"/>
                </a:ext>
              </a:extLst>
            </p:cNvPr>
            <p:cNvSpPr/>
            <p:nvPr/>
          </p:nvSpPr>
          <p:spPr>
            <a:xfrm>
              <a:off x="6159070" y="4729771"/>
              <a:ext cx="84591" cy="684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7767C9B-E37A-0EB0-2571-06F5CB17536D}"/>
                </a:ext>
              </a:extLst>
            </p:cNvPr>
            <p:cNvSpPr/>
            <p:nvPr/>
          </p:nvSpPr>
          <p:spPr>
            <a:xfrm>
              <a:off x="5784448" y="4621010"/>
              <a:ext cx="84591" cy="684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6906088-16E8-192A-ED8E-9DECB98F7518}"/>
                </a:ext>
              </a:extLst>
            </p:cNvPr>
            <p:cNvSpPr/>
            <p:nvPr/>
          </p:nvSpPr>
          <p:spPr>
            <a:xfrm>
              <a:off x="6407015" y="4362534"/>
              <a:ext cx="84591" cy="684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E354A99-FFE1-8B3B-E1AC-A59F46E36DEF}"/>
                </a:ext>
              </a:extLst>
            </p:cNvPr>
            <p:cNvSpPr/>
            <p:nvPr/>
          </p:nvSpPr>
          <p:spPr>
            <a:xfrm>
              <a:off x="6449310" y="4784822"/>
              <a:ext cx="84591" cy="684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D273652-BB40-CAA5-CB95-745AA7C23992}"/>
                </a:ext>
              </a:extLst>
            </p:cNvPr>
            <p:cNvSpPr/>
            <p:nvPr/>
          </p:nvSpPr>
          <p:spPr>
            <a:xfrm>
              <a:off x="6934037" y="4623695"/>
              <a:ext cx="84591" cy="684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BB396D4-6468-C837-897D-A80EC1A35869}"/>
                </a:ext>
              </a:extLst>
            </p:cNvPr>
            <p:cNvSpPr/>
            <p:nvPr/>
          </p:nvSpPr>
          <p:spPr>
            <a:xfrm>
              <a:off x="6559415" y="4514934"/>
              <a:ext cx="84591" cy="684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2BA3F4-E580-E227-95D1-F96D45E125A1}"/>
                </a:ext>
              </a:extLst>
            </p:cNvPr>
            <p:cNvSpPr txBox="1"/>
            <p:nvPr/>
          </p:nvSpPr>
          <p:spPr>
            <a:xfrm>
              <a:off x="4372144" y="3932862"/>
              <a:ext cx="608620" cy="405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PC2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33D65E1-AE31-BE82-F033-E69A4D69E492}"/>
                </a:ext>
              </a:extLst>
            </p:cNvPr>
            <p:cNvSpPr txBox="1"/>
            <p:nvPr/>
          </p:nvSpPr>
          <p:spPr>
            <a:xfrm>
              <a:off x="5979755" y="5213748"/>
              <a:ext cx="608620" cy="405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PC1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5D514D6-1264-9F46-394E-419F680DA187}"/>
              </a:ext>
            </a:extLst>
          </p:cNvPr>
          <p:cNvSpPr txBox="1"/>
          <p:nvPr/>
        </p:nvSpPr>
        <p:spPr>
          <a:xfrm>
            <a:off x="1051358" y="3282781"/>
            <a:ext cx="230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rnorm</a:t>
            </a:r>
            <a:r>
              <a:rPr lang="en-US" dirty="0"/>
              <a:t>(mean, </a:t>
            </a:r>
            <a:r>
              <a:rPr lang="en-US" dirty="0" err="1"/>
              <a:t>sd</a:t>
            </a:r>
            <a:r>
              <a:rPr lang="en-US" dirty="0"/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719C8B-0A62-E0C5-15DA-8473B667B8E4}"/>
              </a:ext>
            </a:extLst>
          </p:cNvPr>
          <p:cNvSpPr txBox="1"/>
          <p:nvPr/>
        </p:nvSpPr>
        <p:spPr>
          <a:xfrm>
            <a:off x="592144" y="2140224"/>
            <a:ext cx="13695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propagate uncertainty in trend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BAA005B-9166-BB4D-B8CE-C32CFF359602}"/>
              </a:ext>
            </a:extLst>
          </p:cNvPr>
          <p:cNvCxnSpPr>
            <a:cxnSpLocks/>
          </p:cNvCxnSpPr>
          <p:nvPr/>
        </p:nvCxnSpPr>
        <p:spPr>
          <a:xfrm>
            <a:off x="1929506" y="3879487"/>
            <a:ext cx="0" cy="114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994C10D-3864-6729-0875-9BED8831097F}"/>
              </a:ext>
            </a:extLst>
          </p:cNvPr>
          <p:cNvSpPr txBox="1"/>
          <p:nvPr/>
        </p:nvSpPr>
        <p:spPr>
          <a:xfrm>
            <a:off x="1214501" y="5112603"/>
            <a:ext cx="1494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1000 trend estimates per state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0B6454-3593-FE5A-B0B4-2DAA69EFBC43}"/>
              </a:ext>
            </a:extLst>
          </p:cNvPr>
          <p:cNvCxnSpPr>
            <a:cxnSpLocks/>
          </p:cNvCxnSpPr>
          <p:nvPr/>
        </p:nvCxnSpPr>
        <p:spPr>
          <a:xfrm>
            <a:off x="2702231" y="5333331"/>
            <a:ext cx="2909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511E6B8-CEC7-AC58-57AB-0098DE8B8C2A}"/>
              </a:ext>
            </a:extLst>
          </p:cNvPr>
          <p:cNvSpPr txBox="1"/>
          <p:nvPr/>
        </p:nvSpPr>
        <p:spPr>
          <a:xfrm>
            <a:off x="3132742" y="5067469"/>
            <a:ext cx="2478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AICc</a:t>
            </a:r>
          </a:p>
          <a:p>
            <a:r>
              <a:rPr lang="en-US" sz="1400" dirty="0" err="1"/>
              <a:t>lm</a:t>
            </a:r>
            <a:r>
              <a:rPr lang="en-US" sz="1400" dirty="0"/>
              <a:t> ( trend ~ PC1)</a:t>
            </a:r>
          </a:p>
          <a:p>
            <a:r>
              <a:rPr lang="en-US" sz="1400" dirty="0" err="1"/>
              <a:t>lm</a:t>
            </a:r>
            <a:r>
              <a:rPr lang="en-US" sz="1400" dirty="0"/>
              <a:t> (trend ~ PC2)</a:t>
            </a:r>
          </a:p>
          <a:p>
            <a:r>
              <a:rPr lang="en-US" sz="1400" dirty="0" err="1"/>
              <a:t>lm</a:t>
            </a:r>
            <a:r>
              <a:rPr lang="en-US" sz="1400" dirty="0"/>
              <a:t> (trend ~ PC1 + PC2)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FBEDC83-1A06-1878-A975-E2494C0D7869}"/>
              </a:ext>
            </a:extLst>
          </p:cNvPr>
          <p:cNvSpPr txBox="1"/>
          <p:nvPr/>
        </p:nvSpPr>
        <p:spPr>
          <a:xfrm>
            <a:off x="5597153" y="5118047"/>
            <a:ext cx="1939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Determine loading variable structure for each nutrient waterbody combination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FDDAD2-DD05-BA92-FB99-59270E1B509C}"/>
              </a:ext>
            </a:extLst>
          </p:cNvPr>
          <p:cNvSpPr txBox="1"/>
          <p:nvPr/>
        </p:nvSpPr>
        <p:spPr>
          <a:xfrm>
            <a:off x="9425973" y="1537581"/>
            <a:ext cx="2481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Nutrient criteria: completeness and duration of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TMDL: number of sites surveyed (normalized to jurisdictional area)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319 spending: total 319 $ (normalized to jurisdictional area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1F66499-4E00-AA0B-0C7D-C8D5208893A2}"/>
              </a:ext>
            </a:extLst>
          </p:cNvPr>
          <p:cNvCxnSpPr>
            <a:cxnSpLocks/>
            <a:stCxn id="45" idx="2"/>
          </p:cNvCxnSpPr>
          <p:nvPr/>
        </p:nvCxnSpPr>
        <p:spPr>
          <a:xfrm rot="5400000" flipH="1" flipV="1">
            <a:off x="4619647" y="1282286"/>
            <a:ext cx="2003397" cy="7319231"/>
          </a:xfrm>
          <a:prstGeom prst="bentConnector4">
            <a:avLst>
              <a:gd name="adj1" fmla="val -11411"/>
              <a:gd name="adj2" fmla="val 839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9143F41-678B-7EA2-8608-803D13359538}"/>
              </a:ext>
            </a:extLst>
          </p:cNvPr>
          <p:cNvSpPr txBox="1"/>
          <p:nvPr/>
        </p:nvSpPr>
        <p:spPr>
          <a:xfrm>
            <a:off x="9313184" y="3755537"/>
            <a:ext cx="2886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lm</a:t>
            </a:r>
            <a:r>
              <a:rPr lang="en-US" sz="1800" dirty="0"/>
              <a:t> ( trend ~ loading + policy)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0183BB7-3188-5B3B-852F-87F45D87AE7F}"/>
              </a:ext>
            </a:extLst>
          </p:cNvPr>
          <p:cNvCxnSpPr>
            <a:cxnSpLocks/>
          </p:cNvCxnSpPr>
          <p:nvPr/>
        </p:nvCxnSpPr>
        <p:spPr>
          <a:xfrm>
            <a:off x="10786845" y="3102463"/>
            <a:ext cx="0" cy="63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794DFAB-BFAC-4BA7-886E-272A4F52BF2C}"/>
              </a:ext>
            </a:extLst>
          </p:cNvPr>
          <p:cNvSpPr txBox="1"/>
          <p:nvPr/>
        </p:nvSpPr>
        <p:spPr>
          <a:xfrm>
            <a:off x="10908154" y="3213273"/>
            <a:ext cx="765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policy at a time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3C85818-58EB-DD71-CA31-DF4FA8490B1B}"/>
              </a:ext>
            </a:extLst>
          </p:cNvPr>
          <p:cNvSpPr txBox="1"/>
          <p:nvPr/>
        </p:nvSpPr>
        <p:spPr>
          <a:xfrm>
            <a:off x="8636448" y="4240266"/>
            <a:ext cx="3319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Effect size: Mean of policy slopes and approximate 95% confidence interval by discarding top and bottom 2.5% of slopes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B2BED2-7202-C6C8-BC43-C456B5CA17D6}"/>
              </a:ext>
            </a:extLst>
          </p:cNvPr>
          <p:cNvSpPr txBox="1"/>
          <p:nvPr/>
        </p:nvSpPr>
        <p:spPr>
          <a:xfrm>
            <a:off x="8636447" y="5157405"/>
            <a:ext cx="3319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AICc: Does the addition of the policy variable reduce the ΔAICc</a:t>
            </a:r>
          </a:p>
        </p:txBody>
      </p:sp>
    </p:spTree>
    <p:extLst>
      <p:ext uri="{BB962C8B-B14F-4D97-AF65-F5344CB8AC3E}">
        <p14:creationId xmlns:p14="http://schemas.microsoft.com/office/powerpoint/2010/main" val="105768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229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Naslund</dc:creator>
  <cp:lastModifiedBy>Laura Naslund</cp:lastModifiedBy>
  <cp:revision>1</cp:revision>
  <dcterms:created xsi:type="dcterms:W3CDTF">2022-08-29T14:39:23Z</dcterms:created>
  <dcterms:modified xsi:type="dcterms:W3CDTF">2022-08-29T16:40:20Z</dcterms:modified>
</cp:coreProperties>
</file>