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1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39"/>
    <p:restoredTop sz="94606"/>
  </p:normalViewPr>
  <p:slideViewPr>
    <p:cSldViewPr snapToGrid="0">
      <p:cViewPr varScale="1">
        <p:scale>
          <a:sx n="98" d="100"/>
          <a:sy n="98" d="100"/>
        </p:scale>
        <p:origin x="192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62512-CEAE-85B9-7C73-3CD8782765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5F1B8C-FB59-4F97-F2BE-A405BF30DD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FC406-170E-9B15-57DF-71FFAEC09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D1A8F-5F98-5743-B5DB-8F12C1C11EF9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AB412-20E3-7B88-0337-E36C079D3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492C4-56A2-A7E2-88E6-1587D7B48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9009-2001-974D-81AC-6C8D4E78C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7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7DF72-311B-A829-DB42-204862807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00804-1E4D-A88B-59A2-BE96957F23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BDE8C-0EE0-6EE2-A65D-D61F464A4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D1A8F-5F98-5743-B5DB-8F12C1C11EF9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30255-DBC5-EE3D-4F1C-EFEAE631B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AEF78-A548-B0E6-4EE1-EC3A57B3E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9009-2001-974D-81AC-6C8D4E78C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695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589123-4270-45A7-C785-1EF3473AB3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01FAA4-D494-8A6C-D5EE-192F42248F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13A37-7AD2-16D8-85EE-43DCF61C4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D1A8F-5F98-5743-B5DB-8F12C1C11EF9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C5FED-228D-043C-2965-80369E88C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56BF3-01E6-E395-EA2D-8846D515B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9009-2001-974D-81AC-6C8D4E78C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753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B5242-6671-03D7-8D48-8A6862C0C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666C1-ED69-50F5-6677-DA5465E25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42C5E-9246-D5C9-9483-F488DF145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D1A8F-5F98-5743-B5DB-8F12C1C11EF9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AF19C-A372-DACC-E1A2-5B7F813C9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A7A00-88F1-7766-EF60-0ECACCE75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9009-2001-974D-81AC-6C8D4E78C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39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A562F-FDBD-A429-26E4-68AB06B55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6DB08-D15C-8D6B-81C5-37F14B49F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7957B-FE4F-E0A9-985B-AF6A54037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D1A8F-5F98-5743-B5DB-8F12C1C11EF9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931FC-EBBD-8C65-EF96-2620E1EF2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5CAA1-D717-771E-1458-D9B3E05DA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9009-2001-974D-81AC-6C8D4E78C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36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62955-7E1C-BE82-39E3-C6882009E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1BEBF-FDD3-C22C-5654-B74E936ED3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A82670-3253-4AE0-B742-18680BCDB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C7F02-5FD1-0870-195F-30EFE6250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D1A8F-5F98-5743-B5DB-8F12C1C11EF9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3B69B-75FF-748C-9E01-4A50F7D55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F9005A-D40C-2269-C7F4-9E379CE5C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9009-2001-974D-81AC-6C8D4E78C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42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CFADC-C67A-ACC9-3D33-CC2984E49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17B94-53C3-B51A-9FA2-CA35D36E0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0A9885-6242-3791-3A85-CFECAD7D1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C95F0-3A3C-F43A-C7E1-127AFF2277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28A955-1EF3-0DEE-6384-3028460700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7E7D41-89B8-0BA7-6B1F-1DF57DAC8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D1A8F-5F98-5743-B5DB-8F12C1C11EF9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483F40-91FF-8B08-3484-53FC24CCF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D6E0EB-1222-748C-0C2A-E05AB41B1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9009-2001-974D-81AC-6C8D4E78C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068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94CD1-0A43-C59D-A633-21A824220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3F5580-473E-FC33-9DB7-D4BCA96CB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D1A8F-5F98-5743-B5DB-8F12C1C11EF9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D3A7FB-6A12-AF68-1177-200258405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32747F-D2F2-3C4A-7B73-FEF368D1F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9009-2001-974D-81AC-6C8D4E78C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06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91D6B9-DC32-E5EA-CCC4-5D44704AF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D1A8F-5F98-5743-B5DB-8F12C1C11EF9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6971B3-592A-F3D5-0679-75D25D442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53B0-63FF-A0CA-9CBD-BC03F04BF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9009-2001-974D-81AC-6C8D4E78C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492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78E8C-6DFF-49E8-2E07-8A4ECD1F8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AA094-AFAB-3BEE-1747-94482866E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2F8EF5-8D2D-CBAC-2D4B-E81EB9BAD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256CF-60AE-E809-EBB2-245130830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D1A8F-5F98-5743-B5DB-8F12C1C11EF9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0B7431-6019-1B64-2322-C0C17506B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A2F061-5511-BBAC-96DC-126AC3473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9009-2001-974D-81AC-6C8D4E78C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321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650A3-605C-9858-7F23-CA5D8F2AA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31191D-166A-547D-7A7A-5517EE672D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FFEADF-5F2B-4025-DB63-949294870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D7A755-FB99-934A-856B-2CB068993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D1A8F-5F98-5743-B5DB-8F12C1C11EF9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7CB318-56BE-CD35-451A-00C69BC21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D6DEC9-0591-01B9-4E86-A62446A3A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9009-2001-974D-81AC-6C8D4E78C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284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AEB405-3F13-696F-F475-54A5420FB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726B11-6FA1-090A-72A9-4459E2BF5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B3351-25D7-31A9-FCED-AC1E59CA44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D1A8F-5F98-5743-B5DB-8F12C1C11EF9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5D72D-AC50-B390-2203-91807403D4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75814-0B9F-7EFD-B82D-808445E000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09009-2001-974D-81AC-6C8D4E78C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016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lundberg/sha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5FFE0-2053-C417-7853-3DDCE2DA5E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200" dirty="0"/>
              <a:t>SHAP = </a:t>
            </a:r>
            <a:r>
              <a:rPr lang="en-US" sz="4200" dirty="0" err="1"/>
              <a:t>SHapley</a:t>
            </a:r>
            <a:r>
              <a:rPr lang="en-US" sz="4200" dirty="0"/>
              <a:t> Additive Explanations for model explanation and feature importance</a:t>
            </a:r>
          </a:p>
        </p:txBody>
      </p:sp>
    </p:spTree>
    <p:extLst>
      <p:ext uri="{BB962C8B-B14F-4D97-AF65-F5344CB8AC3E}">
        <p14:creationId xmlns:p14="http://schemas.microsoft.com/office/powerpoint/2010/main" val="169120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1035E-CECE-B8F4-E1F3-953FEDC22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err="1"/>
              <a:t>SHapley</a:t>
            </a:r>
            <a:r>
              <a:rPr lang="en-US" dirty="0"/>
              <a:t> values for feature contributions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F0FDD5AB-0808-B2FC-1538-32B0F8BD9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80" y="1741067"/>
            <a:ext cx="11093841" cy="15013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950F3A7-AE00-5432-65EE-8382DDEF457A}"/>
              </a:ext>
            </a:extLst>
          </p:cNvPr>
          <p:cNvSpPr txBox="1"/>
          <p:nvPr/>
        </p:nvSpPr>
        <p:spPr>
          <a:xfrm>
            <a:off x="2174698" y="3639948"/>
            <a:ext cx="29135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Exponential Time</a:t>
            </a:r>
          </a:p>
          <a:p>
            <a:r>
              <a:rPr lang="en-US" sz="2400" dirty="0"/>
              <a:t>Too many possibilities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FC6580-7BF4-D4CA-0953-7C0536A4CEB9}"/>
              </a:ext>
            </a:extLst>
          </p:cNvPr>
          <p:cNvCxnSpPr>
            <a:cxnSpLocks/>
          </p:cNvCxnSpPr>
          <p:nvPr/>
        </p:nvCxnSpPr>
        <p:spPr>
          <a:xfrm flipH="1">
            <a:off x="2997926" y="3160016"/>
            <a:ext cx="1267097" cy="413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5EB7BD5-6FAF-B4C4-167A-799927EA4A0E}"/>
              </a:ext>
            </a:extLst>
          </p:cNvPr>
          <p:cNvSpPr txBox="1"/>
          <p:nvPr/>
        </p:nvSpPr>
        <p:spPr>
          <a:xfrm>
            <a:off x="6096000" y="3599902"/>
            <a:ext cx="572855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For any subset S, model f should </a:t>
            </a:r>
          </a:p>
          <a:p>
            <a:r>
              <a:rPr lang="en-US" sz="2400" dirty="0"/>
              <a:t>incorporate all n features </a:t>
            </a:r>
          </a:p>
          <a:p>
            <a:r>
              <a:rPr lang="en-US" sz="2400" dirty="0"/>
              <a:t>(n = total number of features)</a:t>
            </a:r>
          </a:p>
          <a:p>
            <a:r>
              <a:rPr lang="en-US" sz="2400" b="1" dirty="0"/>
              <a:t>How to run a model with missing features 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4612F8-F9CF-60AA-8DCB-C9476C1F2499}"/>
              </a:ext>
            </a:extLst>
          </p:cNvPr>
          <p:cNvSpPr txBox="1"/>
          <p:nvPr/>
        </p:nvSpPr>
        <p:spPr>
          <a:xfrm>
            <a:off x="838201" y="5462512"/>
            <a:ext cx="9037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Different algorithms have been proposed to solve the above two issues.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8278809-2A8B-D814-4DF8-30D3A886A1E1}"/>
              </a:ext>
            </a:extLst>
          </p:cNvPr>
          <p:cNvCxnSpPr>
            <a:cxnSpLocks/>
          </p:cNvCxnSpPr>
          <p:nvPr/>
        </p:nvCxnSpPr>
        <p:spPr>
          <a:xfrm>
            <a:off x="6899367" y="3074430"/>
            <a:ext cx="272143" cy="498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DC93FEA-D84E-BB88-B61C-2219166DD269}"/>
              </a:ext>
            </a:extLst>
          </p:cNvPr>
          <p:cNvSpPr txBox="1"/>
          <p:nvPr/>
        </p:nvSpPr>
        <p:spPr>
          <a:xfrm>
            <a:off x="549080" y="6161129"/>
            <a:ext cx="11275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Lundberg, Scott M., and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-In Lee. “A unified approach to interpreting model predictions.” Advances in Neural Information Processing Systems (2017)</a:t>
            </a:r>
          </a:p>
        </p:txBody>
      </p:sp>
    </p:spTree>
    <p:extLst>
      <p:ext uri="{BB962C8B-B14F-4D97-AF65-F5344CB8AC3E}">
        <p14:creationId xmlns:p14="http://schemas.microsoft.com/office/powerpoint/2010/main" val="3745523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CFD20-7973-B8C3-8427-E83551209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SHAP kernel explainer method: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A23A1-F0FE-1789-30A5-D6C872095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3894"/>
            <a:ext cx="10515600" cy="4351338"/>
          </a:xfrm>
        </p:spPr>
        <p:txBody>
          <a:bodyPr/>
          <a:lstStyle/>
          <a:p>
            <a:r>
              <a:rPr lang="en-US" dirty="0"/>
              <a:t>Generally, can be used with any ML model.</a:t>
            </a:r>
          </a:p>
          <a:p>
            <a:r>
              <a:rPr lang="en-US" dirty="0"/>
              <a:t>Provides approximation of SHAP values.</a:t>
            </a:r>
          </a:p>
          <a:p>
            <a:r>
              <a:rPr lang="en-US" dirty="0"/>
              <a:t>Only considers a portion of all possible subsets of features.</a:t>
            </a:r>
          </a:p>
          <a:p>
            <a:r>
              <a:rPr lang="en-US" dirty="0"/>
              <a:t>Fill missing features using a background data set [ no concrete method to go about this]</a:t>
            </a:r>
          </a:p>
          <a:p>
            <a:pPr lvl="1"/>
            <a:r>
              <a:rPr lang="en-US" dirty="0"/>
              <a:t>Training set</a:t>
            </a:r>
          </a:p>
          <a:p>
            <a:pPr lvl="1"/>
            <a:r>
              <a:rPr lang="en-US" dirty="0"/>
              <a:t>K-means representations</a:t>
            </a:r>
          </a:p>
          <a:p>
            <a:pPr lvl="1"/>
            <a:r>
              <a:rPr lang="en-US" dirty="0"/>
              <a:t>Median of the data set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350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CFD20-7973-B8C3-8427-E83551209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916"/>
            <a:ext cx="10515600" cy="1325563"/>
          </a:xfrm>
        </p:spPr>
        <p:txBody>
          <a:bodyPr/>
          <a:lstStyle/>
          <a:p>
            <a:r>
              <a:rPr lang="en-US" dirty="0"/>
              <a:t>SHAP Tree-based explainer method: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A23A1-F0FE-1789-30A5-D6C872095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9487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Only for Tree-based model.</a:t>
            </a:r>
          </a:p>
          <a:p>
            <a:pPr lvl="1"/>
            <a:r>
              <a:rPr lang="en-US" dirty="0"/>
              <a:t>Decision Trees, Random Forest, Boosting etc.</a:t>
            </a:r>
          </a:p>
          <a:p>
            <a:r>
              <a:rPr lang="en-US" dirty="0"/>
              <a:t>Provides exact SHAP values.</a:t>
            </a:r>
          </a:p>
          <a:p>
            <a:r>
              <a:rPr lang="en-US" dirty="0"/>
              <a:t>Considers all possible subsets of features</a:t>
            </a:r>
          </a:p>
          <a:p>
            <a:pPr lvl="1"/>
            <a:r>
              <a:rPr lang="en-US" dirty="0"/>
              <a:t>Able to do so because of tree traversal (navigating) algorithms.</a:t>
            </a:r>
          </a:p>
          <a:p>
            <a:r>
              <a:rPr lang="en-US" dirty="0"/>
              <a:t>Fill missing features using a background data set [ no concrete method to go about this]</a:t>
            </a:r>
          </a:p>
          <a:p>
            <a:pPr lvl="1"/>
            <a:r>
              <a:rPr lang="en-US" dirty="0"/>
              <a:t>Training set</a:t>
            </a:r>
          </a:p>
          <a:p>
            <a:pPr lvl="1"/>
            <a:r>
              <a:rPr lang="en-US" dirty="0"/>
              <a:t>K-means representations</a:t>
            </a:r>
          </a:p>
          <a:p>
            <a:pPr lvl="1"/>
            <a:r>
              <a:rPr lang="en-US" dirty="0"/>
              <a:t>Median of the data set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32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CFD20-7973-B8C3-8427-E83551209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SHAP Deep explainer method: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A23A1-F0FE-1789-30A5-D6C872095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3029"/>
            <a:ext cx="10515600" cy="4351338"/>
          </a:xfrm>
        </p:spPr>
        <p:txBody>
          <a:bodyPr/>
          <a:lstStyle/>
          <a:p>
            <a:r>
              <a:rPr lang="en-US" dirty="0"/>
              <a:t>Generally, for Neural Networks.</a:t>
            </a:r>
          </a:p>
          <a:p>
            <a:r>
              <a:rPr lang="en-US" dirty="0"/>
              <a:t>Provides approximation of SHAP values.</a:t>
            </a:r>
          </a:p>
          <a:p>
            <a:r>
              <a:rPr lang="en-US" dirty="0"/>
              <a:t>Fill missing features using a background data set [ no concrete method to go about this]</a:t>
            </a:r>
          </a:p>
          <a:p>
            <a:pPr lvl="1"/>
            <a:r>
              <a:rPr lang="en-US" dirty="0"/>
              <a:t>Training set</a:t>
            </a:r>
          </a:p>
          <a:p>
            <a:pPr lvl="1"/>
            <a:r>
              <a:rPr lang="en-US" dirty="0"/>
              <a:t>K-means representations</a:t>
            </a:r>
          </a:p>
          <a:p>
            <a:pPr lvl="1"/>
            <a:r>
              <a:rPr lang="en-US" dirty="0"/>
              <a:t>Median of the data set</a:t>
            </a:r>
          </a:p>
          <a:p>
            <a:r>
              <a:rPr lang="en-US" dirty="0"/>
              <a:t>Uses other methods such as </a:t>
            </a:r>
            <a:r>
              <a:rPr lang="en-US" dirty="0" err="1"/>
              <a:t>DeepLift</a:t>
            </a:r>
            <a:r>
              <a:rPr lang="en-US" dirty="0"/>
              <a:t> Algorithm, and analytical solutions.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047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238B9-E21C-1D2B-A379-FAF6B061B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 err="1"/>
              <a:t>SHapley</a:t>
            </a:r>
            <a:r>
              <a:rPr lang="en-US" dirty="0"/>
              <a:t> values (pros)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1CC3B-6689-87CE-974E-13E8400FB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833145"/>
          </a:xfrm>
        </p:spPr>
        <p:txBody>
          <a:bodyPr/>
          <a:lstStyle/>
          <a:p>
            <a:r>
              <a:rPr lang="en-US" dirty="0"/>
              <a:t>Based on theoretical foundations. It has been proven that </a:t>
            </a:r>
            <a:r>
              <a:rPr lang="en-US" dirty="0" err="1"/>
              <a:t>shapley</a:t>
            </a:r>
            <a:r>
              <a:rPr lang="en-US" dirty="0"/>
              <a:t> value is the only unique way to  be fair to the features based on their importance.</a:t>
            </a:r>
          </a:p>
          <a:p>
            <a:r>
              <a:rPr lang="en-US" dirty="0"/>
              <a:t>Local nature: can explain model behavior for a single instance</a:t>
            </a:r>
          </a:p>
          <a:p>
            <a:r>
              <a:rPr lang="en-US" dirty="0"/>
              <a:t>Additive nature: </a:t>
            </a:r>
            <a:r>
              <a:rPr lang="en-US" dirty="0" err="1"/>
              <a:t>shapley</a:t>
            </a:r>
            <a:r>
              <a:rPr lang="en-US" dirty="0"/>
              <a:t> values of each feature add up to the model score.</a:t>
            </a:r>
          </a:p>
          <a:p>
            <a:r>
              <a:rPr lang="en-US" dirty="0"/>
              <a:t>Other methods exist for feature importance, but they lack the additive nature.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35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238B9-E21C-1D2B-A379-FAF6B061B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 err="1"/>
              <a:t>SHapley</a:t>
            </a:r>
            <a:r>
              <a:rPr lang="en-US" dirty="0"/>
              <a:t> values (cons)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1CC3B-6689-87CE-974E-13E8400FB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833145"/>
          </a:xfrm>
        </p:spPr>
        <p:txBody>
          <a:bodyPr/>
          <a:lstStyle/>
          <a:p>
            <a:r>
              <a:rPr lang="en-US" dirty="0"/>
              <a:t>Kernel Explainer may take a longer time depending on the size of subset size the use chooses.</a:t>
            </a:r>
          </a:p>
          <a:p>
            <a:r>
              <a:rPr lang="en-US" dirty="0"/>
              <a:t>Kernel Explainer may give approximate solutions.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98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4A4F2-EAB8-BE21-C461-6A719246A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4380E3B-9F5C-5D9A-B468-4FDFD218E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2850"/>
            <a:ext cx="10515600" cy="4964113"/>
          </a:xfrm>
        </p:spPr>
        <p:txBody>
          <a:bodyPr>
            <a:normAutofit/>
          </a:bodyPr>
          <a:lstStyle/>
          <a:p>
            <a:r>
              <a:rPr lang="en-US" dirty="0"/>
              <a:t>Slides are adapted from Lectures by </a:t>
            </a:r>
            <a:r>
              <a:rPr lang="en-US" b="0" i="0" u="none" strike="noStrike" dirty="0">
                <a:effectLst/>
                <a:latin typeface="Roboto" panose="02000000000000000000" pitchFamily="2" charset="0"/>
              </a:rPr>
              <a:t>Adi </a:t>
            </a:r>
            <a:r>
              <a:rPr lang="en-US" b="0" i="0" u="none" strike="noStrike" dirty="0" err="1">
                <a:effectLst/>
                <a:latin typeface="Roboto" panose="02000000000000000000" pitchFamily="2" charset="0"/>
              </a:rPr>
              <a:t>Watzman</a:t>
            </a:r>
            <a:endParaRPr lang="en-US" dirty="0">
              <a:latin typeface="Roboto" panose="02000000000000000000" pitchFamily="2" charset="0"/>
            </a:endParaRPr>
          </a:p>
          <a:p>
            <a:r>
              <a:rPr lang="en-US" dirty="0" err="1">
                <a:hlinkClick r:id="rId2"/>
              </a:rPr>
              <a:t>slundberg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shap</a:t>
            </a:r>
            <a:r>
              <a:rPr lang="en-US" dirty="0">
                <a:hlinkClick r:id="rId2"/>
              </a:rPr>
              <a:t>: A game theoretic approach to explain the output of any machine learning model. (github.com)</a:t>
            </a:r>
            <a:endParaRPr lang="en-US" b="0" i="0" u="none" strike="noStrike" dirty="0">
              <a:effectLst/>
              <a:latin typeface="Roboto" panose="02000000000000000000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22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2264B-E73B-6B15-8A23-98919D73A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Model: Bank Loan “approve” or “not approve”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18934B0-0C6C-3BD8-0B75-655F3540DC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335327"/>
              </p:ext>
            </p:extLst>
          </p:nvPr>
        </p:nvGraphicFramePr>
        <p:xfrm>
          <a:off x="1799896" y="2477899"/>
          <a:ext cx="2502877" cy="21945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502877">
                  <a:extLst>
                    <a:ext uri="{9D8B030D-6E8A-4147-A177-3AD203B41FA5}">
                      <a16:colId xmlns:a16="http://schemas.microsoft.com/office/drawing/2014/main" val="34548290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Annual 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451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Credit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06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Inconsistent past payments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665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Previously used credit cards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762249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1F38E14-EBA0-1670-2A62-2BEFA41791B8}"/>
              </a:ext>
            </a:extLst>
          </p:cNvPr>
          <p:cNvCxnSpPr/>
          <p:nvPr/>
        </p:nvCxnSpPr>
        <p:spPr>
          <a:xfrm>
            <a:off x="4707220" y="3518517"/>
            <a:ext cx="142435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laque 9">
            <a:extLst>
              <a:ext uri="{FF2B5EF4-FFF2-40B4-BE49-F238E27FC236}">
                <a16:creationId xmlns:a16="http://schemas.microsoft.com/office/drawing/2014/main" id="{FD574C99-F716-B0EF-D55A-3BE33A85DCC6}"/>
              </a:ext>
            </a:extLst>
          </p:cNvPr>
          <p:cNvSpPr/>
          <p:nvPr/>
        </p:nvSpPr>
        <p:spPr>
          <a:xfrm>
            <a:off x="6268006" y="3117979"/>
            <a:ext cx="1287921" cy="914400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Model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0BEA706-630D-9D49-49B3-68972CC5DD67}"/>
              </a:ext>
            </a:extLst>
          </p:cNvPr>
          <p:cNvCxnSpPr/>
          <p:nvPr/>
        </p:nvCxnSpPr>
        <p:spPr>
          <a:xfrm>
            <a:off x="7602820" y="3575179"/>
            <a:ext cx="142435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D39C71B-B0F7-2F29-9FB4-DA865A8348FD}"/>
              </a:ext>
            </a:extLst>
          </p:cNvPr>
          <p:cNvSpPr txBox="1"/>
          <p:nvPr/>
        </p:nvSpPr>
        <p:spPr>
          <a:xfrm>
            <a:off x="9020478" y="3344346"/>
            <a:ext cx="2743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Probability(approve)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486F41-6BF9-1377-8E65-CA9FF9CDFFAD}"/>
              </a:ext>
            </a:extLst>
          </p:cNvPr>
          <p:cNvSpPr txBox="1"/>
          <p:nvPr/>
        </p:nvSpPr>
        <p:spPr>
          <a:xfrm>
            <a:off x="2420488" y="1853461"/>
            <a:ext cx="1283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594291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2264B-E73B-6B15-8A23-98919D73A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Explainable/Interpretable Model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18934B0-0C6C-3BD8-0B75-655F3540DC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717358"/>
              </p:ext>
            </p:extLst>
          </p:nvPr>
        </p:nvGraphicFramePr>
        <p:xfrm>
          <a:off x="1768365" y="2285553"/>
          <a:ext cx="2502877" cy="21945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502877">
                  <a:extLst>
                    <a:ext uri="{9D8B030D-6E8A-4147-A177-3AD203B41FA5}">
                      <a16:colId xmlns:a16="http://schemas.microsoft.com/office/drawing/2014/main" val="34548290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Annual 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451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Credit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06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Inconsistent past payments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665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Previously used credit cards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762249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1F38E14-EBA0-1670-2A62-2BEFA41791B8}"/>
              </a:ext>
            </a:extLst>
          </p:cNvPr>
          <p:cNvCxnSpPr/>
          <p:nvPr/>
        </p:nvCxnSpPr>
        <p:spPr>
          <a:xfrm>
            <a:off x="4675689" y="3326171"/>
            <a:ext cx="142435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laque 9">
            <a:extLst>
              <a:ext uri="{FF2B5EF4-FFF2-40B4-BE49-F238E27FC236}">
                <a16:creationId xmlns:a16="http://schemas.microsoft.com/office/drawing/2014/main" id="{FD574C99-F716-B0EF-D55A-3BE33A85DCC6}"/>
              </a:ext>
            </a:extLst>
          </p:cNvPr>
          <p:cNvSpPr/>
          <p:nvPr/>
        </p:nvSpPr>
        <p:spPr>
          <a:xfrm>
            <a:off x="6236475" y="2925633"/>
            <a:ext cx="1287921" cy="914400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Model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0BEA706-630D-9D49-49B3-68972CC5DD67}"/>
              </a:ext>
            </a:extLst>
          </p:cNvPr>
          <p:cNvCxnSpPr/>
          <p:nvPr/>
        </p:nvCxnSpPr>
        <p:spPr>
          <a:xfrm>
            <a:off x="7571289" y="3382833"/>
            <a:ext cx="142435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D39C71B-B0F7-2F29-9FB4-DA865A8348FD}"/>
              </a:ext>
            </a:extLst>
          </p:cNvPr>
          <p:cNvSpPr txBox="1"/>
          <p:nvPr/>
        </p:nvSpPr>
        <p:spPr>
          <a:xfrm>
            <a:off x="8995643" y="3142842"/>
            <a:ext cx="2275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P(approve) = 0.2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486F41-6BF9-1377-8E65-CA9FF9CDFFAD}"/>
              </a:ext>
            </a:extLst>
          </p:cNvPr>
          <p:cNvSpPr txBox="1"/>
          <p:nvPr/>
        </p:nvSpPr>
        <p:spPr>
          <a:xfrm>
            <a:off x="2388957" y="1661115"/>
            <a:ext cx="1283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Features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40331E-6730-2D85-1F91-C20F7884BEDD}"/>
              </a:ext>
            </a:extLst>
          </p:cNvPr>
          <p:cNvSpPr txBox="1"/>
          <p:nvPr/>
        </p:nvSpPr>
        <p:spPr>
          <a:xfrm>
            <a:off x="1227285" y="4547979"/>
            <a:ext cx="103537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Why was the person not approved 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How much contribution from each feature to the probability value 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Which contribution was negative and positive to the model prediction 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u="sng" dirty="0"/>
              <a:t>Additive nature: </a:t>
            </a:r>
            <a:r>
              <a:rPr lang="en-US" sz="2400" dirty="0"/>
              <a:t>The addition of the contribution should yield p(approve).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u="sng" dirty="0"/>
              <a:t>Local: </a:t>
            </a:r>
            <a:r>
              <a:rPr lang="en-US" sz="2400" dirty="0"/>
              <a:t>Explainable model for individual samples.</a:t>
            </a:r>
          </a:p>
          <a:p>
            <a:endParaRPr lang="en-US" sz="2400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518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652B9-8E96-A8C3-03F6-4982B0578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Explainable/Interpretable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B67B0-FE37-39CD-410F-CBB61639A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8621"/>
            <a:ext cx="10515600" cy="4351338"/>
          </a:xfrm>
        </p:spPr>
        <p:txBody>
          <a:bodyPr/>
          <a:lstStyle/>
          <a:p>
            <a:r>
              <a:rPr lang="en-US" dirty="0"/>
              <a:t>Provides Data insights</a:t>
            </a:r>
          </a:p>
          <a:p>
            <a:pPr lvl="1"/>
            <a:r>
              <a:rPr lang="en-US" dirty="0"/>
              <a:t>People want to know why the model give a specific score for a particular data set.</a:t>
            </a:r>
          </a:p>
          <a:p>
            <a:r>
              <a:rPr lang="en-US" dirty="0"/>
              <a:t>Model Debugging</a:t>
            </a:r>
          </a:p>
          <a:p>
            <a:pPr lvl="1"/>
            <a:r>
              <a:rPr lang="en-US" dirty="0"/>
              <a:t>If feature contribution doesn’t match or doesn’t make sense, the model may be incorrect. </a:t>
            </a:r>
          </a:p>
          <a:p>
            <a:r>
              <a:rPr lang="en-US" dirty="0"/>
              <a:t>People do not usually like “black box” models.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759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238B9-E21C-1D2B-A379-FAF6B061B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104"/>
            <a:ext cx="10515600" cy="1325563"/>
          </a:xfrm>
        </p:spPr>
        <p:txBody>
          <a:bodyPr/>
          <a:lstStyle/>
          <a:p>
            <a:r>
              <a:rPr lang="en-US" dirty="0"/>
              <a:t>SHAP = </a:t>
            </a:r>
            <a:r>
              <a:rPr lang="en-US" dirty="0" err="1"/>
              <a:t>SHapley</a:t>
            </a:r>
            <a:r>
              <a:rPr lang="en-US" dirty="0"/>
              <a:t> Additive Explanations</a:t>
            </a:r>
          </a:p>
        </p:txBody>
      </p:sp>
      <p:sp>
        <p:nvSpPr>
          <p:cNvPr id="4" name="Plaque 3">
            <a:extLst>
              <a:ext uri="{FF2B5EF4-FFF2-40B4-BE49-F238E27FC236}">
                <a16:creationId xmlns:a16="http://schemas.microsoft.com/office/drawing/2014/main" id="{9A9DFA2E-F1D8-49B0-F41B-5F55EDBCDD83}"/>
              </a:ext>
            </a:extLst>
          </p:cNvPr>
          <p:cNvSpPr/>
          <p:nvPr/>
        </p:nvSpPr>
        <p:spPr>
          <a:xfrm>
            <a:off x="638991" y="2250822"/>
            <a:ext cx="1945640" cy="914847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Trained Model  (f)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5053762-999C-41F3-ADAF-B87441A0D913}"/>
              </a:ext>
            </a:extLst>
          </p:cNvPr>
          <p:cNvCxnSpPr/>
          <p:nvPr/>
        </p:nvCxnSpPr>
        <p:spPr>
          <a:xfrm>
            <a:off x="2909751" y="2708245"/>
            <a:ext cx="792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84D769BD-62DE-D76E-C0D9-2C85F707FB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438226"/>
              </p:ext>
            </p:extLst>
          </p:nvPr>
        </p:nvGraphicFramePr>
        <p:xfrm>
          <a:off x="4027351" y="2068389"/>
          <a:ext cx="2502877" cy="21945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502877">
                  <a:extLst>
                    <a:ext uri="{9D8B030D-6E8A-4147-A177-3AD203B41FA5}">
                      <a16:colId xmlns:a16="http://schemas.microsoft.com/office/drawing/2014/main" val="34548290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Annual 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451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Credit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06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Inconsistent past payments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665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Previously used credit cards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7622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70D6D17-E77F-61BC-B277-4B9BCF8BD01F}"/>
              </a:ext>
            </a:extLst>
          </p:cNvPr>
          <p:cNvSpPr txBox="1"/>
          <p:nvPr/>
        </p:nvSpPr>
        <p:spPr>
          <a:xfrm>
            <a:off x="4105397" y="1601644"/>
            <a:ext cx="2484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Single instance (x)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EA4B6EA-E0EB-07BE-370A-4F7403EE3A24}"/>
              </a:ext>
            </a:extLst>
          </p:cNvPr>
          <p:cNvCxnSpPr/>
          <p:nvPr/>
        </p:nvCxnSpPr>
        <p:spPr>
          <a:xfrm>
            <a:off x="7085511" y="2708245"/>
            <a:ext cx="792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3B7CB32-E7F9-7722-4D13-7AFF1CFA9874}"/>
              </a:ext>
            </a:extLst>
          </p:cNvPr>
          <p:cNvSpPr txBox="1"/>
          <p:nvPr/>
        </p:nvSpPr>
        <p:spPr>
          <a:xfrm>
            <a:off x="6996019" y="2868526"/>
            <a:ext cx="11596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SHAP </a:t>
            </a:r>
          </a:p>
          <a:p>
            <a:pPr algn="ctr"/>
            <a:r>
              <a:rPr lang="en-US" sz="2400" dirty="0"/>
              <a:t>analysis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5572F1-F16C-6981-B29E-6E6F6B726E7B}"/>
              </a:ext>
            </a:extLst>
          </p:cNvPr>
          <p:cNvSpPr txBox="1"/>
          <p:nvPr/>
        </p:nvSpPr>
        <p:spPr>
          <a:xfrm>
            <a:off x="8953422" y="2010885"/>
            <a:ext cx="1765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Explanation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25AEA8-1C97-58AD-A38A-12AF9F8EACE4}"/>
              </a:ext>
            </a:extLst>
          </p:cNvPr>
          <p:cNvSpPr txBox="1"/>
          <p:nvPr/>
        </p:nvSpPr>
        <p:spPr>
          <a:xfrm>
            <a:off x="8433274" y="2621102"/>
            <a:ext cx="387689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Contribution of each </a:t>
            </a:r>
          </a:p>
          <a:p>
            <a:r>
              <a:rPr lang="en-US" sz="2400" dirty="0"/>
              <a:t>Input feature to the model</a:t>
            </a:r>
          </a:p>
          <a:p>
            <a:r>
              <a:rPr lang="en-US" sz="2400" dirty="0"/>
              <a:t>score f(x) for a single instance</a:t>
            </a:r>
          </a:p>
          <a:p>
            <a:r>
              <a:rPr lang="en-US" sz="2400" dirty="0"/>
              <a:t>x </a:t>
            </a:r>
          </a:p>
          <a:p>
            <a:endParaRPr lang="en-US" sz="2400" dirty="0"/>
          </a:p>
          <a:p>
            <a:r>
              <a:rPr lang="en-US" sz="2400" dirty="0"/>
              <a:t>Additive contributions from </a:t>
            </a:r>
          </a:p>
          <a:p>
            <a:r>
              <a:rPr lang="en-US" sz="2400" dirty="0"/>
              <a:t>the features sum to f(x)</a:t>
            </a:r>
          </a:p>
          <a:p>
            <a:endParaRPr lang="en-US" sz="2400" dirty="0"/>
          </a:p>
          <a:p>
            <a:r>
              <a:rPr lang="en-US" sz="2400" dirty="0"/>
              <a:t>Aggregated Contribution </a:t>
            </a:r>
          </a:p>
          <a:p>
            <a:r>
              <a:rPr lang="en-US" sz="2400" dirty="0"/>
              <a:t>of each Input feature to the </a:t>
            </a:r>
          </a:p>
          <a:p>
            <a:r>
              <a:rPr lang="en-US" sz="2400" dirty="0"/>
              <a:t>Model score for a test set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20070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1035E-CECE-B8F4-E1F3-953FEDC22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 err="1"/>
              <a:t>SHapley</a:t>
            </a:r>
            <a:r>
              <a:rPr lang="en-US" dirty="0"/>
              <a:t> values in Game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3F1B2-0B81-DD81-5238-1F08DAD7E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defined by Economics Nobel Laureate Lloyd Shapley in 1953 paper “</a:t>
            </a:r>
            <a:r>
              <a:rPr lang="en-US" i="1" dirty="0"/>
              <a:t>A value of n-persons games</a:t>
            </a:r>
            <a:r>
              <a:rPr lang="en-US" dirty="0"/>
              <a:t>”</a:t>
            </a:r>
          </a:p>
          <a:p>
            <a:r>
              <a:rPr lang="en-US" dirty="0"/>
              <a:t>A cooperative game played by </a:t>
            </a:r>
            <a:r>
              <a:rPr lang="en-US" u="sng" dirty="0"/>
              <a:t>n players </a:t>
            </a:r>
            <a:r>
              <a:rPr lang="en-US" dirty="0"/>
              <a:t>and at the end of the game there is some money left.</a:t>
            </a:r>
          </a:p>
          <a:p>
            <a:r>
              <a:rPr lang="en-US" dirty="0"/>
              <a:t>How to divide money in a fair way ? Definition of a “fair way”</a:t>
            </a:r>
          </a:p>
          <a:p>
            <a:pPr lvl="1"/>
            <a:r>
              <a:rPr lang="en-US" dirty="0"/>
              <a:t>Additive: money got by different players should sum up to the total money. </a:t>
            </a:r>
          </a:p>
          <a:p>
            <a:pPr lvl="1"/>
            <a:r>
              <a:rPr lang="en-US" dirty="0"/>
              <a:t>Consistency: player who contributed more should get more money.</a:t>
            </a:r>
          </a:p>
        </p:txBody>
      </p:sp>
    </p:spTree>
    <p:extLst>
      <p:ext uri="{BB962C8B-B14F-4D97-AF65-F5344CB8AC3E}">
        <p14:creationId xmlns:p14="http://schemas.microsoft.com/office/powerpoint/2010/main" val="1605951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1035E-CECE-B8F4-E1F3-953FEDC22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err="1"/>
              <a:t>SHapley</a:t>
            </a:r>
            <a:r>
              <a:rPr lang="en-US" dirty="0"/>
              <a:t> values in Game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3F1B2-0B81-DD81-5238-1F08DAD7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398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u="sng" dirty="0"/>
              <a:t>Shapley value of player </a:t>
            </a:r>
            <a:r>
              <a:rPr lang="en-US" b="1" u="sng" dirty="0" err="1"/>
              <a:t>i</a:t>
            </a:r>
            <a:r>
              <a:rPr lang="en-US" b="1" u="sng" dirty="0"/>
              <a:t> in game f = amount of money player </a:t>
            </a:r>
            <a:r>
              <a:rPr lang="en-US" b="1" u="sng" dirty="0" err="1"/>
              <a:t>i</a:t>
            </a:r>
            <a:r>
              <a:rPr lang="en-US" b="1" u="sng" dirty="0"/>
              <a:t> should get.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Take a subset (S) of players without player </a:t>
            </a:r>
            <a:r>
              <a:rPr lang="en-US" dirty="0" err="1"/>
              <a:t>i</a:t>
            </a:r>
            <a:r>
              <a:rPr lang="en-US" dirty="0"/>
              <a:t> and play the game to obtain the game money result :  f(S)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Include player </a:t>
            </a:r>
            <a:r>
              <a:rPr lang="en-US" dirty="0" err="1"/>
              <a:t>i</a:t>
            </a:r>
            <a:r>
              <a:rPr lang="en-US" dirty="0"/>
              <a:t> to the same subset (S) , play the game to obtain the game money result : f( S U {</a:t>
            </a:r>
            <a:r>
              <a:rPr lang="en-US" dirty="0" err="1"/>
              <a:t>i</a:t>
            </a:r>
            <a:r>
              <a:rPr lang="en-US" dirty="0"/>
              <a:t>} 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Compute marginal contribution f( S U {</a:t>
            </a:r>
            <a:r>
              <a:rPr lang="en-US" dirty="0" err="1"/>
              <a:t>i</a:t>
            </a:r>
            <a:r>
              <a:rPr lang="en-US" dirty="0"/>
              <a:t>} ) – f (S)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 steps 1 to 3 for all possible Subsets S and take the average of </a:t>
            </a:r>
          </a:p>
          <a:p>
            <a:pPr marL="0" indent="0">
              <a:buNone/>
            </a:pPr>
            <a:r>
              <a:rPr lang="en-US" dirty="0"/>
              <a:t>      f( S U {</a:t>
            </a:r>
            <a:r>
              <a:rPr lang="en-US" dirty="0" err="1"/>
              <a:t>i</a:t>
            </a:r>
            <a:r>
              <a:rPr lang="en-US" dirty="0"/>
              <a:t>} ) – f (S) obtained from all possibilities. This is Shapley value</a:t>
            </a:r>
          </a:p>
          <a:p>
            <a:pPr marL="0" indent="0">
              <a:buNone/>
            </a:pPr>
            <a:r>
              <a:rPr lang="en-US" dirty="0"/>
              <a:t>      of player </a:t>
            </a:r>
            <a:r>
              <a:rPr lang="en-US" dirty="0" err="1"/>
              <a:t>i</a:t>
            </a:r>
            <a:r>
              <a:rPr lang="en-US" dirty="0"/>
              <a:t> in game f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880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1035E-CECE-B8F4-E1F3-953FEDC22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341"/>
            <a:ext cx="10515600" cy="1325563"/>
          </a:xfrm>
        </p:spPr>
        <p:txBody>
          <a:bodyPr/>
          <a:lstStyle/>
          <a:p>
            <a:r>
              <a:rPr lang="en-US" dirty="0" err="1"/>
              <a:t>SHapley</a:t>
            </a:r>
            <a:r>
              <a:rPr lang="en-US" dirty="0"/>
              <a:t> values in Game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3F1B2-0B81-DD81-5238-1F08DAD7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4540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Shapley value of player </a:t>
            </a:r>
            <a:r>
              <a:rPr lang="en-US" b="1" u="sng" dirty="0" err="1"/>
              <a:t>i</a:t>
            </a:r>
            <a:r>
              <a:rPr lang="en-US" b="1" u="sng" dirty="0"/>
              <a:t> in game f = amount of money player </a:t>
            </a:r>
            <a:r>
              <a:rPr lang="en-US" b="1" u="sng" dirty="0" err="1"/>
              <a:t>i</a:t>
            </a:r>
            <a:r>
              <a:rPr lang="en-US" b="1" u="sng" dirty="0"/>
              <a:t> should get in the game.</a:t>
            </a:r>
          </a:p>
          <a:p>
            <a:r>
              <a:rPr lang="en-US" b="1" dirty="0"/>
              <a:t>It was proven </a:t>
            </a:r>
            <a:r>
              <a:rPr lang="en-US" dirty="0"/>
              <a:t>that Shapley value is the only unique way to distribute the money among the players in a fair way.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2DC08B67-1012-3A26-67DD-258EE3A2C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347" y="3521075"/>
            <a:ext cx="7761303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793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1355</TotalTime>
  <Words>905</Words>
  <Application>Microsoft Macintosh PowerPoint</Application>
  <PresentationFormat>Widescreen</PresentationFormat>
  <Paragraphs>114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Roboto</vt:lpstr>
      <vt:lpstr>Office Theme</vt:lpstr>
      <vt:lpstr>SHAP = SHapley Additive Explanations for model explanation and feature importance</vt:lpstr>
      <vt:lpstr>References</vt:lpstr>
      <vt:lpstr>Model: Bank Loan “approve” or “not approve”</vt:lpstr>
      <vt:lpstr>Explainable/Interpretable Model</vt:lpstr>
      <vt:lpstr>Explainable/Interpretable Model</vt:lpstr>
      <vt:lpstr>SHAP = SHapley Additive Explanations</vt:lpstr>
      <vt:lpstr>SHapley values in Game Theory</vt:lpstr>
      <vt:lpstr>SHapley values in Game Theory</vt:lpstr>
      <vt:lpstr>SHapley values in Game Theory</vt:lpstr>
      <vt:lpstr>SHapley values for feature contributions</vt:lpstr>
      <vt:lpstr>SHAP kernel explainer method: </vt:lpstr>
      <vt:lpstr>SHAP Tree-based explainer method: </vt:lpstr>
      <vt:lpstr>SHAP Deep explainer method: </vt:lpstr>
      <vt:lpstr>SHapley values (pros)</vt:lpstr>
      <vt:lpstr>SHapley values (cons)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Soibam, Benjamin</dc:creator>
  <cp:lastModifiedBy>Soibam, Benjamin</cp:lastModifiedBy>
  <cp:revision>22</cp:revision>
  <dcterms:created xsi:type="dcterms:W3CDTF">2022-10-22T23:42:33Z</dcterms:created>
  <dcterms:modified xsi:type="dcterms:W3CDTF">2022-10-25T11:50:51Z</dcterms:modified>
</cp:coreProperties>
</file>