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B32F4-AC8D-438E-B832-696DEA56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CA212-69A1-4D30-91D8-09F047A3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137DC-FBC3-4EA1-A2A9-C87789EB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23CB6-94BF-4DFC-8747-F21FA9D1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A4688-F6D2-484B-A63A-940BB6D0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43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3C186-E04B-4F5D-99A4-38457A45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12787A-1CC8-4778-A717-8F5ACC62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72A272-7D8D-4FEA-B976-2FC921B7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45D429-6F86-4EA0-8DDF-F29519FF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37539-C0AC-43D4-A0EB-3247EF80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58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9091EE-6FF5-4030-AF10-DA41AE824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0D3C9A-F6F5-4FD5-94E2-A07F0A43D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57824-9059-4AE9-A338-469F9F9D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03E8F-0903-456C-9283-45F62F39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AB92F7-107D-4463-A490-6021C9EA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5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22D9-47C0-4ECC-BADB-1CC1017A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CB53D-3C88-4380-8273-F31DED5C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D76A5-3AA5-419C-B57B-E4193490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64758-CDB9-4CD1-AFFE-C7398DC6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221A7-4B87-438D-B8EF-63288C7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62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12031-16DD-43C2-B29E-2A3DD648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B4ECCF-374B-4FF1-B3D6-0C2008C0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887A3-335D-4E2D-B37A-6F4408FE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F8A9F-F61D-406C-85CB-AB5D3110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11D10-CF47-44CB-A941-4385F91D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7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235A-89D3-4CFB-866E-07A28481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4C73A-4C8A-4616-A034-49C6A1D82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A23D2A-A47F-41AB-A3C4-E398F95C1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B66C7D-8AD8-423F-9BFD-68FFD879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DB583-D109-4ABB-BBA1-677D569F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0F5A3E-4043-4E44-B9A6-AB0A5B3A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58AF2-9693-46F5-A83B-EF0EF458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07370-BCAE-4DE5-89A9-17FA4EE92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A2C982-0260-4353-AEC4-05CFE4D24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85E571-188E-4FAE-8C3C-8C3BCC903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FD10A3-E000-436E-9C89-7B62A10E5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24C80F-D107-4A06-997A-64AF4DAE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781620-8FD4-46F6-9A4C-D0F382DE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DE4864-69FE-45B9-B55E-43EF1822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B0D71-0797-4243-A934-6B148069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BF30C5-0D53-49DD-B9CE-AE6DA5B7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0750F8-7ECA-4A30-BCD0-88710FB3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72EC69-6DA8-418E-9FD9-E42ED578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A03E3C-12F5-4CB2-922B-C66B709D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7334A3-CC64-4EC9-9D82-3656D1BC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F69D8A-0D22-4A7B-A453-C4DD86E4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77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7A680-6E1F-441C-B215-E532FDFC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FA399-59AC-4A44-A8FE-BDC18AAC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B8FB31-5E60-4EFB-A906-E5E42C3A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DD2BC-6F55-4059-9C58-CF5F9D7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C6156-1F01-47AB-91F6-40E30DEC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BCD6C-D1CA-42E3-AE2D-8B4E09FC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4BF3D-1B74-47DB-8A9D-C8754452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37A27A-6F26-4C97-8BC4-11B6665E8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F5FE54-CC62-4C88-8367-9845183B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2351E9-E3E8-4FC9-ADB0-1538EFD2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C99EC7-DEA7-4D97-86C4-AF8BB0B0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F5168D-A100-4675-B92D-93E4945F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9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31B39A-A379-4042-BF40-4819B238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055993-FA14-4864-9DDD-7B116C9A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95D193-18E0-46CB-97E1-BD5C49D7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145B6-7DC7-4DBB-94A6-F5B2BC90E13D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A03E7-96EE-4B14-950C-E04E930C5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FD8CF0-9E02-4B28-80E5-5161FD7A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76E1-3837-4CB0-9AC2-CC3723C300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20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C413D-DC9E-45B6-805D-542F20547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DE REINFORCEMENT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DE23E-E4EC-4BE1-9423-C2C8DCF77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CASE: OPENAI GYM LUNAR LANDER-V2</a:t>
            </a:r>
          </a:p>
        </p:txBody>
      </p:sp>
    </p:spTree>
    <p:extLst>
      <p:ext uri="{BB962C8B-B14F-4D97-AF65-F5344CB8AC3E}">
        <p14:creationId xmlns:p14="http://schemas.microsoft.com/office/powerpoint/2010/main" val="269269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(Case 2)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ED1E585-E3D8-4E1C-8053-FD3830DE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69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 </a:t>
            </a:r>
            <a:r>
              <a:rPr lang="pt-BR" sz="2000" dirty="0" err="1"/>
              <a:t>epsilon</a:t>
            </a:r>
            <a:r>
              <a:rPr lang="pt-BR" sz="2000" dirty="0"/>
              <a:t> = 1.0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decay_rate</a:t>
            </a:r>
            <a:r>
              <a:rPr lang="pt-BR" sz="2000" dirty="0"/>
              <a:t> = 0.001</a:t>
            </a:r>
          </a:p>
          <a:p>
            <a:r>
              <a:rPr lang="pt-BR" sz="2000" dirty="0"/>
              <a:t> alpha = </a:t>
            </a:r>
            <a:r>
              <a:rPr lang="pt-BR" sz="2000" dirty="0">
                <a:solidFill>
                  <a:srgbClr val="FF0000"/>
                </a:solidFill>
              </a:rPr>
              <a:t>0.7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gamma</a:t>
            </a:r>
            <a:r>
              <a:rPr lang="pt-BR" sz="2000" dirty="0"/>
              <a:t> = </a:t>
            </a:r>
            <a:r>
              <a:rPr lang="pt-BR" sz="2000" dirty="0">
                <a:solidFill>
                  <a:srgbClr val="FF0000"/>
                </a:solidFill>
              </a:rPr>
              <a:t>0.7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036AF9-3AD1-41F1-BE2D-7C240A6D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5" y="2878343"/>
            <a:ext cx="5935769" cy="386792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41C1EC6-DC7E-4F6E-9809-87C89D7F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100" y="2785726"/>
            <a:ext cx="6039907" cy="386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0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- (Case 3)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ED1E585-E3D8-4E1C-8053-FD3830DE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69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 </a:t>
            </a:r>
            <a:r>
              <a:rPr lang="pt-BR" sz="2000" dirty="0" err="1"/>
              <a:t>epsilon</a:t>
            </a:r>
            <a:r>
              <a:rPr lang="pt-BR" sz="2000" dirty="0"/>
              <a:t> = 1.0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decay_rate</a:t>
            </a:r>
            <a:r>
              <a:rPr lang="pt-BR" sz="2000" dirty="0"/>
              <a:t> = 0.001</a:t>
            </a:r>
          </a:p>
          <a:p>
            <a:r>
              <a:rPr lang="pt-BR" sz="2000" dirty="0"/>
              <a:t> alpha = </a:t>
            </a:r>
            <a:r>
              <a:rPr lang="pt-BR" sz="2000" dirty="0">
                <a:solidFill>
                  <a:srgbClr val="FF0000"/>
                </a:solidFill>
              </a:rPr>
              <a:t>0.4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gamma</a:t>
            </a:r>
            <a:r>
              <a:rPr lang="pt-BR" sz="2000" dirty="0"/>
              <a:t> = </a:t>
            </a:r>
            <a:r>
              <a:rPr lang="pt-BR" sz="2000" dirty="0">
                <a:solidFill>
                  <a:srgbClr val="FF0000"/>
                </a:solidFill>
              </a:rPr>
              <a:t>0.6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4FFF8C-8C18-4CCD-9936-C76FEA07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9856"/>
            <a:ext cx="5681570" cy="37029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AF58BF8-9FF9-4D05-8A8E-8D40935A9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48" y="2620610"/>
            <a:ext cx="6181204" cy="4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8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(</a:t>
            </a:r>
            <a:r>
              <a:rPr lang="pt-BR" dirty="0" err="1"/>
              <a:t>Mean</a:t>
            </a:r>
            <a:r>
              <a:rPr lang="pt-BR" dirty="0"/>
              <a:t> 3 cases)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178B96-E7F2-4470-B801-27248993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1716850"/>
            <a:ext cx="5658678" cy="45889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76E58D-A737-4C12-B608-555034B6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8556"/>
            <a:ext cx="6353390" cy="42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8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(</a:t>
            </a:r>
            <a:r>
              <a:rPr lang="pt-BR" dirty="0" err="1"/>
              <a:t>Rewards</a:t>
            </a:r>
            <a:r>
              <a:rPr lang="pt-BR" dirty="0"/>
              <a:t> 3 cases)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7C93D9-8CFD-4681-A1C3-B9140700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29" y="1622256"/>
            <a:ext cx="7569584" cy="48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9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C413D-DC9E-45B6-805D-542F20547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SARSA </a:t>
            </a:r>
            <a:br>
              <a:rPr lang="pt-BR" dirty="0"/>
            </a:br>
            <a:r>
              <a:rPr lang="pt-BR" dirty="0"/>
              <a:t>(STATE-ACTION-STATE-ACTION)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DE23E-E4EC-4BE1-9423-C2C8DCF77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CASE: OPENAI GYM LUNAR LANDER-V2</a:t>
            </a:r>
          </a:p>
        </p:txBody>
      </p:sp>
    </p:spTree>
    <p:extLst>
      <p:ext uri="{BB962C8B-B14F-4D97-AF65-F5344CB8AC3E}">
        <p14:creationId xmlns:p14="http://schemas.microsoft.com/office/powerpoint/2010/main" val="191892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955"/>
            <a:ext cx="10515600" cy="854071"/>
          </a:xfrm>
        </p:spPr>
        <p:txBody>
          <a:bodyPr/>
          <a:lstStyle/>
          <a:p>
            <a:r>
              <a:rPr lang="pt-BR" dirty="0"/>
              <a:t>SARSA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00072-240C-4BF4-BCEE-5A04F192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96"/>
            <a:ext cx="10515600" cy="4351338"/>
          </a:xfrm>
        </p:spPr>
        <p:txBody>
          <a:bodyPr/>
          <a:lstStyle/>
          <a:p>
            <a:r>
              <a:rPr lang="pt-BR" dirty="0"/>
              <a:t>Utiliza a política </a:t>
            </a:r>
            <a:r>
              <a:rPr lang="pt-BR" dirty="0" err="1"/>
              <a:t>epsilon-greedy</a:t>
            </a:r>
            <a:r>
              <a:rPr lang="pt-BR" dirty="0"/>
              <a:t> </a:t>
            </a:r>
          </a:p>
          <a:p>
            <a:r>
              <a:rPr lang="pt-BR" dirty="0"/>
              <a:t>Para convergir, é preciso fazer menos exploração e mais </a:t>
            </a:r>
            <a:r>
              <a:rPr lang="pt-BR" dirty="0" err="1"/>
              <a:t>exploitation</a:t>
            </a:r>
            <a:endParaRPr lang="pt-BR" dirty="0"/>
          </a:p>
          <a:p>
            <a:r>
              <a:rPr lang="pt-BR" dirty="0"/>
              <a:t>É </a:t>
            </a:r>
            <a:r>
              <a:rPr lang="pt-BR" dirty="0" err="1"/>
              <a:t>On-policy</a:t>
            </a:r>
            <a:r>
              <a:rPr lang="pt-BR" dirty="0"/>
              <a:t>, pois utiliza uma politica para escolher uma ação (comportamento) e a mesma política para atualização.</a:t>
            </a:r>
          </a:p>
          <a:p>
            <a:r>
              <a:rPr lang="pt-BR" dirty="0"/>
              <a:t>É baseado em valor do par (estado-ação)</a:t>
            </a:r>
          </a:p>
          <a:p>
            <a:r>
              <a:rPr lang="pt-BR" dirty="0"/>
              <a:t>Esse valor é armazenado em uma tabela, cuja atualização é feito pela equação:</a:t>
            </a:r>
          </a:p>
          <a:p>
            <a:endParaRPr lang="pt-BR" dirty="0"/>
          </a:p>
        </p:txBody>
      </p:sp>
      <p:pic>
        <p:nvPicPr>
          <p:cNvPr id="1026" name="Picture 2" descr="https://www.oreilly.com/library/view/hands-on-reinforcement-learning/9781788836524/assets/7b4fb3d9-ae5f-42a1-9466-5e14cb7d86e5.png">
            <a:extLst>
              <a:ext uri="{FF2B5EF4-FFF2-40B4-BE49-F238E27FC236}">
                <a16:creationId xmlns:a16="http://schemas.microsoft.com/office/drawing/2014/main" id="{B19BB25B-C308-40BA-8A78-05AFD8E2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91" y="5661727"/>
            <a:ext cx="7192617" cy="62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5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(Case 1)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ED1E585-E3D8-4E1C-8053-FD3830DE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69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 </a:t>
            </a:r>
            <a:r>
              <a:rPr lang="pt-BR" sz="2000" dirty="0" err="1"/>
              <a:t>epsilon</a:t>
            </a:r>
            <a:r>
              <a:rPr lang="pt-BR" sz="2000" dirty="0"/>
              <a:t> = 1.0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decay_rate</a:t>
            </a:r>
            <a:r>
              <a:rPr lang="pt-BR" sz="2000" dirty="0"/>
              <a:t> = 0.001</a:t>
            </a:r>
          </a:p>
          <a:p>
            <a:r>
              <a:rPr lang="pt-BR" sz="2000" dirty="0"/>
              <a:t> alpha = </a:t>
            </a:r>
            <a:r>
              <a:rPr lang="pt-BR" sz="2000" dirty="0">
                <a:solidFill>
                  <a:srgbClr val="FF0000"/>
                </a:solidFill>
              </a:rPr>
              <a:t>1.0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gamma</a:t>
            </a:r>
            <a:r>
              <a:rPr lang="pt-BR" sz="2000" dirty="0"/>
              <a:t> = </a:t>
            </a:r>
            <a:r>
              <a:rPr lang="pt-BR" sz="2000" dirty="0">
                <a:solidFill>
                  <a:srgbClr val="FF0000"/>
                </a:solidFill>
              </a:rPr>
              <a:t>0.99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5315E-9CDA-4CEE-88F6-3A4E89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" y="2906005"/>
            <a:ext cx="5891363" cy="3772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D5ACAC-3205-4CE9-AFCF-61900EEC0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79" y="2984480"/>
            <a:ext cx="5810353" cy="36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8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(Case 2)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ED1E585-E3D8-4E1C-8053-FD3830DE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69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 </a:t>
            </a:r>
            <a:r>
              <a:rPr lang="pt-BR" sz="2000" dirty="0" err="1"/>
              <a:t>epsilon</a:t>
            </a:r>
            <a:r>
              <a:rPr lang="pt-BR" sz="2000" dirty="0"/>
              <a:t> = 1.0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decay_rate</a:t>
            </a:r>
            <a:r>
              <a:rPr lang="pt-BR" sz="2000" dirty="0"/>
              <a:t> = 0.001</a:t>
            </a:r>
          </a:p>
          <a:p>
            <a:r>
              <a:rPr lang="pt-BR" sz="2000" dirty="0"/>
              <a:t> alpha = </a:t>
            </a:r>
            <a:r>
              <a:rPr lang="pt-BR" sz="2000" dirty="0">
                <a:solidFill>
                  <a:srgbClr val="FF0000"/>
                </a:solidFill>
              </a:rPr>
              <a:t>0.7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gamma</a:t>
            </a:r>
            <a:r>
              <a:rPr lang="pt-BR" sz="2000" dirty="0"/>
              <a:t> = </a:t>
            </a:r>
            <a:r>
              <a:rPr lang="pt-BR" sz="2000" dirty="0">
                <a:solidFill>
                  <a:srgbClr val="FF0000"/>
                </a:solidFill>
              </a:rPr>
              <a:t>0.7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792FB-8C68-4DB5-BC96-E0243F3A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8" y="2863558"/>
            <a:ext cx="5914026" cy="3696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B2B7C-5932-4241-8EAF-DA6F3501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93" y="2863558"/>
            <a:ext cx="5565915" cy="36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3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- (Case 3)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ED1E585-E3D8-4E1C-8053-FD3830DE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69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 </a:t>
            </a:r>
            <a:r>
              <a:rPr lang="pt-BR" sz="2000" dirty="0" err="1"/>
              <a:t>epsilon</a:t>
            </a:r>
            <a:r>
              <a:rPr lang="pt-BR" sz="2000" dirty="0"/>
              <a:t> = 1.0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decay_rate</a:t>
            </a:r>
            <a:r>
              <a:rPr lang="pt-BR" sz="2000" dirty="0"/>
              <a:t> = 0.001</a:t>
            </a:r>
          </a:p>
          <a:p>
            <a:r>
              <a:rPr lang="pt-BR" sz="2000" dirty="0"/>
              <a:t> alpha = </a:t>
            </a:r>
            <a:r>
              <a:rPr lang="pt-BR" sz="2000" dirty="0">
                <a:solidFill>
                  <a:srgbClr val="FF0000"/>
                </a:solidFill>
              </a:rPr>
              <a:t>0.4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gamma</a:t>
            </a:r>
            <a:r>
              <a:rPr lang="pt-BR" sz="2000" dirty="0"/>
              <a:t> = </a:t>
            </a:r>
            <a:r>
              <a:rPr lang="pt-BR" sz="2000" dirty="0">
                <a:solidFill>
                  <a:srgbClr val="FF0000"/>
                </a:solidFill>
              </a:rPr>
              <a:t>0.6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97BBD-EE8E-4AF7-AF64-867542C7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9" y="2796260"/>
            <a:ext cx="5890076" cy="37806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62A1C-9BC4-4AC2-B799-396C9A10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17" y="2796260"/>
            <a:ext cx="5897218" cy="37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0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(</a:t>
            </a:r>
            <a:r>
              <a:rPr lang="pt-BR" dirty="0" err="1"/>
              <a:t>Mean</a:t>
            </a:r>
            <a:r>
              <a:rPr lang="pt-BR" dirty="0"/>
              <a:t> 3 cases)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09E63-916B-4E77-98C7-BBBD47E2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" y="1902565"/>
            <a:ext cx="5855279" cy="3833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F8FD9-4400-4404-985C-8EBA2A26D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17" y="1902565"/>
            <a:ext cx="5811354" cy="38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3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00072-240C-4BF4-BCEE-5A04F192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Pousar a nave dentro da área delimitada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7F7AE2EA-EB54-4B75-A4FA-52C4A77B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52" y="2358887"/>
            <a:ext cx="6690370" cy="44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(</a:t>
            </a:r>
            <a:r>
              <a:rPr lang="pt-BR" dirty="0" err="1"/>
              <a:t>Rewards</a:t>
            </a:r>
            <a:r>
              <a:rPr lang="pt-BR" dirty="0"/>
              <a:t> 3 cases)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4EC4C-6A05-4C54-9371-4C166D9D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96" y="1624348"/>
            <a:ext cx="7082576" cy="45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0"/>
            <a:ext cx="10515600" cy="854071"/>
          </a:xfrm>
        </p:spPr>
        <p:txBody>
          <a:bodyPr/>
          <a:lstStyle/>
          <a:p>
            <a:r>
              <a:rPr lang="pt-BR" dirty="0"/>
              <a:t>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00072-240C-4BF4-BCEE-5A04F192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452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8 estados </a:t>
            </a:r>
            <a:r>
              <a:rPr lang="pt-BR" dirty="0"/>
              <a:t>em um vetor </a:t>
            </a:r>
            <a:r>
              <a:rPr lang="pt-BR" dirty="0">
                <a:solidFill>
                  <a:srgbClr val="FF0000"/>
                </a:solidFill>
              </a:rPr>
              <a:t>contínuo</a:t>
            </a:r>
            <a:r>
              <a:rPr lang="pt-BR" dirty="0"/>
              <a:t>.</a:t>
            </a:r>
          </a:p>
          <a:p>
            <a:r>
              <a:rPr lang="pt-BR" u="sng" dirty="0"/>
              <a:t>eixo (</a:t>
            </a:r>
            <a:r>
              <a:rPr lang="pt-BR" u="sng" dirty="0">
                <a:solidFill>
                  <a:srgbClr val="FF0000"/>
                </a:solidFill>
              </a:rPr>
              <a:t>X</a:t>
            </a:r>
            <a:r>
              <a:rPr lang="pt-BR" u="sng" dirty="0"/>
              <a:t>)</a:t>
            </a:r>
            <a:r>
              <a:rPr lang="pt-BR" dirty="0"/>
              <a:t> - </a:t>
            </a:r>
            <a:r>
              <a:rPr lang="pt-BR" u="sng" dirty="0"/>
              <a:t>eixo (</a:t>
            </a:r>
            <a:r>
              <a:rPr lang="pt-BR" u="sng" dirty="0">
                <a:solidFill>
                  <a:srgbClr val="FF0000"/>
                </a:solidFill>
              </a:rPr>
              <a:t>Y</a:t>
            </a:r>
            <a:r>
              <a:rPr lang="pt-BR" u="sng" dirty="0"/>
              <a:t>)</a:t>
            </a:r>
            <a:r>
              <a:rPr lang="pt-BR" dirty="0"/>
              <a:t> – </a:t>
            </a:r>
            <a:r>
              <a:rPr lang="pt-BR" u="sng" dirty="0"/>
              <a:t>velocidade em X (</a:t>
            </a:r>
            <a:r>
              <a:rPr lang="pt-BR" u="sng" dirty="0" err="1">
                <a:solidFill>
                  <a:srgbClr val="FF0000"/>
                </a:solidFill>
              </a:rPr>
              <a:t>vx</a:t>
            </a:r>
            <a:r>
              <a:rPr lang="pt-BR" u="sng" dirty="0"/>
              <a:t>) </a:t>
            </a:r>
            <a:r>
              <a:rPr lang="pt-BR" dirty="0"/>
              <a:t>– </a:t>
            </a:r>
            <a:r>
              <a:rPr lang="pt-BR" u="sng" dirty="0"/>
              <a:t>velocidade em Y (</a:t>
            </a:r>
            <a:r>
              <a:rPr lang="pt-BR" u="sng" dirty="0" err="1">
                <a:solidFill>
                  <a:srgbClr val="FF0000"/>
                </a:solidFill>
              </a:rPr>
              <a:t>vy</a:t>
            </a:r>
            <a:r>
              <a:rPr lang="pt-BR" u="sng" dirty="0"/>
              <a:t>) </a:t>
            </a:r>
            <a:r>
              <a:rPr lang="pt-BR" dirty="0"/>
              <a:t>- </a:t>
            </a:r>
            <a:r>
              <a:rPr lang="pt-BR" u="sng" dirty="0"/>
              <a:t>orientação (</a:t>
            </a:r>
            <a:r>
              <a:rPr lang="el-GR" u="sng" dirty="0">
                <a:solidFill>
                  <a:srgbClr val="FF0000"/>
                </a:solidFill>
              </a:rPr>
              <a:t>ϕ</a:t>
            </a:r>
            <a:r>
              <a:rPr lang="pt-BR" u="sng" dirty="0"/>
              <a:t>)</a:t>
            </a:r>
            <a:r>
              <a:rPr lang="pt-BR" dirty="0"/>
              <a:t>  - </a:t>
            </a:r>
            <a:r>
              <a:rPr lang="pt-BR" u="sng" dirty="0"/>
              <a:t>velocidade angular (</a:t>
            </a:r>
            <a:r>
              <a:rPr lang="el-GR" u="sng" dirty="0">
                <a:solidFill>
                  <a:srgbClr val="FF0000"/>
                </a:solidFill>
              </a:rPr>
              <a:t>ω</a:t>
            </a:r>
            <a:r>
              <a:rPr lang="pt-BR" u="sng" dirty="0"/>
              <a:t>)</a:t>
            </a:r>
            <a:r>
              <a:rPr lang="el-GR" u="sng" dirty="0"/>
              <a:t> </a:t>
            </a:r>
            <a:r>
              <a:rPr lang="pt-BR" dirty="0"/>
              <a:t>- </a:t>
            </a:r>
            <a:r>
              <a:rPr lang="pt-BR" u="sng" dirty="0"/>
              <a:t>contato com o solo (</a:t>
            </a:r>
            <a:r>
              <a:rPr lang="pt-BR" u="sng" dirty="0">
                <a:solidFill>
                  <a:srgbClr val="FF0000"/>
                </a:solidFill>
              </a:rPr>
              <a:t>c1</a:t>
            </a:r>
            <a:r>
              <a:rPr lang="pt-BR" u="sng" dirty="0"/>
              <a:t>) </a:t>
            </a:r>
            <a:r>
              <a:rPr lang="pt-BR" dirty="0"/>
              <a:t>- </a:t>
            </a:r>
            <a:r>
              <a:rPr lang="pt-BR" u="sng" dirty="0"/>
              <a:t>contato com o solo (</a:t>
            </a:r>
            <a:r>
              <a:rPr lang="pt-BR" u="sng" dirty="0">
                <a:solidFill>
                  <a:srgbClr val="FF0000"/>
                </a:solidFill>
              </a:rPr>
              <a:t>c2</a:t>
            </a:r>
            <a:r>
              <a:rPr lang="pt-BR" u="sng" dirty="0"/>
              <a:t>)</a:t>
            </a:r>
          </a:p>
          <a:p>
            <a:endParaRPr lang="pt-BR" dirty="0"/>
          </a:p>
        </p:txBody>
      </p:sp>
      <p:pic>
        <p:nvPicPr>
          <p:cNvPr id="6" name="Imagem 5" descr="Uma imagem contendo luz&#10;&#10;Descrição gerada automaticamente">
            <a:extLst>
              <a:ext uri="{FF2B5EF4-FFF2-40B4-BE49-F238E27FC236}">
                <a16:creationId xmlns:a16="http://schemas.microsoft.com/office/drawing/2014/main" id="{2A018AB7-EECF-429B-B74A-DFA9433A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22" y="2506662"/>
            <a:ext cx="75134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3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0"/>
            <a:ext cx="10515600" cy="854071"/>
          </a:xfrm>
        </p:spPr>
        <p:txBody>
          <a:bodyPr/>
          <a:lstStyle/>
          <a:p>
            <a:r>
              <a:rPr lang="pt-BR" dirty="0"/>
              <a:t>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00072-240C-4BF4-BCEE-5A04F192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452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4 ações </a:t>
            </a:r>
            <a:r>
              <a:rPr lang="pt-BR" dirty="0"/>
              <a:t>com valores </a:t>
            </a:r>
            <a:r>
              <a:rPr lang="pt-BR" dirty="0">
                <a:solidFill>
                  <a:srgbClr val="FF0000"/>
                </a:solidFill>
              </a:rPr>
              <a:t>discretos</a:t>
            </a:r>
            <a:r>
              <a:rPr lang="pt-BR" dirty="0"/>
              <a:t>.</a:t>
            </a:r>
          </a:p>
          <a:p>
            <a:r>
              <a:rPr lang="pt-BR" u="sng" dirty="0"/>
              <a:t>Turbina esquerda – turbina da direita – turbina da principal – faz nada.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A38A2F-DF1A-4392-8D2B-3B26EBDAA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78" y="2186609"/>
            <a:ext cx="6629644" cy="46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6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955"/>
            <a:ext cx="10515600" cy="854071"/>
          </a:xfrm>
        </p:spPr>
        <p:txBody>
          <a:bodyPr/>
          <a:lstStyle/>
          <a:p>
            <a:r>
              <a:rPr lang="pt-BR" dirty="0"/>
              <a:t>Recompensa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00072-240C-4BF4-BCEE-5A04F192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42"/>
            <a:ext cx="10515600" cy="4351338"/>
          </a:xfrm>
        </p:spPr>
        <p:txBody>
          <a:bodyPr/>
          <a:lstStyle/>
          <a:p>
            <a:r>
              <a:rPr lang="pt-BR" dirty="0"/>
              <a:t>O acionamento do motor principal é de </a:t>
            </a:r>
            <a:r>
              <a:rPr lang="pt-BR" u="sng" dirty="0">
                <a:solidFill>
                  <a:srgbClr val="FF0000"/>
                </a:solidFill>
              </a:rPr>
              <a:t>-0.3 a cada frame</a:t>
            </a:r>
          </a:p>
          <a:p>
            <a:r>
              <a:rPr lang="pt-BR" dirty="0"/>
              <a:t>Cada contato com o solo da perna é </a:t>
            </a:r>
            <a:r>
              <a:rPr lang="pt-BR" u="sng" dirty="0">
                <a:solidFill>
                  <a:srgbClr val="FF0000"/>
                </a:solidFill>
              </a:rPr>
              <a:t>+10</a:t>
            </a:r>
          </a:p>
          <a:p>
            <a:r>
              <a:rPr lang="pt-BR" dirty="0"/>
              <a:t>Dependendo de onde parar, recebe </a:t>
            </a:r>
            <a:r>
              <a:rPr lang="pt-BR" u="sng" dirty="0">
                <a:solidFill>
                  <a:srgbClr val="FF0000"/>
                </a:solidFill>
              </a:rPr>
              <a:t>-100 </a:t>
            </a:r>
            <a:r>
              <a:rPr lang="pt-BR" dirty="0"/>
              <a:t>ou </a:t>
            </a:r>
            <a:r>
              <a:rPr lang="pt-BR" u="sng" dirty="0">
                <a:solidFill>
                  <a:srgbClr val="FF0000"/>
                </a:solidFill>
              </a:rPr>
              <a:t>+100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16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955"/>
            <a:ext cx="10515600" cy="854071"/>
          </a:xfrm>
        </p:spPr>
        <p:txBody>
          <a:bodyPr/>
          <a:lstStyle/>
          <a:p>
            <a:r>
              <a:rPr lang="pt-BR" dirty="0"/>
              <a:t>Episódio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00072-240C-4BF4-BCEE-5A04F192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42"/>
            <a:ext cx="10515600" cy="4351338"/>
          </a:xfrm>
        </p:spPr>
        <p:txBody>
          <a:bodyPr/>
          <a:lstStyle/>
          <a:p>
            <a:r>
              <a:rPr lang="pt-BR" dirty="0"/>
              <a:t>Variável “</a:t>
            </a:r>
            <a:r>
              <a:rPr lang="pt-BR" dirty="0" err="1"/>
              <a:t>total_episode</a:t>
            </a:r>
            <a:r>
              <a:rPr lang="pt-BR" dirty="0"/>
              <a:t> = 10.000</a:t>
            </a:r>
          </a:p>
          <a:p>
            <a:r>
              <a:rPr lang="pt-BR" dirty="0"/>
              <a:t>Variável “</a:t>
            </a:r>
            <a:r>
              <a:rPr lang="pt-BR" dirty="0" err="1"/>
              <a:t>maxStep</a:t>
            </a:r>
            <a:r>
              <a:rPr lang="pt-BR" dirty="0"/>
              <a:t> = 1000”</a:t>
            </a:r>
          </a:p>
          <a:p>
            <a:r>
              <a:rPr lang="pt-BR" dirty="0"/>
              <a:t>O episódio termina se o </a:t>
            </a:r>
            <a:r>
              <a:rPr lang="pt-BR" dirty="0" err="1"/>
              <a:t>lander</a:t>
            </a:r>
            <a:r>
              <a:rPr lang="pt-BR" dirty="0"/>
              <a:t> cair ou parar</a:t>
            </a:r>
          </a:p>
          <a:p>
            <a:r>
              <a:rPr lang="pt-BR" dirty="0"/>
              <a:t>Termina após os 1000 </a:t>
            </a:r>
            <a:r>
              <a:rPr lang="pt-BR" dirty="0" err="1"/>
              <a:t>steps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53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C413D-DC9E-45B6-805D-542F20547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Q-Learning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DE23E-E4EC-4BE1-9423-C2C8DCF77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CASE: OPENAI GYM LUNAR LANDER-V2</a:t>
            </a:r>
          </a:p>
        </p:txBody>
      </p:sp>
    </p:spTree>
    <p:extLst>
      <p:ext uri="{BB962C8B-B14F-4D97-AF65-F5344CB8AC3E}">
        <p14:creationId xmlns:p14="http://schemas.microsoft.com/office/powerpoint/2010/main" val="44390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955"/>
            <a:ext cx="10515600" cy="854071"/>
          </a:xfrm>
        </p:spPr>
        <p:txBody>
          <a:bodyPr/>
          <a:lstStyle/>
          <a:p>
            <a:r>
              <a:rPr lang="pt-BR" dirty="0"/>
              <a:t>Q-Learning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00072-240C-4BF4-BCEE-5A04F192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96"/>
            <a:ext cx="10515600" cy="4351338"/>
          </a:xfrm>
        </p:spPr>
        <p:txBody>
          <a:bodyPr/>
          <a:lstStyle/>
          <a:p>
            <a:r>
              <a:rPr lang="pt-BR" dirty="0"/>
              <a:t>Utiliza estratégia gulosa na etapa de exploração (</a:t>
            </a:r>
            <a:r>
              <a:rPr lang="pt-BR" dirty="0" err="1"/>
              <a:t>epsilon-greedy</a:t>
            </a:r>
            <a:r>
              <a:rPr lang="pt-BR" dirty="0"/>
              <a:t>)</a:t>
            </a:r>
          </a:p>
          <a:p>
            <a:r>
              <a:rPr lang="pt-BR" dirty="0"/>
              <a:t>Para converge, é preciso fazer menos exploração e mais </a:t>
            </a:r>
            <a:r>
              <a:rPr lang="pt-BR" dirty="0" err="1"/>
              <a:t>exploitation</a:t>
            </a:r>
            <a:endParaRPr lang="pt-BR" dirty="0"/>
          </a:p>
          <a:p>
            <a:r>
              <a:rPr lang="pt-BR" dirty="0"/>
              <a:t>É Off-</a:t>
            </a:r>
            <a:r>
              <a:rPr lang="pt-BR" dirty="0" err="1"/>
              <a:t>policy</a:t>
            </a:r>
            <a:r>
              <a:rPr lang="pt-BR" dirty="0"/>
              <a:t>, pois utiliza uma estratégia gananciosa.</a:t>
            </a:r>
          </a:p>
          <a:p>
            <a:r>
              <a:rPr lang="pt-BR" dirty="0"/>
              <a:t>É baseado em valor do par (estado-ação)</a:t>
            </a:r>
          </a:p>
          <a:p>
            <a:r>
              <a:rPr lang="pt-BR" dirty="0"/>
              <a:t>Esse valor é armazenado em uma tabela, cuja atualização é feito pela equação: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37F7CA-64C5-468C-A3CF-9D4F4E8F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44" y="4979964"/>
            <a:ext cx="9207298" cy="15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9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8C25-D8C5-4F0C-86A1-5002901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8"/>
            <a:ext cx="10515600" cy="854071"/>
          </a:xfrm>
        </p:spPr>
        <p:txBody>
          <a:bodyPr/>
          <a:lstStyle/>
          <a:p>
            <a:r>
              <a:rPr lang="pt-BR" dirty="0"/>
              <a:t>Q-Learning – Resultados (Case 1)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ED1E585-E3D8-4E1C-8053-FD3830DE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69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 </a:t>
            </a:r>
            <a:r>
              <a:rPr lang="pt-BR" sz="2000" dirty="0" err="1"/>
              <a:t>epsilon</a:t>
            </a:r>
            <a:r>
              <a:rPr lang="pt-BR" sz="2000" dirty="0"/>
              <a:t> = 1.0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decay_rate</a:t>
            </a:r>
            <a:r>
              <a:rPr lang="pt-BR" sz="2000" dirty="0"/>
              <a:t> = 0.001</a:t>
            </a:r>
          </a:p>
          <a:p>
            <a:r>
              <a:rPr lang="pt-BR" sz="2000" dirty="0"/>
              <a:t> alpha = </a:t>
            </a:r>
            <a:r>
              <a:rPr lang="pt-BR" sz="2000" dirty="0">
                <a:solidFill>
                  <a:srgbClr val="FF0000"/>
                </a:solidFill>
              </a:rPr>
              <a:t>1.0</a:t>
            </a:r>
          </a:p>
          <a:p>
            <a:r>
              <a:rPr lang="pt-BR" sz="2000" dirty="0"/>
              <a:t> </a:t>
            </a:r>
            <a:r>
              <a:rPr lang="pt-BR" sz="2000" dirty="0" err="1"/>
              <a:t>gamma</a:t>
            </a:r>
            <a:r>
              <a:rPr lang="pt-BR" sz="2000" dirty="0"/>
              <a:t> = </a:t>
            </a:r>
            <a:r>
              <a:rPr lang="pt-BR" sz="2000" dirty="0">
                <a:solidFill>
                  <a:srgbClr val="FF0000"/>
                </a:solidFill>
              </a:rPr>
              <a:t>0.99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98D024-70C0-4278-86F8-E2C95CE3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9" y="2664966"/>
            <a:ext cx="6301903" cy="38816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0A662EB-5A39-48A3-9AE3-9CBA2B00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28" y="2739172"/>
            <a:ext cx="5935769" cy="37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6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453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ALGORITMOS DE REINFORCEMENT LEARNING</vt:lpstr>
      <vt:lpstr>Objetivo do Ambiente</vt:lpstr>
      <vt:lpstr>Estados</vt:lpstr>
      <vt:lpstr>Ações</vt:lpstr>
      <vt:lpstr>Recompensa</vt:lpstr>
      <vt:lpstr>Episódio</vt:lpstr>
      <vt:lpstr>Q-Learning</vt:lpstr>
      <vt:lpstr>Q-Learning</vt:lpstr>
      <vt:lpstr>Q-Learning – Resultados (Case 1)</vt:lpstr>
      <vt:lpstr>Q-Learning – Resultados (Case 2)</vt:lpstr>
      <vt:lpstr>Q-Learning – Resultados - (Case 3)</vt:lpstr>
      <vt:lpstr>Q-Learning – Resultados (Mean 3 cases)</vt:lpstr>
      <vt:lpstr>Q-Learning – Resultados (Rewards 3 cases)</vt:lpstr>
      <vt:lpstr>SARSA  (STATE-ACTION-STATE-ACTION)</vt:lpstr>
      <vt:lpstr>SARSA</vt:lpstr>
      <vt:lpstr>Q-Learning – Resultados (Case 1)</vt:lpstr>
      <vt:lpstr>Q-Learning – Resultados (Case 2)</vt:lpstr>
      <vt:lpstr>Q-Learning – Resultados - (Case 3)</vt:lpstr>
      <vt:lpstr>Q-Learning – Resultados (Mean 3 cases)</vt:lpstr>
      <vt:lpstr>Q-Learning – Resultados (Rewards 3 cases)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REINFORCEMENT LEARNING</dc:title>
  <dc:creator>Leonardo Cardia Da Cruz</dc:creator>
  <cp:lastModifiedBy>Leonardo Cardia da Cruz</cp:lastModifiedBy>
  <cp:revision>24</cp:revision>
  <dcterms:created xsi:type="dcterms:W3CDTF">2019-11-25T17:39:01Z</dcterms:created>
  <dcterms:modified xsi:type="dcterms:W3CDTF">2019-11-30T17:45:36Z</dcterms:modified>
</cp:coreProperties>
</file>