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97648313b_0_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97648313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97648313b_0_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97648313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97648313b_0_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97648313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97648313b_0_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97648313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97648313b_0_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97648313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97648313b_0_10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97648313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97648313b_0_1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97648313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97648313b_0_1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97648313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97648313b_0_1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97648313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97648313b_0_1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97648313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ef645fb92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ef645fb9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97648313b_0_1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97648313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97648313b_0_1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97648313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97648313b_0_1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697648313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97648313b_0_1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697648313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97648313b_0_1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697648313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697648313b_0_1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697648313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97648313b_0_1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697648313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ef645fb92_0_3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ef645fb92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97648313b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97648313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97648313b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9764831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97648313b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97648313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97648313b_0_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97648313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97648313b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97648313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97648313b_0_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97648313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97648313b_0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97648313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b="1"/>
            </a:lvl1pPr>
            <a:lvl2pPr lvl="1">
              <a:buNone/>
              <a:defRPr b="1"/>
            </a:lvl2pPr>
            <a:lvl3pPr lvl="2">
              <a:buNone/>
              <a:defRPr b="1"/>
            </a:lvl3pPr>
            <a:lvl4pPr lvl="3">
              <a:buNone/>
              <a:defRPr b="1"/>
            </a:lvl4pPr>
            <a:lvl5pPr lvl="4">
              <a:buNone/>
              <a:defRPr b="1"/>
            </a:lvl5pPr>
            <a:lvl6pPr lvl="5">
              <a:buNone/>
              <a:defRPr b="1"/>
            </a:lvl6pPr>
            <a:lvl7pPr lvl="6">
              <a:buNone/>
              <a:defRPr b="1"/>
            </a:lvl7pPr>
            <a:lvl8pPr lvl="7">
              <a:buNone/>
              <a:defRPr b="1"/>
            </a:lvl8pPr>
            <a:lvl9pPr lvl="8">
              <a:buNone/>
              <a:defRPr b="1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0" y="1343925"/>
            <a:ext cx="9144000" cy="219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b="1" sz="1800">
                <a:solidFill>
                  <a:schemeClr val="dk1"/>
                </a:solidFill>
              </a:defRPr>
            </a:lvl1pPr>
            <a:lvl2pPr lvl="1" algn="r">
              <a:buNone/>
              <a:defRPr b="1" sz="1800">
                <a:solidFill>
                  <a:schemeClr val="dk1"/>
                </a:solidFill>
              </a:defRPr>
            </a:lvl2pPr>
            <a:lvl3pPr lvl="2" algn="r">
              <a:buNone/>
              <a:defRPr b="1" sz="1800">
                <a:solidFill>
                  <a:schemeClr val="dk1"/>
                </a:solidFill>
              </a:defRPr>
            </a:lvl3pPr>
            <a:lvl4pPr lvl="3" algn="r">
              <a:buNone/>
              <a:defRPr b="1" sz="1800">
                <a:solidFill>
                  <a:schemeClr val="dk1"/>
                </a:solidFill>
              </a:defRPr>
            </a:lvl4pPr>
            <a:lvl5pPr lvl="4" algn="r">
              <a:buNone/>
              <a:defRPr b="1" sz="1800">
                <a:solidFill>
                  <a:schemeClr val="dk1"/>
                </a:solidFill>
              </a:defRPr>
            </a:lvl5pPr>
            <a:lvl6pPr lvl="5" algn="r">
              <a:buNone/>
              <a:defRPr b="1" sz="1800">
                <a:solidFill>
                  <a:schemeClr val="dk1"/>
                </a:solidFill>
              </a:defRPr>
            </a:lvl6pPr>
            <a:lvl7pPr lvl="6" algn="r">
              <a:buNone/>
              <a:defRPr b="1" sz="1800">
                <a:solidFill>
                  <a:schemeClr val="dk1"/>
                </a:solidFill>
              </a:defRPr>
            </a:lvl7pPr>
            <a:lvl8pPr lvl="7" algn="r">
              <a:buNone/>
              <a:defRPr b="1" sz="1800">
                <a:solidFill>
                  <a:schemeClr val="dk1"/>
                </a:solidFill>
              </a:defRPr>
            </a:lvl8pPr>
            <a:lvl9pPr lvl="8" algn="r">
              <a:buNone/>
              <a:defRPr b="1" sz="18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0" y="6666125"/>
            <a:ext cx="9144000" cy="219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colab.research.google.com/drive/1yNb2lIKAdM1QJJCGfbB6-3WDkcTYs49w?usp=sharing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Lecture: Uninformed Search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Uniform-cost Search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UCS expands the node 𝑛 with the lowest path cost 𝑔(𝑛)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Implementation: frontier is a priority queue ordered by 𝑔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Equivalent to breadth-first search if step costs all equal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Equivalent to Dijkstra’s algorithm in general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goal test is applied to a node when it is selected for expansion</a:t>
            </a:r>
            <a:endParaRPr/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Uniform-cost Search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536624"/>
            <a:ext cx="8520600" cy="51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575"/>
              <a:t>function</a:t>
            </a:r>
            <a:r>
              <a:rPr lang="en" sz="1575"/>
              <a:t> UNIFORM-COST-SEARCH(problem) </a:t>
            </a:r>
            <a:r>
              <a:rPr b="1" lang="en" sz="1575"/>
              <a:t>returns</a:t>
            </a:r>
            <a:r>
              <a:rPr lang="en" sz="1575"/>
              <a:t> a solution, or failure</a:t>
            </a:r>
            <a:endParaRPr sz="1575"/>
          </a:p>
          <a:p>
            <a:pPr indent="457200" lvl="0" marL="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575"/>
              <a:t>node ← a node with STATE = problem.INITIAL-STATE, PATH-COST = 0</a:t>
            </a:r>
            <a:endParaRPr sz="1575"/>
          </a:p>
          <a:p>
            <a:pPr indent="457200" lvl="0" marL="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575"/>
              <a:t>frontier ← a priority queue ordered by PATH-COST, with node as the element</a:t>
            </a:r>
            <a:endParaRPr sz="1575"/>
          </a:p>
          <a:p>
            <a:pPr indent="457200" lvl="0" marL="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575"/>
              <a:t>explored ← an empty set</a:t>
            </a:r>
            <a:endParaRPr sz="1575"/>
          </a:p>
          <a:p>
            <a:pPr indent="457200" lvl="0" marL="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575"/>
              <a:t>loop do</a:t>
            </a:r>
            <a:endParaRPr b="1" sz="1575"/>
          </a:p>
          <a:p>
            <a:pPr indent="457200" lvl="0" marL="4572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575"/>
              <a:t>if</a:t>
            </a:r>
            <a:r>
              <a:rPr lang="en" sz="1575"/>
              <a:t> EMPTY?( frontier) </a:t>
            </a:r>
            <a:r>
              <a:rPr b="1" lang="en" sz="1575"/>
              <a:t>then</a:t>
            </a:r>
            <a:r>
              <a:rPr lang="en" sz="1575"/>
              <a:t> return failure</a:t>
            </a:r>
            <a:endParaRPr sz="1575"/>
          </a:p>
          <a:p>
            <a:pPr indent="457200" lvl="0" marL="4572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575"/>
              <a:t>node ← POP(frontier) </a:t>
            </a:r>
            <a:endParaRPr sz="1575"/>
          </a:p>
          <a:p>
            <a:pPr indent="457200" lvl="0" marL="4572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575"/>
              <a:t>if</a:t>
            </a:r>
            <a:r>
              <a:rPr lang="en" sz="1575"/>
              <a:t> problem.GOAL-TEST(node.STATE) </a:t>
            </a:r>
            <a:r>
              <a:rPr b="1" lang="en" sz="1575"/>
              <a:t>then</a:t>
            </a:r>
            <a:r>
              <a:rPr lang="en" sz="1575"/>
              <a:t> </a:t>
            </a:r>
            <a:r>
              <a:rPr b="1" lang="en" sz="1575"/>
              <a:t>return</a:t>
            </a:r>
            <a:r>
              <a:rPr lang="en" sz="1575"/>
              <a:t> SOLUTION(node)</a:t>
            </a:r>
            <a:endParaRPr sz="1575"/>
          </a:p>
          <a:p>
            <a:pPr indent="457200" lvl="0" marL="4572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575"/>
              <a:t>add node.STATE to explored</a:t>
            </a:r>
            <a:endParaRPr sz="1575"/>
          </a:p>
          <a:p>
            <a:pPr indent="0" lvl="0" marL="9144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575"/>
              <a:t>for</a:t>
            </a:r>
            <a:r>
              <a:rPr lang="en" sz="1575"/>
              <a:t> </a:t>
            </a:r>
            <a:r>
              <a:rPr b="1" lang="en" sz="1575"/>
              <a:t>each</a:t>
            </a:r>
            <a:r>
              <a:rPr lang="en" sz="1575"/>
              <a:t> action </a:t>
            </a:r>
            <a:r>
              <a:rPr b="1" lang="en" sz="1575"/>
              <a:t>in</a:t>
            </a:r>
            <a:r>
              <a:rPr lang="en" sz="1575"/>
              <a:t> problem.ACTIONS(node.STATE) </a:t>
            </a:r>
            <a:r>
              <a:rPr b="1" lang="en" sz="1575"/>
              <a:t>do</a:t>
            </a:r>
            <a:endParaRPr b="1" sz="1575"/>
          </a:p>
          <a:p>
            <a:pPr indent="457200" lvl="0" marL="9144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575"/>
              <a:t>child ← CHILD-NODE(problem, node, action)</a:t>
            </a:r>
            <a:endParaRPr sz="1575"/>
          </a:p>
          <a:p>
            <a:pPr indent="457200" lvl="0" marL="9144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575"/>
              <a:t>if</a:t>
            </a:r>
            <a:r>
              <a:rPr lang="en" sz="1575"/>
              <a:t> child.STATE is not in explored or frontier </a:t>
            </a:r>
            <a:r>
              <a:rPr b="1" lang="en" sz="1575"/>
              <a:t>then</a:t>
            </a:r>
            <a:endParaRPr b="1" sz="1575"/>
          </a:p>
          <a:p>
            <a:pPr indent="457200" lvl="0" marL="13716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575"/>
              <a:t>frontier ← INSERT(child, frontier)</a:t>
            </a:r>
            <a:endParaRPr sz="1575"/>
          </a:p>
          <a:p>
            <a:pPr indent="457200" lvl="0" marL="9144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575"/>
              <a:t>else if</a:t>
            </a:r>
            <a:r>
              <a:rPr lang="en" sz="1575"/>
              <a:t> child.STATE is in frontier with higher PATH-COST </a:t>
            </a:r>
            <a:r>
              <a:rPr b="1" lang="en" sz="1575"/>
              <a:t>then</a:t>
            </a:r>
            <a:endParaRPr b="1" sz="1575"/>
          </a:p>
          <a:p>
            <a:pPr indent="457200" lvl="0" marL="1371600" rtl="0" algn="just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1575"/>
              <a:t>replace that frontier node with child</a:t>
            </a:r>
            <a:endParaRPr sz="1575"/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Uniform-cost Search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Draw the search tree S → G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Write down the path</a:t>
            </a:r>
            <a:endParaRPr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763" y="2483250"/>
            <a:ext cx="6704475" cy="38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Uniform-cost Search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Search path: S → d → e → r → f → G, cost = 10</a:t>
            </a:r>
            <a:endParaRPr/>
          </a:p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249" y="2271925"/>
            <a:ext cx="2959500" cy="42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Uniform-cost Search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Evaluation: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Completeness: YES if the best solution has a finite cost and minimum arc cost is positive.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Time complexity: 𝑂(𝑏</a:t>
            </a:r>
            <a:r>
              <a:rPr baseline="30000" lang="en"/>
              <a:t>1+ 𝐶∗/𝜖 </a:t>
            </a:r>
            <a:r>
              <a:rPr lang="en"/>
              <a:t>)</a:t>
            </a:r>
            <a:endParaRPr/>
          </a:p>
          <a:p>
            <a:pPr indent="-368300" lvl="2" marL="1371600" rtl="0" algn="just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𝐶∗ </a:t>
            </a:r>
            <a:r>
              <a:rPr lang="en"/>
              <a:t>: the cost of the best solution</a:t>
            </a:r>
            <a:endParaRPr/>
          </a:p>
          <a:p>
            <a:pPr indent="-368300" lvl="2" marL="1371600" rtl="0" algn="just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𝜖 </a:t>
            </a:r>
            <a:r>
              <a:rPr lang="en"/>
              <a:t>: </a:t>
            </a:r>
            <a:r>
              <a:rPr lang="en"/>
              <a:t>minimal</a:t>
            </a:r>
            <a:r>
              <a:rPr lang="en"/>
              <a:t> action cost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Space complexity: </a:t>
            </a:r>
            <a:r>
              <a:rPr lang="en"/>
              <a:t>𝑂(𝑏</a:t>
            </a:r>
            <a:r>
              <a:rPr baseline="30000" lang="en"/>
              <a:t>1+ 𝐶∗/𝜖 </a:t>
            </a:r>
            <a:r>
              <a:rPr lang="en"/>
              <a:t>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Optimality: YES</a:t>
            </a:r>
            <a:endParaRPr/>
          </a:p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Depth-first Search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Implementation: frontier is a LIFO Stack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Evaluation: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Completeness: YES if loops prevented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Time complexity: 𝑂(𝑏</a:t>
            </a:r>
            <a:r>
              <a:rPr baseline="30000" lang="en"/>
              <a:t>𝑚</a:t>
            </a:r>
            <a:r>
              <a:rPr lang="en"/>
              <a:t>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Space complexity: 𝑂(𝑏𝑚)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Optimality: NO</a:t>
            </a:r>
            <a:endParaRPr/>
          </a:p>
        </p:txBody>
      </p:sp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Depth-first Search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Draw the search tree S → G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Write down the path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Nodes at the same level are handled in the alphabetic order</a:t>
            </a:r>
            <a:endParaRPr/>
          </a:p>
        </p:txBody>
      </p:sp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813" y="2909150"/>
            <a:ext cx="6102374" cy="37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Depth-limit Search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Standard DFS with a predetermined depth limit 𝑙, i.e., nodes at depth 𝑙 are treated as if they have no successors.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infinite problems solved</a:t>
            </a:r>
            <a:endParaRPr/>
          </a:p>
          <a:p>
            <a:pPr indent="-368300" lvl="0" marL="457200" rtl="0" algn="just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Depth limits can be based on knowledge of the problem.</a:t>
            </a:r>
            <a:endParaRPr/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Depth-limit Search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536626"/>
            <a:ext cx="85206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/>
              <a:t>function</a:t>
            </a:r>
            <a:r>
              <a:rPr lang="en"/>
              <a:t> DEPTH-LIMITED-SEARCH(problem, limit) </a:t>
            </a:r>
            <a:r>
              <a:rPr b="1" lang="en"/>
              <a:t>returns</a:t>
            </a:r>
            <a:r>
              <a:rPr lang="en"/>
              <a:t> a solution, or failure/cutoff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return</a:t>
            </a:r>
            <a:r>
              <a:rPr lang="en"/>
              <a:t> RECURSIVE-DLS(MAKE-NODE(problem.INITIAL-STATE), problem, limit)</a:t>
            </a:r>
            <a:endParaRPr/>
          </a:p>
        </p:txBody>
      </p:sp>
      <p:sp>
        <p:nvSpPr>
          <p:cNvPr id="180" name="Google Shape;180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2557225"/>
            <a:ext cx="8520600" cy="40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740"/>
              <a:t>function</a:t>
            </a:r>
            <a:r>
              <a:rPr lang="en" sz="1740"/>
              <a:t> RECURSIVE-DLS(node, problem, limit) </a:t>
            </a:r>
            <a:r>
              <a:rPr b="1" lang="en" sz="1740"/>
              <a:t>returns</a:t>
            </a:r>
            <a:r>
              <a:rPr lang="en" sz="1740"/>
              <a:t> a solution, or failure/cutoff</a:t>
            </a:r>
            <a:endParaRPr sz="1740"/>
          </a:p>
          <a:p>
            <a:pPr indent="45720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740"/>
              <a:t>if</a:t>
            </a:r>
            <a:r>
              <a:rPr lang="en" sz="1740"/>
              <a:t> problem.GOAL-TEST(node.STATE) </a:t>
            </a:r>
            <a:r>
              <a:rPr b="1" lang="en" sz="1740"/>
              <a:t>then</a:t>
            </a:r>
            <a:r>
              <a:rPr lang="en" sz="1740"/>
              <a:t> </a:t>
            </a:r>
            <a:r>
              <a:rPr b="1" lang="en" sz="1740"/>
              <a:t>return</a:t>
            </a:r>
            <a:r>
              <a:rPr lang="en" sz="1740"/>
              <a:t> SOLUTION(node) </a:t>
            </a:r>
            <a:endParaRPr sz="1740"/>
          </a:p>
          <a:p>
            <a:pPr indent="45720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740"/>
              <a:t>else</a:t>
            </a:r>
            <a:r>
              <a:rPr lang="en" sz="1740"/>
              <a:t> </a:t>
            </a:r>
            <a:r>
              <a:rPr b="1" lang="en" sz="1740"/>
              <a:t>if</a:t>
            </a:r>
            <a:r>
              <a:rPr lang="en" sz="1740"/>
              <a:t> limit = 0 </a:t>
            </a:r>
            <a:r>
              <a:rPr b="1" lang="en" sz="1740"/>
              <a:t>then</a:t>
            </a:r>
            <a:r>
              <a:rPr lang="en" sz="1740"/>
              <a:t> </a:t>
            </a:r>
            <a:r>
              <a:rPr b="1" lang="en" sz="1740"/>
              <a:t>return</a:t>
            </a:r>
            <a:r>
              <a:rPr lang="en" sz="1740"/>
              <a:t> cutoff</a:t>
            </a:r>
            <a:endParaRPr sz="1740"/>
          </a:p>
          <a:p>
            <a:pPr indent="45720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740"/>
              <a:t>else</a:t>
            </a:r>
            <a:r>
              <a:rPr lang="en" sz="1740"/>
              <a:t> cutoff_occurred? ← false</a:t>
            </a:r>
            <a:endParaRPr sz="1740"/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740"/>
              <a:t>for each</a:t>
            </a:r>
            <a:r>
              <a:rPr lang="en" sz="1740"/>
              <a:t> action </a:t>
            </a:r>
            <a:r>
              <a:rPr b="1" lang="en" sz="1740"/>
              <a:t>in</a:t>
            </a:r>
            <a:r>
              <a:rPr lang="en" sz="1740"/>
              <a:t> problem.ACTIONS(node.STATE) </a:t>
            </a:r>
            <a:r>
              <a:rPr b="1" lang="en" sz="1740"/>
              <a:t>do</a:t>
            </a:r>
            <a:endParaRPr b="1" sz="1740"/>
          </a:p>
          <a:p>
            <a:pPr indent="45720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740"/>
              <a:t>child ← CHILD-NODE(problem, node, action)</a:t>
            </a:r>
            <a:endParaRPr sz="1740"/>
          </a:p>
          <a:p>
            <a:pPr indent="45720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740"/>
              <a:t>result ← RECURSIVE-DLS(child, problem, limit – 1) </a:t>
            </a:r>
            <a:endParaRPr sz="1740"/>
          </a:p>
          <a:p>
            <a:pPr indent="45720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740"/>
              <a:t>if</a:t>
            </a:r>
            <a:r>
              <a:rPr lang="en" sz="1740"/>
              <a:t> result = cutoff </a:t>
            </a:r>
            <a:r>
              <a:rPr b="1" lang="en" sz="1740"/>
              <a:t>then</a:t>
            </a:r>
            <a:r>
              <a:rPr lang="en" sz="1740"/>
              <a:t> cutoff_occurred? ← true</a:t>
            </a:r>
            <a:endParaRPr sz="1740"/>
          </a:p>
          <a:p>
            <a:pPr indent="45720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740"/>
              <a:t>else</a:t>
            </a:r>
            <a:r>
              <a:rPr lang="en" sz="1740"/>
              <a:t> </a:t>
            </a:r>
            <a:r>
              <a:rPr b="1" lang="en" sz="1740"/>
              <a:t>if</a:t>
            </a:r>
            <a:r>
              <a:rPr lang="en" sz="1740"/>
              <a:t> result != failure </a:t>
            </a:r>
            <a:r>
              <a:rPr b="1" lang="en" sz="1740"/>
              <a:t>then</a:t>
            </a:r>
            <a:r>
              <a:rPr lang="en" sz="1740"/>
              <a:t> </a:t>
            </a:r>
            <a:r>
              <a:rPr b="1" lang="en" sz="1740"/>
              <a:t>return</a:t>
            </a:r>
            <a:r>
              <a:rPr lang="en" sz="1740"/>
              <a:t> result</a:t>
            </a:r>
            <a:endParaRPr sz="1740"/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b="1" lang="en" sz="1740"/>
              <a:t>if</a:t>
            </a:r>
            <a:r>
              <a:rPr lang="en" sz="1740"/>
              <a:t> cutoff_occurred? </a:t>
            </a:r>
            <a:r>
              <a:rPr b="1" lang="en" sz="1740"/>
              <a:t>then</a:t>
            </a:r>
            <a:r>
              <a:rPr lang="en" sz="1740"/>
              <a:t> </a:t>
            </a:r>
            <a:r>
              <a:rPr b="1" lang="en" sz="1740"/>
              <a:t>return</a:t>
            </a:r>
            <a:r>
              <a:rPr lang="en" sz="1740"/>
              <a:t> cutoff </a:t>
            </a:r>
            <a:r>
              <a:rPr b="1" lang="en" sz="1740"/>
              <a:t>else</a:t>
            </a:r>
            <a:r>
              <a:rPr lang="en" sz="1740"/>
              <a:t> </a:t>
            </a:r>
            <a:r>
              <a:rPr b="1" lang="en" sz="1740"/>
              <a:t>return</a:t>
            </a:r>
            <a:r>
              <a:rPr lang="en" sz="1740"/>
              <a:t> failure</a:t>
            </a:r>
            <a:endParaRPr sz="174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Depth-limit Search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Evaluation: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Completeness: maybe NO if</a:t>
            </a:r>
            <a:r>
              <a:rPr i="1" lang="en"/>
              <a:t> l</a:t>
            </a:r>
            <a:r>
              <a:rPr lang="en"/>
              <a:t> &lt; </a:t>
            </a:r>
            <a:r>
              <a:rPr i="1" lang="en"/>
              <a:t>d</a:t>
            </a:r>
            <a:endParaRPr i="1"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Time complexity: O(</a:t>
            </a:r>
            <a:r>
              <a:rPr i="1" lang="en"/>
              <a:t>b</a:t>
            </a:r>
            <a:r>
              <a:rPr baseline="30000" i="1" lang="en"/>
              <a:t>l</a:t>
            </a:r>
            <a:r>
              <a:rPr lang="en"/>
              <a:t>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Space complexity: O(</a:t>
            </a:r>
            <a:r>
              <a:rPr i="1" lang="en"/>
              <a:t>bl</a:t>
            </a:r>
            <a:r>
              <a:rPr lang="en"/>
              <a:t>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Optimality: NO if </a:t>
            </a:r>
            <a:r>
              <a:rPr i="1" lang="en"/>
              <a:t>l &gt; d</a:t>
            </a:r>
            <a:endParaRPr i="1"/>
          </a:p>
        </p:txBody>
      </p:sp>
      <p:sp>
        <p:nvSpPr>
          <p:cNvPr id="188" name="Google Shape;188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Uninformed Search Strategies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Breadth-first Search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Uniform-cost Search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Depth-first Search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Depth-limit Search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Iterative Deepening Search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Bidirectional Search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chemeClr val="dk1"/>
                </a:solidFill>
              </a:rPr>
              <a:t>‹#›</a:t>
            </a:fld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Deepening Search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536631"/>
            <a:ext cx="8520600" cy="13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General strategy, often used in combination with depth-first tree search to find the best depth limit.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Gradually increase the limit until a goal is found.</a:t>
            </a:r>
            <a:endParaRPr/>
          </a:p>
        </p:txBody>
      </p:sp>
      <p:sp>
        <p:nvSpPr>
          <p:cNvPr id="195" name="Google Shape;195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3107900"/>
            <a:ext cx="8520600" cy="21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function</a:t>
            </a:r>
            <a:r>
              <a:rPr lang="en" sz="1700"/>
              <a:t> ITERATIVE-DEEPENING-SEARCH(problem) </a:t>
            </a:r>
            <a:r>
              <a:rPr b="1" lang="en" sz="1700"/>
              <a:t>returns</a:t>
            </a:r>
            <a:r>
              <a:rPr lang="en" sz="1700"/>
              <a:t> a solution, or failure</a:t>
            </a:r>
            <a:endParaRPr sz="1700"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for</a:t>
            </a:r>
            <a:r>
              <a:rPr lang="en" sz="1700"/>
              <a:t> depth = 0 </a:t>
            </a:r>
            <a:r>
              <a:rPr b="1" lang="en" sz="1700"/>
              <a:t>to</a:t>
            </a:r>
            <a:r>
              <a:rPr lang="en" sz="1700"/>
              <a:t> ∞ </a:t>
            </a:r>
            <a:r>
              <a:rPr b="1" lang="en" sz="1700"/>
              <a:t>do</a:t>
            </a:r>
            <a:endParaRPr b="1" sz="1700"/>
          </a:p>
          <a:p>
            <a:pPr indent="45720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result ← DEPTH-LIMITED-SEARCH(problem, depth)</a:t>
            </a:r>
            <a:endParaRPr sz="1700"/>
          </a:p>
          <a:p>
            <a:pPr indent="457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if</a:t>
            </a:r>
            <a:r>
              <a:rPr lang="en" sz="1700"/>
              <a:t> result != cutoff </a:t>
            </a:r>
            <a:r>
              <a:rPr b="1" lang="en" sz="1700"/>
              <a:t>then</a:t>
            </a:r>
            <a:r>
              <a:rPr lang="en" sz="1700"/>
              <a:t> </a:t>
            </a:r>
            <a:r>
              <a:rPr b="1" lang="en" sz="1700"/>
              <a:t>return</a:t>
            </a:r>
            <a:r>
              <a:rPr lang="en" sz="1700"/>
              <a:t> result</a:t>
            </a:r>
            <a:endParaRPr sz="1700"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Deepening Search</a:t>
            </a:r>
            <a:endParaRPr/>
          </a:p>
        </p:txBody>
      </p:sp>
      <p:sp>
        <p:nvSpPr>
          <p:cNvPr id="202" name="Google Shape;202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35919"/>
            <a:ext cx="8520600" cy="4536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Deepening Search</a:t>
            </a:r>
            <a:endParaRPr/>
          </a:p>
        </p:txBody>
      </p:sp>
      <p:sp>
        <p:nvSpPr>
          <p:cNvPr id="209" name="Google Shape;209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37" y="1967150"/>
            <a:ext cx="8143924" cy="39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Deepening Search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Evaluation: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Completeness: </a:t>
            </a:r>
            <a:r>
              <a:rPr lang="en"/>
              <a:t>YES when the branching factor is finite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Time complexity: </a:t>
            </a:r>
            <a:r>
              <a:rPr lang="en"/>
              <a:t>O(</a:t>
            </a:r>
            <a:r>
              <a:rPr i="1" lang="en"/>
              <a:t>b</a:t>
            </a:r>
            <a:r>
              <a:rPr baseline="30000" i="1" lang="en"/>
              <a:t>d</a:t>
            </a:r>
            <a:r>
              <a:rPr lang="en"/>
              <a:t>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Space complexity: O(</a:t>
            </a:r>
            <a:r>
              <a:rPr i="1" lang="en"/>
              <a:t>bd</a:t>
            </a:r>
            <a:r>
              <a:rPr lang="en"/>
              <a:t>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Optimality: YES if costs are uniform</a:t>
            </a:r>
            <a:endParaRPr/>
          </a:p>
        </p:txBody>
      </p:sp>
      <p:sp>
        <p:nvSpPr>
          <p:cNvPr id="217" name="Google Shape;217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Bidirectional Search</a:t>
            </a:r>
            <a:endParaRPr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Two simultaneous searches: one from the initial state towards, and the other from the goal state backwards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Hoping that two searches meet in the middle</a:t>
            </a:r>
            <a:endParaRPr/>
          </a:p>
        </p:txBody>
      </p:sp>
      <p:sp>
        <p:nvSpPr>
          <p:cNvPr id="224" name="Google Shape;224;p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5" name="Google Shape;2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75" y="2922275"/>
            <a:ext cx="682942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Comparison of uninformed algorithms (tree-search versions)</a:t>
            </a:r>
            <a:endParaRPr/>
          </a:p>
        </p:txBody>
      </p:sp>
      <p:sp>
        <p:nvSpPr>
          <p:cNvPr id="232" name="Google Shape;232;p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50559"/>
            <a:ext cx="9143999" cy="3327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Implement uninformed search strategies in the given </a:t>
            </a:r>
            <a:r>
              <a:rPr lang="en" u="sng">
                <a:solidFill>
                  <a:schemeClr val="hlink"/>
                </a:solidFill>
                <a:hlinkClick r:id="rId3"/>
              </a:rPr>
              <a:t>notebook</a:t>
            </a:r>
            <a:r>
              <a:rPr lang="en"/>
              <a:t>.</a:t>
            </a:r>
            <a:endParaRPr/>
          </a:p>
        </p:txBody>
      </p:sp>
      <p:sp>
        <p:nvSpPr>
          <p:cNvPr id="240" name="Google Shape;240;p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Stuart Russell and Peter Norvig. 2009. Artificial Intelligence: A Modern Approach (3rd ed.). Prentice Hall Press, Upper Saddle River, NJ, USA.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Lê Hoài Bắc, Tô Hoài Việt. 2014. Giáo trình Cơ sở Trí tuệ nhân tạo. Khoa Công nghệ Thông tin. Trường ĐH Khoa học Tự nhiên, ĐHQG-HCM.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Nguyễn Ngọc Thảo, Nguyễn Hải Minh. 2020. Bài giảng Cơ sở Trí tuệ Nhân tạo. </a:t>
            </a:r>
            <a:r>
              <a:rPr lang="en"/>
              <a:t>Khoa Công nghệ Thông tin. Trường ĐH Khoa học Tự nhiên, ĐHQG-HCM.</a:t>
            </a:r>
            <a:endParaRPr/>
          </a:p>
        </p:txBody>
      </p:sp>
      <p:sp>
        <p:nvSpPr>
          <p:cNvPr id="247" name="Google Shape;247;p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Uninformed Search Strategies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No additional information about states beyond that provided in the problem definition → Blind Search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Breadth-first Search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Uniform-cost Search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Depth-first Search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Depth-limit Search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Iterative Deepening Search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Bidirectional Search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</a:t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275" y="1944350"/>
            <a:ext cx="6639451" cy="40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Implementation: frontier is a FIFO queue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goal test is applied to each node when it is generated rather than when it is selected for expansion.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Discard any new path to a state already in the frontier or in the explored set.</a:t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536625"/>
            <a:ext cx="8520600" cy="49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b="1" lang="en" sz="1704"/>
              <a:t>function</a:t>
            </a:r>
            <a:r>
              <a:rPr lang="en" sz="1704"/>
              <a:t> BREADTH-FIRST-SEARCH(problem) </a:t>
            </a:r>
            <a:r>
              <a:rPr b="1" lang="en" sz="1704"/>
              <a:t>returns</a:t>
            </a:r>
            <a:r>
              <a:rPr lang="en" sz="1704"/>
              <a:t> a solution, or failure</a:t>
            </a:r>
            <a:endParaRPr sz="1704"/>
          </a:p>
          <a:p>
            <a:pPr indent="0" lvl="0" marL="4572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" sz="1704"/>
              <a:t>node ← a node with STATE = problem.INITIAL-STATE, PATH-COST = 0</a:t>
            </a:r>
            <a:endParaRPr sz="1704"/>
          </a:p>
          <a:p>
            <a:pPr indent="0" lvl="0" marL="4572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b="1" lang="en" sz="1704"/>
              <a:t>if</a:t>
            </a:r>
            <a:r>
              <a:rPr lang="en" sz="1704"/>
              <a:t> problem.GOAL-TEST(node.STATE) </a:t>
            </a:r>
            <a:r>
              <a:rPr b="1" lang="en" sz="1704"/>
              <a:t>then</a:t>
            </a:r>
            <a:r>
              <a:rPr lang="en" sz="1704"/>
              <a:t> </a:t>
            </a:r>
            <a:r>
              <a:rPr b="1" lang="en" sz="1704"/>
              <a:t>return</a:t>
            </a:r>
            <a:r>
              <a:rPr lang="en" sz="1704"/>
              <a:t> SOLUTION(node)</a:t>
            </a:r>
            <a:endParaRPr sz="1704"/>
          </a:p>
          <a:p>
            <a:pPr indent="0" lvl="0" marL="4572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" sz="1704"/>
              <a:t>frontier ← a FIFO queue with node as the only element</a:t>
            </a:r>
            <a:endParaRPr sz="1704"/>
          </a:p>
          <a:p>
            <a:pPr indent="0" lvl="0" marL="4572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" sz="1704"/>
              <a:t>explored ← an empty set</a:t>
            </a:r>
            <a:endParaRPr sz="1704"/>
          </a:p>
          <a:p>
            <a:pPr indent="0" lvl="0" marL="4572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b="1" lang="en" sz="1704"/>
              <a:t>loop do</a:t>
            </a:r>
            <a:endParaRPr b="1" sz="1704"/>
          </a:p>
          <a:p>
            <a:pPr indent="0" lvl="0" marL="9144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b="1" lang="en" sz="1704"/>
              <a:t>if</a:t>
            </a:r>
            <a:r>
              <a:rPr lang="en" sz="1704"/>
              <a:t> EMPTY?( frontier) </a:t>
            </a:r>
            <a:r>
              <a:rPr b="1" lang="en" sz="1704"/>
              <a:t>then</a:t>
            </a:r>
            <a:r>
              <a:rPr lang="en" sz="1704"/>
              <a:t> </a:t>
            </a:r>
            <a:r>
              <a:rPr b="1" lang="en" sz="1704"/>
              <a:t>return</a:t>
            </a:r>
            <a:r>
              <a:rPr lang="en" sz="1704"/>
              <a:t> failure</a:t>
            </a:r>
            <a:endParaRPr sz="1704"/>
          </a:p>
          <a:p>
            <a:pPr indent="0" lvl="0" marL="9144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" sz="1704"/>
              <a:t>node ← POP(frontier)</a:t>
            </a:r>
            <a:endParaRPr sz="1704"/>
          </a:p>
          <a:p>
            <a:pPr indent="0" lvl="0" marL="9144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" sz="1704"/>
              <a:t>add node.STATE to explored</a:t>
            </a:r>
            <a:endParaRPr sz="1704"/>
          </a:p>
          <a:p>
            <a:pPr indent="0" lvl="0" marL="9144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b="1" lang="en" sz="1704"/>
              <a:t>for</a:t>
            </a:r>
            <a:r>
              <a:rPr lang="en" sz="1704"/>
              <a:t> </a:t>
            </a:r>
            <a:r>
              <a:rPr b="1" lang="en" sz="1704"/>
              <a:t>each</a:t>
            </a:r>
            <a:r>
              <a:rPr lang="en" sz="1704"/>
              <a:t> action </a:t>
            </a:r>
            <a:r>
              <a:rPr b="1" lang="en" sz="1704"/>
              <a:t>in</a:t>
            </a:r>
            <a:r>
              <a:rPr lang="en" sz="1704"/>
              <a:t> problem.ACTIONS(node.STATE) </a:t>
            </a:r>
            <a:r>
              <a:rPr b="1" lang="en" sz="1704"/>
              <a:t>do</a:t>
            </a:r>
            <a:endParaRPr b="1" sz="1704"/>
          </a:p>
          <a:p>
            <a:pPr indent="0" lvl="0" marL="1371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" sz="1704"/>
              <a:t>child ← CHILD-NODE(problem, node, action)</a:t>
            </a:r>
            <a:endParaRPr sz="1704"/>
          </a:p>
          <a:p>
            <a:pPr indent="0" lvl="0" marL="1371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b="1" lang="en" sz="1704"/>
              <a:t>if</a:t>
            </a:r>
            <a:r>
              <a:rPr lang="en" sz="1704"/>
              <a:t> child.STATE is not in explored or frontier </a:t>
            </a:r>
            <a:r>
              <a:rPr b="1" lang="en" sz="1704"/>
              <a:t>then</a:t>
            </a:r>
            <a:endParaRPr b="1" sz="1704"/>
          </a:p>
          <a:p>
            <a:pPr indent="0" lvl="0" marL="18288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b="1" lang="en" sz="1704"/>
              <a:t>if</a:t>
            </a:r>
            <a:r>
              <a:rPr lang="en" sz="1704"/>
              <a:t> problem.GOAL-TEST(child.STATE) </a:t>
            </a:r>
            <a:r>
              <a:rPr b="1" lang="en" sz="1704"/>
              <a:t>then</a:t>
            </a:r>
            <a:r>
              <a:rPr lang="en" sz="1704"/>
              <a:t> </a:t>
            </a:r>
            <a:endParaRPr sz="1704"/>
          </a:p>
          <a:p>
            <a:pPr indent="457200" lvl="0" marL="18288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b="1" lang="en" sz="1704"/>
              <a:t>return</a:t>
            </a:r>
            <a:r>
              <a:rPr lang="en" sz="1704"/>
              <a:t> SOLUTION(child) </a:t>
            </a:r>
            <a:endParaRPr sz="1704"/>
          </a:p>
          <a:p>
            <a:pPr indent="0" lvl="0" marL="18288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" sz="1704"/>
              <a:t>frontier ← INSERT(child, frontier)</a:t>
            </a:r>
            <a:endParaRPr sz="1704"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Draw the search tree S → G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Write down the path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Nodes at the same level are handled in the </a:t>
            </a:r>
            <a:r>
              <a:rPr lang="en"/>
              <a:t>alphabetic</a:t>
            </a:r>
            <a:r>
              <a:rPr lang="en"/>
              <a:t> order</a:t>
            </a:r>
            <a:endParaRPr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813" y="2909150"/>
            <a:ext cx="6102374" cy="37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</a:t>
            </a:r>
            <a:endParaRPr/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288" y="1782063"/>
            <a:ext cx="3286125" cy="41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538" y="1820167"/>
            <a:ext cx="334327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Evaluation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Completeness: YES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Time complexity: O(b</a:t>
            </a:r>
            <a:r>
              <a:rPr baseline="30000" lang="en"/>
              <a:t>d</a:t>
            </a:r>
            <a:r>
              <a:rPr lang="en"/>
              <a:t>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Space complexity: </a:t>
            </a:r>
            <a:r>
              <a:rPr lang="en"/>
              <a:t>O(b</a:t>
            </a:r>
            <a:r>
              <a:rPr baseline="30000" lang="en"/>
              <a:t>d</a:t>
            </a:r>
            <a:r>
              <a:rPr lang="en"/>
              <a:t>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Optimality: YES if costs are uniform</a:t>
            </a:r>
            <a:endParaRPr/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