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a9ef5ab8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a9ef5ab8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a9ef5ab8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a9ef5ab8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a9ef5ab8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a9ef5ab8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a9ef5ab8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a9ef5ab8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eedf037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eedf037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eedf0375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eedf0375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eedf0375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eedf0375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beedf0375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beedf0375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eedf0375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eedf0375e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eedf0375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eedf0375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97648313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97648313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ef645fb9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ef645fb9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a9ef5ab8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a9ef5ab8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a9ef5ab8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a9ef5ab8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a9ef5ab8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a9ef5ab8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a9ef5ab8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a9ef5ab8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a9ef5ab8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a9ef5ab8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a9ef5ab8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a9ef5ab8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a9ef5ab8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a9ef5ab8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sz="2800" b="1">
                <a:solidFill>
                  <a:srgbClr val="FF0000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800" b="1">
                <a:solidFill>
                  <a:schemeClr val="dk1"/>
                </a:solidFill>
              </a:defRPr>
            </a:lvl1pPr>
            <a:lvl2pPr lvl="1" algn="r">
              <a:buNone/>
              <a:defRPr sz="1800" b="1">
                <a:solidFill>
                  <a:schemeClr val="dk1"/>
                </a:solidFill>
              </a:defRPr>
            </a:lvl2pPr>
            <a:lvl3pPr lvl="2" algn="r">
              <a:buNone/>
              <a:defRPr sz="1800" b="1">
                <a:solidFill>
                  <a:schemeClr val="dk1"/>
                </a:solidFill>
              </a:defRPr>
            </a:lvl3pPr>
            <a:lvl4pPr lvl="3" algn="r">
              <a:buNone/>
              <a:defRPr sz="1800" b="1">
                <a:solidFill>
                  <a:schemeClr val="dk1"/>
                </a:solidFill>
              </a:defRPr>
            </a:lvl4pPr>
            <a:lvl5pPr lvl="4" algn="r">
              <a:buNone/>
              <a:defRPr sz="1800" b="1">
                <a:solidFill>
                  <a:schemeClr val="dk1"/>
                </a:solidFill>
              </a:defRPr>
            </a:lvl5pPr>
            <a:lvl6pPr lvl="5" algn="r">
              <a:buNone/>
              <a:defRPr sz="1800" b="1">
                <a:solidFill>
                  <a:schemeClr val="dk1"/>
                </a:solidFill>
              </a:defRPr>
            </a:lvl6pPr>
            <a:lvl7pPr lvl="6" algn="r">
              <a:buNone/>
              <a:defRPr sz="1800" b="1">
                <a:solidFill>
                  <a:schemeClr val="dk1"/>
                </a:solidFill>
              </a:defRPr>
            </a:lvl7pPr>
            <a:lvl8pPr lvl="7" algn="r">
              <a:buNone/>
              <a:defRPr sz="1800" b="1">
                <a:solidFill>
                  <a:schemeClr val="dk1"/>
                </a:solidFill>
              </a:defRPr>
            </a:lvl8pPr>
            <a:lvl9pPr lvl="8" algn="r">
              <a:buNone/>
              <a:defRPr sz="1800" b="1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fBjjFfFRSRdYqumNrgqtY_NxLAh6SAHi?usp=shar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Local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Hill-climbing Search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Hill climbing is often suboptimal, due to </a:t>
            </a:r>
            <a:r>
              <a:rPr lang="en" b="1"/>
              <a:t>local maxima</a:t>
            </a:r>
            <a:r>
              <a:rPr lang="en"/>
              <a:t>, </a:t>
            </a:r>
            <a:r>
              <a:rPr lang="en" b="1"/>
              <a:t>ridges</a:t>
            </a:r>
            <a:r>
              <a:rPr lang="en"/>
              <a:t> and </a:t>
            </a:r>
            <a:r>
              <a:rPr lang="en" b="1"/>
              <a:t>plateau</a:t>
            </a:r>
            <a:endParaRPr b="1"/>
          </a:p>
        </p:txBody>
      </p:sp>
      <p:sp>
        <p:nvSpPr>
          <p:cNvPr id="123" name="Google Shape;123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l="14755"/>
          <a:stretch/>
        </p:blipFill>
        <p:spPr>
          <a:xfrm>
            <a:off x="6444050" y="2966788"/>
            <a:ext cx="2699950" cy="250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580225"/>
            <a:ext cx="6073674" cy="34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Hill-climbing Search Variants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Stochastic hill climbing: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choose at random from among the uphill moves with a probability of selection varied with the moves’ steepness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First-choice hill climbing: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generate successors randomly until one is generated that is better than the current state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Random-restart hill climbing: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 series of hill-climbing searches from randomly generated initial states until a goal is found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Combine hill climbing with a random walk in some way that yields both efficiency and completeness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Shake hard (i.e., at a high temperature) and then gradually reduce the intensity of shaking (i.e., lower the temperature)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963" y="3283423"/>
            <a:ext cx="7304075" cy="30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Simulated Annealing</a:t>
            </a:r>
            <a:endParaRPr dirty="0"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1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 dirty="0"/>
              <a:t>function</a:t>
            </a:r>
            <a:r>
              <a:rPr lang="en" dirty="0"/>
              <a:t> SIMULATED-ANNEALING(problem, schedule)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 dirty="0"/>
              <a:t>returns</a:t>
            </a:r>
            <a:r>
              <a:rPr lang="en" dirty="0"/>
              <a:t> a solution state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 dirty="0"/>
              <a:t>inputs</a:t>
            </a:r>
            <a:r>
              <a:rPr lang="en" dirty="0"/>
              <a:t>: 	</a:t>
            </a:r>
            <a:r>
              <a:rPr lang="en" i="1" dirty="0"/>
              <a:t>problem</a:t>
            </a:r>
            <a:r>
              <a:rPr lang="en" dirty="0"/>
              <a:t>, a problem</a:t>
            </a:r>
            <a:endParaRPr dirty="0"/>
          </a:p>
          <a:p>
            <a:pPr marL="457200" lvl="0" indent="4572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i="1" dirty="0"/>
              <a:t>schedule</a:t>
            </a:r>
            <a:r>
              <a:rPr lang="en" dirty="0"/>
              <a:t>, a mapping from time to “temperature”</a:t>
            </a:r>
            <a:endParaRPr dirty="0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dirty="0" smtClean="0"/>
              <a:t>current ← MAKE-NODE(problem.INITIAL-STATE)</a:t>
            </a:r>
            <a:endParaRPr dirty="0" smtClean="0"/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dirty="0" smtClean="0"/>
              <a:t>for t = 1 to ∞ do</a:t>
            </a:r>
            <a:endParaRPr dirty="0" smtClean="0"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dirty="0" smtClean="0"/>
              <a:t>T </a:t>
            </a:r>
            <a:r>
              <a:rPr lang="en" dirty="0"/>
              <a:t>← </a:t>
            </a:r>
            <a:r>
              <a:rPr lang="en" i="1" dirty="0"/>
              <a:t>schedule</a:t>
            </a:r>
            <a:r>
              <a:rPr lang="en" dirty="0"/>
              <a:t>(t)</a:t>
            </a:r>
            <a:endParaRPr dirty="0"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 dirty="0"/>
              <a:t>if</a:t>
            </a:r>
            <a:r>
              <a:rPr lang="en" dirty="0"/>
              <a:t> T = 0 </a:t>
            </a:r>
            <a:r>
              <a:rPr lang="en" b="1" dirty="0"/>
              <a:t>then</a:t>
            </a:r>
            <a:r>
              <a:rPr lang="en" dirty="0"/>
              <a:t> </a:t>
            </a:r>
            <a:r>
              <a:rPr lang="en" b="1" dirty="0"/>
              <a:t>return</a:t>
            </a:r>
            <a:r>
              <a:rPr lang="en" dirty="0"/>
              <a:t> current</a:t>
            </a:r>
            <a:endParaRPr dirty="0"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dirty="0"/>
              <a:t>next ← a randomly selected successor of current</a:t>
            </a:r>
            <a:endParaRPr dirty="0"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dirty="0"/>
              <a:t>ΔE ← next.VALUE – current.VALUE</a:t>
            </a:r>
            <a:endParaRPr dirty="0"/>
          </a:p>
          <a:p>
            <a:pPr marL="9144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 dirty="0"/>
              <a:t>if</a:t>
            </a:r>
            <a:r>
              <a:rPr lang="en" dirty="0"/>
              <a:t> ΔE &gt; 0 </a:t>
            </a:r>
            <a:r>
              <a:rPr lang="en" b="1" dirty="0"/>
              <a:t>then</a:t>
            </a:r>
            <a:r>
              <a:rPr lang="en" dirty="0"/>
              <a:t> current ← next</a:t>
            </a:r>
            <a:endParaRPr dirty="0"/>
          </a:p>
          <a:p>
            <a:pPr marL="914400" lvl="0" indent="0" algn="just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 dirty="0"/>
              <a:t>else</a:t>
            </a:r>
            <a:r>
              <a:rPr lang="en" dirty="0"/>
              <a:t> current ← next only with probability e</a:t>
            </a:r>
            <a:r>
              <a:rPr lang="en" baseline="30000" dirty="0"/>
              <a:t>ΔE/T</a:t>
            </a:r>
            <a:endParaRPr baseline="30000" dirty="0"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Beam Search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Keep track of 𝑘 states rather than just one</a:t>
            </a:r>
            <a:endParaRPr dirty="0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Begin with 𝑘 randomly generated states</a:t>
            </a:r>
            <a:endParaRPr dirty="0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At each step, all successors of all 𝑘 states are generated</a:t>
            </a:r>
            <a:endParaRPr dirty="0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If the goal is not found, select the 𝑘 best successors from the complete list and repeat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088" y="3602250"/>
            <a:ext cx="4909825" cy="30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variant of stochastic beam search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Successor states are generated by combining two parent states rather than by modifying a single state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reproduction are sexual rather than asexual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34012"/>
            <a:ext cx="9143999" cy="2805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1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Population: a set of 𝑘 randomly generated states that GA begins with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Fitness function: an objective function that rates each state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Higher values for better state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8-queens: the number of non-attacking pairs of queens (min = 0, max = 8×7/2 = 28)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Produce the next generation by “simulated evolution”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Random selection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Crossover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Random mutation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state, or individual, is represented as a string over a finite alphabet – most commonly, a string of 0s and 1s.</a:t>
            </a:r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Pairs are selected at random for reproduction.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probability of being chosen for reproducing is directly proportional to the fitness score.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One individual may be selected several times or not at all.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11700" y="1536624"/>
            <a:ext cx="8520600" cy="50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function</a:t>
            </a:r>
            <a:r>
              <a:rPr lang="en"/>
              <a:t> GENETIC-ALGORITHM(population, FITNESS-FN)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returns</a:t>
            </a:r>
            <a:r>
              <a:rPr lang="en"/>
              <a:t> an individual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inputs</a:t>
            </a:r>
            <a:r>
              <a:rPr lang="en"/>
              <a:t>: 	</a:t>
            </a:r>
            <a:r>
              <a:rPr lang="en" i="1"/>
              <a:t>population</a:t>
            </a:r>
            <a:r>
              <a:rPr lang="en"/>
              <a:t>, a set of individuals</a:t>
            </a:r>
            <a:endParaRPr/>
          </a:p>
          <a:p>
            <a:pPr marL="4572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i="1"/>
              <a:t>FITNESS-FN</a:t>
            </a:r>
            <a:r>
              <a:rPr lang="en"/>
              <a:t>, a function that measures the fitness of an individual</a:t>
            </a:r>
            <a:endParaRPr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 b="1"/>
              <a:t>repeat</a:t>
            </a:r>
            <a:endParaRPr b="1"/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new_population ← empty set</a:t>
            </a:r>
            <a:endParaRPr/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for i = 1 to SIZE(population) do</a:t>
            </a:r>
            <a:endParaRPr/>
          </a:p>
          <a:p>
            <a:pPr marL="137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x ← RANDOM-SELECTION(population, FITNESS-FN)</a:t>
            </a:r>
            <a:endParaRPr/>
          </a:p>
          <a:p>
            <a:pPr marL="13716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y ← RANDOM-SELECTION(population, FITNESS-FN)</a:t>
            </a:r>
            <a:endParaRPr/>
          </a:p>
          <a:p>
            <a:pPr marL="9144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child ← REPRODUCE(x , y)</a:t>
            </a:r>
            <a:endParaRPr/>
          </a:p>
          <a:p>
            <a:pPr marL="9144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(small random probability) then child ← MUTATE(child) </a:t>
            </a:r>
            <a:endParaRPr/>
          </a:p>
          <a:p>
            <a:pPr marL="91440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add child to new_population</a:t>
            </a:r>
            <a:endParaRPr/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"/>
              <a:t>population ← new_population</a:t>
            </a:r>
            <a:endParaRPr/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until</a:t>
            </a:r>
            <a:r>
              <a:rPr lang="en"/>
              <a:t> some individual is fit enough, or enough time has elapsed</a:t>
            </a:r>
            <a:endParaRPr/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return</a:t>
            </a:r>
            <a:r>
              <a:rPr lang="en"/>
              <a:t> the best individual in population, according to FITNESS-FN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Algorithms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function</a:t>
            </a:r>
            <a:r>
              <a:rPr lang="en" sz="1800"/>
              <a:t> REPRODUCE(x , y)</a:t>
            </a:r>
            <a:endParaRPr sz="18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returns</a:t>
            </a:r>
            <a:r>
              <a:rPr lang="en" sz="1800"/>
              <a:t> an individual</a:t>
            </a:r>
            <a:endParaRPr sz="180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inputs</a:t>
            </a:r>
            <a:r>
              <a:rPr lang="en" sz="1800"/>
              <a:t>: x , y, parent individuals</a:t>
            </a:r>
            <a:endParaRPr sz="180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 ← LENGTH(x)</a:t>
            </a:r>
            <a:endParaRPr sz="180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 ← random number from 1 to n</a:t>
            </a:r>
            <a:endParaRPr sz="1800"/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return</a:t>
            </a:r>
            <a:r>
              <a:rPr lang="en" sz="1800"/>
              <a:t> APPEND(SUBSTRING(x , 1, c), SUBSTRING(y, c + 1, n))</a:t>
            </a:r>
            <a:endParaRPr sz="1800"/>
          </a:p>
        </p:txBody>
      </p:sp>
      <p:sp>
        <p:nvSpPr>
          <p:cNvPr id="191" name="Google Shape;191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Optimization Problems 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Hill-climbing Search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Local Beam Search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Genetic Algorithm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 b="1">
                <a:solidFill>
                  <a:schemeClr val="dk1"/>
                </a:solidFill>
              </a:rPr>
              <a:t>2</a:t>
            </a:fld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 uninformed search strategies in the 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.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Khoa Công nghệ Thông tin. Trường ĐH Khoa học Tự nhiên, ĐHQG-HCM.</a:t>
            </a:r>
            <a:endParaRPr/>
          </a:p>
        </p:txBody>
      </p:sp>
      <p:sp>
        <p:nvSpPr>
          <p:cNvPr id="205" name="Google Shape;205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search algorithms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Global search: explore search spaces systematically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Keep one or more paths in memory and record which alternatives have been explored at each point along the path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Many problems do not fit the “standard” search model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final configuration matters, not the order in which it is formed.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No “goal test” and no “path cost”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775" y="3949050"/>
            <a:ext cx="2662675" cy="26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problems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optimization problems find the best state according to an objective function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E.g., the Knight’s tour, TSP, scheduling, integrated-circuit design, factory-floor layout, automatic programming, vehicle routing, etc.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algorithms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Operate using a single current node and generally move only to neighbors of that node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Not systematic: the paths followed by the search are typically not retained.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Use very little memory: usually a constant amount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Often able to find reasonable solutions in large or infinite (continuous) state spaces.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search and Optimization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“Pure optimization” problems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All states have an objective function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Goal is to find state with max (or min) objective value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Local search can do quite well on these problems.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State-space landscape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landscape has both “location” and “elevation”: location  state, elevation  heuristic cost or objective function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complete local search algorithm finds a goal if one exists.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optimal local search algorithm finds a global extremum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163" y="3229700"/>
            <a:ext cx="6073674" cy="343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Hill-climbing Search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536628"/>
            <a:ext cx="8520600" cy="26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loop that continually moves in the direction of increasing value and terminates when it reaches a “peak”.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Not look ahead beyond the immediate neighbors of the current state.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 search tree maintained, only the state and the objective function’s value for the current node recorded.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313250" y="4184125"/>
            <a:ext cx="8520600" cy="24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function</a:t>
            </a:r>
            <a:r>
              <a:rPr lang="en" sz="2000">
                <a:solidFill>
                  <a:schemeClr val="dk1"/>
                </a:solidFill>
              </a:rPr>
              <a:t> HILL-CLIMBING(problem) </a:t>
            </a:r>
            <a:r>
              <a:rPr lang="en" sz="2000" b="1">
                <a:solidFill>
                  <a:schemeClr val="dk1"/>
                </a:solidFill>
              </a:rPr>
              <a:t>returns</a:t>
            </a:r>
            <a:r>
              <a:rPr lang="en" sz="2000">
                <a:solidFill>
                  <a:schemeClr val="dk1"/>
                </a:solidFill>
              </a:rPr>
              <a:t> a local maximum</a:t>
            </a:r>
            <a:endParaRPr sz="200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current ← MAKE-NODE(problem.INITIAL-STATE)</a:t>
            </a:r>
            <a:endParaRPr sz="20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</a:rPr>
              <a:t>loop do</a:t>
            </a:r>
            <a:endParaRPr sz="2000" b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neighbor ← a highest-valued successor of current</a:t>
            </a:r>
            <a:endParaRPr sz="20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</a:rPr>
              <a:t>if</a:t>
            </a:r>
            <a:r>
              <a:rPr lang="en" sz="2000">
                <a:solidFill>
                  <a:schemeClr val="dk1"/>
                </a:solidFill>
              </a:rPr>
              <a:t> neighbor.VALUE ≤ current.VALUE </a:t>
            </a:r>
            <a:r>
              <a:rPr lang="en" sz="2000" b="1">
                <a:solidFill>
                  <a:schemeClr val="dk1"/>
                </a:solidFill>
              </a:rPr>
              <a:t>then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lang="en" sz="2000" b="1">
                <a:solidFill>
                  <a:schemeClr val="dk1"/>
                </a:solidFill>
              </a:rPr>
              <a:t>return</a:t>
            </a:r>
            <a:r>
              <a:rPr lang="en" sz="2000">
                <a:solidFill>
                  <a:schemeClr val="dk1"/>
                </a:solidFill>
              </a:rPr>
              <a:t> current.STATE current ← neighbor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Hill-climbing: 8-queens problem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Complete-state formulation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All 8 queens on the board, one per column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Successor function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Move a single queen to another square in the same column 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8×7=56 successors</a:t>
            </a:r>
            <a:endParaRPr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Heuristic cost function h(𝑛)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number of pairs of queens that are ATTACKING each other, either directly or indirectly</a:t>
            </a:r>
            <a:endParaRPr/>
          </a:p>
          <a:p>
            <a:pPr marL="914400" lvl="1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Global minimum has h 𝑛 = 0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8375" y="4318375"/>
            <a:ext cx="2314074" cy="23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</Words>
  <Application>Microsoft Office PowerPoint</Application>
  <PresentationFormat>On-screen Show (4:3)</PresentationFormat>
  <Paragraphs>146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Simple Light</vt:lpstr>
      <vt:lpstr>Introduction to  Artificial Intelligence</vt:lpstr>
      <vt:lpstr>Outline</vt:lpstr>
      <vt:lpstr>Global search algorithms</vt:lpstr>
      <vt:lpstr>Optimization problems</vt:lpstr>
      <vt:lpstr>Local search algorithms</vt:lpstr>
      <vt:lpstr>Local search and Optimization</vt:lpstr>
      <vt:lpstr>State-space landscape</vt:lpstr>
      <vt:lpstr>Hill-climbing Search</vt:lpstr>
      <vt:lpstr>Hill-climbing: 8-queens problem</vt:lpstr>
      <vt:lpstr>Hill-climbing Search</vt:lpstr>
      <vt:lpstr>Hill-climbing Search Variants</vt:lpstr>
      <vt:lpstr>Simulated Annealing</vt:lpstr>
      <vt:lpstr>Simulated Annealing</vt:lpstr>
      <vt:lpstr>Local Beam Search</vt:lpstr>
      <vt:lpstr>Genetic Algorithms</vt:lpstr>
      <vt:lpstr>Genetic Algorithms</vt:lpstr>
      <vt:lpstr>Genetic Algorithms</vt:lpstr>
      <vt:lpstr>Genetic Algorithms</vt:lpstr>
      <vt:lpstr>Genetic Algorithms</vt:lpstr>
      <vt:lpstr>Homework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Artificial Intelligence</dc:title>
  <cp:lastModifiedBy>PC</cp:lastModifiedBy>
  <cp:revision>1</cp:revision>
  <dcterms:modified xsi:type="dcterms:W3CDTF">2024-04-27T10:07:45Z</dcterms:modified>
</cp:coreProperties>
</file>