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7D3A57-8955-4BD9-AC37-64357A77DCFD}">
  <a:tblStyle styleId="{797D3A57-8955-4BD9-AC37-64357A77DC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9e7b1b4ff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9e7b1b4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9e7b1b4ff_0_1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9e7b1b4f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9e7b1b4ff_0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9e7b1b4f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9e7b1b4ff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9e7b1b4f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e7b1b4ff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e7b1b4f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9e7b1b4ff_0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9e7b1b4f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9e7b1b4ff_0_1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9e7b1b4f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9e7b1b4ff_0_1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9e7b1b4f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9e7b1b4ff_0_1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9e7b1b4f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9e7b1b4ff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9e7b1b4f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9e7b1b4ff_0_2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9e7b1b4f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9e7b1b4ff_0_2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9e7b1b4f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9e7b1b4ff_0_2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9e7b1b4f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9e7b1b4ff_0_2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9e7b1b4f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9e7b1b4ff_0_2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9e7b1b4f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9e7b1b4ff_0_2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9e7b1b4f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9e7b1b4ff_0_2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9e7b1b4f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9e7b1b4ff_0_2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9e7b1b4f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9e7b1b4ff_0_2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c9e7b1b4f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9e7b1b4ff_0_2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9e7b1b4f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9e7b1b4f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9e7b1b4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9e7b1b4ff_0_3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9e7b1b4f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9e7b1b4ff_0_3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9e7b1b4f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9e7b1b4ff_0_3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9e7b1b4f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c9e7b1b4ff_0_3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c9e7b1b4f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9e7b1b4ff_0_3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9e7b1b4f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9e7b1b4ff_0_3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9e7b1b4f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9e7b1b4ff_0_3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c9e7b1b4f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9e7b1b4ff_0_3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9e7b1b4f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9e7b1b4ff_0_3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c9e7b1b4f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9e7b1b4ff_0_3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9e7b1b4ff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9e7b1b4ff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9e7b1b4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9e7b1b4ff_0_3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c9e7b1b4f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c9e7b1b4ff_0_4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c9e7b1b4f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9e7b1b4ff_0_4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9e7b1b4f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9e7b1b4ff_0_4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9e7b1b4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c9e7b1b4ff_0_4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c9e7b1b4f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9e7b1b4ff_0_4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c9e7b1b4f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c9e7b1b4ff_0_4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c9e7b1b4f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9e7b1b4ff_0_4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c9e7b1b4ff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9e7b1b4ff_0_4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9e7b1b4ff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9e7b1b4ff_0_4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c9e7b1b4ff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9e7b1b4ff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9e7b1b4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9e7b1b4ff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9e7b1b4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9e7b1b4ff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9e7b1b4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9e7b1b4ff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9e7b1b4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9e7b1b4ff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9e7b1b4f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Logical Agents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Logic: Syntax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1806350"/>
            <a:ext cx="84201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model specifies true/false for each proposition symbol</a:t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197525"/>
            <a:ext cx="84201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inference procedure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Given: a set of sentences, 𝑲𝑩, and sentence 𝜶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Goal: answer 𝑲𝑩 ⊨ 𝜶? = “Does 𝑲𝑩 semantically entail 𝜶?”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Approaches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Model-checking approach (Inference by enumeration)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Inference rules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Conversion to the inverse SAT problem (Resolution refutation)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Model-checking approach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Check if 𝛼 is true in every model in which 𝐾𝐵 is true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a truth table for checking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3" y="2445525"/>
            <a:ext cx="87915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by (depth-first) enumeration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536624"/>
            <a:ext cx="8520600" cy="50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function</a:t>
            </a:r>
            <a:r>
              <a:rPr lang="en" sz="2000"/>
              <a:t> TT-ENTAILS?(KB, α) </a:t>
            </a:r>
            <a:r>
              <a:rPr b="1" lang="en" sz="2000"/>
              <a:t>returns</a:t>
            </a:r>
            <a:r>
              <a:rPr lang="en" sz="2000"/>
              <a:t> true or false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inputs</a:t>
            </a:r>
            <a:r>
              <a:rPr lang="en" sz="2000"/>
              <a:t>: KB, the knowledge base, a sentence in propositional logic</a:t>
            </a:r>
            <a:endParaRPr sz="2000"/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α, the query, a sentence in propositional logic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symbols</a:t>
            </a:r>
            <a:r>
              <a:rPr lang="en" sz="2000"/>
              <a:t> ← a list of the proposition symbols in KB and α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return</a:t>
            </a:r>
            <a:r>
              <a:rPr lang="en" sz="2000"/>
              <a:t> TT-CHECK-ALL(KB, α, </a:t>
            </a:r>
            <a:r>
              <a:rPr i="1" lang="en" sz="2000"/>
              <a:t>symbols</a:t>
            </a:r>
            <a:r>
              <a:rPr lang="en" sz="2000"/>
              <a:t>, { })</a:t>
            </a:r>
            <a:endParaRPr sz="20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function</a:t>
            </a:r>
            <a:r>
              <a:rPr lang="en" sz="2000"/>
              <a:t> TT-CHECK-ALL(KB, α, symbols, model) </a:t>
            </a:r>
            <a:r>
              <a:rPr b="1" lang="en" sz="2000"/>
              <a:t>returns</a:t>
            </a:r>
            <a:r>
              <a:rPr lang="en" sz="2000"/>
              <a:t> true or false</a:t>
            </a:r>
            <a:endParaRPr sz="20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if</a:t>
            </a:r>
            <a:r>
              <a:rPr lang="en" sz="2000"/>
              <a:t> EMPTY?(</a:t>
            </a:r>
            <a:r>
              <a:rPr i="1" lang="en" sz="2000"/>
              <a:t>symbols</a:t>
            </a:r>
            <a:r>
              <a:rPr lang="en" sz="2000"/>
              <a:t>) </a:t>
            </a:r>
            <a:r>
              <a:rPr b="1" lang="en" sz="2000"/>
              <a:t>then</a:t>
            </a:r>
            <a:endParaRPr b="1" sz="20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if</a:t>
            </a:r>
            <a:r>
              <a:rPr lang="en" sz="2000"/>
              <a:t> PL-TRUE?(KB, model) </a:t>
            </a:r>
            <a:r>
              <a:rPr b="1" lang="en" sz="2000"/>
              <a:t>then</a:t>
            </a:r>
            <a:r>
              <a:rPr lang="en" sz="2000"/>
              <a:t> </a:t>
            </a:r>
            <a:r>
              <a:rPr b="1" lang="en" sz="2000"/>
              <a:t>return</a:t>
            </a:r>
            <a:r>
              <a:rPr lang="en" sz="2000"/>
              <a:t> PL-TRUE?(α, model)</a:t>
            </a:r>
            <a:endParaRPr sz="20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else</a:t>
            </a:r>
            <a:r>
              <a:rPr lang="en" sz="2000"/>
              <a:t> </a:t>
            </a:r>
            <a:r>
              <a:rPr b="1" lang="en" sz="2000"/>
              <a:t>return</a:t>
            </a:r>
            <a:r>
              <a:rPr lang="en" sz="2000"/>
              <a:t> true // when KB is false, always return true</a:t>
            </a:r>
            <a:endParaRPr sz="20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else do</a:t>
            </a:r>
            <a:endParaRPr b="1" sz="20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	</a:t>
            </a:r>
            <a:r>
              <a:rPr lang="en" sz="2000"/>
              <a:t>P ← FIRST(symbols)</a:t>
            </a:r>
            <a:endParaRPr b="1" sz="20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rest ← REST(</a:t>
            </a:r>
            <a:r>
              <a:rPr i="1" lang="en" sz="2000"/>
              <a:t>symbols</a:t>
            </a:r>
            <a:r>
              <a:rPr lang="en" sz="2000"/>
              <a:t>)</a:t>
            </a:r>
            <a:endParaRPr sz="2000"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return</a:t>
            </a:r>
            <a:r>
              <a:rPr lang="en" sz="2000"/>
              <a:t> (TT-CHECK-ALL(KB,α,rest,model ∪ {P = true})</a:t>
            </a:r>
            <a:endParaRPr sz="2000"/>
          </a:p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and</a:t>
            </a:r>
            <a:r>
              <a:rPr lang="en" sz="2000"/>
              <a:t> TT-CHECK-ALL(KB,α,rest,model ∪ {P = false}))</a:t>
            </a:r>
            <a:endParaRPr sz="2000"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Model-checking approach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Given a KB containing the following rules and facts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R1: IF hot AND smoky THEN fire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R2: IF alarm_beeps THEN smoky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R3: IF fire THEN sprinklers_on F1: alarm_beeps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F2: hot</a:t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Represent the KB in propositional logic with given symbols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 = hot, S = smoky, F = fire, A = alarms_beeps,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 = sprinklers_on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Answer the question “Sprinklers_on?” by using the model- checking approach.</a:t>
            </a:r>
            <a:endParaRPr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rules approach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Theorem proving: Apply rules of inference directly to the sentences in KB to construct a proof of the desired sentence without consulting models</a:t>
            </a:r>
            <a:endParaRPr/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equivalence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Two sentences 𝛼 and 𝛽 are logically equivalent if they are true in the same set of models.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𝜶 ≡ 𝜷 𝒊𝒇𝒇 𝜶 ⊨ 𝜷 𝒂𝒏𝒅 𝜷 ⊨ 𝜶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837" y="2930525"/>
            <a:ext cx="7116325" cy="3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sentence is valid if it is true in all models.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Valid sentences are also known as tautologies.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 Validity is connected to inference via the Deduction Theorem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𝛼 ⊨ 𝛽 𝑖𝑓𝑓 𝛼 ⇒ 𝛽 𝑖𝑠 𝑣𝑎𝑙𝑖𝑑</a:t>
            </a:r>
            <a:endParaRPr b="1"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Satisfiability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sentence is satisfiable if it is true in some model.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sentence is unsatisfiable if it is true in no models.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Satisfiability is connected to inference via the following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𝛼 ⊨ 𝛽 𝑖𝑓𝑓 𝛼 ∧ ¬𝛽 𝑖𝑠 𝑢𝑛𝑠𝑎𝑡𝑖𝑠𝑓𝑖𝑎𝑏𝑙𝑒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Refutation or proof by contradiction</a:t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SAT problem determines the satisfiability of sentences in propositional logic (NP-complete).</a:t>
            </a:r>
            <a:endParaRPr/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Knowledge-Based Agents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Logic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Propositional Logic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Propositional Theorem Proving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Effective Propositional Model Checking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 and </a:t>
            </a:r>
            <a:r>
              <a:rPr lang="en"/>
              <a:t>Satisfiability</a:t>
            </a:r>
            <a:r>
              <a:rPr lang="en"/>
              <a:t>	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𝐴 ∨ 𝐵 ⇒ 𝐴 ∧ 𝐶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𝐴 ∧ 𝐵 ⇒ 𝐴 ∨ 𝐶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(𝐴 ∨ 𝐵) ∧ (¬𝐵 ∨ 𝐶) ⇒ 𝐴 ∨ 𝐶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(𝐴 ∨ ¬𝐵) ⇒ 𝐴 ∧ 𝐵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Proofs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Proof: A chain of conclusions leads to the desired goal</a:t>
            </a:r>
            <a:endParaRPr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2434775"/>
            <a:ext cx="84010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Proofs</a:t>
            </a:r>
            <a:endParaRPr/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796038"/>
            <a:ext cx="86106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Monotonicity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</a:t>
            </a:r>
            <a:r>
              <a:rPr lang="en"/>
              <a:t>he set of entailed sentences only increases as information is added to the knowledge base.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𝑖𝑓 𝐾𝐵 ⊨ 𝛼 𝑡h𝑒𝑛 𝐾𝐵 ∧ 𝛽 ⊨ 𝛼</a:t>
            </a:r>
            <a:endParaRPr b="1"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Additional conclusions can be drawn without invalidating any conclusion 𝛼 already inferred.</a:t>
            </a:r>
            <a:endParaRPr/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536624"/>
            <a:ext cx="8520600" cy="50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Proof by Inference Rules: sound but not complete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Resolution: sound and complete, a single inference rule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Given 𝑙</a:t>
            </a:r>
            <a:r>
              <a:rPr baseline="-25000" lang="en"/>
              <a:t>𝑖</a:t>
            </a:r>
            <a:r>
              <a:rPr lang="en"/>
              <a:t> and 𝑚 are complementary literals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Unit resolution inference rule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1" marL="914400" rtl="0" algn="just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Full resolution rule</a:t>
            </a:r>
            <a:endParaRPr/>
          </a:p>
        </p:txBody>
      </p:sp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Resolution</a:t>
            </a:r>
            <a:endParaRPr/>
          </a:p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24" y="3107600"/>
            <a:ext cx="3371725" cy="1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325" y="5093125"/>
            <a:ext cx="7330597" cy="1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Resolution</a:t>
            </a:r>
            <a:endParaRPr/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88" y="1617363"/>
            <a:ext cx="782002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Resolution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Factoring: the resulting clause should contain only one copy of each literal.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any sentences 𝛼 and 𝛽 in propositional logic, a resolution-based theorem prover can decide whether 𝛼 ⊨ 𝛽.</a:t>
            </a:r>
            <a:endParaRPr/>
          </a:p>
        </p:txBody>
      </p:sp>
      <p:sp>
        <p:nvSpPr>
          <p:cNvPr id="238" name="Google Shape;238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Conjunctive Normal Form (CNF)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Resolution applies only to clauses, i.e. disjunctions of literals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Convert all sentences in KB into clauses (CNF form)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example, convert A ⇔ (B </a:t>
            </a:r>
            <a:r>
              <a:rPr b="1" lang="en" sz="1700"/>
              <a:t>∨ </a:t>
            </a:r>
            <a:r>
              <a:rPr lang="en"/>
              <a:t>C) into CNF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(¬A ∨ B ∨ C) ∧ (¬B ∨ A) ∧ (¬C ∨ A )</a:t>
            </a:r>
            <a:endParaRPr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to CNF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Eliminate ⇔: 𝛼 ⇔ 𝛽 ≡ 𝛼 ⇒𝛽 ∧ 𝛽 ⇒ 𝛼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Eliminate ⇒: 𝛼 ⇒ 𝛽 ≡ ¬𝛼 ∨ 𝛽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operator ¬ appears only in literals: “move ¬ inwards”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¬¬𝛼 ≡ 𝛼 (double-negation elimination)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¬(𝛼 ∧ 𝛽) ≡ ¬𝛼 ∨ ¬𝛽 (De Morgan)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¬(𝛼 ∨ 𝛽) ≡ ¬𝛼 ∧ ¬𝛽 (De Morgan)</a:t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Apply the distributivity law to distribute ∨ over ∧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(𝛼 ∧ 𝛽) ∨ 𝛾 ≡ (𝛼 ∨ 𝛾) ∧ (𝛽 ∨ 𝛾)</a:t>
            </a:r>
            <a:endParaRPr/>
          </a:p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536624"/>
            <a:ext cx="8520600" cy="5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Proof by contradiction: To show that 𝐾𝐵 ⊨ 𝛼, prove 𝐾𝐵 ∧ ¬𝛼 is unsatisfiable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91"/>
              <a:t>function</a:t>
            </a:r>
            <a:r>
              <a:rPr lang="en" sz="1691"/>
              <a:t> PL-RESOLUTION(KB, α) </a:t>
            </a:r>
            <a:r>
              <a:rPr b="1" lang="en" sz="1691"/>
              <a:t>returns</a:t>
            </a:r>
            <a:r>
              <a:rPr lang="en" sz="1691"/>
              <a:t> true or false</a:t>
            </a:r>
            <a:endParaRPr sz="1691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1"/>
              <a:t>inputs</a:t>
            </a:r>
            <a:r>
              <a:rPr lang="en" sz="1691"/>
              <a:t>: KB, the knowledge base, a sentence in propositional logic</a:t>
            </a:r>
            <a:endParaRPr sz="1691"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1"/>
              <a:t>    α, the query, a sentence in propositional logic</a:t>
            </a:r>
            <a:endParaRPr sz="1691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1"/>
              <a:t>clauses ← the set of clauses in the CNF representation of KB ∧ ¬α</a:t>
            </a:r>
            <a:endParaRPr sz="1691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1"/>
              <a:t>new ← { }</a:t>
            </a:r>
            <a:endParaRPr sz="1691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1"/>
              <a:t>loop do</a:t>
            </a:r>
            <a:endParaRPr b="1" sz="1691"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1"/>
              <a:t>for</a:t>
            </a:r>
            <a:r>
              <a:rPr lang="en" sz="1691"/>
              <a:t> </a:t>
            </a:r>
            <a:r>
              <a:rPr b="1" lang="en" sz="1691"/>
              <a:t>each</a:t>
            </a:r>
            <a:r>
              <a:rPr lang="en" sz="1691"/>
              <a:t> pair of clauses C</a:t>
            </a:r>
            <a:r>
              <a:rPr baseline="-25000" lang="en" sz="1691"/>
              <a:t>i</a:t>
            </a:r>
            <a:r>
              <a:rPr lang="en" sz="1691"/>
              <a:t>, C</a:t>
            </a:r>
            <a:r>
              <a:rPr baseline="-25000" lang="en" sz="1691"/>
              <a:t>j</a:t>
            </a:r>
            <a:r>
              <a:rPr lang="en" sz="1691"/>
              <a:t> </a:t>
            </a:r>
            <a:r>
              <a:rPr b="1" lang="en" sz="1691"/>
              <a:t>in</a:t>
            </a:r>
            <a:r>
              <a:rPr lang="en" sz="1691"/>
              <a:t> clauses </a:t>
            </a:r>
            <a:r>
              <a:rPr b="1" lang="en" sz="1691"/>
              <a:t>do</a:t>
            </a:r>
            <a:endParaRPr b="1" sz="1691"/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1"/>
              <a:t>resolvents ← PL-RESOLVE(C</a:t>
            </a:r>
            <a:r>
              <a:rPr baseline="-25000" lang="en" sz="1691"/>
              <a:t>i</a:t>
            </a:r>
            <a:r>
              <a:rPr lang="en" sz="1691"/>
              <a:t> , C</a:t>
            </a:r>
            <a:r>
              <a:rPr baseline="-25000" lang="en" sz="1691"/>
              <a:t>j</a:t>
            </a:r>
            <a:r>
              <a:rPr lang="en" sz="1691"/>
              <a:t>)</a:t>
            </a:r>
            <a:endParaRPr sz="1691"/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1"/>
              <a:t>if</a:t>
            </a:r>
            <a:r>
              <a:rPr lang="en" sz="1691"/>
              <a:t> resolvents contains the empty clause </a:t>
            </a:r>
            <a:r>
              <a:rPr b="1" lang="en" sz="1691"/>
              <a:t>then</a:t>
            </a:r>
            <a:r>
              <a:rPr lang="en" sz="1691"/>
              <a:t> </a:t>
            </a:r>
            <a:r>
              <a:rPr b="1" lang="en" sz="1691"/>
              <a:t>return</a:t>
            </a:r>
            <a:r>
              <a:rPr lang="en" sz="1691"/>
              <a:t> true</a:t>
            </a:r>
            <a:endParaRPr sz="1691"/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1"/>
              <a:t>new ← new ∪ resolvents</a:t>
            </a:r>
            <a:endParaRPr sz="1691"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1"/>
              <a:t>if</a:t>
            </a:r>
            <a:r>
              <a:rPr lang="en" sz="1691"/>
              <a:t> new ⊆ clauses </a:t>
            </a:r>
            <a:r>
              <a:rPr b="1" lang="en" sz="1691"/>
              <a:t>then</a:t>
            </a:r>
            <a:r>
              <a:rPr lang="en" sz="1691"/>
              <a:t> </a:t>
            </a:r>
            <a:r>
              <a:rPr b="1" lang="en" sz="1691"/>
              <a:t>return</a:t>
            </a:r>
            <a:r>
              <a:rPr lang="en" sz="1691"/>
              <a:t> false</a:t>
            </a:r>
            <a:endParaRPr sz="1691"/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1"/>
              <a:t>clauses ← clauses ∪ new</a:t>
            </a:r>
            <a:endParaRPr sz="1691"/>
          </a:p>
        </p:txBody>
      </p:sp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resolution algorithm</a:t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Knowledge-based agents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Supported by logic – a general class of representation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Combine and recombine information to suit myriad purposes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Knowledge base (KB): A set of sentences or facts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sentence represents some assertion about the world.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Axiom = the sentence that is not derived from other sentences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Inference: Derive (infer) new sentences from old ones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Add new sentences to the knowledge base and query what is known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Horn clauses and Definite clauses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Definite clause: a disjunction of literals of which exactly one is positive.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Horn clause: a disjunction of literals of which at most one is positive.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 clause: clauses with no positive literals</a:t>
            </a:r>
            <a:endParaRPr/>
          </a:p>
        </p:txBody>
      </p:sp>
      <p:sp>
        <p:nvSpPr>
          <p:cNvPr id="266" name="Google Shape;266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KB of definite clauses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KB containing only definite clauses are interesting.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Every definite clause can be written as an implication.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Inference can be done with forward-chaining and backward- chaining algorithms.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Deciding entailment can be done in linear time.</a:t>
            </a:r>
            <a:endParaRPr/>
          </a:p>
        </p:txBody>
      </p:sp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chaining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Key idea: Fire any rule whose premises are satisfied in the KB, add its conclusion to the KB, until the query is found.</a:t>
            </a:r>
            <a:endParaRPr/>
          </a:p>
        </p:txBody>
      </p:sp>
      <p:sp>
        <p:nvSpPr>
          <p:cNvPr id="280" name="Google Shape;280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611" y="2436300"/>
            <a:ext cx="6512775" cy="39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chaining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11700" y="1536624"/>
            <a:ext cx="8520600" cy="5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function</a:t>
            </a:r>
            <a:r>
              <a:rPr lang="en"/>
              <a:t> PL-FC-ENTAILS?(KB, q) </a:t>
            </a:r>
            <a:r>
              <a:rPr b="1" lang="en"/>
              <a:t>returns</a:t>
            </a:r>
            <a:r>
              <a:rPr lang="en"/>
              <a:t> true or false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inputs</a:t>
            </a:r>
            <a:r>
              <a:rPr lang="en"/>
              <a:t>: KB, the knowledge base, a set of propositional definite clauses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      q, the query, a proposition symbol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← a table, where count[c] is the number of symbols in c’s premise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inferred ← a table, where inferred[s] is initially false for all symbols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← a queue of symbols, initially symbols known to be true in KB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while</a:t>
            </a:r>
            <a:r>
              <a:rPr lang="en"/>
              <a:t> agenda is not empty </a:t>
            </a:r>
            <a:r>
              <a:rPr b="1" lang="en"/>
              <a:t>do</a:t>
            </a:r>
            <a:endParaRPr b="1"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p ← POP(agenda)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p = q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true</a:t>
            </a:r>
            <a:endParaRPr/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if</a:t>
            </a:r>
            <a:r>
              <a:rPr lang="en"/>
              <a:t> inferred[p] = false </a:t>
            </a:r>
            <a:r>
              <a:rPr b="1" lang="en"/>
              <a:t>then</a:t>
            </a:r>
            <a:endParaRPr b="1"/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inferred[p] ← true</a:t>
            </a:r>
            <a:endParaRPr/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for</a:t>
            </a:r>
            <a:r>
              <a:rPr lang="en"/>
              <a:t> </a:t>
            </a:r>
            <a:r>
              <a:rPr b="1" lang="en"/>
              <a:t>each</a:t>
            </a:r>
            <a:r>
              <a:rPr lang="en"/>
              <a:t> clause c </a:t>
            </a:r>
            <a:r>
              <a:rPr b="1" lang="en"/>
              <a:t>in</a:t>
            </a:r>
            <a:r>
              <a:rPr lang="en"/>
              <a:t> KB </a:t>
            </a:r>
            <a:r>
              <a:rPr b="1" lang="en"/>
              <a:t>where</a:t>
            </a:r>
            <a:r>
              <a:rPr lang="en"/>
              <a:t> p is in c.PREMISE </a:t>
            </a:r>
            <a:r>
              <a:rPr b="1" lang="en"/>
              <a:t>do</a:t>
            </a:r>
            <a:endParaRPr b="1"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decrement</a:t>
            </a:r>
            <a:r>
              <a:rPr lang="en"/>
              <a:t> count[c]</a:t>
            </a:r>
            <a:endParaRPr/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count[c] = 0 </a:t>
            </a:r>
            <a:r>
              <a:rPr b="1" lang="en"/>
              <a:t>then</a:t>
            </a:r>
            <a:r>
              <a:rPr lang="en"/>
              <a:t> add c.CONCLUSION to agenda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false</a:t>
            </a:r>
            <a:endParaRPr/>
          </a:p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chaining</a:t>
            </a:r>
            <a:endParaRPr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 rotWithShape="1">
          <a:blip r:embed="rId3">
            <a:alphaModFix/>
          </a:blip>
          <a:srcRect b="0" l="12831" r="0" t="0"/>
          <a:stretch/>
        </p:blipFill>
        <p:spPr>
          <a:xfrm>
            <a:off x="0" y="2137325"/>
            <a:ext cx="2478150" cy="35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650" y="2198113"/>
            <a:ext cx="2308550" cy="33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725" y="2225923"/>
            <a:ext cx="2256775" cy="33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7225" y="2272870"/>
            <a:ext cx="2256775" cy="324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chaining</a:t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8954"/>
            <a:ext cx="2338500" cy="341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500" y="2392351"/>
            <a:ext cx="2192800" cy="33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7850" y="2411637"/>
            <a:ext cx="2239800" cy="3264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4200" y="2364275"/>
            <a:ext cx="2239800" cy="33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chaining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Key idea: Work backwards from the query 𝒒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Avoid loops: A new subgoal is already on the goal stack?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Avoid repeated work: A new subgoal has already been proved true, or has already failed?</a:t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chaining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 b="0" l="2685" r="0" t="4607"/>
          <a:stretch/>
        </p:blipFill>
        <p:spPr>
          <a:xfrm>
            <a:off x="0" y="2046250"/>
            <a:ext cx="4325950" cy="37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050" y="2046251"/>
            <a:ext cx="4325951" cy="366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chaining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1550"/>
            <a:ext cx="4669925" cy="399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925" y="2361776"/>
            <a:ext cx="4463199" cy="37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chaining</a:t>
            </a:r>
            <a:endParaRPr/>
          </a:p>
        </p:txBody>
      </p:sp>
      <p:sp>
        <p:nvSpPr>
          <p:cNvPr id="337" name="Google Shape;337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4950"/>
            <a:ext cx="4631525" cy="39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1"/>
          <p:cNvPicPr preferRelativeResize="0"/>
          <p:nvPr/>
        </p:nvPicPr>
        <p:blipFill rotWithShape="1">
          <a:blip r:embed="rId4">
            <a:alphaModFix/>
          </a:blip>
          <a:srcRect b="0" l="2018" r="0" t="0"/>
          <a:stretch/>
        </p:blipFill>
        <p:spPr>
          <a:xfrm>
            <a:off x="4631525" y="2045725"/>
            <a:ext cx="4512475" cy="376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Knowledge-based agents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KB-AGENT(percept) </a:t>
            </a:r>
            <a:r>
              <a:rPr b="1" lang="en"/>
              <a:t>returns</a:t>
            </a:r>
            <a:r>
              <a:rPr lang="en"/>
              <a:t> an action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persistent</a:t>
            </a:r>
            <a:r>
              <a:rPr lang="en"/>
              <a:t>: KB, a knowledge base</a:t>
            </a:r>
            <a:endParaRPr/>
          </a:p>
          <a:p>
            <a:pPr indent="457200" lvl="0" marL="1371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t, a counter, initially 0, indicating time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TELL(KB, MAKE-PERCEPT-SENTENCE(percept, t))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 ← ASK(KB, MAKE-ACTION-QUERY(t))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TELL(KB, MAKE-ACTION-SENTENCE(action, t))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 ← t + 1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action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u="sng"/>
              <a:t>Inference mechanisms are hidden inside TELL and ASK</a:t>
            </a:r>
            <a:endParaRPr b="1" i="1" u="sng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chaining</a:t>
            </a:r>
            <a:endParaRPr/>
          </a:p>
        </p:txBody>
      </p:sp>
      <p:sp>
        <p:nvSpPr>
          <p:cNvPr id="345" name="Google Shape;345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3174"/>
            <a:ext cx="4791476" cy="39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223" y="2103175"/>
            <a:ext cx="4104876" cy="39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chaining</a:t>
            </a:r>
            <a:endParaRPr/>
          </a:p>
        </p:txBody>
      </p:sp>
      <p:sp>
        <p:nvSpPr>
          <p:cNvPr id="353" name="Google Shape;353;p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625" y="1677725"/>
            <a:ext cx="7262750" cy="486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vs. Backward chaining</a:t>
            </a:r>
            <a:endParaRPr/>
          </a:p>
        </p:txBody>
      </p:sp>
      <p:sp>
        <p:nvSpPr>
          <p:cNvPr id="360" name="Google Shape;360;p5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Forward chaining: data-driven, automatic, unconscious processing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Backward chaining: goal-driven, good for problem-solving</a:t>
            </a:r>
            <a:endParaRPr/>
          </a:p>
        </p:txBody>
      </p:sp>
      <p:sp>
        <p:nvSpPr>
          <p:cNvPr id="361" name="Google Shape;361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propositional inference</a:t>
            </a:r>
            <a:endParaRPr/>
          </a:p>
        </p:txBody>
      </p:sp>
      <p:sp>
        <p:nvSpPr>
          <p:cNvPr id="367" name="Google Shape;367;p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SAT problem (checking satisfiability)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Testing entailment, 𝛼 ⊨ 𝛽? = testing unsatisfiability of 𝛼 ∧ ¬𝛽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Two families of efficient algorithms for general propositional inference based on model checking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 backtracking search algorithms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DPLL algorithm (Davis, Putnam, Logemann, Loveland)</a:t>
            </a:r>
            <a:endParaRPr/>
          </a:p>
          <a:p>
            <a:pPr indent="-368300" lvl="1" marL="914400" rtl="0" algn="just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Incomplete local search algorithms(hill-climbing)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WalkSAT algorithm</a:t>
            </a:r>
            <a:endParaRPr/>
          </a:p>
        </p:txBody>
      </p:sp>
      <p:sp>
        <p:nvSpPr>
          <p:cNvPr id="368" name="Google Shape;368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DPLL algorithm</a:t>
            </a:r>
            <a:endParaRPr/>
          </a:p>
        </p:txBody>
      </p:sp>
      <p:sp>
        <p:nvSpPr>
          <p:cNvPr id="374" name="Google Shape;374;p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Determine whether an input propositional logic sentence (in CNF) is satisfiable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Improvements over truth table enumeration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Early termination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Pure symbol heuristic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Unit clause heuristic</a:t>
            </a:r>
            <a:endParaRPr/>
          </a:p>
        </p:txBody>
      </p:sp>
      <p:sp>
        <p:nvSpPr>
          <p:cNvPr id="375" name="Google Shape;375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DPLL algorithm</a:t>
            </a:r>
            <a:endParaRPr/>
          </a:p>
        </p:txBody>
      </p:sp>
      <p:sp>
        <p:nvSpPr>
          <p:cNvPr id="381" name="Google Shape;381;p5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Early termination: A clause is true if any literal is true and a sentence is false if any clause is false.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Pure symbol heuristic: A pure symbol always appears with the same "sign" in all clauses.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Unit clause heuristic: there is only one literal in the clause and thus this literal must be true</a:t>
            </a:r>
            <a:endParaRPr/>
          </a:p>
        </p:txBody>
      </p:sp>
      <p:sp>
        <p:nvSpPr>
          <p:cNvPr id="382" name="Google Shape;382;p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DPLL algorithm</a:t>
            </a:r>
            <a:endParaRPr/>
          </a:p>
        </p:txBody>
      </p:sp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DPLL-SATISFIABLE?(s)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returns</a:t>
            </a:r>
            <a:r>
              <a:rPr lang="en"/>
              <a:t> true or false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inputs</a:t>
            </a:r>
            <a:r>
              <a:rPr lang="en"/>
              <a:t>: s, a sentence in propositional logic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clauses ← the set of clauses in the CNF representation of s symbols ← a list of the proposition symbols in s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return</a:t>
            </a:r>
            <a:r>
              <a:rPr lang="en"/>
              <a:t> DPLL(clauses, symbols,{ })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DPLL algorithm</a:t>
            </a:r>
            <a:endParaRPr/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311700" y="1536624"/>
            <a:ext cx="8520600" cy="50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function</a:t>
            </a:r>
            <a:r>
              <a:rPr lang="en" sz="1800"/>
              <a:t> DPLL(clauses, symbols, model) </a:t>
            </a:r>
            <a:r>
              <a:rPr b="1" lang="en" sz="1800"/>
              <a:t>returns</a:t>
            </a:r>
            <a:r>
              <a:rPr lang="en" sz="1800"/>
              <a:t> true or false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if</a:t>
            </a:r>
            <a:r>
              <a:rPr lang="en" sz="1800"/>
              <a:t> every clause in clauses is true in model </a:t>
            </a:r>
            <a:r>
              <a:rPr b="1" lang="en" sz="1800"/>
              <a:t>then</a:t>
            </a:r>
            <a:r>
              <a:rPr lang="en" sz="1800"/>
              <a:t> return true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if</a:t>
            </a:r>
            <a:r>
              <a:rPr lang="en" sz="1800"/>
              <a:t> some clauses in clauses are false in model </a:t>
            </a:r>
            <a:r>
              <a:rPr b="1" lang="en" sz="1800"/>
              <a:t>then</a:t>
            </a:r>
            <a:r>
              <a:rPr lang="en" sz="1800"/>
              <a:t> return false</a:t>
            </a:r>
            <a:endParaRPr sz="18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P, value ← FIND-PURE-SYMBOL(symbols, clauses, model)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if</a:t>
            </a:r>
            <a:r>
              <a:rPr lang="en" sz="1800"/>
              <a:t> P is non-null </a:t>
            </a:r>
            <a:r>
              <a:rPr b="1" lang="en" sz="1800"/>
              <a:t>then</a:t>
            </a:r>
            <a:r>
              <a:rPr lang="en" sz="1800"/>
              <a:t> </a:t>
            </a:r>
            <a:r>
              <a:rPr b="1" lang="en" sz="1800"/>
              <a:t>return</a:t>
            </a:r>
            <a:r>
              <a:rPr lang="en" sz="1800"/>
              <a:t> DPLL(clauses, symbols – P, model ∪ {P=value})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P, value ← FIND-UNIT-CLAUSE(clauses, model)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if</a:t>
            </a:r>
            <a:r>
              <a:rPr lang="en" sz="1800"/>
              <a:t> P is non-null then </a:t>
            </a:r>
            <a:r>
              <a:rPr b="1" lang="en" sz="1800"/>
              <a:t>return</a:t>
            </a:r>
            <a:r>
              <a:rPr lang="en" sz="1800"/>
              <a:t> DPLL(clauses, symbols – P, model ∪ {P=value})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 ← FIRST(symbols)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rest ← REST(symbols)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return</a:t>
            </a:r>
            <a:r>
              <a:rPr lang="en" sz="1800"/>
              <a:t> DPLL(clauses, rest, model ∪ {P=true}) </a:t>
            </a:r>
            <a:endParaRPr sz="1800"/>
          </a:p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 DPLL(clauses, rest, model ∪ {P=false}))</a:t>
            </a:r>
            <a:endParaRPr sz="1800"/>
          </a:p>
        </p:txBody>
      </p:sp>
      <p:sp>
        <p:nvSpPr>
          <p:cNvPr id="396" name="Google Shape;396;p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WalkSAT algorithm</a:t>
            </a:r>
            <a:endParaRPr/>
          </a:p>
        </p:txBody>
      </p:sp>
      <p:sp>
        <p:nvSpPr>
          <p:cNvPr id="402" name="Google Shape;402;p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Incomplete, local search algorithm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 function: The min-conflict heuristic of minimizing the number of unsatisfied clauses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Balance between greediness and randomness</a:t>
            </a:r>
            <a:endParaRPr/>
          </a:p>
        </p:txBody>
      </p:sp>
      <p:pic>
        <p:nvPicPr>
          <p:cNvPr id="404" name="Google Shape;4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3" y="3287142"/>
            <a:ext cx="87915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WalkSAT algorithm</a:t>
            </a:r>
            <a:endParaRPr/>
          </a:p>
        </p:txBody>
      </p:sp>
      <p:sp>
        <p:nvSpPr>
          <p:cNvPr id="410" name="Google Shape;410;p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When the algorithm returns a model → The input sentence is indeed satisfiable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When it returns false → The sentence is unsatisfiable OR we need to give it more time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WalkSAT cannot always detect unsatisfiability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It is most useful when a solution is expected to exist</a:t>
            </a:r>
            <a:endParaRPr/>
          </a:p>
        </p:txBody>
      </p:sp>
      <p:sp>
        <p:nvSpPr>
          <p:cNvPr id="411" name="Google Shape;411;p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Logics are formal languages for representing information such that conclusions can be drawn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Syntax defines the well-formed sentences in the language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Semantics define the "meaning" of sentences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Models</a:t>
            </a:r>
            <a:r>
              <a:rPr lang="en"/>
              <a:t> are mathematical abstractions that fix the truth or falsehood of every relevant sentence.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𝑚 satisfies (or is a model of) 𝛼 if 𝛼 is true in model 𝑚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𝑀(𝛼) = the set of all models of 𝛼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17" name="Google Shape;417;p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418" name="Google Shape;418;p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Entailment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sentence follows logically from another sentence: 𝜶 ⊨ 𝜷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𝜶 ⊨𝜷 if and only if, in every model in which 𝜶 is true, 𝜷 is also true.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𝑀(𝛼) ⊆ 𝑀(𝛽)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𝑥 = 0 entails 𝑥𝑦 = 0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Entailment is a relationship between sentences that is based on semantics.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inference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𝐾𝐵 ⊨</a:t>
            </a:r>
            <a:r>
              <a:rPr baseline="-25000" lang="en"/>
              <a:t>𝑖</a:t>
            </a:r>
            <a:r>
              <a:rPr lang="en"/>
              <a:t> 𝛼 means 𝛼 can be derived from 𝐾𝐵 by procedure 𝑖.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Soundness: 𝑖 is sound if whenever 𝐾𝐵 ⊨</a:t>
            </a:r>
            <a:r>
              <a:rPr baseline="-25000" lang="en"/>
              <a:t>𝑖</a:t>
            </a:r>
            <a:r>
              <a:rPr lang="en"/>
              <a:t> 𝛼, it is also true that 𝐾𝐵 ⊨ 𝛼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Completeness: 𝑖 is complete if whenever 𝐾𝐵 ⊨ 𝛼, it is also true that 𝐾𝐵 ⊨</a:t>
            </a:r>
            <a:r>
              <a:rPr baseline="-25000" lang="en"/>
              <a:t>𝑖</a:t>
            </a:r>
            <a:r>
              <a:rPr lang="en"/>
              <a:t> 𝛼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and representation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reasoning agent gets its knowledge about the facts of the world as a sequence of logical sentences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Conclusions must be drawn only from those → without agent’s independent access to the world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Thus it is very important that the agent’s reasoning is sound.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Logic: Syntax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536624"/>
            <a:ext cx="8520600" cy="5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Propositional logic: the simplest logic illustrating basic ideas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Constants: TRUE or FALSE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Symbols stand for propositions (sentences): 𝑃, 𝑄, 𝑃, 𝑊, etc.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Logical connectives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Literal: atomic sentence (P) or negated atomic sentence (P)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1139313" y="32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{797D3A57-8955-4BD9-AC37-64357A77DCFD}</a:tableStyleId>
              </a:tblPr>
              <a:tblGrid>
                <a:gridCol w="2288450"/>
                <a:gridCol w="1414450"/>
                <a:gridCol w="3162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NOT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¬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Negation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AND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∧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Conjunction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OR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∨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Disjunction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IMPLIES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⇒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Implication (if..then)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IFF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⟺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Equivalence, biconditional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