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79D69C-3E66-4609-89DB-1FCDB15E3063}">
  <a:tblStyle styleId="{8879D69C-3E66-4609-89DB-1FCDB15E30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4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cc01fa6586_0_7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cc01fa658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cc01fa6586_0_8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cc01fa658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c01fa6586_0_9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c01fa6586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c01fa6586_0_10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cc01fa658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cc01fa6586_0_11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cc01fa6586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c01fa6586_0_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c01fa6586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c01fa6586_0_13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cc01fa6586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cc01fa6586_0_14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cc01fa6586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cc01fa6586_0_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cc01fa6586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cc01fa6586_0_17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cc01fa6586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ef645fb92_0_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ef645fb9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cc01fa6586_0_19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cc01fa658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c01fa6586_0_20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c01fa6586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cc01fa6586_0_21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cc01fa6586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cc01fa6586_0_22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cc01fa658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cc01fa6586_0_23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cc01fa658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cc01fa6586_0_25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cc01fa6586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cc01fa6586_0_26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cc01fa6586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cc01fa6586_0_27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cc01fa6586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cc01fa6586_0_2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cc01fa6586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cc01fa6586_0_30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cc01fa6586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cc01fa6586_0_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cc01fa658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cc01fa6586_0_31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cc01fa658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cc01fa6586_0_2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cc01fa6586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cc01fa6586_0_34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cc01fa6586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cc01fa6586_0_3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cc01fa6586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cc01fa6586_0_36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cc01fa6586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cc01fa6586_0_36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cc01fa6586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cc01fa6586_0_3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cc01fa6586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cc01fa6586_0_39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cc01fa6586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cc01fa6586_0_40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cc01fa6586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cc01fa6586_0_40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cc01fa6586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cc01fa6586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cc01fa658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cc01fa6586_0_41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cc01fa6586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cc01fa6586_0_42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cc01fa6586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cc01fa6586_0_43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cc01fa6586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cc01fa6586_0_4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cc01fa6586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cc01fa6586_0_45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cc01fa6586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cc01fa6586_0_46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cc01fa6586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cc01fa6586_0_48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cc01fa6586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cc01fa6586_0_49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cc01fa6586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cc01fa6586_0_49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cc01fa6586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aef645fb92_0_34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aef645fb92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cc01fa6586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cc01fa658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cc01fa6586_0_4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cc01fa658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c01fa6586_0_5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c01fa658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cc01fa6586_0_6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cc01fa658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cc01fa6586_0_7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cc01fa658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F0000"/>
              </a:buClr>
              <a:buSzPts val="2800"/>
              <a:buNone/>
              <a:defRPr sz="2800" b="1">
                <a:solidFill>
                  <a:srgbClr val="FF0000"/>
                </a:solidFill>
              </a:defRPr>
            </a:lvl1pPr>
            <a:lvl2pPr lvl="1" algn="ctr">
              <a:lnSpc>
                <a:spcPct val="100000"/>
              </a:lnSpc>
              <a:spcBef>
                <a:spcPts val="0"/>
              </a:spcBef>
              <a:spcAft>
                <a:spcPts val="0"/>
              </a:spcAft>
              <a:buClr>
                <a:srgbClr val="FF0000"/>
              </a:buClr>
              <a:buSzPts val="2800"/>
              <a:buNone/>
              <a:defRPr sz="2800" b="1">
                <a:solidFill>
                  <a:srgbClr val="FF0000"/>
                </a:solidFill>
              </a:defRPr>
            </a:lvl2pPr>
            <a:lvl3pPr lvl="2" algn="ctr">
              <a:lnSpc>
                <a:spcPct val="100000"/>
              </a:lnSpc>
              <a:spcBef>
                <a:spcPts val="0"/>
              </a:spcBef>
              <a:spcAft>
                <a:spcPts val="0"/>
              </a:spcAft>
              <a:buClr>
                <a:srgbClr val="FF0000"/>
              </a:buClr>
              <a:buSzPts val="2800"/>
              <a:buNone/>
              <a:defRPr sz="2800" b="1">
                <a:solidFill>
                  <a:srgbClr val="FF0000"/>
                </a:solidFill>
              </a:defRPr>
            </a:lvl3pPr>
            <a:lvl4pPr lvl="3" algn="ctr">
              <a:lnSpc>
                <a:spcPct val="100000"/>
              </a:lnSpc>
              <a:spcBef>
                <a:spcPts val="0"/>
              </a:spcBef>
              <a:spcAft>
                <a:spcPts val="0"/>
              </a:spcAft>
              <a:buClr>
                <a:srgbClr val="FF0000"/>
              </a:buClr>
              <a:buSzPts val="2800"/>
              <a:buNone/>
              <a:defRPr sz="2800" b="1">
                <a:solidFill>
                  <a:srgbClr val="FF0000"/>
                </a:solidFill>
              </a:defRPr>
            </a:lvl4pPr>
            <a:lvl5pPr lvl="4" algn="ctr">
              <a:lnSpc>
                <a:spcPct val="100000"/>
              </a:lnSpc>
              <a:spcBef>
                <a:spcPts val="0"/>
              </a:spcBef>
              <a:spcAft>
                <a:spcPts val="0"/>
              </a:spcAft>
              <a:buClr>
                <a:srgbClr val="FF0000"/>
              </a:buClr>
              <a:buSzPts val="2800"/>
              <a:buNone/>
              <a:defRPr sz="2800" b="1">
                <a:solidFill>
                  <a:srgbClr val="FF0000"/>
                </a:solidFill>
              </a:defRPr>
            </a:lvl5pPr>
            <a:lvl6pPr lvl="5" algn="ctr">
              <a:lnSpc>
                <a:spcPct val="100000"/>
              </a:lnSpc>
              <a:spcBef>
                <a:spcPts val="0"/>
              </a:spcBef>
              <a:spcAft>
                <a:spcPts val="0"/>
              </a:spcAft>
              <a:buClr>
                <a:srgbClr val="FF0000"/>
              </a:buClr>
              <a:buSzPts val="2800"/>
              <a:buNone/>
              <a:defRPr sz="2800" b="1">
                <a:solidFill>
                  <a:srgbClr val="FF0000"/>
                </a:solidFill>
              </a:defRPr>
            </a:lvl6pPr>
            <a:lvl7pPr lvl="6" algn="ctr">
              <a:lnSpc>
                <a:spcPct val="100000"/>
              </a:lnSpc>
              <a:spcBef>
                <a:spcPts val="0"/>
              </a:spcBef>
              <a:spcAft>
                <a:spcPts val="0"/>
              </a:spcAft>
              <a:buClr>
                <a:srgbClr val="FF0000"/>
              </a:buClr>
              <a:buSzPts val="2800"/>
              <a:buNone/>
              <a:defRPr sz="2800" b="1">
                <a:solidFill>
                  <a:srgbClr val="FF0000"/>
                </a:solidFill>
              </a:defRPr>
            </a:lvl7pPr>
            <a:lvl8pPr lvl="7" algn="ctr">
              <a:lnSpc>
                <a:spcPct val="100000"/>
              </a:lnSpc>
              <a:spcBef>
                <a:spcPts val="0"/>
              </a:spcBef>
              <a:spcAft>
                <a:spcPts val="0"/>
              </a:spcAft>
              <a:buClr>
                <a:srgbClr val="FF0000"/>
              </a:buClr>
              <a:buSzPts val="2800"/>
              <a:buNone/>
              <a:defRPr sz="2800" b="1">
                <a:solidFill>
                  <a:srgbClr val="FF0000"/>
                </a:solidFill>
              </a:defRPr>
            </a:lvl8pPr>
            <a:lvl9pPr lvl="8" algn="ctr">
              <a:lnSpc>
                <a:spcPct val="100000"/>
              </a:lnSpc>
              <a:spcBef>
                <a:spcPts val="0"/>
              </a:spcBef>
              <a:spcAft>
                <a:spcPts val="0"/>
              </a:spcAft>
              <a:buClr>
                <a:srgbClr val="FF0000"/>
              </a:buClr>
              <a:buSzPts val="2800"/>
              <a:buNone/>
              <a:defRPr sz="2800" b="1">
                <a:solidFill>
                  <a:srgbClr val="FF0000"/>
                </a:solidFill>
              </a:defRPr>
            </a:lvl9pPr>
          </a:lstStyle>
          <a:p>
            <a:endParaRPr/>
          </a:p>
        </p:txBody>
      </p:sp>
      <p:sp>
        <p:nvSpPr>
          <p:cNvPr id="13" name="Google Shape;13;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68300" algn="ctr">
              <a:spcBef>
                <a:spcPts val="0"/>
              </a:spcBef>
              <a:spcAft>
                <a:spcPts val="0"/>
              </a:spcAft>
              <a:buSzPts val="2200"/>
              <a:buChar char="●"/>
              <a:defRPr/>
            </a:lvl1pPr>
            <a:lvl2pPr marL="914400" lvl="1" indent="-368300" algn="ctr">
              <a:spcBef>
                <a:spcPts val="0"/>
              </a:spcBef>
              <a:spcAft>
                <a:spcPts val="0"/>
              </a:spcAft>
              <a:buSzPts val="2200"/>
              <a:buChar char="○"/>
              <a:defRPr/>
            </a:lvl2pPr>
            <a:lvl3pPr marL="1371600" lvl="2" indent="-368300" algn="ctr">
              <a:spcBef>
                <a:spcPts val="0"/>
              </a:spcBef>
              <a:spcAft>
                <a:spcPts val="0"/>
              </a:spcAft>
              <a:buSzPts val="2200"/>
              <a:buChar char="■"/>
              <a:defRPr/>
            </a:lvl3pPr>
            <a:lvl4pPr marL="1828800" lvl="3" indent="-368300" algn="ctr">
              <a:spcBef>
                <a:spcPts val="0"/>
              </a:spcBef>
              <a:spcAft>
                <a:spcPts val="0"/>
              </a:spcAft>
              <a:buSzPts val="2200"/>
              <a:buChar char="●"/>
              <a:defRPr/>
            </a:lvl4pPr>
            <a:lvl5pPr marL="2286000" lvl="4" indent="-368300" algn="ctr">
              <a:spcBef>
                <a:spcPts val="0"/>
              </a:spcBef>
              <a:spcAft>
                <a:spcPts val="0"/>
              </a:spcAft>
              <a:buSzPts val="2200"/>
              <a:buChar char="○"/>
              <a:defRPr/>
            </a:lvl5pPr>
            <a:lvl6pPr marL="2743200" lvl="5" indent="-368300" algn="ctr">
              <a:spcBef>
                <a:spcPts val="0"/>
              </a:spcBef>
              <a:spcAft>
                <a:spcPts val="0"/>
              </a:spcAft>
              <a:buSzPts val="2200"/>
              <a:buChar char="■"/>
              <a:defRPr/>
            </a:lvl6pPr>
            <a:lvl7pPr marL="3200400" lvl="6" indent="-368300" algn="ctr">
              <a:spcBef>
                <a:spcPts val="0"/>
              </a:spcBef>
              <a:spcAft>
                <a:spcPts val="0"/>
              </a:spcAft>
              <a:buSzPts val="2200"/>
              <a:buChar char="●"/>
              <a:defRPr/>
            </a:lvl7pPr>
            <a:lvl8pPr marL="3657600" lvl="7" indent="-368300" algn="ctr">
              <a:spcBef>
                <a:spcPts val="0"/>
              </a:spcBef>
              <a:spcAft>
                <a:spcPts val="0"/>
              </a:spcAft>
              <a:buSzPts val="2200"/>
              <a:buChar char="○"/>
              <a:defRPr/>
            </a:lvl8pPr>
            <a:lvl9pPr marL="4114800" lvl="8" indent="-368300" algn="ctr">
              <a:spcBef>
                <a:spcPts val="0"/>
              </a:spcBef>
              <a:spcAft>
                <a:spcPts val="0"/>
              </a:spcAft>
              <a:buSzPts val="2200"/>
              <a:buChar char="■"/>
              <a:defRPr/>
            </a:lvl9pPr>
          </a:lstStyle>
          <a:p>
            <a:endParaRPr/>
          </a:p>
        </p:txBody>
      </p:sp>
      <p:sp>
        <p:nvSpPr>
          <p:cNvPr id="48" name="Google Shape;48;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68300" algn="just">
              <a:spcBef>
                <a:spcPts val="0"/>
              </a:spcBef>
              <a:spcAft>
                <a:spcPts val="0"/>
              </a:spcAft>
              <a:buSzPts val="2200"/>
              <a:buChar char="●"/>
              <a:defRPr/>
            </a:lvl1pPr>
            <a:lvl2pPr marL="914400" lvl="1" indent="-368300" algn="just">
              <a:spcBef>
                <a:spcPts val="0"/>
              </a:spcBef>
              <a:spcAft>
                <a:spcPts val="0"/>
              </a:spcAft>
              <a:buSzPts val="2200"/>
              <a:buChar char="○"/>
              <a:defRPr/>
            </a:lvl2pPr>
            <a:lvl3pPr marL="1371600" lvl="2" indent="-368300" algn="just">
              <a:spcBef>
                <a:spcPts val="0"/>
              </a:spcBef>
              <a:spcAft>
                <a:spcPts val="0"/>
              </a:spcAft>
              <a:buSzPts val="2200"/>
              <a:buChar char="■"/>
              <a:defRPr/>
            </a:lvl3pPr>
            <a:lvl4pPr marL="1828800" lvl="3" indent="-368300" algn="just">
              <a:spcBef>
                <a:spcPts val="0"/>
              </a:spcBef>
              <a:spcAft>
                <a:spcPts val="0"/>
              </a:spcAft>
              <a:buSzPts val="2200"/>
              <a:buChar char="●"/>
              <a:defRPr/>
            </a:lvl4pPr>
            <a:lvl5pPr marL="2286000" lvl="4" indent="-368300" algn="just">
              <a:spcBef>
                <a:spcPts val="0"/>
              </a:spcBef>
              <a:spcAft>
                <a:spcPts val="0"/>
              </a:spcAft>
              <a:buSzPts val="2200"/>
              <a:buChar char="○"/>
              <a:defRPr/>
            </a:lvl5pPr>
            <a:lvl6pPr marL="2743200" lvl="5" indent="-368300" algn="just">
              <a:spcBef>
                <a:spcPts val="0"/>
              </a:spcBef>
              <a:spcAft>
                <a:spcPts val="0"/>
              </a:spcAft>
              <a:buSzPts val="2200"/>
              <a:buChar char="■"/>
              <a:defRPr/>
            </a:lvl6pPr>
            <a:lvl7pPr marL="3200400" lvl="6" indent="-368300" algn="just">
              <a:spcBef>
                <a:spcPts val="0"/>
              </a:spcBef>
              <a:spcAft>
                <a:spcPts val="0"/>
              </a:spcAft>
              <a:buSzPts val="2200"/>
              <a:buChar char="●"/>
              <a:defRPr/>
            </a:lvl7pPr>
            <a:lvl8pPr marL="3657600" lvl="7" indent="-368300" algn="just">
              <a:spcBef>
                <a:spcPts val="0"/>
              </a:spcBef>
              <a:spcAft>
                <a:spcPts val="0"/>
              </a:spcAft>
              <a:buSzPts val="2200"/>
              <a:buChar char="○"/>
              <a:defRPr/>
            </a:lvl8pPr>
            <a:lvl9pPr marL="4114800" lvl="8" indent="-368300" algn="just">
              <a:spcBef>
                <a:spcPts val="0"/>
              </a:spcBef>
              <a:spcAft>
                <a:spcPts val="0"/>
              </a:spcAft>
              <a:buSzPts val="22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b="1"/>
            </a:lvl1pPr>
            <a:lvl2pPr lvl="1">
              <a:buNone/>
              <a:defRPr b="1"/>
            </a:lvl2pPr>
            <a:lvl3pPr lvl="2">
              <a:buNone/>
              <a:defRPr b="1"/>
            </a:lvl3pPr>
            <a:lvl4pPr lvl="3">
              <a:buNone/>
              <a:defRPr b="1"/>
            </a:lvl4pPr>
            <a:lvl5pPr lvl="4">
              <a:buNone/>
              <a:defRPr b="1"/>
            </a:lvl5pPr>
            <a:lvl6pPr lvl="5">
              <a:buNone/>
              <a:defRPr b="1"/>
            </a:lvl6pPr>
            <a:lvl7pPr lvl="6">
              <a:buNone/>
              <a:defRPr b="1"/>
            </a:lvl7pPr>
            <a:lvl8pPr lvl="7">
              <a:buNone/>
              <a:defRPr b="1"/>
            </a:lvl8pPr>
            <a:lvl9pPr lvl="8">
              <a:buNone/>
              <a:defRPr b="1"/>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txBox="1"/>
          <p:nvPr/>
        </p:nvSpPr>
        <p:spPr>
          <a:xfrm>
            <a:off x="0" y="1343925"/>
            <a:ext cx="9144000" cy="219300"/>
          </a:xfrm>
          <a:prstGeom prst="rect">
            <a:avLst/>
          </a:prstGeom>
          <a:solidFill>
            <a:srgbClr val="38761D"/>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68300">
              <a:spcBef>
                <a:spcPts val="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41" name="Google Shape;41;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200"/>
              <a:buNone/>
              <a:defRPr/>
            </a:lvl1pPr>
          </a:lstStyle>
          <a:p>
            <a:endParaRPr/>
          </a:p>
        </p:txBody>
      </p:sp>
      <p:sp>
        <p:nvSpPr>
          <p:cNvPr id="44" name="Google Shape;4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b="1">
                <a:solidFill>
                  <a:schemeClr val="dk1"/>
                </a:solidFill>
              </a:defRPr>
            </a:lvl1pPr>
            <a:lvl2pPr lvl="1">
              <a:spcBef>
                <a:spcPts val="0"/>
              </a:spcBef>
              <a:spcAft>
                <a:spcPts val="0"/>
              </a:spcAft>
              <a:buClr>
                <a:schemeClr val="dk1"/>
              </a:buClr>
              <a:buSzPts val="2800"/>
              <a:buNone/>
              <a:defRPr sz="2800" b="1">
                <a:solidFill>
                  <a:schemeClr val="dk1"/>
                </a:solidFill>
              </a:defRPr>
            </a:lvl2pPr>
            <a:lvl3pPr lvl="2">
              <a:spcBef>
                <a:spcPts val="0"/>
              </a:spcBef>
              <a:spcAft>
                <a:spcPts val="0"/>
              </a:spcAft>
              <a:buClr>
                <a:schemeClr val="dk1"/>
              </a:buClr>
              <a:buSzPts val="2800"/>
              <a:buNone/>
              <a:defRPr sz="2800" b="1">
                <a:solidFill>
                  <a:schemeClr val="dk1"/>
                </a:solidFill>
              </a:defRPr>
            </a:lvl3pPr>
            <a:lvl4pPr lvl="3">
              <a:spcBef>
                <a:spcPts val="0"/>
              </a:spcBef>
              <a:spcAft>
                <a:spcPts val="0"/>
              </a:spcAft>
              <a:buClr>
                <a:schemeClr val="dk1"/>
              </a:buClr>
              <a:buSzPts val="2800"/>
              <a:buNone/>
              <a:defRPr sz="2800" b="1">
                <a:solidFill>
                  <a:schemeClr val="dk1"/>
                </a:solidFill>
              </a:defRPr>
            </a:lvl4pPr>
            <a:lvl5pPr lvl="4">
              <a:spcBef>
                <a:spcPts val="0"/>
              </a:spcBef>
              <a:spcAft>
                <a:spcPts val="0"/>
              </a:spcAft>
              <a:buClr>
                <a:schemeClr val="dk1"/>
              </a:buClr>
              <a:buSzPts val="2800"/>
              <a:buNone/>
              <a:defRPr sz="2800" b="1">
                <a:solidFill>
                  <a:schemeClr val="dk1"/>
                </a:solidFill>
              </a:defRPr>
            </a:lvl5pPr>
            <a:lvl6pPr lvl="5">
              <a:spcBef>
                <a:spcPts val="0"/>
              </a:spcBef>
              <a:spcAft>
                <a:spcPts val="0"/>
              </a:spcAft>
              <a:buClr>
                <a:schemeClr val="dk1"/>
              </a:buClr>
              <a:buSzPts val="2800"/>
              <a:buNone/>
              <a:defRPr sz="2800" b="1">
                <a:solidFill>
                  <a:schemeClr val="dk1"/>
                </a:solidFill>
              </a:defRPr>
            </a:lvl6pPr>
            <a:lvl7pPr lvl="6">
              <a:spcBef>
                <a:spcPts val="0"/>
              </a:spcBef>
              <a:spcAft>
                <a:spcPts val="0"/>
              </a:spcAft>
              <a:buClr>
                <a:schemeClr val="dk1"/>
              </a:buClr>
              <a:buSzPts val="2800"/>
              <a:buNone/>
              <a:defRPr sz="2800" b="1">
                <a:solidFill>
                  <a:schemeClr val="dk1"/>
                </a:solidFill>
              </a:defRPr>
            </a:lvl7pPr>
            <a:lvl8pPr lvl="7">
              <a:spcBef>
                <a:spcPts val="0"/>
              </a:spcBef>
              <a:spcAft>
                <a:spcPts val="0"/>
              </a:spcAft>
              <a:buClr>
                <a:schemeClr val="dk1"/>
              </a:buClr>
              <a:buSzPts val="2800"/>
              <a:buNone/>
              <a:defRPr sz="2800" b="1">
                <a:solidFill>
                  <a:schemeClr val="dk1"/>
                </a:solidFill>
              </a:defRPr>
            </a:lvl8pPr>
            <a:lvl9pPr lvl="8">
              <a:spcBef>
                <a:spcPts val="0"/>
              </a:spcBef>
              <a:spcAft>
                <a:spcPts val="0"/>
              </a:spcAft>
              <a:buClr>
                <a:schemeClr val="dk1"/>
              </a:buClr>
              <a:buSzPts val="2800"/>
              <a:buNone/>
              <a:defRPr sz="2800" b="1">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68300">
              <a:lnSpc>
                <a:spcPct val="115000"/>
              </a:lnSpc>
              <a:spcBef>
                <a:spcPts val="0"/>
              </a:spcBef>
              <a:spcAft>
                <a:spcPts val="0"/>
              </a:spcAft>
              <a:buClr>
                <a:schemeClr val="dk1"/>
              </a:buClr>
              <a:buSzPts val="2200"/>
              <a:buChar char="●"/>
              <a:defRPr sz="2200">
                <a:solidFill>
                  <a:schemeClr val="dk1"/>
                </a:solidFill>
              </a:defRPr>
            </a:lvl1pPr>
            <a:lvl2pPr marL="914400" lvl="1" indent="-368300">
              <a:lnSpc>
                <a:spcPct val="115000"/>
              </a:lnSpc>
              <a:spcBef>
                <a:spcPts val="0"/>
              </a:spcBef>
              <a:spcAft>
                <a:spcPts val="0"/>
              </a:spcAft>
              <a:buClr>
                <a:schemeClr val="dk1"/>
              </a:buClr>
              <a:buSzPts val="2200"/>
              <a:buChar char="○"/>
              <a:defRPr sz="2200">
                <a:solidFill>
                  <a:schemeClr val="dk1"/>
                </a:solidFill>
              </a:defRPr>
            </a:lvl2pPr>
            <a:lvl3pPr marL="1371600" lvl="2" indent="-368300">
              <a:lnSpc>
                <a:spcPct val="115000"/>
              </a:lnSpc>
              <a:spcBef>
                <a:spcPts val="0"/>
              </a:spcBef>
              <a:spcAft>
                <a:spcPts val="0"/>
              </a:spcAft>
              <a:buClr>
                <a:schemeClr val="dk1"/>
              </a:buClr>
              <a:buSzPts val="2200"/>
              <a:buChar char="■"/>
              <a:defRPr sz="2200">
                <a:solidFill>
                  <a:schemeClr val="dk1"/>
                </a:solidFill>
              </a:defRPr>
            </a:lvl3pPr>
            <a:lvl4pPr marL="1828800" lvl="3" indent="-368300">
              <a:lnSpc>
                <a:spcPct val="115000"/>
              </a:lnSpc>
              <a:spcBef>
                <a:spcPts val="0"/>
              </a:spcBef>
              <a:spcAft>
                <a:spcPts val="0"/>
              </a:spcAft>
              <a:buClr>
                <a:schemeClr val="dk1"/>
              </a:buClr>
              <a:buSzPts val="2200"/>
              <a:buChar char="●"/>
              <a:defRPr sz="2200">
                <a:solidFill>
                  <a:schemeClr val="dk1"/>
                </a:solidFill>
              </a:defRPr>
            </a:lvl4pPr>
            <a:lvl5pPr marL="2286000" lvl="4" indent="-368300">
              <a:lnSpc>
                <a:spcPct val="115000"/>
              </a:lnSpc>
              <a:spcBef>
                <a:spcPts val="0"/>
              </a:spcBef>
              <a:spcAft>
                <a:spcPts val="0"/>
              </a:spcAft>
              <a:buClr>
                <a:schemeClr val="dk1"/>
              </a:buClr>
              <a:buSzPts val="2200"/>
              <a:buChar char="○"/>
              <a:defRPr sz="2200">
                <a:solidFill>
                  <a:schemeClr val="dk1"/>
                </a:solidFill>
              </a:defRPr>
            </a:lvl5pPr>
            <a:lvl6pPr marL="2743200" lvl="5" indent="-368300">
              <a:lnSpc>
                <a:spcPct val="115000"/>
              </a:lnSpc>
              <a:spcBef>
                <a:spcPts val="0"/>
              </a:spcBef>
              <a:spcAft>
                <a:spcPts val="0"/>
              </a:spcAft>
              <a:buClr>
                <a:schemeClr val="dk1"/>
              </a:buClr>
              <a:buSzPts val="2200"/>
              <a:buChar char="■"/>
              <a:defRPr sz="2200">
                <a:solidFill>
                  <a:schemeClr val="dk1"/>
                </a:solidFill>
              </a:defRPr>
            </a:lvl6pPr>
            <a:lvl7pPr marL="3200400" lvl="6" indent="-368300">
              <a:lnSpc>
                <a:spcPct val="115000"/>
              </a:lnSpc>
              <a:spcBef>
                <a:spcPts val="0"/>
              </a:spcBef>
              <a:spcAft>
                <a:spcPts val="0"/>
              </a:spcAft>
              <a:buClr>
                <a:schemeClr val="dk1"/>
              </a:buClr>
              <a:buSzPts val="2200"/>
              <a:buChar char="●"/>
              <a:defRPr sz="2200">
                <a:solidFill>
                  <a:schemeClr val="dk1"/>
                </a:solidFill>
              </a:defRPr>
            </a:lvl7pPr>
            <a:lvl8pPr marL="3657600" lvl="7" indent="-368300">
              <a:lnSpc>
                <a:spcPct val="115000"/>
              </a:lnSpc>
              <a:spcBef>
                <a:spcPts val="0"/>
              </a:spcBef>
              <a:spcAft>
                <a:spcPts val="0"/>
              </a:spcAft>
              <a:buClr>
                <a:schemeClr val="dk1"/>
              </a:buClr>
              <a:buSzPts val="2200"/>
              <a:buChar char="○"/>
              <a:defRPr sz="2200">
                <a:solidFill>
                  <a:schemeClr val="dk1"/>
                </a:solidFill>
              </a:defRPr>
            </a:lvl8pPr>
            <a:lvl9pPr marL="4114800" lvl="8" indent="-368300">
              <a:lnSpc>
                <a:spcPct val="115000"/>
              </a:lnSpc>
              <a:spcBef>
                <a:spcPts val="0"/>
              </a:spcBef>
              <a:spcAft>
                <a:spcPts val="0"/>
              </a:spcAft>
              <a:buClr>
                <a:schemeClr val="dk1"/>
              </a:buClr>
              <a:buSzPts val="2200"/>
              <a:buChar char="■"/>
              <a:defRPr sz="2200">
                <a:solidFill>
                  <a:schemeClr val="dk1"/>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800" b="1">
                <a:solidFill>
                  <a:schemeClr val="dk1"/>
                </a:solidFill>
              </a:defRPr>
            </a:lvl1pPr>
            <a:lvl2pPr lvl="1" algn="r">
              <a:buNone/>
              <a:defRPr sz="1800" b="1">
                <a:solidFill>
                  <a:schemeClr val="dk1"/>
                </a:solidFill>
              </a:defRPr>
            </a:lvl2pPr>
            <a:lvl3pPr lvl="2" algn="r">
              <a:buNone/>
              <a:defRPr sz="1800" b="1">
                <a:solidFill>
                  <a:schemeClr val="dk1"/>
                </a:solidFill>
              </a:defRPr>
            </a:lvl3pPr>
            <a:lvl4pPr lvl="3" algn="r">
              <a:buNone/>
              <a:defRPr sz="1800" b="1">
                <a:solidFill>
                  <a:schemeClr val="dk1"/>
                </a:solidFill>
              </a:defRPr>
            </a:lvl4pPr>
            <a:lvl5pPr lvl="4" algn="r">
              <a:buNone/>
              <a:defRPr sz="1800" b="1">
                <a:solidFill>
                  <a:schemeClr val="dk1"/>
                </a:solidFill>
              </a:defRPr>
            </a:lvl5pPr>
            <a:lvl6pPr lvl="5" algn="r">
              <a:buNone/>
              <a:defRPr sz="1800" b="1">
                <a:solidFill>
                  <a:schemeClr val="dk1"/>
                </a:solidFill>
              </a:defRPr>
            </a:lvl6pPr>
            <a:lvl7pPr lvl="6" algn="r">
              <a:buNone/>
              <a:defRPr sz="1800" b="1">
                <a:solidFill>
                  <a:schemeClr val="dk1"/>
                </a:solidFill>
              </a:defRPr>
            </a:lvl7pPr>
            <a:lvl8pPr lvl="7" algn="r">
              <a:buNone/>
              <a:defRPr sz="1800" b="1">
                <a:solidFill>
                  <a:schemeClr val="dk1"/>
                </a:solidFill>
              </a:defRPr>
            </a:lvl8pPr>
            <a:lvl9pPr lvl="8" algn="r">
              <a:buNone/>
              <a:defRPr sz="1800" b="1">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0" y="6666125"/>
            <a:ext cx="9144000" cy="219300"/>
          </a:xfrm>
          <a:prstGeom prst="rect">
            <a:avLst/>
          </a:prstGeom>
          <a:solidFill>
            <a:srgbClr val="38761D"/>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Introduction to </a:t>
            </a:r>
            <a:endParaRPr dirty="0"/>
          </a:p>
          <a:p>
            <a:pPr marL="0" lvl="0" indent="0" algn="ctr" rtl="0">
              <a:spcBef>
                <a:spcPts val="0"/>
              </a:spcBef>
              <a:spcAft>
                <a:spcPts val="0"/>
              </a:spcAft>
              <a:buNone/>
            </a:pPr>
            <a:r>
              <a:rPr lang="en" dirty="0"/>
              <a:t>Artificial Intelligence</a:t>
            </a:r>
            <a:endParaRPr dirty="0"/>
          </a:p>
        </p:txBody>
      </p:sp>
      <p:sp>
        <p:nvSpPr>
          <p:cNvPr id="56" name="Google Shape;56;p13"/>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Lecture: First Order Logic</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FOL syntax</a:t>
            </a:r>
            <a:endParaRPr/>
          </a:p>
        </p:txBody>
      </p:sp>
      <p:sp>
        <p:nvSpPr>
          <p:cNvPr id="118" name="Google Shape;118;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119" name="Google Shape;119;p22"/>
          <p:cNvPicPr preferRelativeResize="0"/>
          <p:nvPr/>
        </p:nvPicPr>
        <p:blipFill>
          <a:blip r:embed="rId3">
            <a:alphaModFix/>
          </a:blip>
          <a:stretch>
            <a:fillRect/>
          </a:stretch>
        </p:blipFill>
        <p:spPr>
          <a:xfrm>
            <a:off x="543862" y="1591425"/>
            <a:ext cx="8056276" cy="507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FOL syntax</a:t>
            </a:r>
            <a:endParaRPr/>
          </a:p>
        </p:txBody>
      </p:sp>
      <p:sp>
        <p:nvSpPr>
          <p:cNvPr id="125" name="Google Shape;125;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126" name="Google Shape;126;p23"/>
          <p:cNvPicPr preferRelativeResize="0"/>
          <p:nvPr/>
        </p:nvPicPr>
        <p:blipFill>
          <a:blip r:embed="rId3">
            <a:alphaModFix/>
          </a:blip>
          <a:stretch>
            <a:fillRect/>
          </a:stretch>
        </p:blipFill>
        <p:spPr>
          <a:xfrm>
            <a:off x="152400" y="1701467"/>
            <a:ext cx="8839197" cy="25769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Terms</a:t>
            </a:r>
            <a:endParaRPr/>
          </a:p>
        </p:txBody>
      </p:sp>
      <p:sp>
        <p:nvSpPr>
          <p:cNvPr id="132" name="Google Shape;132;p2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A term is a logical expression that refers to an object</a:t>
            </a:r>
            <a:endParaRPr/>
          </a:p>
          <a:p>
            <a:pPr marL="914400" lvl="1" indent="-368300" algn="just" rtl="0">
              <a:spcBef>
                <a:spcPts val="0"/>
              </a:spcBef>
              <a:spcAft>
                <a:spcPts val="0"/>
              </a:spcAft>
              <a:buSzPts val="2200"/>
              <a:buChar char="○"/>
            </a:pPr>
            <a:r>
              <a:rPr lang="en"/>
              <a:t>Constant symbols: 𝐽𝑜h𝑛</a:t>
            </a:r>
            <a:endParaRPr/>
          </a:p>
          <a:p>
            <a:pPr marL="914400" lvl="1" indent="-368300" algn="just" rtl="0">
              <a:spcBef>
                <a:spcPts val="0"/>
              </a:spcBef>
              <a:spcAft>
                <a:spcPts val="0"/>
              </a:spcAft>
              <a:buSzPts val="2200"/>
              <a:buChar char="○"/>
            </a:pPr>
            <a:r>
              <a:rPr lang="en"/>
              <a:t>Function symbols: 𝐿𝑒𝑓𝑡𝐿𝑒𝑔(𝐽𝑜h𝑛)</a:t>
            </a:r>
            <a:endParaRPr/>
          </a:p>
          <a:p>
            <a:pPr marL="457200" lvl="0" indent="-368300" algn="just" rtl="0">
              <a:spcBef>
                <a:spcPts val="0"/>
              </a:spcBef>
              <a:spcAft>
                <a:spcPts val="0"/>
              </a:spcAft>
              <a:buSzPts val="2200"/>
              <a:buChar char="●"/>
            </a:pPr>
            <a:r>
              <a:rPr lang="en"/>
              <a:t>A complex term is formed by a function symbol followed by a parenthesized list of terms as arguments.</a:t>
            </a:r>
            <a:endParaRPr/>
          </a:p>
          <a:p>
            <a:pPr marL="457200" lvl="0" indent="-368300" algn="just" rtl="0">
              <a:spcBef>
                <a:spcPts val="0"/>
              </a:spcBef>
              <a:spcAft>
                <a:spcPts val="0"/>
              </a:spcAft>
              <a:buSzPts val="2200"/>
              <a:buChar char="●"/>
            </a:pPr>
            <a:r>
              <a:rPr lang="en"/>
              <a:t>Term = function(term</a:t>
            </a:r>
            <a:r>
              <a:rPr lang="en" baseline="-25000"/>
              <a:t>1</a:t>
            </a:r>
            <a:r>
              <a:rPr lang="en"/>
              <a:t>,...,term</a:t>
            </a:r>
            <a:r>
              <a:rPr lang="en" baseline="-25000"/>
              <a:t>n</a:t>
            </a:r>
            <a:r>
              <a:rPr lang="en"/>
              <a:t>) or constant or variable</a:t>
            </a:r>
            <a:endParaRPr/>
          </a:p>
        </p:txBody>
      </p:sp>
      <p:sp>
        <p:nvSpPr>
          <p:cNvPr id="133" name="Google Shape;133;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Atomic sentence</a:t>
            </a:r>
            <a:endParaRPr/>
          </a:p>
        </p:txBody>
      </p:sp>
      <p:sp>
        <p:nvSpPr>
          <p:cNvPr id="139" name="Google Shape;139;p2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An atomic sentence state facts by using a predicate symbol followed by a parenthesized list of terms.</a:t>
            </a:r>
            <a:endParaRPr/>
          </a:p>
          <a:p>
            <a:pPr marL="457200" lvl="0" indent="-368300" algn="just" rtl="0">
              <a:spcBef>
                <a:spcPts val="0"/>
              </a:spcBef>
              <a:spcAft>
                <a:spcPts val="0"/>
              </a:spcAft>
              <a:buSzPts val="2200"/>
              <a:buChar char="●"/>
            </a:pPr>
            <a:r>
              <a:rPr lang="en"/>
              <a:t>Atomic sentence = predicate(term</a:t>
            </a:r>
            <a:r>
              <a:rPr lang="en" baseline="-25000"/>
              <a:t>1</a:t>
            </a:r>
            <a:r>
              <a:rPr lang="en"/>
              <a:t>,...,term</a:t>
            </a:r>
            <a:r>
              <a:rPr lang="en" baseline="-25000"/>
              <a:t>n</a:t>
            </a:r>
            <a:r>
              <a:rPr lang="en"/>
              <a:t>)</a:t>
            </a:r>
            <a:endParaRPr/>
          </a:p>
          <a:p>
            <a:pPr marL="457200" lvl="0" indent="-368300" algn="just" rtl="0">
              <a:spcBef>
                <a:spcPts val="0"/>
              </a:spcBef>
              <a:spcAft>
                <a:spcPts val="0"/>
              </a:spcAft>
              <a:buSzPts val="2200"/>
              <a:buChar char="●"/>
            </a:pPr>
            <a:r>
              <a:rPr lang="en"/>
              <a:t>For example,</a:t>
            </a:r>
            <a:endParaRPr/>
          </a:p>
          <a:p>
            <a:pPr marL="914400" lvl="1" indent="-368300" algn="just" rtl="0">
              <a:spcBef>
                <a:spcPts val="0"/>
              </a:spcBef>
              <a:spcAft>
                <a:spcPts val="0"/>
              </a:spcAft>
              <a:buSzPts val="2200"/>
              <a:buChar char="○"/>
            </a:pPr>
            <a:r>
              <a:rPr lang="en"/>
              <a:t>Brother(Richard, John)</a:t>
            </a:r>
            <a:endParaRPr/>
          </a:p>
          <a:p>
            <a:pPr marL="914400" lvl="1" indent="-368300" algn="just" rtl="0">
              <a:spcBef>
                <a:spcPts val="0"/>
              </a:spcBef>
              <a:spcAft>
                <a:spcPts val="0"/>
              </a:spcAft>
              <a:buSzPts val="2200"/>
              <a:buChar char="○"/>
            </a:pPr>
            <a:r>
              <a:rPr lang="en"/>
              <a:t>Married(Father(Richard), Mother(John))</a:t>
            </a:r>
            <a:endParaRPr/>
          </a:p>
          <a:p>
            <a:pPr marL="457200" lvl="0" indent="-368300" algn="just" rtl="0">
              <a:spcBef>
                <a:spcPts val="0"/>
              </a:spcBef>
              <a:spcAft>
                <a:spcPts val="0"/>
              </a:spcAft>
              <a:buSzPts val="2200"/>
              <a:buChar char="●"/>
            </a:pPr>
            <a:r>
              <a:rPr lang="en"/>
              <a:t>It is true if the relation referred to by the predicate symbol holds among the objects referred to by the arguments</a:t>
            </a:r>
            <a:endParaRPr/>
          </a:p>
        </p:txBody>
      </p:sp>
      <p:sp>
        <p:nvSpPr>
          <p:cNvPr id="140" name="Google Shape;140;p2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Complex sentences</a:t>
            </a:r>
            <a:endParaRPr/>
          </a:p>
        </p:txBody>
      </p:sp>
      <p:sp>
        <p:nvSpPr>
          <p:cNvPr id="146" name="Google Shape;146;p2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A complex sentences are made from atomic sentences using connectives.</a:t>
            </a:r>
            <a:endParaRPr>
              <a:latin typeface="Courier New"/>
              <a:ea typeface="Courier New"/>
              <a:cs typeface="Courier New"/>
              <a:sym typeface="Courier New"/>
            </a:endParaRPr>
          </a:p>
          <a:p>
            <a:pPr marL="457200" lvl="0" indent="-368300" algn="just" rtl="0">
              <a:spcBef>
                <a:spcPts val="0"/>
              </a:spcBef>
              <a:spcAft>
                <a:spcPts val="0"/>
              </a:spcAft>
              <a:buSzPts val="2200"/>
              <a:buChar char="●"/>
            </a:pPr>
            <a:r>
              <a:rPr lang="en"/>
              <a:t>For example,</a:t>
            </a:r>
            <a:endParaRPr/>
          </a:p>
          <a:p>
            <a:pPr marL="914400" lvl="1" indent="-368300" algn="just" rtl="0">
              <a:spcBef>
                <a:spcPts val="0"/>
              </a:spcBef>
              <a:spcAft>
                <a:spcPts val="0"/>
              </a:spcAft>
              <a:buSzPts val="2200"/>
              <a:buChar char="○"/>
            </a:pPr>
            <a:r>
              <a:rPr lang="en"/>
              <a:t>¬𝐵𝑟𝑜𝑡h𝑒𝑟(𝐿𝑒𝑓𝑡𝐿𝑒𝑔(𝑅𝑖𝑐h𝑎𝑟𝑑), 𝐽𝑜h𝑛)</a:t>
            </a:r>
            <a:endParaRPr/>
          </a:p>
          <a:p>
            <a:pPr marL="914400" lvl="1" indent="-368300" algn="just" rtl="0">
              <a:spcBef>
                <a:spcPts val="0"/>
              </a:spcBef>
              <a:spcAft>
                <a:spcPts val="0"/>
              </a:spcAft>
              <a:buSzPts val="2200"/>
              <a:buChar char="○"/>
            </a:pPr>
            <a:r>
              <a:rPr lang="en"/>
              <a:t>𝐵𝑟𝑜𝑡h𝑒𝑟(𝑅𝑖𝑐h𝑎𝑟𝑑,𝐽𝑜h𝑛) ∧ 𝐵𝑟𝑜𝑡h𝑒𝑟(𝐽𝑜h𝑛,𝑅𝑖𝑐h𝑎𝑟𝑑)</a:t>
            </a:r>
            <a:endParaRPr/>
          </a:p>
          <a:p>
            <a:pPr marL="914400" lvl="1" indent="-368300" algn="just" rtl="0">
              <a:spcBef>
                <a:spcPts val="0"/>
              </a:spcBef>
              <a:spcAft>
                <a:spcPts val="0"/>
              </a:spcAft>
              <a:buSzPts val="2200"/>
              <a:buChar char="○"/>
            </a:pPr>
            <a:r>
              <a:rPr lang="en"/>
              <a:t>𝐾𝑖𝑛𝑔(𝑅𝑖𝑐h𝑎𝑟𝑑) ∨ 𝐾𝑖𝑛𝑔(𝐽𝑜h𝑛)</a:t>
            </a:r>
            <a:endParaRPr/>
          </a:p>
          <a:p>
            <a:pPr marL="914400" lvl="1" indent="-368300" algn="just" rtl="0">
              <a:spcBef>
                <a:spcPts val="0"/>
              </a:spcBef>
              <a:spcAft>
                <a:spcPts val="0"/>
              </a:spcAft>
              <a:buSzPts val="2200"/>
              <a:buChar char="○"/>
            </a:pPr>
            <a:r>
              <a:rPr lang="en"/>
              <a:t>¬𝐾𝑖𝑛𝑔(𝑅𝑖𝑐h𝑎𝑟𝑑) ⇒ 𝐾𝑖𝑛𝑔(𝐽𝑜h𝑛)</a:t>
            </a:r>
            <a:endParaRPr/>
          </a:p>
          <a:p>
            <a:pPr marL="457200" lvl="0" indent="-368300" algn="just" rtl="0">
              <a:spcBef>
                <a:spcPts val="0"/>
              </a:spcBef>
              <a:spcAft>
                <a:spcPts val="0"/>
              </a:spcAft>
              <a:buSzPts val="2200"/>
              <a:buChar char="●"/>
            </a:pPr>
            <a:r>
              <a:rPr lang="en"/>
              <a:t>Syntax and semantics are the same as in propositional logic.</a:t>
            </a:r>
            <a:endParaRPr/>
          </a:p>
        </p:txBody>
      </p:sp>
      <p:sp>
        <p:nvSpPr>
          <p:cNvPr id="147" name="Google Shape;147;p2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Quantifiers: Universal quantification</a:t>
            </a:r>
            <a:endParaRPr/>
          </a:p>
        </p:txBody>
      </p:sp>
      <p:sp>
        <p:nvSpPr>
          <p:cNvPr id="153" name="Google Shape;153;p27"/>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sz="2500"/>
              <a:t>∀</a:t>
            </a:r>
            <a:r>
              <a:rPr lang="en"/>
              <a:t>&lt;variables&gt; &lt;sentence&gt;</a:t>
            </a:r>
            <a:endParaRPr/>
          </a:p>
          <a:p>
            <a:pPr marL="914400" lvl="1" indent="-368300" algn="just" rtl="0">
              <a:spcBef>
                <a:spcPts val="0"/>
              </a:spcBef>
              <a:spcAft>
                <a:spcPts val="0"/>
              </a:spcAft>
              <a:buSzPts val="2200"/>
              <a:buChar char="○"/>
            </a:pPr>
            <a:r>
              <a:rPr lang="en"/>
              <a:t>E.g., “Students of FIT are smart.”</a:t>
            </a:r>
            <a:endParaRPr/>
          </a:p>
          <a:p>
            <a:pPr marL="914400" lvl="1" indent="-368300" algn="just" rtl="0">
              <a:spcBef>
                <a:spcPts val="0"/>
              </a:spcBef>
              <a:spcAft>
                <a:spcPts val="0"/>
              </a:spcAft>
              <a:buSzPts val="2200"/>
              <a:buChar char="○"/>
            </a:pPr>
            <a:r>
              <a:rPr lang="en" sz="2500"/>
              <a:t>∀</a:t>
            </a:r>
            <a:r>
              <a:rPr lang="en"/>
              <a:t>𝑥 𝑆𝑡𝑢𝑑𝑒𝑛𝑡(𝑥, 𝐹𝐼𝑇) ⇒ 𝑆𝑚𝑎𝑟𝑡(𝑥)</a:t>
            </a:r>
            <a:endParaRPr/>
          </a:p>
          <a:p>
            <a:pPr marL="457200" lvl="0" indent="-368300" algn="just" rtl="0">
              <a:spcBef>
                <a:spcPts val="0"/>
              </a:spcBef>
              <a:spcAft>
                <a:spcPts val="0"/>
              </a:spcAft>
              <a:buSzPts val="2200"/>
              <a:buChar char="●"/>
            </a:pPr>
            <a:r>
              <a:rPr lang="en" sz="2500"/>
              <a:t>∀</a:t>
            </a:r>
            <a:r>
              <a:rPr lang="en"/>
              <a:t>x P is true in a model m iff P is true with x being each possible object in the model.</a:t>
            </a:r>
            <a:endParaRPr/>
          </a:p>
          <a:p>
            <a:pPr marL="457200" lvl="0" indent="-368300" algn="just" rtl="0">
              <a:spcBef>
                <a:spcPts val="0"/>
              </a:spcBef>
              <a:spcAft>
                <a:spcPts val="0"/>
              </a:spcAft>
              <a:buSzPts val="2200"/>
              <a:buChar char="●"/>
            </a:pPr>
            <a:r>
              <a:rPr lang="en"/>
              <a:t>It is equivalent to the conjunction of instantiations of 𝑃.</a:t>
            </a:r>
            <a:endParaRPr/>
          </a:p>
          <a:p>
            <a:pPr marL="0" lvl="0" indent="0" algn="just" rtl="0">
              <a:spcBef>
                <a:spcPts val="1200"/>
              </a:spcBef>
              <a:spcAft>
                <a:spcPts val="0"/>
              </a:spcAft>
              <a:buNone/>
            </a:pPr>
            <a:r>
              <a:rPr lang="en"/>
              <a:t>Student(Lan, FIT) ⇒ Smart(Lan) 		∧ </a:t>
            </a:r>
            <a:endParaRPr/>
          </a:p>
          <a:p>
            <a:pPr marL="0" lvl="0" indent="0" algn="just" rtl="0">
              <a:spcBef>
                <a:spcPts val="1200"/>
              </a:spcBef>
              <a:spcAft>
                <a:spcPts val="0"/>
              </a:spcAft>
              <a:buNone/>
            </a:pPr>
            <a:r>
              <a:rPr lang="en"/>
              <a:t>Student(Tuan, FIT) ⇒ Smart(Tuan) 	∧ </a:t>
            </a:r>
            <a:endParaRPr/>
          </a:p>
          <a:p>
            <a:pPr marL="0" lvl="0" indent="0" algn="just" rtl="0">
              <a:spcBef>
                <a:spcPts val="1200"/>
              </a:spcBef>
              <a:spcAft>
                <a:spcPts val="0"/>
              </a:spcAft>
              <a:buNone/>
            </a:pPr>
            <a:r>
              <a:rPr lang="en"/>
              <a:t>Student(Long, FIT) ⇒ Smart(Long) 	∧ …</a:t>
            </a:r>
            <a:endParaRPr/>
          </a:p>
          <a:p>
            <a:pPr marL="0" lvl="0" indent="0" algn="just" rtl="0">
              <a:spcBef>
                <a:spcPts val="1200"/>
              </a:spcBef>
              <a:spcAft>
                <a:spcPts val="1200"/>
              </a:spcAft>
              <a:buNone/>
            </a:pPr>
            <a:endParaRPr/>
          </a:p>
        </p:txBody>
      </p:sp>
      <p:sp>
        <p:nvSpPr>
          <p:cNvPr id="154" name="Google Shape;154;p2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Variables</a:t>
            </a:r>
            <a:endParaRPr/>
          </a:p>
        </p:txBody>
      </p:sp>
      <p:sp>
        <p:nvSpPr>
          <p:cNvPr id="160" name="Google Shape;160;p2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A variable is a term all by itself and able to serve as the argument of a function</a:t>
            </a:r>
            <a:endParaRPr/>
          </a:p>
          <a:p>
            <a:pPr marL="914400" lvl="1" indent="-368300" algn="just" rtl="0">
              <a:spcBef>
                <a:spcPts val="0"/>
              </a:spcBef>
              <a:spcAft>
                <a:spcPts val="0"/>
              </a:spcAft>
              <a:buSzPts val="2200"/>
              <a:buChar char="○"/>
            </a:pPr>
            <a:r>
              <a:rPr lang="en"/>
              <a:t>E.g., in predicates 𝐾𝑖𝑛𝑔(𝑥) or in function 𝐿𝑒𝑓𝑡𝐿𝑒𝑔(𝑥).</a:t>
            </a:r>
            <a:endParaRPr/>
          </a:p>
          <a:p>
            <a:pPr marL="457200" lvl="0" indent="-368300" algn="just" rtl="0">
              <a:spcBef>
                <a:spcPts val="0"/>
              </a:spcBef>
              <a:spcAft>
                <a:spcPts val="0"/>
              </a:spcAft>
              <a:buSzPts val="2200"/>
              <a:buChar char="●"/>
            </a:pPr>
            <a:r>
              <a:rPr lang="en"/>
              <a:t>Usually represented by lowercase letters</a:t>
            </a:r>
            <a:endParaRPr/>
          </a:p>
          <a:p>
            <a:pPr marL="457200" lvl="0" indent="-368300" algn="just" rtl="0">
              <a:spcBef>
                <a:spcPts val="0"/>
              </a:spcBef>
              <a:spcAft>
                <a:spcPts val="0"/>
              </a:spcAft>
              <a:buSzPts val="2200"/>
              <a:buChar char="●"/>
            </a:pPr>
            <a:r>
              <a:rPr lang="en"/>
              <a:t>A term with no variables is called a ground term.</a:t>
            </a:r>
            <a:endParaRPr/>
          </a:p>
        </p:txBody>
      </p:sp>
      <p:sp>
        <p:nvSpPr>
          <p:cNvPr id="161" name="Google Shape;161;p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common mistake to avoid</a:t>
            </a:r>
            <a:endParaRPr/>
          </a:p>
        </p:txBody>
      </p:sp>
      <p:sp>
        <p:nvSpPr>
          <p:cNvPr id="167" name="Google Shape;167;p29"/>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Typically, ⇒ is the main connective with </a:t>
            </a:r>
            <a:r>
              <a:rPr lang="en" sz="2500"/>
              <a:t>∀</a:t>
            </a:r>
            <a:endParaRPr/>
          </a:p>
          <a:p>
            <a:pPr marL="914400" lvl="1" indent="-368300" algn="just" rtl="0">
              <a:spcBef>
                <a:spcPts val="0"/>
              </a:spcBef>
              <a:spcAft>
                <a:spcPts val="0"/>
              </a:spcAft>
              <a:buSzPts val="2200"/>
              <a:buChar char="○"/>
            </a:pPr>
            <a:r>
              <a:rPr lang="en"/>
              <a:t>The conclusion of the rule just for those objects for whom the premise is true</a:t>
            </a:r>
            <a:endParaRPr/>
          </a:p>
          <a:p>
            <a:pPr marL="914400" lvl="1" indent="-368300" algn="just" rtl="0">
              <a:spcBef>
                <a:spcPts val="0"/>
              </a:spcBef>
              <a:spcAft>
                <a:spcPts val="0"/>
              </a:spcAft>
              <a:buSzPts val="2200"/>
              <a:buChar char="○"/>
            </a:pPr>
            <a:r>
              <a:rPr lang="en"/>
              <a:t>It says nothing at all about individuals for whom the premise is false.</a:t>
            </a:r>
            <a:endParaRPr/>
          </a:p>
          <a:p>
            <a:pPr marL="457200" lvl="0" indent="-368300" algn="just" rtl="0">
              <a:spcBef>
                <a:spcPts val="0"/>
              </a:spcBef>
              <a:spcAft>
                <a:spcPts val="0"/>
              </a:spcAft>
              <a:buSzPts val="2200"/>
              <a:buChar char="●"/>
            </a:pPr>
            <a:r>
              <a:rPr lang="en"/>
              <a:t>Too strong implication</a:t>
            </a:r>
            <a:endParaRPr/>
          </a:p>
          <a:p>
            <a:pPr marL="914400" lvl="1" indent="-368300" algn="just" rtl="0">
              <a:spcBef>
                <a:spcPts val="0"/>
              </a:spcBef>
              <a:spcAft>
                <a:spcPts val="0"/>
              </a:spcAft>
              <a:buSzPts val="2200"/>
              <a:buChar char="○"/>
            </a:pPr>
            <a:r>
              <a:rPr lang="en" sz="2500"/>
              <a:t>∀</a:t>
            </a:r>
            <a:r>
              <a:rPr lang="en"/>
              <a:t>𝑥 𝑆𝑡𝑢𝑑𝑒𝑛𝑡(𝑥,𝐹𝐼𝑇) ∧ 𝑆𝑚𝑎𝑟𝑡(𝑥)</a:t>
            </a:r>
            <a:endParaRPr/>
          </a:p>
          <a:p>
            <a:pPr marL="914400" lvl="1" indent="-368300" algn="just" rtl="0">
              <a:spcBef>
                <a:spcPts val="0"/>
              </a:spcBef>
              <a:spcAft>
                <a:spcPts val="0"/>
              </a:spcAft>
              <a:buSzPts val="2200"/>
              <a:buChar char="○"/>
            </a:pPr>
            <a:r>
              <a:rPr lang="en"/>
              <a:t>It means “Everyone is a student of FIT and Everyone is smart.”</a:t>
            </a:r>
            <a:endParaRPr/>
          </a:p>
        </p:txBody>
      </p:sp>
      <p:sp>
        <p:nvSpPr>
          <p:cNvPr id="168" name="Google Shape;168;p2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Quantifiers: Existential quantification</a:t>
            </a:r>
            <a:endParaRPr/>
          </a:p>
        </p:txBody>
      </p:sp>
      <p:sp>
        <p:nvSpPr>
          <p:cNvPr id="174" name="Google Shape;174;p3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sz="2500"/>
              <a:t>∃</a:t>
            </a:r>
            <a:r>
              <a:rPr lang="en"/>
              <a:t>&lt;variables&gt; &lt;sentence&gt;</a:t>
            </a:r>
            <a:endParaRPr/>
          </a:p>
          <a:p>
            <a:pPr marL="914400" lvl="1" indent="-368300" algn="just" rtl="0">
              <a:spcBef>
                <a:spcPts val="0"/>
              </a:spcBef>
              <a:spcAft>
                <a:spcPts val="0"/>
              </a:spcAft>
              <a:buSzPts val="2200"/>
              <a:buChar char="○"/>
            </a:pPr>
            <a:r>
              <a:rPr lang="en"/>
              <a:t>E.g., “Some students of FIT are smart.”</a:t>
            </a:r>
            <a:endParaRPr/>
          </a:p>
          <a:p>
            <a:pPr marL="914400" lvl="1" indent="-368300" algn="just" rtl="0">
              <a:spcBef>
                <a:spcPts val="0"/>
              </a:spcBef>
              <a:spcAft>
                <a:spcPts val="0"/>
              </a:spcAft>
              <a:buSzPts val="2200"/>
              <a:buChar char="○"/>
            </a:pPr>
            <a:r>
              <a:rPr lang="en" sz="2500"/>
              <a:t>∃</a:t>
            </a:r>
            <a:r>
              <a:rPr lang="en"/>
              <a:t>𝑥 𝑆𝑡𝑢𝑑𝑒𝑛𝑡(𝑥,𝐹𝐼𝑇) ∧ 𝑆𝑚𝑎𝑟𝑡(𝑥)</a:t>
            </a:r>
            <a:endParaRPr/>
          </a:p>
          <a:p>
            <a:pPr marL="457200" lvl="0" indent="-368300" algn="just" rtl="0">
              <a:spcBef>
                <a:spcPts val="0"/>
              </a:spcBef>
              <a:spcAft>
                <a:spcPts val="0"/>
              </a:spcAft>
              <a:buSzPts val="2200"/>
              <a:buChar char="●"/>
            </a:pPr>
            <a:r>
              <a:rPr lang="en" sz="2500"/>
              <a:t>∃</a:t>
            </a:r>
            <a:r>
              <a:rPr lang="en"/>
              <a:t>x P is true in a model m iff P is true with x being some possible object in the model.</a:t>
            </a:r>
            <a:endParaRPr/>
          </a:p>
          <a:p>
            <a:pPr marL="457200" lvl="0" indent="-368300" algn="just" rtl="0">
              <a:spcBef>
                <a:spcPts val="0"/>
              </a:spcBef>
              <a:spcAft>
                <a:spcPts val="0"/>
              </a:spcAft>
              <a:buSzPts val="2200"/>
              <a:buChar char="●"/>
            </a:pPr>
            <a:r>
              <a:rPr lang="en"/>
              <a:t>It is equivalent to the disjunction of instantiations of 𝑃.</a:t>
            </a:r>
            <a:endParaRPr/>
          </a:p>
          <a:p>
            <a:pPr marL="0" lvl="0" indent="0" algn="just" rtl="0">
              <a:spcBef>
                <a:spcPts val="1200"/>
              </a:spcBef>
              <a:spcAft>
                <a:spcPts val="0"/>
              </a:spcAft>
              <a:buNone/>
            </a:pPr>
            <a:r>
              <a:rPr lang="en"/>
              <a:t>Student(Lan, FIT) ∧ Smart(Lan) 		∨</a:t>
            </a:r>
            <a:endParaRPr/>
          </a:p>
          <a:p>
            <a:pPr marL="0" lvl="0" indent="0" algn="just" rtl="0">
              <a:spcBef>
                <a:spcPts val="1200"/>
              </a:spcBef>
              <a:spcAft>
                <a:spcPts val="0"/>
              </a:spcAft>
              <a:buNone/>
            </a:pPr>
            <a:r>
              <a:rPr lang="en"/>
              <a:t>Student(Tuan, FIT) ∧ Smart(Tuan) 	∨</a:t>
            </a:r>
            <a:endParaRPr/>
          </a:p>
          <a:p>
            <a:pPr marL="0" lvl="0" indent="0" algn="just" rtl="0">
              <a:spcBef>
                <a:spcPts val="1200"/>
              </a:spcBef>
              <a:spcAft>
                <a:spcPts val="0"/>
              </a:spcAft>
              <a:buNone/>
            </a:pPr>
            <a:r>
              <a:rPr lang="en"/>
              <a:t>Student(Long, FIT) ∧  Smart(Long) 	∨	...</a:t>
            </a:r>
            <a:endParaRPr/>
          </a:p>
          <a:p>
            <a:pPr marL="0" lvl="0" indent="0" algn="just" rtl="0">
              <a:spcBef>
                <a:spcPts val="1200"/>
              </a:spcBef>
              <a:spcAft>
                <a:spcPts val="1200"/>
              </a:spcAft>
              <a:buNone/>
            </a:pPr>
            <a:endParaRPr/>
          </a:p>
        </p:txBody>
      </p:sp>
      <p:sp>
        <p:nvSpPr>
          <p:cNvPr id="175" name="Google Shape;175;p3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Common mistake to avoid</a:t>
            </a:r>
            <a:endParaRPr/>
          </a:p>
        </p:txBody>
      </p:sp>
      <p:sp>
        <p:nvSpPr>
          <p:cNvPr id="181" name="Google Shape;181;p3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Typically, ∧ is the main connective with </a:t>
            </a:r>
            <a:r>
              <a:rPr lang="en" sz="2500"/>
              <a:t>∃</a:t>
            </a:r>
            <a:endParaRPr sz="2500"/>
          </a:p>
          <a:p>
            <a:pPr marL="457200" lvl="0" indent="-387350" algn="just" rtl="0">
              <a:spcBef>
                <a:spcPts val="0"/>
              </a:spcBef>
              <a:spcAft>
                <a:spcPts val="0"/>
              </a:spcAft>
              <a:buSzPts val="2500"/>
              <a:buChar char="●"/>
            </a:pPr>
            <a:r>
              <a:rPr lang="en" sz="2500"/>
              <a:t>Too weak implication</a:t>
            </a:r>
            <a:endParaRPr sz="2500"/>
          </a:p>
          <a:p>
            <a:pPr marL="914400" lvl="1" indent="-387350" algn="just" rtl="0">
              <a:spcBef>
                <a:spcPts val="0"/>
              </a:spcBef>
              <a:spcAft>
                <a:spcPts val="0"/>
              </a:spcAft>
              <a:buSzPts val="2500"/>
              <a:buChar char="○"/>
            </a:pPr>
            <a:r>
              <a:rPr lang="en" sz="2500"/>
              <a:t>∃𝑥 𝑆𝑡𝑢𝑑𝑒𝑛𝑡(𝑥, 𝐹𝐼𝑇) ⇒ 𝑆𝑚𝑎𝑟𝑡(𝑥)</a:t>
            </a:r>
            <a:endParaRPr sz="2500"/>
          </a:p>
          <a:p>
            <a:pPr marL="914400" lvl="1" indent="-387350" algn="just" rtl="0">
              <a:spcBef>
                <a:spcPts val="0"/>
              </a:spcBef>
              <a:spcAft>
                <a:spcPts val="0"/>
              </a:spcAft>
              <a:buSzPts val="2500"/>
              <a:buChar char="○"/>
            </a:pPr>
            <a:r>
              <a:rPr lang="en" sz="2500"/>
              <a:t>It is true even with anyone who is not at FIT.</a:t>
            </a:r>
            <a:endParaRPr sz="2500"/>
          </a:p>
        </p:txBody>
      </p:sp>
      <p:sp>
        <p:nvSpPr>
          <p:cNvPr id="182" name="Google Shape;182;p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Outline</a:t>
            </a:r>
            <a:endParaRPr/>
          </a:p>
        </p:txBody>
      </p:sp>
      <p:sp>
        <p:nvSpPr>
          <p:cNvPr id="62" name="Google Shape;62;p1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dirty="0"/>
              <a:t>First-Order Logic (FOL)</a:t>
            </a:r>
            <a:endParaRPr dirty="0"/>
          </a:p>
          <a:p>
            <a:pPr marL="457200" lvl="0" indent="-368300" algn="just" rtl="0">
              <a:spcBef>
                <a:spcPts val="0"/>
              </a:spcBef>
              <a:spcAft>
                <a:spcPts val="0"/>
              </a:spcAft>
              <a:buSzPts val="2200"/>
              <a:buChar char="●"/>
            </a:pPr>
            <a:r>
              <a:rPr lang="en" dirty="0"/>
              <a:t>Unification and Lifting</a:t>
            </a:r>
            <a:endParaRPr dirty="0"/>
          </a:p>
          <a:p>
            <a:pPr marL="457200" lvl="0" indent="-368300" algn="just" rtl="0">
              <a:spcBef>
                <a:spcPts val="0"/>
              </a:spcBef>
              <a:spcAft>
                <a:spcPts val="0"/>
              </a:spcAft>
              <a:buSzPts val="2200"/>
              <a:buChar char="●"/>
            </a:pPr>
            <a:r>
              <a:rPr lang="en" dirty="0"/>
              <a:t>Forward Chaining</a:t>
            </a:r>
            <a:endParaRPr dirty="0"/>
          </a:p>
          <a:p>
            <a:pPr marL="457200" lvl="0" indent="-368300" algn="just" rtl="0">
              <a:spcBef>
                <a:spcPts val="0"/>
              </a:spcBef>
              <a:spcAft>
                <a:spcPts val="0"/>
              </a:spcAft>
              <a:buSzPts val="2200"/>
              <a:buChar char="●"/>
            </a:pPr>
            <a:r>
              <a:rPr lang="en" dirty="0"/>
              <a:t>Backward Chaining</a:t>
            </a:r>
            <a:endParaRPr dirty="0"/>
          </a:p>
          <a:p>
            <a:pPr marL="457200" lvl="0" indent="-368300" algn="just" rtl="0">
              <a:spcBef>
                <a:spcPts val="0"/>
              </a:spcBef>
              <a:spcAft>
                <a:spcPts val="0"/>
              </a:spcAft>
              <a:buSzPts val="2200"/>
              <a:buChar char="●"/>
            </a:pPr>
            <a:r>
              <a:rPr lang="en" dirty="0"/>
              <a:t>Resolution</a:t>
            </a:r>
            <a:endParaRPr dirty="0"/>
          </a:p>
        </p:txBody>
      </p:sp>
      <p:sp>
        <p:nvSpPr>
          <p:cNvPr id="63" name="Google Shape;63;p1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800" b="1">
                <a:solidFill>
                  <a:schemeClr val="dk1"/>
                </a:solidFill>
              </a:rPr>
              <a:t>2</a:t>
            </a:fld>
            <a:endParaRPr sz="1800" b="1">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Nested quantifiers</a:t>
            </a:r>
            <a:endParaRPr/>
          </a:p>
        </p:txBody>
      </p:sp>
      <p:sp>
        <p:nvSpPr>
          <p:cNvPr id="188" name="Google Shape;188;p3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Multiple quantifiers enable more complex sentences.</a:t>
            </a:r>
            <a:endParaRPr/>
          </a:p>
          <a:p>
            <a:pPr marL="457200" lvl="0" indent="-368300" algn="just" rtl="0">
              <a:spcBef>
                <a:spcPts val="0"/>
              </a:spcBef>
              <a:spcAft>
                <a:spcPts val="0"/>
              </a:spcAft>
              <a:buSzPts val="2200"/>
              <a:buChar char="●"/>
            </a:pPr>
            <a:r>
              <a:rPr lang="en"/>
              <a:t>Simplest cases: Quantifiers are of the same type</a:t>
            </a:r>
            <a:endParaRPr/>
          </a:p>
          <a:p>
            <a:pPr marL="914400" lvl="1" indent="-368300" algn="just" rtl="0">
              <a:spcBef>
                <a:spcPts val="0"/>
              </a:spcBef>
              <a:spcAft>
                <a:spcPts val="0"/>
              </a:spcAft>
              <a:buSzPts val="2200"/>
              <a:buChar char="○"/>
            </a:pPr>
            <a:r>
              <a:rPr lang="en"/>
              <a:t>∀𝑥∀𝑦 𝐵𝑟𝑜𝑡h𝑒𝑟 𝑥, 𝑦 ⇒ 𝑆𝑖𝑏𝑙𝑖𝑛𝑔(𝑥, 𝑦)</a:t>
            </a:r>
            <a:endParaRPr/>
          </a:p>
          <a:p>
            <a:pPr marL="914400" lvl="1" indent="-368300" algn="just" rtl="0">
              <a:spcBef>
                <a:spcPts val="0"/>
              </a:spcBef>
              <a:spcAft>
                <a:spcPts val="0"/>
              </a:spcAft>
              <a:buSzPts val="2200"/>
              <a:buChar char="○"/>
            </a:pPr>
            <a:r>
              <a:rPr lang="en"/>
              <a:t>∀𝑥∀𝑦 𝑆𝑖𝑏𝑙𝑖𝑛𝑔(𝑥, 𝑦) ⇔ 𝑆𝑖𝑏𝑙𝑖𝑛𝑔(𝑦, 𝑥)</a:t>
            </a:r>
            <a:endParaRPr/>
          </a:p>
          <a:p>
            <a:pPr marL="457200" lvl="0" indent="-368300" algn="just" rtl="0">
              <a:spcBef>
                <a:spcPts val="0"/>
              </a:spcBef>
              <a:spcAft>
                <a:spcPts val="0"/>
              </a:spcAft>
              <a:buSzPts val="2200"/>
              <a:buChar char="●"/>
            </a:pPr>
            <a:r>
              <a:rPr lang="en"/>
              <a:t>Mixtures</a:t>
            </a:r>
            <a:endParaRPr/>
          </a:p>
          <a:p>
            <a:pPr marL="914400" lvl="1" indent="-368300" algn="just" rtl="0">
              <a:spcBef>
                <a:spcPts val="0"/>
              </a:spcBef>
              <a:spcAft>
                <a:spcPts val="0"/>
              </a:spcAft>
              <a:buSzPts val="2200"/>
              <a:buChar char="○"/>
            </a:pPr>
            <a:r>
              <a:rPr lang="en"/>
              <a:t>∀𝑥∃𝑦 𝐿𝑜𝑣𝑒𝑠(𝑥, 𝑦) → “Everybody loves somebody.”</a:t>
            </a:r>
            <a:endParaRPr/>
          </a:p>
          <a:p>
            <a:pPr marL="914400" lvl="1" indent="-368300" algn="just" rtl="0">
              <a:spcBef>
                <a:spcPts val="0"/>
              </a:spcBef>
              <a:spcAft>
                <a:spcPts val="0"/>
              </a:spcAft>
              <a:buSzPts val="2200"/>
              <a:buChar char="○"/>
            </a:pPr>
            <a:r>
              <a:rPr lang="en"/>
              <a:t>∃𝑥∀𝑦 𝐿𝑜𝑣𝑒𝑠(𝑦, 𝑥) → “There is someone loved by everyone.”</a:t>
            </a:r>
            <a:endParaRPr/>
          </a:p>
          <a:p>
            <a:pPr marL="457200" lvl="0" indent="-368300" algn="just" rtl="0">
              <a:spcBef>
                <a:spcPts val="0"/>
              </a:spcBef>
              <a:spcAft>
                <a:spcPts val="0"/>
              </a:spcAft>
              <a:buSzPts val="2200"/>
              <a:buChar char="●"/>
            </a:pPr>
            <a:r>
              <a:rPr lang="en"/>
              <a:t>The order of quantification is therefore very important.</a:t>
            </a:r>
            <a:endParaRPr/>
          </a:p>
          <a:p>
            <a:pPr marL="0" lvl="0" indent="0" algn="just" rtl="0">
              <a:spcBef>
                <a:spcPts val="1200"/>
              </a:spcBef>
              <a:spcAft>
                <a:spcPts val="1200"/>
              </a:spcAft>
              <a:buNone/>
            </a:pPr>
            <a:endParaRPr/>
          </a:p>
        </p:txBody>
      </p:sp>
      <p:sp>
        <p:nvSpPr>
          <p:cNvPr id="189" name="Google Shape;189;p3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Nested quantifiers</a:t>
            </a:r>
            <a:endParaRPr/>
          </a:p>
        </p:txBody>
      </p:sp>
      <p:sp>
        <p:nvSpPr>
          <p:cNvPr id="195" name="Google Shape;195;p33"/>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Rule: The variable belongs to the innermost quantifier that mentions it.</a:t>
            </a:r>
            <a:endParaRPr/>
          </a:p>
          <a:p>
            <a:pPr marL="914400" lvl="1" indent="-368300" algn="just" rtl="0">
              <a:spcBef>
                <a:spcPts val="0"/>
              </a:spcBef>
              <a:spcAft>
                <a:spcPts val="0"/>
              </a:spcAft>
              <a:buSzPts val="2200"/>
              <a:buChar char="○"/>
            </a:pPr>
            <a:r>
              <a:rPr lang="en"/>
              <a:t>∀𝑥 (𝐶𝑟𝑜𝑤𝑛(𝑥) ∨ (∃𝑥 𝐵𝑟𝑜𝑡h𝑒𝑟(𝑅𝑖𝑐h𝑎𝑟𝑑, 𝑥))</a:t>
            </a:r>
            <a:endParaRPr/>
          </a:p>
          <a:p>
            <a:pPr marL="457200" lvl="0" indent="-368300" algn="just" rtl="0">
              <a:spcBef>
                <a:spcPts val="0"/>
              </a:spcBef>
              <a:spcAft>
                <a:spcPts val="0"/>
              </a:spcAft>
              <a:buSzPts val="2200"/>
              <a:buChar char="●"/>
            </a:pPr>
            <a:r>
              <a:rPr lang="en"/>
              <a:t>Workaround: Use different variable names with nested quantifier, e.g., ∃𝑧 𝐵𝑟𝑜𝑡h𝑒𝑟(𝑅𝑖𝑐h𝑎𝑟𝑑, 𝑧)</a:t>
            </a:r>
            <a:endParaRPr/>
          </a:p>
        </p:txBody>
      </p:sp>
      <p:sp>
        <p:nvSpPr>
          <p:cNvPr id="196" name="Google Shape;196;p3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Quantifier duality</a:t>
            </a:r>
            <a:endParaRPr/>
          </a:p>
        </p:txBody>
      </p:sp>
      <p:sp>
        <p:nvSpPr>
          <p:cNvPr id="202" name="Google Shape;202;p3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De Morgan’s rules</a:t>
            </a:r>
            <a:endParaRPr/>
          </a:p>
          <a:p>
            <a:pPr marL="0" lvl="0" indent="0" algn="just" rtl="0">
              <a:spcBef>
                <a:spcPts val="1200"/>
              </a:spcBef>
              <a:spcAft>
                <a:spcPts val="0"/>
              </a:spcAft>
              <a:buNone/>
            </a:pPr>
            <a:endParaRPr/>
          </a:p>
          <a:p>
            <a:pPr marL="0" lvl="0" indent="0" algn="just" rtl="0">
              <a:spcBef>
                <a:spcPts val="1200"/>
              </a:spcBef>
              <a:spcAft>
                <a:spcPts val="0"/>
              </a:spcAft>
              <a:buNone/>
            </a:pPr>
            <a:endParaRPr/>
          </a:p>
          <a:p>
            <a:pPr marL="0" lvl="0" indent="0" algn="just" rtl="0">
              <a:spcBef>
                <a:spcPts val="1200"/>
              </a:spcBef>
              <a:spcAft>
                <a:spcPts val="0"/>
              </a:spcAft>
              <a:buNone/>
            </a:pPr>
            <a:endParaRPr/>
          </a:p>
          <a:p>
            <a:pPr marL="457200" lvl="0" indent="-368300" algn="just" rtl="0">
              <a:spcBef>
                <a:spcPts val="1200"/>
              </a:spcBef>
              <a:spcAft>
                <a:spcPts val="0"/>
              </a:spcAft>
              <a:buSzPts val="2200"/>
              <a:buChar char="●"/>
            </a:pPr>
            <a:r>
              <a:rPr lang="en"/>
              <a:t>For example</a:t>
            </a:r>
            <a:endParaRPr/>
          </a:p>
        </p:txBody>
      </p:sp>
      <p:sp>
        <p:nvSpPr>
          <p:cNvPr id="203" name="Google Shape;203;p3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204" name="Google Shape;204;p34"/>
          <p:cNvPicPr preferRelativeResize="0"/>
          <p:nvPr/>
        </p:nvPicPr>
        <p:blipFill>
          <a:blip r:embed="rId3">
            <a:alphaModFix/>
          </a:blip>
          <a:stretch>
            <a:fillRect/>
          </a:stretch>
        </p:blipFill>
        <p:spPr>
          <a:xfrm>
            <a:off x="708550" y="2096650"/>
            <a:ext cx="7726900" cy="1553750"/>
          </a:xfrm>
          <a:prstGeom prst="rect">
            <a:avLst/>
          </a:prstGeom>
          <a:noFill/>
          <a:ln>
            <a:noFill/>
          </a:ln>
        </p:spPr>
      </p:pic>
      <p:pic>
        <p:nvPicPr>
          <p:cNvPr id="205" name="Google Shape;205;p34"/>
          <p:cNvPicPr preferRelativeResize="0"/>
          <p:nvPr/>
        </p:nvPicPr>
        <p:blipFill>
          <a:blip r:embed="rId4">
            <a:alphaModFix/>
          </a:blip>
          <a:stretch>
            <a:fillRect/>
          </a:stretch>
        </p:blipFill>
        <p:spPr>
          <a:xfrm>
            <a:off x="708550" y="4219021"/>
            <a:ext cx="7726901" cy="93877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Equality symbol =</a:t>
            </a:r>
            <a:endParaRPr/>
          </a:p>
        </p:txBody>
      </p:sp>
      <p:sp>
        <p:nvSpPr>
          <p:cNvPr id="211" name="Google Shape;211;p3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𝑡𝑒𝑟𝑚1 = 𝑡𝑒𝑟𝑚2 is true under a given interpretation iff 𝑡𝑒𝑟𝑚1 and 𝑡𝑒𝑟𝑚2 refer to the same object</a:t>
            </a:r>
            <a:endParaRPr/>
          </a:p>
          <a:p>
            <a:pPr marL="457200" lvl="0" indent="-368300" algn="just" rtl="0">
              <a:spcBef>
                <a:spcPts val="0"/>
              </a:spcBef>
              <a:spcAft>
                <a:spcPts val="0"/>
              </a:spcAft>
              <a:buSzPts val="2200"/>
              <a:buChar char="●"/>
            </a:pPr>
            <a:r>
              <a:rPr lang="en"/>
              <a:t>The negation insists that two terms are not the same.</a:t>
            </a:r>
            <a:endParaRPr/>
          </a:p>
          <a:p>
            <a:pPr marL="457200" lvl="0" indent="0" algn="just" rtl="0">
              <a:spcBef>
                <a:spcPts val="1200"/>
              </a:spcBef>
              <a:spcAft>
                <a:spcPts val="1200"/>
              </a:spcAft>
              <a:buNone/>
            </a:pPr>
            <a:r>
              <a:rPr lang="en"/>
              <a:t>∃𝑥, 𝑦 𝐵𝑟𝑜𝑡h𝑒𝑟(𝑥, 𝑅𝑖𝑐h𝑎𝑟𝑑) ∧ 𝐵𝑟𝑜𝑡h𝑒𝑟(𝑦, 𝑅𝑖𝑐h𝑎𝑟𝑑) ∧ ¬(𝑥 = 𝑦)</a:t>
            </a:r>
            <a:endParaRPr/>
          </a:p>
        </p:txBody>
      </p:sp>
      <p:sp>
        <p:nvSpPr>
          <p:cNvPr id="212" name="Google Shape;212;p3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Practise</a:t>
            </a:r>
            <a:endParaRPr/>
          </a:p>
        </p:txBody>
      </p:sp>
      <p:sp>
        <p:nvSpPr>
          <p:cNvPr id="218" name="Google Shape;218;p36"/>
          <p:cNvSpPr txBox="1">
            <a:spLocks noGrp="1"/>
          </p:cNvSpPr>
          <p:nvPr>
            <p:ph type="body" idx="1"/>
          </p:nvPr>
        </p:nvSpPr>
        <p:spPr>
          <a:xfrm>
            <a:off x="311700" y="1536624"/>
            <a:ext cx="8520600" cy="510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400"/>
              <a:t>∀𝑚, 𝑐 𝑀𝑜𝑡h𝑒𝑟(𝑐) = 𝑚 ⇔ 𝐹𝑒𝑚𝑎𝑙𝑒(𝑚) ∧ 𝑃𝑎𝑟𝑒𝑛𝑡(𝑚, 𝑐)</a:t>
            </a:r>
            <a:endParaRPr sz="2400"/>
          </a:p>
          <a:p>
            <a:pPr marL="0" lvl="0" indent="0" algn="just" rtl="0">
              <a:spcBef>
                <a:spcPts val="1200"/>
              </a:spcBef>
              <a:spcAft>
                <a:spcPts val="0"/>
              </a:spcAft>
              <a:buNone/>
            </a:pPr>
            <a:r>
              <a:rPr lang="en" sz="2400"/>
              <a:t>∀𝑤, h 𝐻𝑢𝑠𝑏𝑎𝑛𝑑(h, 𝑤) ⇔ 𝑀𝑎𝑙𝑒(h) ∧ 𝑆𝑝𝑜𝑢𝑠𝑒(h, 𝑤)</a:t>
            </a:r>
            <a:endParaRPr sz="2400"/>
          </a:p>
          <a:p>
            <a:pPr marL="0" lvl="0" indent="0" algn="just" rtl="0">
              <a:spcBef>
                <a:spcPts val="1200"/>
              </a:spcBef>
              <a:spcAft>
                <a:spcPts val="0"/>
              </a:spcAft>
              <a:buNone/>
            </a:pPr>
            <a:r>
              <a:rPr lang="en" sz="2400"/>
              <a:t>∀𝑥 𝑀𝑎𝑙𝑒(𝑥) ⇔ ¬𝐹𝑒𝑚𝑎𝑙𝑒(𝑥)</a:t>
            </a:r>
            <a:endParaRPr sz="2400"/>
          </a:p>
          <a:p>
            <a:pPr marL="0" lvl="0" indent="0" algn="just" rtl="0">
              <a:spcBef>
                <a:spcPts val="1200"/>
              </a:spcBef>
              <a:spcAft>
                <a:spcPts val="0"/>
              </a:spcAft>
              <a:buNone/>
            </a:pPr>
            <a:r>
              <a:rPr lang="en" sz="2400"/>
              <a:t>∀𝑝,𝑐 𝑃𝑎𝑟𝑒𝑛𝑡(𝑝,𝑐) ⇔ 𝐶h𝑖𝑙𝑑(𝑐,𝑝)</a:t>
            </a:r>
            <a:endParaRPr sz="2400"/>
          </a:p>
          <a:p>
            <a:pPr marL="0" lvl="0" indent="0" algn="just" rtl="0">
              <a:spcBef>
                <a:spcPts val="1200"/>
              </a:spcBef>
              <a:spcAft>
                <a:spcPts val="0"/>
              </a:spcAft>
              <a:buNone/>
            </a:pPr>
            <a:r>
              <a:rPr lang="en" sz="2400"/>
              <a:t>∀𝑔, 𝑐 𝐺𝑟𝑎𝑛𝑑𝑝𝑎𝑟𝑒𝑛𝑡(𝑔, 𝑐) ⇔ ∃𝑝 𝑃𝑎𝑟𝑒𝑛𝑡(𝑔, 𝑝) ∧ 𝑃𝑎𝑟𝑒𝑛𝑡(𝑝, 𝑐)</a:t>
            </a:r>
            <a:endParaRPr sz="2400"/>
          </a:p>
          <a:p>
            <a:pPr marL="0" lvl="0" indent="0" algn="just" rtl="0">
              <a:spcBef>
                <a:spcPts val="1200"/>
              </a:spcBef>
              <a:spcAft>
                <a:spcPts val="1200"/>
              </a:spcAft>
              <a:buNone/>
            </a:pPr>
            <a:r>
              <a:rPr lang="en" sz="2400"/>
              <a:t>∀𝑥, 𝑦 𝑆𝑖𝑏𝑙𝑖𝑛𝑔(𝑥, 𝑦) ⇔ ¬(𝑥 = 𝑦) ∧ ∃𝑝 𝑃𝑎𝑟𝑒𝑛𝑡(𝑝, 𝑥) ∧ 𝑃𝑎𝑟𝑒𝑛𝑡(𝑝, 𝑦)</a:t>
            </a:r>
            <a:endParaRPr sz="2400"/>
          </a:p>
        </p:txBody>
      </p:sp>
      <p:sp>
        <p:nvSpPr>
          <p:cNvPr id="219" name="Google Shape;219;p3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Practise</a:t>
            </a:r>
            <a:endParaRPr/>
          </a:p>
        </p:txBody>
      </p:sp>
      <p:sp>
        <p:nvSpPr>
          <p:cNvPr id="225" name="Google Shape;225;p37"/>
          <p:cNvSpPr txBox="1">
            <a:spLocks noGrp="1"/>
          </p:cNvSpPr>
          <p:nvPr>
            <p:ph type="body" idx="1"/>
          </p:nvPr>
        </p:nvSpPr>
        <p:spPr>
          <a:xfrm>
            <a:off x="311700" y="1536624"/>
            <a:ext cx="8520600" cy="51090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Diagnostic rule → infer cause from effect</a:t>
            </a:r>
            <a:endParaRPr/>
          </a:p>
          <a:p>
            <a:pPr marL="914400" lvl="1" indent="-368300" algn="just" rtl="0">
              <a:spcBef>
                <a:spcPts val="0"/>
              </a:spcBef>
              <a:spcAft>
                <a:spcPts val="0"/>
              </a:spcAft>
              <a:buSzPts val="2200"/>
              <a:buChar char="○"/>
            </a:pPr>
            <a:r>
              <a:rPr lang="en" sz="2500"/>
              <a:t>∀</a:t>
            </a:r>
            <a:r>
              <a:rPr lang="en"/>
              <a:t>𝑠 𝐵𝑟𝑒𝑒𝑧𝑦(𝑠) ⇔ ∃𝑟 𝐴𝑑𝑗𝑎𝑐𝑒𝑛𝑡(𝑟, 𝑠) ∧ 𝑃𝑖𝑡(𝑟)</a:t>
            </a:r>
            <a:endParaRPr/>
          </a:p>
          <a:p>
            <a:pPr marL="457200" lvl="0" indent="-368300" algn="just" rtl="0">
              <a:spcBef>
                <a:spcPts val="0"/>
              </a:spcBef>
              <a:spcAft>
                <a:spcPts val="0"/>
              </a:spcAft>
              <a:buSzPts val="2200"/>
              <a:buChar char="●"/>
            </a:pPr>
            <a:r>
              <a:rPr lang="en"/>
              <a:t>Causal rule → infer effect from cause</a:t>
            </a:r>
            <a:endParaRPr/>
          </a:p>
          <a:p>
            <a:pPr marL="914400" lvl="1" indent="-368300" algn="just" rtl="0">
              <a:spcBef>
                <a:spcPts val="0"/>
              </a:spcBef>
              <a:spcAft>
                <a:spcPts val="0"/>
              </a:spcAft>
              <a:buSzPts val="2200"/>
              <a:buChar char="○"/>
            </a:pPr>
            <a:r>
              <a:rPr lang="en" sz="2500"/>
              <a:t>∀</a:t>
            </a:r>
            <a:r>
              <a:rPr lang="en"/>
              <a:t>𝑟 𝑃𝑖𝑡(𝑟) ⇔ [∀𝑠 𝐴𝑑𝑗𝑎𝑐𝑒𝑛𝑡(𝑟, 𝑠) ⇒ 𝐵𝑟𝑒𝑒𝑧𝑦(𝑠)]</a:t>
            </a:r>
            <a:endParaRPr/>
          </a:p>
        </p:txBody>
      </p:sp>
      <p:sp>
        <p:nvSpPr>
          <p:cNvPr id="226" name="Google Shape;226;p3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Universal Instantiation (UI)</a:t>
            </a:r>
            <a:endParaRPr/>
          </a:p>
        </p:txBody>
      </p:sp>
      <p:sp>
        <p:nvSpPr>
          <p:cNvPr id="232" name="Google Shape;232;p3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It is possible to infer any sentence obtained by substituting a ground term for the variable.</a:t>
            </a:r>
            <a:endParaRPr/>
          </a:p>
          <a:p>
            <a:pPr marL="457200" lvl="0" indent="-368300" algn="just" rtl="0">
              <a:spcBef>
                <a:spcPts val="0"/>
              </a:spcBef>
              <a:spcAft>
                <a:spcPts val="0"/>
              </a:spcAft>
              <a:buSzPts val="2200"/>
              <a:buChar char="●"/>
            </a:pPr>
            <a:r>
              <a:rPr lang="en"/>
              <a:t>Let 𝑆𝑈𝐵𝑆𝑇(𝜃, 𝛼) be the result of applying the substitution 𝜃 to the sentence 𝛼.</a:t>
            </a:r>
            <a:endParaRPr/>
          </a:p>
          <a:p>
            <a:pPr marL="457200" lvl="0" indent="-368300" algn="just" rtl="0">
              <a:spcBef>
                <a:spcPts val="0"/>
              </a:spcBef>
              <a:spcAft>
                <a:spcPts val="0"/>
              </a:spcAft>
              <a:buSzPts val="2200"/>
              <a:buChar char="●"/>
            </a:pPr>
            <a:r>
              <a:rPr lang="en"/>
              <a:t>Then the rule of Universal Instantiation is written</a:t>
            </a:r>
            <a:endParaRPr/>
          </a:p>
        </p:txBody>
      </p:sp>
      <p:sp>
        <p:nvSpPr>
          <p:cNvPr id="233" name="Google Shape;233;p3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pic>
        <p:nvPicPr>
          <p:cNvPr id="234" name="Google Shape;234;p38"/>
          <p:cNvPicPr preferRelativeResize="0"/>
          <p:nvPr/>
        </p:nvPicPr>
        <p:blipFill>
          <a:blip r:embed="rId3">
            <a:alphaModFix/>
          </a:blip>
          <a:stretch>
            <a:fillRect/>
          </a:stretch>
        </p:blipFill>
        <p:spPr>
          <a:xfrm>
            <a:off x="3205638" y="3643425"/>
            <a:ext cx="2732725" cy="943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Universal Instantiation (UI)</a:t>
            </a:r>
            <a:endParaRPr/>
          </a:p>
        </p:txBody>
      </p:sp>
      <p:sp>
        <p:nvSpPr>
          <p:cNvPr id="240" name="Google Shape;240;p39"/>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∀𝒙 𝑲𝒊𝒏𝒈 𝒙 ∧ 𝑮𝒓𝒆𝒆𝒅𝒚(𝒙) ⇒ 𝑬𝒗𝒊𝒍(𝒙)</a:t>
            </a:r>
            <a:endParaRPr/>
          </a:p>
          <a:p>
            <a:pPr marL="457200" lvl="0" indent="0" algn="l" rtl="0">
              <a:spcBef>
                <a:spcPts val="1200"/>
              </a:spcBef>
              <a:spcAft>
                <a:spcPts val="0"/>
              </a:spcAft>
              <a:buNone/>
            </a:pPr>
            <a:endParaRPr/>
          </a:p>
          <a:p>
            <a:pPr marL="457200" lvl="0" indent="0" algn="l" rtl="0">
              <a:spcBef>
                <a:spcPts val="1200"/>
              </a:spcBef>
              <a:spcAft>
                <a:spcPts val="0"/>
              </a:spcAft>
              <a:buNone/>
            </a:pPr>
            <a:r>
              <a:rPr lang="en"/>
              <a:t>𝐾𝑖𝑛𝑔(𝐽𝑜h𝑛) ∧ 𝐺𝑟𝑒𝑒𝑑𝑦(𝐽𝑜h𝑛) ⇒ 𝐸𝑣𝑖𝑙(𝐽𝑜h𝑛)</a:t>
            </a:r>
            <a:endParaRPr/>
          </a:p>
          <a:p>
            <a:pPr marL="457200" lvl="0" indent="0" algn="l" rtl="0">
              <a:spcBef>
                <a:spcPts val="1200"/>
              </a:spcBef>
              <a:spcAft>
                <a:spcPts val="0"/>
              </a:spcAft>
              <a:buClr>
                <a:schemeClr val="dk1"/>
              </a:buClr>
              <a:buSzPts val="1100"/>
              <a:buFont typeface="Arial"/>
              <a:buNone/>
            </a:pPr>
            <a:r>
              <a:rPr lang="en"/>
              <a:t>𝐾𝑖𝑛𝑔(𝑅𝑖𝑐h𝑎𝑟𝑑) ∧ 𝐺𝑟𝑒𝑒𝑑𝑦(𝑅𝑖𝑐h𝑎𝑟𝑑) ⇒ 𝐸𝑣𝑖𝑙(𝑅𝑖𝑐h𝑎𝑟𝑑)</a:t>
            </a:r>
            <a:endParaRPr/>
          </a:p>
          <a:p>
            <a:pPr marL="457200" lvl="0" indent="0" algn="l" rtl="0">
              <a:spcBef>
                <a:spcPts val="1200"/>
              </a:spcBef>
              <a:spcAft>
                <a:spcPts val="0"/>
              </a:spcAft>
              <a:buClr>
                <a:schemeClr val="dk1"/>
              </a:buClr>
              <a:buSzPts val="1100"/>
              <a:buFont typeface="Arial"/>
              <a:buNone/>
            </a:pPr>
            <a:r>
              <a:rPr lang="en"/>
              <a:t>𝐾𝑖𝑛𝑔(𝐹𝑎𝑡h𝑒𝑟(𝐽𝑜h𝑛)) ∧ 𝐺𝑟𝑒𝑒𝑑𝑦(𝐹𝑎𝑡h𝑒𝑟(𝐽𝑜h𝑛)) ⇒ 𝐸𝑣𝑖𝑙(𝐹𝑎𝑡h𝑒𝑟(𝐽𝑜h𝑛))</a:t>
            </a:r>
            <a:endParaRPr/>
          </a:p>
          <a:p>
            <a:pPr marL="0" lvl="0" indent="0" algn="l" rtl="0">
              <a:spcBef>
                <a:spcPts val="1200"/>
              </a:spcBef>
              <a:spcAft>
                <a:spcPts val="0"/>
              </a:spcAft>
              <a:buNone/>
            </a:pPr>
            <a:endParaRPr/>
          </a:p>
          <a:p>
            <a:pPr marL="0" lvl="0" indent="0" algn="l" rtl="0">
              <a:spcBef>
                <a:spcPts val="1200"/>
              </a:spcBef>
              <a:spcAft>
                <a:spcPts val="0"/>
              </a:spcAft>
              <a:buClr>
                <a:schemeClr val="dk1"/>
              </a:buClr>
              <a:buSzPts val="1100"/>
              <a:buFont typeface="Arial"/>
              <a:buNone/>
            </a:pPr>
            <a:r>
              <a:rPr lang="en"/>
              <a:t>substitutions: {𝑥/𝐽𝑜h𝑛}, {𝑥/𝑅𝑖𝑐h𝑎𝑟𝑑}, {𝑥/𝐹𝑎𝑡h𝑒𝑟(𝐽𝑜h𝑛)}</a:t>
            </a:r>
            <a:endParaRPr/>
          </a:p>
          <a:p>
            <a:pPr marL="0" lvl="0" indent="0" algn="l" rtl="0">
              <a:spcBef>
                <a:spcPts val="1200"/>
              </a:spcBef>
              <a:spcAft>
                <a:spcPts val="1200"/>
              </a:spcAft>
              <a:buNone/>
            </a:pPr>
            <a:endParaRPr/>
          </a:p>
        </p:txBody>
      </p:sp>
      <p:sp>
        <p:nvSpPr>
          <p:cNvPr id="241" name="Google Shape;241;p3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Existential Instantiation (EI)</a:t>
            </a:r>
            <a:endParaRPr/>
          </a:p>
        </p:txBody>
      </p:sp>
      <p:sp>
        <p:nvSpPr>
          <p:cNvPr id="247" name="Google Shape;247;p4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lnSpcReduction="10000"/>
          </a:bodyPr>
          <a:lstStyle/>
          <a:p>
            <a:pPr marL="457200" lvl="0" indent="-368300" algn="just" rtl="0">
              <a:spcBef>
                <a:spcPts val="0"/>
              </a:spcBef>
              <a:spcAft>
                <a:spcPts val="0"/>
              </a:spcAft>
              <a:buSzPts val="2200"/>
              <a:buChar char="●"/>
            </a:pPr>
            <a:r>
              <a:rPr lang="en"/>
              <a:t>It is possible to replace the variable by a single new constant symbol.</a:t>
            </a:r>
            <a:endParaRPr/>
          </a:p>
          <a:p>
            <a:pPr marL="457200" lvl="0" indent="-368300" algn="just" rtl="0">
              <a:spcBef>
                <a:spcPts val="0"/>
              </a:spcBef>
              <a:spcAft>
                <a:spcPts val="0"/>
              </a:spcAft>
              <a:buSzPts val="2200"/>
              <a:buChar char="●"/>
            </a:pPr>
            <a:r>
              <a:rPr lang="en"/>
              <a:t>The rule of Existential Instantiation is written</a:t>
            </a:r>
            <a:endParaRPr/>
          </a:p>
          <a:p>
            <a:pPr marL="0" lvl="0" indent="0" algn="just" rtl="0">
              <a:spcBef>
                <a:spcPts val="1200"/>
              </a:spcBef>
              <a:spcAft>
                <a:spcPts val="0"/>
              </a:spcAft>
              <a:buNone/>
            </a:pPr>
            <a:endParaRPr/>
          </a:p>
          <a:p>
            <a:pPr marL="0" lvl="0" indent="0" algn="just" rtl="0">
              <a:spcBef>
                <a:spcPts val="1200"/>
              </a:spcBef>
              <a:spcAft>
                <a:spcPts val="0"/>
              </a:spcAft>
              <a:buNone/>
            </a:pPr>
            <a:endParaRPr/>
          </a:p>
          <a:p>
            <a:pPr marL="0" lvl="0" indent="0" algn="just" rtl="0">
              <a:spcBef>
                <a:spcPts val="1200"/>
              </a:spcBef>
              <a:spcAft>
                <a:spcPts val="0"/>
              </a:spcAft>
              <a:buNone/>
            </a:pPr>
            <a:r>
              <a:rPr lang="en"/>
              <a:t>for any sentence 𝛼, variable 𝑣, and constant symbol 𝑘 that does not appear elsewhere in 𝐾𝐵.</a:t>
            </a:r>
            <a:endParaRPr/>
          </a:p>
          <a:p>
            <a:pPr marL="0" lvl="0" indent="0" algn="ctr" rtl="0">
              <a:spcBef>
                <a:spcPts val="1200"/>
              </a:spcBef>
              <a:spcAft>
                <a:spcPts val="0"/>
              </a:spcAft>
              <a:buNone/>
            </a:pPr>
            <a:r>
              <a:rPr lang="en"/>
              <a:t>𝐶𝑟𝑜𝑤𝑛(𝐶) ∧ 𝑂𝑛𝐻𝑒𝑎𝑑(𝐶, 𝐽𝑜h𝑛)</a:t>
            </a:r>
            <a:endParaRPr/>
          </a:p>
          <a:p>
            <a:pPr marL="0" lvl="0" indent="0" algn="l" rtl="0">
              <a:spcBef>
                <a:spcPts val="1200"/>
              </a:spcBef>
              <a:spcAft>
                <a:spcPts val="1200"/>
              </a:spcAft>
              <a:buNone/>
            </a:pPr>
            <a:r>
              <a:rPr lang="en"/>
              <a:t>𝐶 does not appear in 𝐾𝐵 → Skolem constant.</a:t>
            </a:r>
            <a:endParaRPr/>
          </a:p>
        </p:txBody>
      </p:sp>
      <p:sp>
        <p:nvSpPr>
          <p:cNvPr id="248" name="Google Shape;248;p4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249" name="Google Shape;249;p40"/>
          <p:cNvPicPr preferRelativeResize="0"/>
          <p:nvPr/>
        </p:nvPicPr>
        <p:blipFill>
          <a:blip r:embed="rId3">
            <a:alphaModFix/>
          </a:blip>
          <a:stretch>
            <a:fillRect/>
          </a:stretch>
        </p:blipFill>
        <p:spPr>
          <a:xfrm>
            <a:off x="3072325" y="2852900"/>
            <a:ext cx="2844950" cy="1029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Universal / Existential Instantiation</a:t>
            </a:r>
            <a:endParaRPr/>
          </a:p>
        </p:txBody>
      </p:sp>
      <p:sp>
        <p:nvSpPr>
          <p:cNvPr id="255" name="Google Shape;255;p4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The UI rule can be applied many times to produce different consequences.</a:t>
            </a:r>
            <a:endParaRPr/>
          </a:p>
          <a:p>
            <a:pPr marL="457200" lvl="0" indent="-368300" algn="just" rtl="0">
              <a:spcBef>
                <a:spcPts val="0"/>
              </a:spcBef>
              <a:spcAft>
                <a:spcPts val="0"/>
              </a:spcAft>
              <a:buSzPts val="2200"/>
              <a:buChar char="●"/>
            </a:pPr>
            <a:r>
              <a:rPr lang="en"/>
              <a:t>The EI rule can be applied once, and then the existentially quantified sentence is discarded.</a:t>
            </a:r>
            <a:endParaRPr/>
          </a:p>
          <a:p>
            <a:pPr marL="914400" lvl="1" indent="-368300" algn="just" rtl="0">
              <a:spcBef>
                <a:spcPts val="0"/>
              </a:spcBef>
              <a:spcAft>
                <a:spcPts val="0"/>
              </a:spcAft>
              <a:buSzPts val="2200"/>
              <a:buChar char="○"/>
            </a:pPr>
            <a:r>
              <a:rPr lang="en"/>
              <a:t>The new 𝐾𝐵 is not logically equivalent to the old but shown to be inferentially equivalent.</a:t>
            </a:r>
            <a:endParaRPr/>
          </a:p>
        </p:txBody>
      </p:sp>
      <p:sp>
        <p:nvSpPr>
          <p:cNvPr id="256" name="Google Shape;256;p4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First-order Logic</a:t>
            </a:r>
            <a:endParaRPr dirty="0"/>
          </a:p>
        </p:txBody>
      </p:sp>
      <p:sp>
        <p:nvSpPr>
          <p:cNvPr id="69" name="Google Shape;69;p1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dirty="0"/>
              <a:t>Objects are referred by nouns and noun phrases.</a:t>
            </a:r>
            <a:endParaRPr dirty="0"/>
          </a:p>
          <a:p>
            <a:pPr marL="914400" lvl="1" indent="-368300" algn="just" rtl="0">
              <a:spcBef>
                <a:spcPts val="0"/>
              </a:spcBef>
              <a:spcAft>
                <a:spcPts val="0"/>
              </a:spcAft>
              <a:buSzPts val="2200"/>
              <a:buChar char="○"/>
            </a:pPr>
            <a:r>
              <a:rPr lang="en" dirty="0"/>
              <a:t>E.g., people, houses, numbers, colors, Bill Gates, games, wars, etc.</a:t>
            </a:r>
            <a:endParaRPr dirty="0"/>
          </a:p>
          <a:p>
            <a:pPr marL="457200" lvl="0" indent="-368300" algn="just" rtl="0">
              <a:spcBef>
                <a:spcPts val="0"/>
              </a:spcBef>
              <a:spcAft>
                <a:spcPts val="0"/>
              </a:spcAft>
              <a:buSzPts val="2200"/>
              <a:buChar char="●"/>
            </a:pPr>
            <a:r>
              <a:rPr lang="en" dirty="0"/>
              <a:t>Relations can be unary relations (properties) or 𝒏-ary relations, representing by verbs and verb phrases</a:t>
            </a:r>
            <a:endParaRPr dirty="0"/>
          </a:p>
          <a:p>
            <a:pPr marL="914400" lvl="1" indent="-368300" algn="just" rtl="0">
              <a:spcBef>
                <a:spcPts val="0"/>
              </a:spcBef>
              <a:spcAft>
                <a:spcPts val="0"/>
              </a:spcAft>
              <a:buSzPts val="2200"/>
              <a:buChar char="○"/>
            </a:pPr>
            <a:r>
              <a:rPr lang="en" dirty="0"/>
              <a:t>Properties: red, round, prime, etc.</a:t>
            </a:r>
            <a:endParaRPr dirty="0"/>
          </a:p>
          <a:p>
            <a:pPr marL="914400" lvl="1" indent="-368300" algn="just" rtl="0">
              <a:spcBef>
                <a:spcPts val="0"/>
              </a:spcBef>
              <a:spcAft>
                <a:spcPts val="0"/>
              </a:spcAft>
              <a:buSzPts val="2200"/>
              <a:buChar char="○"/>
            </a:pPr>
            <a:r>
              <a:rPr lang="en" dirty="0"/>
              <a:t>𝑛-ary relations: brother of, bigger than, part of, comes between, etc.</a:t>
            </a:r>
            <a:endParaRPr dirty="0"/>
          </a:p>
          <a:p>
            <a:pPr marL="457200" lvl="0" indent="-368300" algn="just" rtl="0">
              <a:spcBef>
                <a:spcPts val="0"/>
              </a:spcBef>
              <a:spcAft>
                <a:spcPts val="0"/>
              </a:spcAft>
              <a:buSzPts val="2200"/>
              <a:buChar char="●"/>
            </a:pPr>
            <a:r>
              <a:rPr lang="en" dirty="0"/>
              <a:t>Functions are relations in which there is only one “value” for a given “input.”</a:t>
            </a:r>
            <a:endParaRPr dirty="0"/>
          </a:p>
          <a:p>
            <a:pPr marL="914400" lvl="1" indent="-368300" algn="just" rtl="0">
              <a:spcBef>
                <a:spcPts val="0"/>
              </a:spcBef>
              <a:spcAft>
                <a:spcPts val="0"/>
              </a:spcAft>
              <a:buSzPts val="2200"/>
              <a:buChar char="○"/>
            </a:pPr>
            <a:r>
              <a:rPr lang="en" dirty="0"/>
              <a:t>E.g., father of, best friend, one more than, etc.</a:t>
            </a:r>
            <a:endParaRPr dirty="0"/>
          </a:p>
        </p:txBody>
      </p:sp>
      <p:sp>
        <p:nvSpPr>
          <p:cNvPr id="70" name="Google Shape;70;p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Generalized Modus Ponens (GMP)</a:t>
            </a:r>
            <a:endParaRPr/>
          </a:p>
        </p:txBody>
      </p:sp>
      <p:sp>
        <p:nvSpPr>
          <p:cNvPr id="262" name="Google Shape;262;p42"/>
          <p:cNvSpPr txBox="1">
            <a:spLocks noGrp="1"/>
          </p:cNvSpPr>
          <p:nvPr>
            <p:ph type="body" idx="1"/>
          </p:nvPr>
        </p:nvSpPr>
        <p:spPr>
          <a:xfrm>
            <a:off x="311700" y="1536624"/>
            <a:ext cx="8520600" cy="51090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For atomic sentences 𝑝</a:t>
            </a:r>
            <a:r>
              <a:rPr lang="en" baseline="-25000"/>
              <a:t>i</a:t>
            </a:r>
            <a:r>
              <a:rPr lang="en"/>
              <a:t>, 𝑝</a:t>
            </a:r>
            <a:r>
              <a:rPr lang="en" baseline="-25000"/>
              <a:t>i</a:t>
            </a:r>
            <a:r>
              <a:rPr lang="en"/>
              <a:t>′ and 𝑞, where there exists 𝜃 such that 𝑆𝑈𝐵𝑆𝑇(𝜃, 𝑝</a:t>
            </a:r>
            <a:r>
              <a:rPr lang="en" baseline="-25000"/>
              <a:t>i</a:t>
            </a:r>
            <a:r>
              <a:rPr lang="en"/>
              <a:t>′) = 𝑆𝑈𝐵𝑆𝑇(𝜃, 𝑝</a:t>
            </a:r>
            <a:r>
              <a:rPr lang="en" baseline="-25000"/>
              <a:t>i</a:t>
            </a:r>
            <a:r>
              <a:rPr lang="en"/>
              <a:t>), for all 𝑖</a:t>
            </a:r>
            <a:endParaRPr/>
          </a:p>
          <a:p>
            <a:pPr marL="0" lvl="0" indent="0" algn="just" rtl="0">
              <a:spcBef>
                <a:spcPts val="1200"/>
              </a:spcBef>
              <a:spcAft>
                <a:spcPts val="0"/>
              </a:spcAft>
              <a:buNone/>
            </a:pPr>
            <a:endParaRPr/>
          </a:p>
          <a:p>
            <a:pPr marL="0" lvl="0" indent="0" algn="just" rtl="0">
              <a:spcBef>
                <a:spcPts val="1200"/>
              </a:spcBef>
              <a:spcAft>
                <a:spcPts val="0"/>
              </a:spcAft>
              <a:buNone/>
            </a:pPr>
            <a:endParaRPr/>
          </a:p>
          <a:p>
            <a:pPr marL="457200" lvl="0" indent="-368300" algn="just" rtl="0">
              <a:spcBef>
                <a:spcPts val="1200"/>
              </a:spcBef>
              <a:spcAft>
                <a:spcPts val="0"/>
              </a:spcAft>
              <a:buSzPts val="2200"/>
              <a:buChar char="●"/>
            </a:pPr>
            <a:r>
              <a:rPr lang="en"/>
              <a:t> For example, 𝑝</a:t>
            </a:r>
            <a:r>
              <a:rPr lang="en" baseline="-25000"/>
              <a:t>1</a:t>
            </a:r>
            <a:r>
              <a:rPr lang="en"/>
              <a:t>′ is 𝐾𝑖𝑛𝑔(𝐽𝑜h𝑛)     	𝑝</a:t>
            </a:r>
            <a:r>
              <a:rPr lang="en" baseline="-25000"/>
              <a:t>1</a:t>
            </a:r>
            <a:r>
              <a:rPr lang="en"/>
              <a:t> is 𝐾𝑖𝑛𝑔(𝑥)</a:t>
            </a:r>
            <a:endParaRPr/>
          </a:p>
          <a:p>
            <a:pPr marL="1828800" lvl="0" indent="457200" algn="just" rtl="0">
              <a:spcBef>
                <a:spcPts val="1200"/>
              </a:spcBef>
              <a:spcAft>
                <a:spcPts val="0"/>
              </a:spcAft>
              <a:buNone/>
            </a:pPr>
            <a:r>
              <a:rPr lang="en"/>
              <a:t>𝑝</a:t>
            </a:r>
            <a:r>
              <a:rPr lang="en" baseline="-25000"/>
              <a:t>2</a:t>
            </a:r>
            <a:r>
              <a:rPr lang="en"/>
              <a:t>′ is 𝐺𝑟𝑒𝑒𝑑𝑦(𝑦)		𝑝</a:t>
            </a:r>
            <a:r>
              <a:rPr lang="en" baseline="-25000"/>
              <a:t>2 </a:t>
            </a:r>
            <a:r>
              <a:rPr lang="en"/>
              <a:t>is 𝐺𝑟𝑒𝑒𝑑𝑦(𝑥)</a:t>
            </a:r>
            <a:endParaRPr/>
          </a:p>
          <a:p>
            <a:pPr marL="1828800" lvl="0" indent="457200" algn="just" rtl="0">
              <a:spcBef>
                <a:spcPts val="1200"/>
              </a:spcBef>
              <a:spcAft>
                <a:spcPts val="0"/>
              </a:spcAft>
              <a:buNone/>
            </a:pPr>
            <a:r>
              <a:rPr lang="en"/>
              <a:t>𝜃 is {𝑥/𝐽𝑜h𝑛, 𝑦/𝐽𝑜h𝑛} 	𝑞 is 𝐸𝑣𝑖𝑙(𝑥)</a:t>
            </a:r>
            <a:endParaRPr/>
          </a:p>
          <a:p>
            <a:pPr marL="1828800" lvl="0" indent="457200" algn="just" rtl="0">
              <a:spcBef>
                <a:spcPts val="1200"/>
              </a:spcBef>
              <a:spcAft>
                <a:spcPts val="0"/>
              </a:spcAft>
              <a:buNone/>
            </a:pPr>
            <a:r>
              <a:rPr lang="en"/>
              <a:t>𝑆𝑈𝐵𝑆𝑇(𝜃, 𝑞) is 𝐸𝑣𝑖𝑙(𝐽𝑜h𝑛)</a:t>
            </a:r>
            <a:endParaRPr/>
          </a:p>
          <a:p>
            <a:pPr marL="457200" lvl="0" indent="-368300" algn="just" rtl="0">
              <a:spcBef>
                <a:spcPts val="1200"/>
              </a:spcBef>
              <a:spcAft>
                <a:spcPts val="0"/>
              </a:spcAft>
              <a:buSzPts val="2200"/>
              <a:buChar char="●"/>
            </a:pPr>
            <a:r>
              <a:rPr lang="en"/>
              <a:t>All variables assumed universally quantified</a:t>
            </a:r>
            <a:endParaRPr/>
          </a:p>
          <a:p>
            <a:pPr marL="457200" lvl="0" indent="-368300" algn="just" rtl="0">
              <a:spcBef>
                <a:spcPts val="0"/>
              </a:spcBef>
              <a:spcAft>
                <a:spcPts val="0"/>
              </a:spcAft>
              <a:buSzPts val="2200"/>
              <a:buChar char="●"/>
            </a:pPr>
            <a:r>
              <a:rPr lang="en"/>
              <a:t>A lifted version of Modus Ponens → sound inference rule</a:t>
            </a:r>
            <a:endParaRPr/>
          </a:p>
        </p:txBody>
      </p:sp>
      <p:sp>
        <p:nvSpPr>
          <p:cNvPr id="263" name="Google Shape;263;p4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pic>
        <p:nvPicPr>
          <p:cNvPr id="264" name="Google Shape;264;p42"/>
          <p:cNvPicPr preferRelativeResize="0"/>
          <p:nvPr/>
        </p:nvPicPr>
        <p:blipFill>
          <a:blip r:embed="rId3">
            <a:alphaModFix/>
          </a:blip>
          <a:stretch>
            <a:fillRect/>
          </a:stretch>
        </p:blipFill>
        <p:spPr>
          <a:xfrm>
            <a:off x="2618133" y="2482671"/>
            <a:ext cx="3907725" cy="821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Unification</a:t>
            </a:r>
            <a:endParaRPr/>
          </a:p>
        </p:txBody>
      </p:sp>
      <p:sp>
        <p:nvSpPr>
          <p:cNvPr id="270" name="Google Shape;270;p43"/>
          <p:cNvSpPr txBox="1">
            <a:spLocks noGrp="1"/>
          </p:cNvSpPr>
          <p:nvPr>
            <p:ph type="body" idx="1"/>
          </p:nvPr>
        </p:nvSpPr>
        <p:spPr>
          <a:xfrm>
            <a:off x="311700" y="1536624"/>
            <a:ext cx="8520600" cy="5058300"/>
          </a:xfrm>
          <a:prstGeom prst="rect">
            <a:avLst/>
          </a:prstGeom>
        </p:spPr>
        <p:txBody>
          <a:bodyPr spcFirstLastPara="1" wrap="square" lIns="91425" tIns="91425" rIns="91425" bIns="91425" anchor="t" anchorCtr="0">
            <a:normAutofit fontScale="92500" lnSpcReduction="20000"/>
          </a:bodyPr>
          <a:lstStyle/>
          <a:p>
            <a:pPr marL="457200" lvl="0" indent="-368300" algn="just" rtl="0">
              <a:lnSpc>
                <a:spcPct val="100000"/>
              </a:lnSpc>
              <a:spcBef>
                <a:spcPts val="0"/>
              </a:spcBef>
              <a:spcAft>
                <a:spcPts val="0"/>
              </a:spcAft>
              <a:buSzPts val="2200"/>
              <a:buChar char="●"/>
            </a:pPr>
            <a:r>
              <a:rPr lang="en"/>
              <a:t>Find substitutions that make different logical expressions look identical</a:t>
            </a:r>
            <a:endParaRPr/>
          </a:p>
          <a:p>
            <a:pPr marL="0" lvl="0" indent="0" algn="ctr" rtl="0">
              <a:lnSpc>
                <a:spcPct val="100000"/>
              </a:lnSpc>
              <a:spcBef>
                <a:spcPts val="1200"/>
              </a:spcBef>
              <a:spcAft>
                <a:spcPts val="0"/>
              </a:spcAft>
              <a:buNone/>
            </a:pPr>
            <a:r>
              <a:rPr lang="en"/>
              <a:t>𝑼𝑵𝑰𝑭𝒀(𝒑, 𝒒) = 𝜽 where 𝑆𝑈𝐵𝑆𝑇(𝜃, 𝑝) = 𝑆𝑈𝐵𝑆𝑇(𝜃, 𝑞)</a:t>
            </a:r>
            <a:endParaRPr/>
          </a:p>
          <a:p>
            <a:pPr marL="457200" lvl="0" indent="-368300" algn="just" rtl="0">
              <a:lnSpc>
                <a:spcPct val="100000"/>
              </a:lnSpc>
              <a:spcBef>
                <a:spcPts val="1200"/>
              </a:spcBef>
              <a:spcAft>
                <a:spcPts val="0"/>
              </a:spcAft>
              <a:buSzPts val="2200"/>
              <a:buChar char="●"/>
            </a:pPr>
            <a:r>
              <a:rPr lang="en"/>
              <a:t>For example,</a:t>
            </a:r>
            <a:endParaRPr/>
          </a:p>
          <a:p>
            <a:pPr marL="0" lvl="0" indent="0" algn="just" rtl="0">
              <a:lnSpc>
                <a:spcPct val="100000"/>
              </a:lnSpc>
              <a:spcBef>
                <a:spcPts val="1200"/>
              </a:spcBef>
              <a:spcAft>
                <a:spcPts val="0"/>
              </a:spcAft>
              <a:buNone/>
            </a:pPr>
            <a:endParaRPr/>
          </a:p>
          <a:p>
            <a:pPr marL="0" lvl="0" indent="0" algn="just" rtl="0">
              <a:lnSpc>
                <a:spcPct val="100000"/>
              </a:lnSpc>
              <a:spcBef>
                <a:spcPts val="1200"/>
              </a:spcBef>
              <a:spcAft>
                <a:spcPts val="0"/>
              </a:spcAft>
              <a:buNone/>
            </a:pPr>
            <a:endParaRPr/>
          </a:p>
          <a:p>
            <a:pPr marL="0" lvl="0" indent="0" algn="just" rtl="0">
              <a:lnSpc>
                <a:spcPct val="100000"/>
              </a:lnSpc>
              <a:spcBef>
                <a:spcPts val="1200"/>
              </a:spcBef>
              <a:spcAft>
                <a:spcPts val="0"/>
              </a:spcAft>
              <a:buNone/>
            </a:pPr>
            <a:endParaRPr/>
          </a:p>
          <a:p>
            <a:pPr marL="0" lvl="0" indent="0" algn="just" rtl="0">
              <a:lnSpc>
                <a:spcPct val="100000"/>
              </a:lnSpc>
              <a:spcBef>
                <a:spcPts val="1200"/>
              </a:spcBef>
              <a:spcAft>
                <a:spcPts val="0"/>
              </a:spcAft>
              <a:buNone/>
            </a:pPr>
            <a:endParaRPr/>
          </a:p>
          <a:p>
            <a:pPr marL="0" lvl="0" indent="0" algn="just" rtl="0">
              <a:lnSpc>
                <a:spcPct val="100000"/>
              </a:lnSpc>
              <a:spcBef>
                <a:spcPts val="1200"/>
              </a:spcBef>
              <a:spcAft>
                <a:spcPts val="0"/>
              </a:spcAft>
              <a:buNone/>
            </a:pPr>
            <a:endParaRPr/>
          </a:p>
          <a:p>
            <a:pPr marL="0" lvl="0" indent="0" algn="just" rtl="0">
              <a:lnSpc>
                <a:spcPct val="100000"/>
              </a:lnSpc>
              <a:spcBef>
                <a:spcPts val="1200"/>
              </a:spcBef>
              <a:spcAft>
                <a:spcPts val="0"/>
              </a:spcAft>
              <a:buNone/>
            </a:pPr>
            <a:endParaRPr/>
          </a:p>
          <a:p>
            <a:pPr marL="457200" lvl="0" indent="-368300" algn="just" rtl="0">
              <a:lnSpc>
                <a:spcPct val="100000"/>
              </a:lnSpc>
              <a:spcBef>
                <a:spcPts val="1200"/>
              </a:spcBef>
              <a:spcAft>
                <a:spcPts val="0"/>
              </a:spcAft>
              <a:buSzPts val="2200"/>
              <a:buChar char="●"/>
            </a:pPr>
            <a:r>
              <a:rPr lang="en"/>
              <a:t>Standardizing apart eliminates overlap of variables: </a:t>
            </a:r>
            <a:endParaRPr/>
          </a:p>
          <a:p>
            <a:pPr marL="457200" lvl="0" indent="0" algn="just" rtl="0">
              <a:lnSpc>
                <a:spcPct val="100000"/>
              </a:lnSpc>
              <a:spcBef>
                <a:spcPts val="1200"/>
              </a:spcBef>
              <a:spcAft>
                <a:spcPts val="1200"/>
              </a:spcAft>
              <a:buNone/>
            </a:pPr>
            <a:r>
              <a:rPr lang="en"/>
              <a:t>Knows(z, Steve)</a:t>
            </a:r>
            <a:endParaRPr/>
          </a:p>
        </p:txBody>
      </p:sp>
      <p:sp>
        <p:nvSpPr>
          <p:cNvPr id="271" name="Google Shape;271;p4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graphicFrame>
        <p:nvGraphicFramePr>
          <p:cNvPr id="272" name="Google Shape;272;p43"/>
          <p:cNvGraphicFramePr/>
          <p:nvPr/>
        </p:nvGraphicFramePr>
        <p:xfrm>
          <a:off x="235500" y="3105975"/>
          <a:ext cx="8709450" cy="2438250"/>
        </p:xfrm>
        <a:graphic>
          <a:graphicData uri="http://schemas.openxmlformats.org/drawingml/2006/table">
            <a:tbl>
              <a:tblPr>
                <a:noFill/>
                <a:tableStyleId>{8879D69C-3E66-4609-89DB-1FCDB15E3063}</a:tableStyleId>
              </a:tblPr>
              <a:tblGrid>
                <a:gridCol w="2417625">
                  <a:extLst>
                    <a:ext uri="{9D8B030D-6E8A-4147-A177-3AD203B41FA5}">
                      <a16:colId xmlns:a16="http://schemas.microsoft.com/office/drawing/2014/main" val="20000"/>
                    </a:ext>
                  </a:extLst>
                </a:gridCol>
                <a:gridCol w="2842450">
                  <a:extLst>
                    <a:ext uri="{9D8B030D-6E8A-4147-A177-3AD203B41FA5}">
                      <a16:colId xmlns:a16="http://schemas.microsoft.com/office/drawing/2014/main" val="20001"/>
                    </a:ext>
                  </a:extLst>
                </a:gridCol>
                <a:gridCol w="34493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2000" b="1"/>
                        <a:t>p</a:t>
                      </a:r>
                      <a:endParaRPr sz="2000" b="1"/>
                    </a:p>
                  </a:txBody>
                  <a:tcPr marL="91425" marR="91425" marT="91425" marB="91425"/>
                </a:tc>
                <a:tc>
                  <a:txBody>
                    <a:bodyPr/>
                    <a:lstStyle/>
                    <a:p>
                      <a:pPr marL="0" lvl="0" indent="0" algn="ctr" rtl="0">
                        <a:spcBef>
                          <a:spcPts val="0"/>
                        </a:spcBef>
                        <a:spcAft>
                          <a:spcPts val="0"/>
                        </a:spcAft>
                        <a:buNone/>
                      </a:pPr>
                      <a:r>
                        <a:rPr lang="en" sz="2000" b="1"/>
                        <a:t>q</a:t>
                      </a:r>
                      <a:endParaRPr sz="2000" b="1"/>
                    </a:p>
                  </a:txBody>
                  <a:tcPr marL="91425" marR="91425" marT="91425" marB="91425"/>
                </a:tc>
                <a:tc>
                  <a:txBody>
                    <a:bodyPr/>
                    <a:lstStyle/>
                    <a:p>
                      <a:pPr marL="0" lvl="0" indent="0" algn="ctr" rtl="0">
                        <a:spcBef>
                          <a:spcPts val="0"/>
                        </a:spcBef>
                        <a:spcAft>
                          <a:spcPts val="0"/>
                        </a:spcAft>
                        <a:buNone/>
                      </a:pPr>
                      <a:r>
                        <a:rPr lang="en" sz="2000" b="1"/>
                        <a:t>𝜃</a:t>
                      </a:r>
                      <a:endParaRPr sz="2000"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2000"/>
                        <a:t>Knows(John, x)</a:t>
                      </a:r>
                      <a:endParaRPr sz="2000"/>
                    </a:p>
                  </a:txBody>
                  <a:tcPr marL="91425" marR="91425" marT="91425" marB="91425"/>
                </a:tc>
                <a:tc>
                  <a:txBody>
                    <a:bodyPr/>
                    <a:lstStyle/>
                    <a:p>
                      <a:pPr marL="0" lvl="0" indent="0" algn="ctr" rtl="0">
                        <a:spcBef>
                          <a:spcPts val="0"/>
                        </a:spcBef>
                        <a:spcAft>
                          <a:spcPts val="0"/>
                        </a:spcAft>
                        <a:buNone/>
                      </a:pPr>
                      <a:r>
                        <a:rPr lang="en" sz="2000"/>
                        <a:t>Knows(John, Jane)</a:t>
                      </a:r>
                      <a:endParaRPr sz="2000"/>
                    </a:p>
                  </a:txBody>
                  <a:tcPr marL="91425" marR="91425" marT="91425" marB="91425"/>
                </a:tc>
                <a:tc>
                  <a:txBody>
                    <a:bodyPr/>
                    <a:lstStyle/>
                    <a:p>
                      <a:pPr marL="0" lvl="0" indent="0" algn="ctr" rtl="0">
                        <a:spcBef>
                          <a:spcPts val="0"/>
                        </a:spcBef>
                        <a:spcAft>
                          <a:spcPts val="0"/>
                        </a:spcAft>
                        <a:buNone/>
                      </a:pPr>
                      <a:r>
                        <a:rPr lang="en" sz="2000"/>
                        <a:t>{x/Jane}</a:t>
                      </a:r>
                      <a:endParaRPr sz="200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2000"/>
                        <a:t>Knows(John, x)</a:t>
                      </a:r>
                      <a:endParaRPr sz="2000"/>
                    </a:p>
                  </a:txBody>
                  <a:tcPr marL="91425" marR="91425" marT="91425" marB="91425"/>
                </a:tc>
                <a:tc>
                  <a:txBody>
                    <a:bodyPr/>
                    <a:lstStyle/>
                    <a:p>
                      <a:pPr marL="0" lvl="0" indent="0" algn="ctr" rtl="0">
                        <a:spcBef>
                          <a:spcPts val="0"/>
                        </a:spcBef>
                        <a:spcAft>
                          <a:spcPts val="0"/>
                        </a:spcAft>
                        <a:buNone/>
                      </a:pPr>
                      <a:r>
                        <a:rPr lang="en" sz="2000"/>
                        <a:t>Knows(y, Steve)</a:t>
                      </a:r>
                      <a:endParaRPr sz="2000"/>
                    </a:p>
                  </a:txBody>
                  <a:tcPr marL="91425" marR="91425" marT="91425" marB="91425"/>
                </a:tc>
                <a:tc>
                  <a:txBody>
                    <a:bodyPr/>
                    <a:lstStyle/>
                    <a:p>
                      <a:pPr marL="0" lvl="0" indent="0" algn="ctr" rtl="0">
                        <a:spcBef>
                          <a:spcPts val="0"/>
                        </a:spcBef>
                        <a:spcAft>
                          <a:spcPts val="0"/>
                        </a:spcAft>
                        <a:buNone/>
                      </a:pPr>
                      <a:r>
                        <a:rPr lang="en" sz="2000"/>
                        <a:t>{x/Steve, y/John}</a:t>
                      </a:r>
                      <a:endParaRPr sz="200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2000"/>
                        <a:t>Knows(John, x)</a:t>
                      </a:r>
                      <a:endParaRPr sz="2000"/>
                    </a:p>
                  </a:txBody>
                  <a:tcPr marL="91425" marR="91425" marT="91425" marB="91425"/>
                </a:tc>
                <a:tc>
                  <a:txBody>
                    <a:bodyPr/>
                    <a:lstStyle/>
                    <a:p>
                      <a:pPr marL="0" lvl="0" indent="0" algn="ctr" rtl="0">
                        <a:spcBef>
                          <a:spcPts val="0"/>
                        </a:spcBef>
                        <a:spcAft>
                          <a:spcPts val="0"/>
                        </a:spcAft>
                        <a:buNone/>
                      </a:pPr>
                      <a:r>
                        <a:rPr lang="en" sz="2000"/>
                        <a:t>Knows(y, Mother(y))</a:t>
                      </a:r>
                      <a:endParaRPr sz="2000"/>
                    </a:p>
                  </a:txBody>
                  <a:tcPr marL="91425" marR="91425" marT="91425" marB="91425"/>
                </a:tc>
                <a:tc>
                  <a:txBody>
                    <a:bodyPr/>
                    <a:lstStyle/>
                    <a:p>
                      <a:pPr marL="0" lvl="0" indent="0" algn="ctr" rtl="0">
                        <a:spcBef>
                          <a:spcPts val="0"/>
                        </a:spcBef>
                        <a:spcAft>
                          <a:spcPts val="0"/>
                        </a:spcAft>
                        <a:buNone/>
                      </a:pPr>
                      <a:r>
                        <a:rPr lang="en" sz="2000"/>
                        <a:t>{x/Mother(John), y/John}</a:t>
                      </a:r>
                      <a:endParaRPr sz="200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2000"/>
                        <a:t>Knows(John, x)</a:t>
                      </a:r>
                      <a:endParaRPr sz="2000"/>
                    </a:p>
                  </a:txBody>
                  <a:tcPr marL="91425" marR="91425" marT="91425" marB="91425"/>
                </a:tc>
                <a:tc>
                  <a:txBody>
                    <a:bodyPr/>
                    <a:lstStyle/>
                    <a:p>
                      <a:pPr marL="0" lvl="0" indent="0" algn="ctr" rtl="0">
                        <a:spcBef>
                          <a:spcPts val="0"/>
                        </a:spcBef>
                        <a:spcAft>
                          <a:spcPts val="0"/>
                        </a:spcAft>
                        <a:buNone/>
                      </a:pPr>
                      <a:r>
                        <a:rPr lang="en" sz="2000"/>
                        <a:t>Knows(x, Steve)</a:t>
                      </a:r>
                      <a:endParaRPr sz="2000"/>
                    </a:p>
                  </a:txBody>
                  <a:tcPr marL="91425" marR="91425" marT="91425" marB="91425"/>
                </a:tc>
                <a:tc>
                  <a:txBody>
                    <a:bodyPr/>
                    <a:lstStyle/>
                    <a:p>
                      <a:pPr marL="0" lvl="0" indent="0" algn="ctr" rtl="0">
                        <a:spcBef>
                          <a:spcPts val="0"/>
                        </a:spcBef>
                        <a:spcAft>
                          <a:spcPts val="0"/>
                        </a:spcAft>
                        <a:buNone/>
                      </a:pPr>
                      <a:r>
                        <a:rPr lang="en" sz="2000"/>
                        <a:t>fail</a:t>
                      </a:r>
                      <a:endParaRPr sz="200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Most General Unifier (MGU)</a:t>
            </a:r>
            <a:endParaRPr/>
          </a:p>
        </p:txBody>
      </p:sp>
      <p:sp>
        <p:nvSpPr>
          <p:cNvPr id="278" name="Google Shape;278;p4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𝑈𝑁𝐼𝐹𝑌(𝐾𝑛𝑜𝑤𝑠(𝐽𝑜h𝑛, 𝑥), 𝐾𝑛𝑜𝑤𝑠(𝑦, 𝑧)) = 𝜃</a:t>
            </a:r>
            <a:endParaRPr/>
          </a:p>
          <a:p>
            <a:pPr marL="457200" lvl="0" indent="0" algn="just" rtl="0">
              <a:spcBef>
                <a:spcPts val="1200"/>
              </a:spcBef>
              <a:spcAft>
                <a:spcPts val="0"/>
              </a:spcAft>
              <a:buNone/>
            </a:pPr>
            <a:r>
              <a:rPr lang="en"/>
              <a:t>1. 𝜃 = {𝑦/𝐽𝑜h𝑛, 𝑥/𝑧 }</a:t>
            </a:r>
            <a:endParaRPr/>
          </a:p>
          <a:p>
            <a:pPr marL="457200" lvl="0" indent="0" algn="just" rtl="0">
              <a:spcBef>
                <a:spcPts val="1200"/>
              </a:spcBef>
              <a:spcAft>
                <a:spcPts val="0"/>
              </a:spcAft>
              <a:buNone/>
            </a:pPr>
            <a:r>
              <a:rPr lang="en"/>
              <a:t>2. 𝜃 = {𝑦/𝐽𝑜h𝑛, 𝑥/𝐽𝑜h𝑛, 𝑧/𝐽𝑜h𝑛}</a:t>
            </a:r>
            <a:endParaRPr/>
          </a:p>
          <a:p>
            <a:pPr marL="457200" lvl="0" indent="-368300" algn="just" rtl="0">
              <a:spcBef>
                <a:spcPts val="1200"/>
              </a:spcBef>
              <a:spcAft>
                <a:spcPts val="0"/>
              </a:spcAft>
              <a:buSzPts val="2200"/>
              <a:buChar char="●"/>
            </a:pPr>
            <a:r>
              <a:rPr lang="en"/>
              <a:t>The first unifier is more general than the second</a:t>
            </a:r>
            <a:endParaRPr/>
          </a:p>
          <a:p>
            <a:pPr marL="457200" lvl="0" indent="-368300" algn="just" rtl="0">
              <a:spcBef>
                <a:spcPts val="0"/>
              </a:spcBef>
              <a:spcAft>
                <a:spcPts val="0"/>
              </a:spcAft>
              <a:buSzPts val="2200"/>
              <a:buChar char="●"/>
            </a:pPr>
            <a:r>
              <a:rPr lang="en"/>
              <a:t>There is a single Most General Unifier (MGU) that is unique up to renaming of variables.</a:t>
            </a:r>
            <a:endParaRPr/>
          </a:p>
          <a:p>
            <a:pPr marL="0" lvl="0" indent="0" algn="ctr" rtl="0">
              <a:spcBef>
                <a:spcPts val="1200"/>
              </a:spcBef>
              <a:spcAft>
                <a:spcPts val="1200"/>
              </a:spcAft>
              <a:buNone/>
            </a:pPr>
            <a:r>
              <a:rPr lang="en"/>
              <a:t>𝑀𝐺𝑈 = {𝑦/𝐽𝑜h𝑛, 𝑥/𝑧}</a:t>
            </a:r>
            <a:endParaRPr/>
          </a:p>
        </p:txBody>
      </p:sp>
      <p:sp>
        <p:nvSpPr>
          <p:cNvPr id="279" name="Google Shape;279;p4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Unification algorithm</a:t>
            </a:r>
            <a:endParaRPr/>
          </a:p>
        </p:txBody>
      </p:sp>
      <p:sp>
        <p:nvSpPr>
          <p:cNvPr id="285" name="Google Shape;285;p45"/>
          <p:cNvSpPr txBox="1">
            <a:spLocks noGrp="1"/>
          </p:cNvSpPr>
          <p:nvPr>
            <p:ph type="body" idx="1"/>
          </p:nvPr>
        </p:nvSpPr>
        <p:spPr>
          <a:xfrm>
            <a:off x="311700" y="1536624"/>
            <a:ext cx="8520600" cy="5078700"/>
          </a:xfrm>
          <a:prstGeom prst="rect">
            <a:avLst/>
          </a:prstGeom>
        </p:spPr>
        <p:txBody>
          <a:bodyPr spcFirstLastPara="1" wrap="square" lIns="91425" tIns="91425" rIns="91425" bIns="91425" anchor="t" anchorCtr="0">
            <a:normAutofit fontScale="77500" lnSpcReduction="20000"/>
          </a:bodyPr>
          <a:lstStyle/>
          <a:p>
            <a:pPr marL="0" lvl="0" indent="0" algn="just" rtl="0">
              <a:lnSpc>
                <a:spcPct val="100000"/>
              </a:lnSpc>
              <a:spcBef>
                <a:spcPts val="0"/>
              </a:spcBef>
              <a:spcAft>
                <a:spcPts val="0"/>
              </a:spcAft>
              <a:buNone/>
            </a:pPr>
            <a:r>
              <a:rPr lang="en" b="1"/>
              <a:t>function</a:t>
            </a:r>
            <a:r>
              <a:rPr lang="en"/>
              <a:t> UNIFY(x , y, θ) </a:t>
            </a:r>
            <a:r>
              <a:rPr lang="en" b="1"/>
              <a:t>returns</a:t>
            </a:r>
            <a:r>
              <a:rPr lang="en"/>
              <a:t> a substitution to make x and y identical</a:t>
            </a:r>
            <a:endParaRPr/>
          </a:p>
          <a:p>
            <a:pPr marL="457200" lvl="0" indent="0" algn="just" rtl="0">
              <a:lnSpc>
                <a:spcPct val="100000"/>
              </a:lnSpc>
              <a:spcBef>
                <a:spcPts val="1200"/>
              </a:spcBef>
              <a:spcAft>
                <a:spcPts val="0"/>
              </a:spcAft>
              <a:buClr>
                <a:schemeClr val="dk1"/>
              </a:buClr>
              <a:buSzPct val="50000"/>
              <a:buFont typeface="Arial"/>
              <a:buNone/>
            </a:pPr>
            <a:r>
              <a:rPr lang="en" b="1"/>
              <a:t>inputs</a:t>
            </a:r>
            <a:r>
              <a:rPr lang="en"/>
              <a:t>: 	x , a variable, constant, list, or compound expression</a:t>
            </a:r>
            <a:endParaRPr/>
          </a:p>
          <a:p>
            <a:pPr marL="914400" lvl="0" indent="457200" algn="just" rtl="0">
              <a:lnSpc>
                <a:spcPct val="100000"/>
              </a:lnSpc>
              <a:spcBef>
                <a:spcPts val="1200"/>
              </a:spcBef>
              <a:spcAft>
                <a:spcPts val="0"/>
              </a:spcAft>
              <a:buClr>
                <a:schemeClr val="dk1"/>
              </a:buClr>
              <a:buSzPct val="50000"/>
              <a:buFont typeface="Arial"/>
              <a:buNone/>
            </a:pPr>
            <a:r>
              <a:rPr lang="en"/>
              <a:t>y, a variable, constant, list, or compound expression</a:t>
            </a:r>
            <a:endParaRPr/>
          </a:p>
          <a:p>
            <a:pPr marL="914400" lvl="0" indent="457200" algn="just" rtl="0">
              <a:lnSpc>
                <a:spcPct val="100000"/>
              </a:lnSpc>
              <a:spcBef>
                <a:spcPts val="1200"/>
              </a:spcBef>
              <a:spcAft>
                <a:spcPts val="0"/>
              </a:spcAft>
              <a:buNone/>
            </a:pPr>
            <a:r>
              <a:rPr lang="en"/>
              <a:t>θ, the substitution built up so far (optional, defaults to empty)</a:t>
            </a:r>
            <a:endParaRPr/>
          </a:p>
          <a:p>
            <a:pPr marL="457200" lvl="0" indent="0" algn="just" rtl="0">
              <a:lnSpc>
                <a:spcPct val="100000"/>
              </a:lnSpc>
              <a:spcBef>
                <a:spcPts val="1200"/>
              </a:spcBef>
              <a:spcAft>
                <a:spcPts val="0"/>
              </a:spcAft>
              <a:buClr>
                <a:schemeClr val="dk1"/>
              </a:buClr>
              <a:buSzPct val="50000"/>
              <a:buFont typeface="Arial"/>
              <a:buNone/>
            </a:pPr>
            <a:r>
              <a:rPr lang="en" b="1"/>
              <a:t>if</a:t>
            </a:r>
            <a:r>
              <a:rPr lang="en"/>
              <a:t> θ = failure </a:t>
            </a:r>
            <a:r>
              <a:rPr lang="en" b="1"/>
              <a:t>then</a:t>
            </a:r>
            <a:r>
              <a:rPr lang="en"/>
              <a:t> </a:t>
            </a:r>
            <a:r>
              <a:rPr lang="en" b="1"/>
              <a:t>return</a:t>
            </a:r>
            <a:r>
              <a:rPr lang="en"/>
              <a:t> failure</a:t>
            </a:r>
            <a:endParaRPr/>
          </a:p>
          <a:p>
            <a:pPr marL="457200" lvl="0" indent="0" algn="just" rtl="0">
              <a:lnSpc>
                <a:spcPct val="100000"/>
              </a:lnSpc>
              <a:spcBef>
                <a:spcPts val="1200"/>
              </a:spcBef>
              <a:spcAft>
                <a:spcPts val="0"/>
              </a:spcAft>
              <a:buClr>
                <a:schemeClr val="dk1"/>
              </a:buClr>
              <a:buSzPct val="50000"/>
              <a:buFont typeface="Arial"/>
              <a:buNone/>
            </a:pPr>
            <a:r>
              <a:rPr lang="en" b="1"/>
              <a:t>else if</a:t>
            </a:r>
            <a:r>
              <a:rPr lang="en"/>
              <a:t> x = y </a:t>
            </a:r>
            <a:r>
              <a:rPr lang="en" b="1"/>
              <a:t>then</a:t>
            </a:r>
            <a:r>
              <a:rPr lang="en"/>
              <a:t> </a:t>
            </a:r>
            <a:r>
              <a:rPr lang="en" b="1"/>
              <a:t>return</a:t>
            </a:r>
            <a:r>
              <a:rPr lang="en"/>
              <a:t> θ</a:t>
            </a:r>
            <a:endParaRPr/>
          </a:p>
          <a:p>
            <a:pPr marL="457200" lvl="0" indent="0" algn="just" rtl="0">
              <a:lnSpc>
                <a:spcPct val="100000"/>
              </a:lnSpc>
              <a:spcBef>
                <a:spcPts val="1200"/>
              </a:spcBef>
              <a:spcAft>
                <a:spcPts val="0"/>
              </a:spcAft>
              <a:buNone/>
            </a:pPr>
            <a:r>
              <a:rPr lang="en" b="1"/>
              <a:t>else</a:t>
            </a:r>
            <a:r>
              <a:rPr lang="en"/>
              <a:t> </a:t>
            </a:r>
            <a:r>
              <a:rPr lang="en" b="1"/>
              <a:t>if</a:t>
            </a:r>
            <a:r>
              <a:rPr lang="en"/>
              <a:t> VARIABLE?(x) </a:t>
            </a:r>
            <a:r>
              <a:rPr lang="en" b="1"/>
              <a:t>then</a:t>
            </a:r>
            <a:r>
              <a:rPr lang="en"/>
              <a:t> </a:t>
            </a:r>
            <a:r>
              <a:rPr lang="en" b="1"/>
              <a:t>return</a:t>
            </a:r>
            <a:r>
              <a:rPr lang="en"/>
              <a:t> UNIFY-VAR(x , y, θ)</a:t>
            </a:r>
            <a:endParaRPr/>
          </a:p>
          <a:p>
            <a:pPr marL="457200" lvl="0" indent="0" algn="just" rtl="0">
              <a:lnSpc>
                <a:spcPct val="100000"/>
              </a:lnSpc>
              <a:spcBef>
                <a:spcPts val="1200"/>
              </a:spcBef>
              <a:spcAft>
                <a:spcPts val="0"/>
              </a:spcAft>
              <a:buNone/>
            </a:pPr>
            <a:r>
              <a:rPr lang="en" b="1"/>
              <a:t>else if</a:t>
            </a:r>
            <a:r>
              <a:rPr lang="en"/>
              <a:t> VARIABLE?(y) </a:t>
            </a:r>
            <a:r>
              <a:rPr lang="en" b="1"/>
              <a:t>then</a:t>
            </a:r>
            <a:r>
              <a:rPr lang="en"/>
              <a:t> </a:t>
            </a:r>
            <a:r>
              <a:rPr lang="en" b="1"/>
              <a:t>return</a:t>
            </a:r>
            <a:r>
              <a:rPr lang="en"/>
              <a:t> UNIFY-VAR(y, x , θ)</a:t>
            </a:r>
            <a:endParaRPr/>
          </a:p>
          <a:p>
            <a:pPr marL="457200" lvl="0" indent="0" algn="just" rtl="0">
              <a:lnSpc>
                <a:spcPct val="100000"/>
              </a:lnSpc>
              <a:spcBef>
                <a:spcPts val="1200"/>
              </a:spcBef>
              <a:spcAft>
                <a:spcPts val="0"/>
              </a:spcAft>
              <a:buClr>
                <a:schemeClr val="dk1"/>
              </a:buClr>
              <a:buSzPct val="50000"/>
              <a:buFont typeface="Arial"/>
              <a:buNone/>
            </a:pPr>
            <a:r>
              <a:rPr lang="en" b="1"/>
              <a:t>else</a:t>
            </a:r>
            <a:r>
              <a:rPr lang="en"/>
              <a:t> </a:t>
            </a:r>
            <a:r>
              <a:rPr lang="en" b="1"/>
              <a:t>if</a:t>
            </a:r>
            <a:r>
              <a:rPr lang="en"/>
              <a:t> COMPOUND?(x) and COMPOUND?(y) </a:t>
            </a:r>
            <a:r>
              <a:rPr lang="en" b="1"/>
              <a:t>then</a:t>
            </a:r>
            <a:endParaRPr b="1"/>
          </a:p>
          <a:p>
            <a:pPr marL="457200" lvl="0" indent="457200" algn="just" rtl="0">
              <a:lnSpc>
                <a:spcPct val="100000"/>
              </a:lnSpc>
              <a:spcBef>
                <a:spcPts val="1200"/>
              </a:spcBef>
              <a:spcAft>
                <a:spcPts val="0"/>
              </a:spcAft>
              <a:buNone/>
            </a:pPr>
            <a:r>
              <a:rPr lang="en" b="1"/>
              <a:t>return</a:t>
            </a:r>
            <a:r>
              <a:rPr lang="en"/>
              <a:t> UNIFY(x.ARGS, y.ARGS, UNIFY(x.OP, y.OP, θ))</a:t>
            </a:r>
            <a:endParaRPr/>
          </a:p>
          <a:p>
            <a:pPr marL="457200" lvl="0" indent="0" algn="just" rtl="0">
              <a:lnSpc>
                <a:spcPct val="100000"/>
              </a:lnSpc>
              <a:spcBef>
                <a:spcPts val="1200"/>
              </a:spcBef>
              <a:spcAft>
                <a:spcPts val="0"/>
              </a:spcAft>
              <a:buClr>
                <a:schemeClr val="dk1"/>
              </a:buClr>
              <a:buSzPct val="50000"/>
              <a:buFont typeface="Arial"/>
              <a:buNone/>
            </a:pPr>
            <a:r>
              <a:rPr lang="en" b="1"/>
              <a:t>else</a:t>
            </a:r>
            <a:r>
              <a:rPr lang="en"/>
              <a:t> </a:t>
            </a:r>
            <a:r>
              <a:rPr lang="en" b="1"/>
              <a:t>if</a:t>
            </a:r>
            <a:r>
              <a:rPr lang="en"/>
              <a:t> LIST?(x) and LIST?(y) </a:t>
            </a:r>
            <a:r>
              <a:rPr lang="en" b="1"/>
              <a:t>then</a:t>
            </a:r>
            <a:endParaRPr b="1"/>
          </a:p>
          <a:p>
            <a:pPr marL="457200" lvl="0" indent="457200" algn="just" rtl="0">
              <a:lnSpc>
                <a:spcPct val="100000"/>
              </a:lnSpc>
              <a:spcBef>
                <a:spcPts val="1200"/>
              </a:spcBef>
              <a:spcAft>
                <a:spcPts val="0"/>
              </a:spcAft>
              <a:buNone/>
            </a:pPr>
            <a:r>
              <a:rPr lang="en" b="1"/>
              <a:t>return</a:t>
            </a:r>
            <a:r>
              <a:rPr lang="en"/>
              <a:t> UNIFY(x.REST, y.REST, UNIFY(x.FIRST, y.FIRST, θ))</a:t>
            </a:r>
            <a:endParaRPr/>
          </a:p>
          <a:p>
            <a:pPr marL="457200" lvl="0" indent="0" algn="just" rtl="0">
              <a:lnSpc>
                <a:spcPct val="100000"/>
              </a:lnSpc>
              <a:spcBef>
                <a:spcPts val="1200"/>
              </a:spcBef>
              <a:spcAft>
                <a:spcPts val="1200"/>
              </a:spcAft>
              <a:buNone/>
            </a:pPr>
            <a:r>
              <a:rPr lang="en" b="1"/>
              <a:t>else</a:t>
            </a:r>
            <a:r>
              <a:rPr lang="en"/>
              <a:t> </a:t>
            </a:r>
            <a:r>
              <a:rPr lang="en" b="1"/>
              <a:t>return</a:t>
            </a:r>
            <a:r>
              <a:rPr lang="en"/>
              <a:t> failure</a:t>
            </a:r>
            <a:endParaRPr/>
          </a:p>
        </p:txBody>
      </p:sp>
      <p:sp>
        <p:nvSpPr>
          <p:cNvPr id="286" name="Google Shape;286;p4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Unification algorithm</a:t>
            </a:r>
            <a:endParaRPr/>
          </a:p>
        </p:txBody>
      </p:sp>
      <p:sp>
        <p:nvSpPr>
          <p:cNvPr id="292" name="Google Shape;292;p46"/>
          <p:cNvSpPr txBox="1">
            <a:spLocks noGrp="1"/>
          </p:cNvSpPr>
          <p:nvPr>
            <p:ph type="body" idx="1"/>
          </p:nvPr>
        </p:nvSpPr>
        <p:spPr>
          <a:xfrm>
            <a:off x="311700" y="1536624"/>
            <a:ext cx="8520600" cy="50787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sz="1850" b="1"/>
              <a:t>function</a:t>
            </a:r>
            <a:r>
              <a:rPr lang="en" sz="1850"/>
              <a:t> UNIFY-VAR(var, x , θ) </a:t>
            </a:r>
            <a:r>
              <a:rPr lang="en" sz="1850" b="1"/>
              <a:t>returns</a:t>
            </a:r>
            <a:r>
              <a:rPr lang="en" sz="1850"/>
              <a:t> a substitution</a:t>
            </a:r>
            <a:endParaRPr sz="1850"/>
          </a:p>
          <a:p>
            <a:pPr marL="457200" lvl="0" indent="0" algn="just" rtl="0">
              <a:lnSpc>
                <a:spcPct val="100000"/>
              </a:lnSpc>
              <a:spcBef>
                <a:spcPts val="1200"/>
              </a:spcBef>
              <a:spcAft>
                <a:spcPts val="0"/>
              </a:spcAft>
              <a:buNone/>
            </a:pPr>
            <a:r>
              <a:rPr lang="en" sz="1850" b="1"/>
              <a:t>if</a:t>
            </a:r>
            <a:r>
              <a:rPr lang="en" sz="1850"/>
              <a:t> {var /val} ∈ θ </a:t>
            </a:r>
            <a:r>
              <a:rPr lang="en" sz="1850" b="1"/>
              <a:t>then</a:t>
            </a:r>
            <a:endParaRPr sz="1850" b="1"/>
          </a:p>
          <a:p>
            <a:pPr marL="457200" lvl="0" indent="457200" algn="just" rtl="0">
              <a:lnSpc>
                <a:spcPct val="100000"/>
              </a:lnSpc>
              <a:spcBef>
                <a:spcPts val="1200"/>
              </a:spcBef>
              <a:spcAft>
                <a:spcPts val="0"/>
              </a:spcAft>
              <a:buNone/>
            </a:pPr>
            <a:r>
              <a:rPr lang="en" sz="1850" b="1"/>
              <a:t>return</a:t>
            </a:r>
            <a:r>
              <a:rPr lang="en" sz="1850"/>
              <a:t> UNIFY(val, x , θ)</a:t>
            </a:r>
            <a:endParaRPr sz="1850"/>
          </a:p>
          <a:p>
            <a:pPr marL="457200" lvl="0" indent="0" algn="just" rtl="0">
              <a:lnSpc>
                <a:spcPct val="100000"/>
              </a:lnSpc>
              <a:spcBef>
                <a:spcPts val="1200"/>
              </a:spcBef>
              <a:spcAft>
                <a:spcPts val="0"/>
              </a:spcAft>
              <a:buNone/>
            </a:pPr>
            <a:r>
              <a:rPr lang="en" sz="1850" b="1"/>
              <a:t>else if</a:t>
            </a:r>
            <a:r>
              <a:rPr lang="en" sz="1850"/>
              <a:t> {x/val} ∈ θ </a:t>
            </a:r>
            <a:r>
              <a:rPr lang="en" sz="1850" b="1"/>
              <a:t>then</a:t>
            </a:r>
            <a:endParaRPr sz="1850" b="1"/>
          </a:p>
          <a:p>
            <a:pPr marL="457200" lvl="0" indent="457200" algn="just" rtl="0">
              <a:lnSpc>
                <a:spcPct val="100000"/>
              </a:lnSpc>
              <a:spcBef>
                <a:spcPts val="1200"/>
              </a:spcBef>
              <a:spcAft>
                <a:spcPts val="0"/>
              </a:spcAft>
              <a:buNone/>
            </a:pPr>
            <a:r>
              <a:rPr lang="en" sz="1850" b="1"/>
              <a:t>return</a:t>
            </a:r>
            <a:r>
              <a:rPr lang="en" sz="1850"/>
              <a:t> UNIFY(var, val, θ) </a:t>
            </a:r>
            <a:endParaRPr sz="1850"/>
          </a:p>
          <a:p>
            <a:pPr marL="457200" lvl="0" indent="0" algn="just" rtl="0">
              <a:lnSpc>
                <a:spcPct val="100000"/>
              </a:lnSpc>
              <a:spcBef>
                <a:spcPts val="1200"/>
              </a:spcBef>
              <a:spcAft>
                <a:spcPts val="0"/>
              </a:spcAft>
              <a:buNone/>
            </a:pPr>
            <a:r>
              <a:rPr lang="en" sz="1850" b="1"/>
              <a:t>else</a:t>
            </a:r>
            <a:r>
              <a:rPr lang="en" sz="1850"/>
              <a:t> </a:t>
            </a:r>
            <a:r>
              <a:rPr lang="en" sz="1850" b="1"/>
              <a:t>if</a:t>
            </a:r>
            <a:r>
              <a:rPr lang="en" sz="1850"/>
              <a:t> OCCUR-CHECK?(var, x) </a:t>
            </a:r>
            <a:r>
              <a:rPr lang="en" sz="1850" b="1"/>
              <a:t>then</a:t>
            </a:r>
            <a:endParaRPr sz="1850" b="1"/>
          </a:p>
          <a:p>
            <a:pPr marL="457200" lvl="0" indent="457200" algn="just" rtl="0">
              <a:lnSpc>
                <a:spcPct val="100000"/>
              </a:lnSpc>
              <a:spcBef>
                <a:spcPts val="1200"/>
              </a:spcBef>
              <a:spcAft>
                <a:spcPts val="0"/>
              </a:spcAft>
              <a:buNone/>
            </a:pPr>
            <a:r>
              <a:rPr lang="en" sz="1850" b="1"/>
              <a:t>return</a:t>
            </a:r>
            <a:r>
              <a:rPr lang="en" sz="1850"/>
              <a:t> failure </a:t>
            </a:r>
            <a:endParaRPr sz="1850"/>
          </a:p>
          <a:p>
            <a:pPr marL="457200" lvl="0" indent="0" algn="just" rtl="0">
              <a:lnSpc>
                <a:spcPct val="100000"/>
              </a:lnSpc>
              <a:spcBef>
                <a:spcPts val="1200"/>
              </a:spcBef>
              <a:spcAft>
                <a:spcPts val="1200"/>
              </a:spcAft>
              <a:buNone/>
            </a:pPr>
            <a:r>
              <a:rPr lang="en" sz="1850" b="1"/>
              <a:t>else</a:t>
            </a:r>
            <a:r>
              <a:rPr lang="en" sz="1850"/>
              <a:t> </a:t>
            </a:r>
            <a:r>
              <a:rPr lang="en" sz="1850" b="1"/>
              <a:t>return</a:t>
            </a:r>
            <a:r>
              <a:rPr lang="en" sz="1850"/>
              <a:t> add {var/x} to θ</a:t>
            </a:r>
            <a:endParaRPr sz="1850"/>
          </a:p>
        </p:txBody>
      </p:sp>
      <p:sp>
        <p:nvSpPr>
          <p:cNvPr id="293" name="Google Shape;293;p4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Forward Chaining</a:t>
            </a:r>
            <a:endParaRPr/>
          </a:p>
        </p:txBody>
      </p:sp>
      <p:sp>
        <p:nvSpPr>
          <p:cNvPr id="299" name="Google Shape;299;p47"/>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A definite clause is a disjunctions of literals of which exactly one is positive.</a:t>
            </a:r>
            <a:endParaRPr/>
          </a:p>
          <a:p>
            <a:pPr marL="457200" lvl="0" indent="-368300" algn="just" rtl="0">
              <a:spcBef>
                <a:spcPts val="0"/>
              </a:spcBef>
              <a:spcAft>
                <a:spcPts val="0"/>
              </a:spcAft>
              <a:buSzPts val="2200"/>
              <a:buChar char="●"/>
            </a:pPr>
            <a:r>
              <a:rPr lang="en"/>
              <a:t>First-order literals can include variables, which are assumed to be universally quantified.</a:t>
            </a:r>
            <a:endParaRPr/>
          </a:p>
          <a:p>
            <a:pPr marL="457200" lvl="0" indent="-368300" algn="just" rtl="0">
              <a:spcBef>
                <a:spcPts val="0"/>
              </a:spcBef>
              <a:spcAft>
                <a:spcPts val="0"/>
              </a:spcAft>
              <a:buSzPts val="2200"/>
              <a:buChar char="●"/>
            </a:pPr>
            <a:r>
              <a:rPr lang="en"/>
              <a:t>Not every 𝐾𝐵 can be converted into a set of definite clauses due to the single-positive-literal restriction.</a:t>
            </a:r>
            <a:endParaRPr/>
          </a:p>
        </p:txBody>
      </p:sp>
      <p:sp>
        <p:nvSpPr>
          <p:cNvPr id="300" name="Google Shape;300;p4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Forward Chaining</a:t>
            </a:r>
            <a:endParaRPr/>
          </a:p>
        </p:txBody>
      </p:sp>
      <p:sp>
        <p:nvSpPr>
          <p:cNvPr id="306" name="Google Shape;306;p48"/>
          <p:cNvSpPr txBox="1">
            <a:spLocks noGrp="1"/>
          </p:cNvSpPr>
          <p:nvPr>
            <p:ph type="body" idx="1"/>
          </p:nvPr>
        </p:nvSpPr>
        <p:spPr>
          <a:xfrm>
            <a:off x="311700" y="1536624"/>
            <a:ext cx="8520600" cy="5068500"/>
          </a:xfrm>
          <a:prstGeom prst="rect">
            <a:avLst/>
          </a:prstGeom>
        </p:spPr>
        <p:txBody>
          <a:bodyPr spcFirstLastPara="1" wrap="square" lIns="91425" tIns="91425" rIns="91425" bIns="91425" anchor="t" anchorCtr="0">
            <a:normAutofit fontScale="92500"/>
          </a:bodyPr>
          <a:lstStyle/>
          <a:p>
            <a:pPr marL="457200" lvl="0" indent="-368300" algn="just" rtl="0">
              <a:spcBef>
                <a:spcPts val="0"/>
              </a:spcBef>
              <a:spcAft>
                <a:spcPts val="0"/>
              </a:spcAft>
              <a:buSzPts val="2200"/>
              <a:buChar char="●"/>
            </a:pPr>
            <a:r>
              <a:rPr lang="en"/>
              <a:t>“The law says that it is a crime for an American to sell weapons to hostile nations. The country Nono, an enemy of America, has some missiles, and all of its missiles were sold to it by Colonel West, who is American.”</a:t>
            </a:r>
            <a:endParaRPr/>
          </a:p>
          <a:p>
            <a:pPr marL="457200" lvl="0" indent="-368300" algn="just" rtl="0">
              <a:spcBef>
                <a:spcPts val="0"/>
              </a:spcBef>
              <a:spcAft>
                <a:spcPts val="0"/>
              </a:spcAft>
              <a:buSzPts val="2200"/>
              <a:buChar char="●"/>
            </a:pPr>
            <a:r>
              <a:rPr lang="en"/>
              <a:t>𝐴𝑚𝑒𝑟𝑖𝑐𝑎𝑛(𝑥) ∧ 𝑊𝑒𝑎𝑝𝑜𝑛(𝑦) ∧ 𝑆𝑒𝑙𝑙𝑠(𝑥, 𝑦, 𝑧) ∧ 𝐻𝑜𝑠𝑡𝑖𝑙𝑒(𝑧) ⇒ 𝐶𝑟𝑖𝑚𝑖𝑛𝑎𝑙(𝑥)</a:t>
            </a:r>
            <a:endParaRPr/>
          </a:p>
          <a:p>
            <a:pPr marL="457200" lvl="0" indent="-368300" algn="just" rtl="0">
              <a:spcBef>
                <a:spcPts val="0"/>
              </a:spcBef>
              <a:spcAft>
                <a:spcPts val="0"/>
              </a:spcAft>
              <a:buSzPts val="2200"/>
              <a:buChar char="●"/>
            </a:pPr>
            <a:r>
              <a:rPr lang="en"/>
              <a:t>∃𝑥 𝑂𝑤𝑛𝑠(𝑁𝑜𝑛𝑜, 𝑥) ∧ 𝑀𝑖𝑠𝑠𝑖𝑙𝑒(𝑥)</a:t>
            </a:r>
            <a:endParaRPr/>
          </a:p>
          <a:p>
            <a:pPr marL="914400" lvl="1" indent="-368300" algn="just" rtl="0">
              <a:spcBef>
                <a:spcPts val="0"/>
              </a:spcBef>
              <a:spcAft>
                <a:spcPts val="0"/>
              </a:spcAft>
              <a:buSzPts val="2200"/>
              <a:buChar char="○"/>
            </a:pPr>
            <a:r>
              <a:rPr lang="en" b="1"/>
              <a:t>𝑂𝑤𝑛𝑠(𝑁𝑜𝑛𝑜,𝑀</a:t>
            </a:r>
            <a:r>
              <a:rPr lang="en" b="1" baseline="-25000"/>
              <a:t>1</a:t>
            </a:r>
            <a:r>
              <a:rPr lang="en" b="1"/>
              <a:t>)</a:t>
            </a:r>
            <a:endParaRPr b="1"/>
          </a:p>
          <a:p>
            <a:pPr marL="914400" lvl="1" indent="-368300" algn="just" rtl="0">
              <a:spcBef>
                <a:spcPts val="0"/>
              </a:spcBef>
              <a:spcAft>
                <a:spcPts val="0"/>
              </a:spcAft>
              <a:buSzPts val="2200"/>
              <a:buChar char="○"/>
            </a:pPr>
            <a:r>
              <a:rPr lang="en" b="1"/>
              <a:t>𝑀𝑖𝑠𝑠𝑖𝑙𝑒(𝑀</a:t>
            </a:r>
            <a:r>
              <a:rPr lang="en" b="1" baseline="-25000"/>
              <a:t>1</a:t>
            </a:r>
            <a:r>
              <a:rPr lang="en" b="1"/>
              <a:t>)</a:t>
            </a:r>
            <a:endParaRPr b="1"/>
          </a:p>
          <a:p>
            <a:pPr marL="457200" lvl="0" indent="-368300" algn="just" rtl="0">
              <a:spcBef>
                <a:spcPts val="0"/>
              </a:spcBef>
              <a:spcAft>
                <a:spcPts val="0"/>
              </a:spcAft>
              <a:buSzPts val="2200"/>
              <a:buChar char="●"/>
            </a:pPr>
            <a:r>
              <a:rPr lang="en"/>
              <a:t>𝑀𝑖𝑠𝑠𝑖𝑙𝑒(𝑥) ∧ 𝑂𝑤𝑛𝑠(𝑁𝑜𝑛𝑜, 𝑥) ⇒ 𝑆𝑒𝑙𝑙𝑠(𝑊𝑒𝑠𝑡, 𝑥, 𝑁𝑜𝑛𝑜)</a:t>
            </a:r>
            <a:endParaRPr/>
          </a:p>
          <a:p>
            <a:pPr marL="457200" lvl="0" indent="-368300" algn="just" rtl="0">
              <a:spcBef>
                <a:spcPts val="0"/>
              </a:spcBef>
              <a:spcAft>
                <a:spcPts val="0"/>
              </a:spcAft>
              <a:buSzPts val="2200"/>
              <a:buChar char="●"/>
            </a:pPr>
            <a:r>
              <a:rPr lang="en"/>
              <a:t>𝑀𝑖𝑠𝑠𝑖𝑙𝑒(𝑥) ⇒ 𝑊𝑒𝑎𝑝𝑜𝑛(𝑥)				</a:t>
            </a:r>
            <a:r>
              <a:rPr lang="en" b="1"/>
              <a:t>𝐴𝑚𝑒𝑟𝑖𝑐𝑎𝑛(𝑊𝑒𝑠𝑡)</a:t>
            </a:r>
            <a:endParaRPr b="1"/>
          </a:p>
          <a:p>
            <a:pPr marL="457200" lvl="0" indent="-368300" algn="just" rtl="0">
              <a:spcBef>
                <a:spcPts val="0"/>
              </a:spcBef>
              <a:spcAft>
                <a:spcPts val="0"/>
              </a:spcAft>
              <a:buSzPts val="2200"/>
              <a:buChar char="●"/>
            </a:pPr>
            <a:r>
              <a:rPr lang="en"/>
              <a:t>𝐸𝑛𝑒𝑚𝑦(𝑥,𝐴𝑚𝑒𝑟𝑖𝑐𝑎) ⇒ 𝐻𝑜𝑠𝑡𝑖𝑙𝑒(𝑥)		</a:t>
            </a:r>
            <a:r>
              <a:rPr lang="en" b="1"/>
              <a:t>𝐸𝑛𝑒𝑚𝑦(𝑁𝑜𝑛𝑜, 𝐴𝑚𝑒𝑟𝑖𝑐𝑎)</a:t>
            </a:r>
            <a:endParaRPr b="1"/>
          </a:p>
        </p:txBody>
      </p:sp>
      <p:sp>
        <p:nvSpPr>
          <p:cNvPr id="307" name="Google Shape;307;p4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Forward Chaining</a:t>
            </a:r>
            <a:endParaRPr/>
          </a:p>
        </p:txBody>
      </p:sp>
      <p:sp>
        <p:nvSpPr>
          <p:cNvPr id="313" name="Google Shape;313;p4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pic>
        <p:nvPicPr>
          <p:cNvPr id="314" name="Google Shape;314;p49"/>
          <p:cNvPicPr preferRelativeResize="0"/>
          <p:nvPr/>
        </p:nvPicPr>
        <p:blipFill rotWithShape="1">
          <a:blip r:embed="rId3">
            <a:alphaModFix/>
          </a:blip>
          <a:srcRect t="2948" b="2256"/>
          <a:stretch/>
        </p:blipFill>
        <p:spPr>
          <a:xfrm>
            <a:off x="1204950" y="1598150"/>
            <a:ext cx="6775825" cy="50481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Forward Chaining</a:t>
            </a:r>
            <a:endParaRPr/>
          </a:p>
        </p:txBody>
      </p:sp>
      <p:sp>
        <p:nvSpPr>
          <p:cNvPr id="320" name="Google Shape;320;p5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321" name="Google Shape;321;p50"/>
          <p:cNvPicPr preferRelativeResize="0"/>
          <p:nvPr/>
        </p:nvPicPr>
        <p:blipFill>
          <a:blip r:embed="rId3">
            <a:alphaModFix/>
          </a:blip>
          <a:stretch>
            <a:fillRect/>
          </a:stretch>
        </p:blipFill>
        <p:spPr>
          <a:xfrm>
            <a:off x="152400" y="1980579"/>
            <a:ext cx="8839201" cy="391677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Forward Chaining</a:t>
            </a:r>
            <a:endParaRPr/>
          </a:p>
        </p:txBody>
      </p:sp>
      <p:sp>
        <p:nvSpPr>
          <p:cNvPr id="327" name="Google Shape;327;p5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Soundness?</a:t>
            </a:r>
            <a:endParaRPr/>
          </a:p>
          <a:p>
            <a:pPr marL="914400" lvl="1" indent="-368300" algn="just" rtl="0">
              <a:spcBef>
                <a:spcPts val="0"/>
              </a:spcBef>
              <a:spcAft>
                <a:spcPts val="0"/>
              </a:spcAft>
              <a:buSzPts val="2200"/>
              <a:buChar char="○"/>
            </a:pPr>
            <a:r>
              <a:rPr lang="en"/>
              <a:t>YES, every inference is just an application of GMP.</a:t>
            </a:r>
            <a:endParaRPr/>
          </a:p>
          <a:p>
            <a:pPr marL="457200" lvl="0" indent="-368300" algn="just" rtl="0">
              <a:spcBef>
                <a:spcPts val="0"/>
              </a:spcBef>
              <a:spcAft>
                <a:spcPts val="0"/>
              </a:spcAft>
              <a:buSzPts val="2200"/>
              <a:buChar char="●"/>
            </a:pPr>
            <a:r>
              <a:rPr lang="en"/>
              <a:t>Completeness?</a:t>
            </a:r>
            <a:endParaRPr/>
          </a:p>
          <a:p>
            <a:pPr marL="914400" lvl="1" indent="-368300" algn="just" rtl="0">
              <a:spcBef>
                <a:spcPts val="0"/>
              </a:spcBef>
              <a:spcAft>
                <a:spcPts val="0"/>
              </a:spcAft>
              <a:buSzPts val="2200"/>
              <a:buChar char="○"/>
            </a:pPr>
            <a:r>
              <a:rPr lang="en"/>
              <a:t>YES for definite clause knowledge bases.</a:t>
            </a:r>
            <a:endParaRPr/>
          </a:p>
          <a:p>
            <a:pPr marL="457200" lvl="0" indent="-368300" algn="just" rtl="0">
              <a:spcBef>
                <a:spcPts val="0"/>
              </a:spcBef>
              <a:spcAft>
                <a:spcPts val="0"/>
              </a:spcAft>
              <a:buSzPts val="2200"/>
              <a:buChar char="●"/>
            </a:pPr>
            <a:r>
              <a:rPr lang="en"/>
              <a:t>It answers every query whose answers are entailed by any 𝐾𝐵 of definite clauses.</a:t>
            </a:r>
            <a:endParaRPr/>
          </a:p>
          <a:p>
            <a:pPr marL="457200" lvl="0" indent="-368300" algn="just" rtl="0">
              <a:spcBef>
                <a:spcPts val="0"/>
              </a:spcBef>
              <a:spcAft>
                <a:spcPts val="0"/>
              </a:spcAft>
              <a:buSzPts val="2200"/>
              <a:buChar char="●"/>
            </a:pPr>
            <a:r>
              <a:rPr lang="en"/>
              <a:t>Terminate for Datalog in finite number of iterations</a:t>
            </a:r>
            <a:endParaRPr/>
          </a:p>
          <a:p>
            <a:pPr marL="457200" lvl="0" indent="-368300" algn="just" rtl="0">
              <a:spcBef>
                <a:spcPts val="0"/>
              </a:spcBef>
              <a:spcAft>
                <a:spcPts val="0"/>
              </a:spcAft>
              <a:buSzPts val="2200"/>
              <a:buChar char="●"/>
            </a:pPr>
            <a:r>
              <a:rPr lang="en"/>
              <a:t>Datalog = first-order definite clauses + no functions</a:t>
            </a:r>
            <a:endParaRPr/>
          </a:p>
          <a:p>
            <a:pPr marL="457200" lvl="0" indent="-368300" algn="just" rtl="0">
              <a:spcBef>
                <a:spcPts val="0"/>
              </a:spcBef>
              <a:spcAft>
                <a:spcPts val="0"/>
              </a:spcAft>
              <a:buSzPts val="2200"/>
              <a:buChar char="●"/>
            </a:pPr>
            <a:r>
              <a:rPr lang="en"/>
              <a:t>Entailment with definite clauses is semidecidable.</a:t>
            </a:r>
            <a:endParaRPr/>
          </a:p>
        </p:txBody>
      </p:sp>
      <p:sp>
        <p:nvSpPr>
          <p:cNvPr id="328" name="Google Shape;328;p5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First-order Logic</a:t>
            </a:r>
            <a:endParaRPr/>
          </a:p>
        </p:txBody>
      </p:sp>
      <p:sp>
        <p:nvSpPr>
          <p:cNvPr id="76" name="Google Shape;76;p1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dirty="0"/>
              <a:t>“One plus two equals three.”</a:t>
            </a:r>
            <a:endParaRPr dirty="0"/>
          </a:p>
          <a:p>
            <a:pPr marL="914400" lvl="1" indent="-368300" algn="just" rtl="0">
              <a:spcBef>
                <a:spcPts val="0"/>
              </a:spcBef>
              <a:spcAft>
                <a:spcPts val="0"/>
              </a:spcAft>
              <a:buSzPts val="2200"/>
              <a:buChar char="○"/>
            </a:pPr>
            <a:r>
              <a:rPr lang="en" dirty="0"/>
              <a:t>Object: one, two, three, one plus two</a:t>
            </a:r>
            <a:endParaRPr dirty="0"/>
          </a:p>
          <a:p>
            <a:pPr marL="914400" lvl="1" indent="-368300" algn="just" rtl="0">
              <a:spcBef>
                <a:spcPts val="0"/>
              </a:spcBef>
              <a:spcAft>
                <a:spcPts val="0"/>
              </a:spcAft>
              <a:buSzPts val="2200"/>
              <a:buChar char="○"/>
            </a:pPr>
            <a:r>
              <a:rPr lang="en" dirty="0"/>
              <a:t>Relation: equal</a:t>
            </a:r>
            <a:endParaRPr dirty="0"/>
          </a:p>
          <a:p>
            <a:pPr marL="914400" lvl="1" indent="-368300" algn="just" rtl="0">
              <a:spcBef>
                <a:spcPts val="0"/>
              </a:spcBef>
              <a:spcAft>
                <a:spcPts val="0"/>
              </a:spcAft>
              <a:buSzPts val="2200"/>
              <a:buChar char="○"/>
            </a:pPr>
            <a:r>
              <a:rPr lang="en" dirty="0"/>
              <a:t>Function: plus</a:t>
            </a:r>
            <a:endParaRPr dirty="0"/>
          </a:p>
          <a:p>
            <a:pPr marL="457200" lvl="0" indent="-368300" algn="just" rtl="0">
              <a:spcBef>
                <a:spcPts val="0"/>
              </a:spcBef>
              <a:spcAft>
                <a:spcPts val="0"/>
              </a:spcAft>
              <a:buSzPts val="2200"/>
              <a:buChar char="●"/>
            </a:pPr>
            <a:r>
              <a:rPr lang="en" dirty="0"/>
              <a:t>“The intelligent AlphaGo beat the world champion in 2016.”</a:t>
            </a:r>
            <a:endParaRPr dirty="0"/>
          </a:p>
          <a:p>
            <a:pPr marL="914400" lvl="1" indent="-368300" algn="just" rtl="0">
              <a:spcBef>
                <a:spcPts val="0"/>
              </a:spcBef>
              <a:spcAft>
                <a:spcPts val="0"/>
              </a:spcAft>
              <a:buSzPts val="2200"/>
              <a:buChar char="○"/>
            </a:pPr>
            <a:r>
              <a:rPr lang="en" dirty="0"/>
              <a:t>Object: AlphaGo, world champion, 2016</a:t>
            </a:r>
            <a:endParaRPr dirty="0"/>
          </a:p>
          <a:p>
            <a:pPr marL="914400" lvl="1" indent="-368300" algn="just" rtl="0">
              <a:spcBef>
                <a:spcPts val="0"/>
              </a:spcBef>
              <a:spcAft>
                <a:spcPts val="0"/>
              </a:spcAft>
              <a:buSzPts val="2200"/>
              <a:buChar char="○"/>
            </a:pPr>
            <a:r>
              <a:rPr lang="en" dirty="0"/>
              <a:t>Property: intelligent</a:t>
            </a:r>
            <a:endParaRPr dirty="0"/>
          </a:p>
          <a:p>
            <a:pPr marL="914400" lvl="1" indent="-368300" algn="just" rtl="0">
              <a:spcBef>
                <a:spcPts val="0"/>
              </a:spcBef>
              <a:spcAft>
                <a:spcPts val="0"/>
              </a:spcAft>
              <a:buSzPts val="2200"/>
              <a:buChar char="○"/>
            </a:pPr>
            <a:r>
              <a:rPr lang="en" dirty="0"/>
              <a:t>Relation: </a:t>
            </a:r>
            <a:r>
              <a:rPr lang="en" dirty="0" smtClean="0"/>
              <a:t>beat </a:t>
            </a:r>
            <a:endParaRPr dirty="0"/>
          </a:p>
        </p:txBody>
      </p:sp>
      <p:sp>
        <p:nvSpPr>
          <p:cNvPr id="77" name="Google Shape;77;p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Backward chaining</a:t>
            </a:r>
            <a:endParaRPr/>
          </a:p>
        </p:txBody>
      </p:sp>
      <p:sp>
        <p:nvSpPr>
          <p:cNvPr id="334" name="Google Shape;334;p5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pic>
        <p:nvPicPr>
          <p:cNvPr id="335" name="Google Shape;335;p52"/>
          <p:cNvPicPr preferRelativeResize="0"/>
          <p:nvPr/>
        </p:nvPicPr>
        <p:blipFill>
          <a:blip r:embed="rId3">
            <a:alphaModFix/>
          </a:blip>
          <a:stretch>
            <a:fillRect/>
          </a:stretch>
        </p:blipFill>
        <p:spPr>
          <a:xfrm>
            <a:off x="1062825" y="1553500"/>
            <a:ext cx="7018349" cy="51122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Backward chaining</a:t>
            </a:r>
            <a:endParaRPr/>
          </a:p>
        </p:txBody>
      </p:sp>
      <p:sp>
        <p:nvSpPr>
          <p:cNvPr id="341" name="Google Shape;341;p5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pic>
        <p:nvPicPr>
          <p:cNvPr id="342" name="Google Shape;342;p53"/>
          <p:cNvPicPr preferRelativeResize="0"/>
          <p:nvPr/>
        </p:nvPicPr>
        <p:blipFill>
          <a:blip r:embed="rId3">
            <a:alphaModFix/>
          </a:blip>
          <a:stretch>
            <a:fillRect/>
          </a:stretch>
        </p:blipFill>
        <p:spPr>
          <a:xfrm>
            <a:off x="152400" y="1640767"/>
            <a:ext cx="8839200" cy="448926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Backward chaining</a:t>
            </a:r>
            <a:endParaRPr/>
          </a:p>
        </p:txBody>
      </p:sp>
      <p:sp>
        <p:nvSpPr>
          <p:cNvPr id="348" name="Google Shape;348;p5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Depth-first recursive proof search</a:t>
            </a:r>
            <a:endParaRPr/>
          </a:p>
          <a:p>
            <a:pPr marL="914400" lvl="1" indent="-368300" algn="just" rtl="0">
              <a:spcBef>
                <a:spcPts val="0"/>
              </a:spcBef>
              <a:spcAft>
                <a:spcPts val="0"/>
              </a:spcAft>
              <a:buSzPts val="2200"/>
              <a:buChar char="○"/>
            </a:pPr>
            <a:r>
              <a:rPr lang="en"/>
              <a:t>Space is linear in size of proof</a:t>
            </a:r>
            <a:endParaRPr/>
          </a:p>
          <a:p>
            <a:pPr marL="457200" lvl="0" indent="-368300" algn="just" rtl="0">
              <a:spcBef>
                <a:spcPts val="0"/>
              </a:spcBef>
              <a:spcAft>
                <a:spcPts val="0"/>
              </a:spcAft>
              <a:buSzPts val="2200"/>
              <a:buChar char="●"/>
            </a:pPr>
            <a:r>
              <a:rPr lang="en"/>
              <a:t>Incomplete due to infinite loops</a:t>
            </a:r>
            <a:endParaRPr/>
          </a:p>
          <a:p>
            <a:pPr marL="914400" lvl="1" indent="-368300" algn="just" rtl="0">
              <a:spcBef>
                <a:spcPts val="0"/>
              </a:spcBef>
              <a:spcAft>
                <a:spcPts val="0"/>
              </a:spcAft>
              <a:buSzPts val="2200"/>
              <a:buChar char="○"/>
            </a:pPr>
            <a:r>
              <a:rPr lang="en"/>
              <a:t>Fix by checking current goal against every goal on stack</a:t>
            </a:r>
            <a:endParaRPr/>
          </a:p>
          <a:p>
            <a:pPr marL="457200" lvl="0" indent="-368300" algn="just" rtl="0">
              <a:spcBef>
                <a:spcPts val="0"/>
              </a:spcBef>
              <a:spcAft>
                <a:spcPts val="0"/>
              </a:spcAft>
              <a:buSzPts val="2200"/>
              <a:buChar char="●"/>
            </a:pPr>
            <a:r>
              <a:rPr lang="en"/>
              <a:t>Inefficient due to repeated subgoals (success and failure)</a:t>
            </a:r>
            <a:endParaRPr/>
          </a:p>
          <a:p>
            <a:pPr marL="914400" lvl="1" indent="-368300" algn="just" rtl="0">
              <a:spcBef>
                <a:spcPts val="0"/>
              </a:spcBef>
              <a:spcAft>
                <a:spcPts val="0"/>
              </a:spcAft>
              <a:buSzPts val="2200"/>
              <a:buChar char="○"/>
            </a:pPr>
            <a:r>
              <a:rPr lang="en"/>
              <a:t>Fix using caching of previous results (extra space)</a:t>
            </a:r>
            <a:endParaRPr/>
          </a:p>
          <a:p>
            <a:pPr marL="457200" lvl="0" indent="-368300" algn="just" rtl="0">
              <a:spcBef>
                <a:spcPts val="0"/>
              </a:spcBef>
              <a:spcAft>
                <a:spcPts val="0"/>
              </a:spcAft>
              <a:buSzPts val="2200"/>
              <a:buChar char="●"/>
            </a:pPr>
            <a:r>
              <a:rPr lang="en"/>
              <a:t>Widely used for logic programming</a:t>
            </a:r>
            <a:endParaRPr/>
          </a:p>
        </p:txBody>
      </p:sp>
      <p:sp>
        <p:nvSpPr>
          <p:cNvPr id="349" name="Google Shape;349;p5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CNF for First-order logic</a:t>
            </a:r>
            <a:endParaRPr/>
          </a:p>
        </p:txBody>
      </p:sp>
      <p:sp>
        <p:nvSpPr>
          <p:cNvPr id="355" name="Google Shape;355;p5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lnSpcReduction="10000"/>
          </a:bodyPr>
          <a:lstStyle/>
          <a:p>
            <a:pPr marL="457200" lvl="0" indent="-368300" algn="just" rtl="0">
              <a:spcBef>
                <a:spcPts val="0"/>
              </a:spcBef>
              <a:spcAft>
                <a:spcPts val="0"/>
              </a:spcAft>
              <a:buSzPts val="2200"/>
              <a:buChar char="●"/>
            </a:pPr>
            <a:r>
              <a:rPr lang="en"/>
              <a:t>First-order resolution requires that sentences be in CNF</a:t>
            </a:r>
            <a:endParaRPr/>
          </a:p>
          <a:p>
            <a:pPr marL="457200" lvl="0" indent="-368300" algn="just" rtl="0">
              <a:spcBef>
                <a:spcPts val="0"/>
              </a:spcBef>
              <a:spcAft>
                <a:spcPts val="0"/>
              </a:spcAft>
              <a:buSzPts val="2200"/>
              <a:buChar char="●"/>
            </a:pPr>
            <a:r>
              <a:rPr lang="en"/>
              <a:t>Every sentence of first-order logic can be converted into an inferentially equivalent CNF sentence.</a:t>
            </a:r>
            <a:endParaRPr/>
          </a:p>
          <a:p>
            <a:pPr marL="457200" lvl="0" indent="-368300" algn="just" rtl="0">
              <a:spcBef>
                <a:spcPts val="0"/>
              </a:spcBef>
              <a:spcAft>
                <a:spcPts val="0"/>
              </a:spcAft>
              <a:buSzPts val="2200"/>
              <a:buChar char="●"/>
            </a:pPr>
            <a:r>
              <a:rPr lang="en"/>
              <a:t>For example, the sentence</a:t>
            </a:r>
            <a:endParaRPr/>
          </a:p>
          <a:p>
            <a:pPr marL="0" lvl="0" indent="457200" algn="just" rtl="0">
              <a:spcBef>
                <a:spcPts val="1200"/>
              </a:spcBef>
              <a:spcAft>
                <a:spcPts val="0"/>
              </a:spcAft>
              <a:buNone/>
            </a:pPr>
            <a:r>
              <a:rPr lang="en"/>
              <a:t>∀𝑥 𝐴𝑚𝑒𝑟𝑖𝑐𝑎𝑛(𝑥) ∧ 𝑊𝑒𝑎𝑝𝑜𝑛(𝑦) ∧ 𝑆𝑒𝑙𝑙𝑠(𝑥, 𝑦, 𝑧)</a:t>
            </a:r>
            <a:endParaRPr/>
          </a:p>
          <a:p>
            <a:pPr marL="3657600" lvl="0" indent="457200" algn="just" rtl="0">
              <a:spcBef>
                <a:spcPts val="1200"/>
              </a:spcBef>
              <a:spcAft>
                <a:spcPts val="0"/>
              </a:spcAft>
              <a:buNone/>
            </a:pPr>
            <a:r>
              <a:rPr lang="en"/>
              <a:t>∧ 𝐻𝑜𝑠𝑡𝑖𝑙𝑒(𝑧) ⇒ 𝐶𝑟𝑖𝑚𝑖𝑛𝑎𝑙(𝑥)</a:t>
            </a:r>
            <a:endParaRPr/>
          </a:p>
          <a:p>
            <a:pPr marL="0" lvl="0" indent="0" algn="just" rtl="0">
              <a:spcBef>
                <a:spcPts val="1200"/>
              </a:spcBef>
              <a:spcAft>
                <a:spcPts val="0"/>
              </a:spcAft>
              <a:buNone/>
            </a:pPr>
            <a:r>
              <a:rPr lang="en"/>
              <a:t>	becomes, in CNF,</a:t>
            </a:r>
            <a:endParaRPr/>
          </a:p>
          <a:p>
            <a:pPr marL="0" lvl="0" indent="457200" algn="just" rtl="0">
              <a:spcBef>
                <a:spcPts val="1200"/>
              </a:spcBef>
              <a:spcAft>
                <a:spcPts val="0"/>
              </a:spcAft>
              <a:buNone/>
            </a:pPr>
            <a:r>
              <a:rPr lang="en"/>
              <a:t>¬𝐴𝑚𝑒𝑟𝑖𝑐𝑎𝑛(𝑥) ∨ ¬𝑊𝑒𝑎𝑝𝑜𝑛(𝑦) ∨ ¬𝑆𝑒𝑙𝑙𝑠(𝑥, 𝑦, 𝑧)</a:t>
            </a:r>
            <a:endParaRPr/>
          </a:p>
          <a:p>
            <a:pPr marL="3657600" lvl="0" indent="457200" algn="just" rtl="0">
              <a:spcBef>
                <a:spcPts val="1200"/>
              </a:spcBef>
              <a:spcAft>
                <a:spcPts val="1200"/>
              </a:spcAft>
              <a:buNone/>
            </a:pPr>
            <a:r>
              <a:rPr lang="en"/>
              <a:t>∨ ¬𝐻𝑜𝑠𝑡𝑖𝑙𝑒(𝑧) ∨ 𝐶𝑟𝑖𝑚𝑖𝑛𝑎𝑙(𝑥)</a:t>
            </a:r>
            <a:endParaRPr/>
          </a:p>
        </p:txBody>
      </p:sp>
      <p:sp>
        <p:nvSpPr>
          <p:cNvPr id="356" name="Google Shape;356;p5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Conversion to CNF</a:t>
            </a:r>
            <a:endParaRPr/>
          </a:p>
        </p:txBody>
      </p:sp>
      <p:sp>
        <p:nvSpPr>
          <p:cNvPr id="362" name="Google Shape;362;p56"/>
          <p:cNvSpPr txBox="1">
            <a:spLocks noGrp="1"/>
          </p:cNvSpPr>
          <p:nvPr>
            <p:ph type="body" idx="1"/>
          </p:nvPr>
        </p:nvSpPr>
        <p:spPr>
          <a:xfrm>
            <a:off x="311700" y="1536624"/>
            <a:ext cx="8520600" cy="5068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457200" lvl="0" indent="-368300" algn="just" rtl="0">
              <a:spcBef>
                <a:spcPts val="1200"/>
              </a:spcBef>
              <a:spcAft>
                <a:spcPts val="0"/>
              </a:spcAft>
              <a:buSzPts val="2200"/>
              <a:buChar char="●"/>
            </a:pPr>
            <a:r>
              <a:rPr lang="en"/>
              <a:t>Eliminate implications</a:t>
            </a:r>
            <a:endParaRPr/>
          </a:p>
          <a:p>
            <a:pPr marL="0" lvl="0" indent="0" algn="ctr" rtl="0">
              <a:spcBef>
                <a:spcPts val="1200"/>
              </a:spcBef>
              <a:spcAft>
                <a:spcPts val="0"/>
              </a:spcAft>
              <a:buNone/>
            </a:pPr>
            <a:endParaRPr/>
          </a:p>
          <a:p>
            <a:pPr marL="457200" lvl="0" indent="-368300" algn="l" rtl="0">
              <a:spcBef>
                <a:spcPts val="1200"/>
              </a:spcBef>
              <a:spcAft>
                <a:spcPts val="0"/>
              </a:spcAft>
              <a:buSzPts val="2200"/>
              <a:buChar char="●"/>
            </a:pPr>
            <a:r>
              <a:rPr lang="en"/>
              <a:t>Move ¬ in wards: ¬∀𝑥 𝑝≡ ∃𝑥 ¬𝑝, ¬∃𝑥 𝑝 ≡ ∀𝑥 ¬𝑝</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68300" algn="l" rtl="0">
              <a:spcBef>
                <a:spcPts val="1200"/>
              </a:spcBef>
              <a:spcAft>
                <a:spcPts val="0"/>
              </a:spcAft>
              <a:buSzPts val="2200"/>
              <a:buChar char="●"/>
            </a:pPr>
            <a:r>
              <a:rPr lang="en"/>
              <a:t>Standardize variables:each quantifier uses a different one</a:t>
            </a:r>
            <a:endParaRPr/>
          </a:p>
        </p:txBody>
      </p:sp>
      <p:sp>
        <p:nvSpPr>
          <p:cNvPr id="363" name="Google Shape;363;p5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364" name="Google Shape;364;p56"/>
          <p:cNvPicPr preferRelativeResize="0"/>
          <p:nvPr/>
        </p:nvPicPr>
        <p:blipFill>
          <a:blip r:embed="rId3">
            <a:alphaModFix/>
          </a:blip>
          <a:stretch>
            <a:fillRect/>
          </a:stretch>
        </p:blipFill>
        <p:spPr>
          <a:xfrm>
            <a:off x="1016737" y="3713600"/>
            <a:ext cx="7110524" cy="1612975"/>
          </a:xfrm>
          <a:prstGeom prst="rect">
            <a:avLst/>
          </a:prstGeom>
          <a:noFill/>
          <a:ln>
            <a:noFill/>
          </a:ln>
        </p:spPr>
      </p:pic>
      <p:pic>
        <p:nvPicPr>
          <p:cNvPr id="365" name="Google Shape;365;p56"/>
          <p:cNvPicPr preferRelativeResize="0"/>
          <p:nvPr/>
        </p:nvPicPr>
        <p:blipFill>
          <a:blip r:embed="rId4">
            <a:alphaModFix/>
          </a:blip>
          <a:stretch>
            <a:fillRect/>
          </a:stretch>
        </p:blipFill>
        <p:spPr>
          <a:xfrm>
            <a:off x="1142988" y="5866525"/>
            <a:ext cx="6858025" cy="427300"/>
          </a:xfrm>
          <a:prstGeom prst="rect">
            <a:avLst/>
          </a:prstGeom>
          <a:noFill/>
          <a:ln>
            <a:noFill/>
          </a:ln>
        </p:spPr>
      </p:pic>
      <p:pic>
        <p:nvPicPr>
          <p:cNvPr id="366" name="Google Shape;366;p56"/>
          <p:cNvPicPr preferRelativeResize="0"/>
          <p:nvPr/>
        </p:nvPicPr>
        <p:blipFill>
          <a:blip r:embed="rId5">
            <a:alphaModFix/>
          </a:blip>
          <a:stretch>
            <a:fillRect/>
          </a:stretch>
        </p:blipFill>
        <p:spPr>
          <a:xfrm>
            <a:off x="1221537" y="1662400"/>
            <a:ext cx="6700925" cy="427300"/>
          </a:xfrm>
          <a:prstGeom prst="rect">
            <a:avLst/>
          </a:prstGeom>
          <a:noFill/>
          <a:ln>
            <a:noFill/>
          </a:ln>
        </p:spPr>
      </p:pic>
      <p:pic>
        <p:nvPicPr>
          <p:cNvPr id="367" name="Google Shape;367;p56"/>
          <p:cNvPicPr preferRelativeResize="0"/>
          <p:nvPr/>
        </p:nvPicPr>
        <p:blipFill>
          <a:blip r:embed="rId6">
            <a:alphaModFix/>
          </a:blip>
          <a:stretch>
            <a:fillRect/>
          </a:stretch>
        </p:blipFill>
        <p:spPr>
          <a:xfrm>
            <a:off x="1058925" y="2640675"/>
            <a:ext cx="7026125" cy="3432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Conversion to CNF</a:t>
            </a:r>
            <a:endParaRPr/>
          </a:p>
        </p:txBody>
      </p:sp>
      <p:sp>
        <p:nvSpPr>
          <p:cNvPr id="373" name="Google Shape;373;p57"/>
          <p:cNvSpPr txBox="1">
            <a:spLocks noGrp="1"/>
          </p:cNvSpPr>
          <p:nvPr>
            <p:ph type="body" idx="1"/>
          </p:nvPr>
        </p:nvSpPr>
        <p:spPr>
          <a:xfrm>
            <a:off x="311700" y="1536624"/>
            <a:ext cx="8520600" cy="50685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Skolemize: remove existential quantifiers by elimination</a:t>
            </a:r>
            <a:endParaRPr/>
          </a:p>
          <a:p>
            <a:pPr marL="914400" lvl="1" indent="-368300" algn="just" rtl="0">
              <a:spcBef>
                <a:spcPts val="0"/>
              </a:spcBef>
              <a:spcAft>
                <a:spcPts val="0"/>
              </a:spcAft>
              <a:buSzPts val="2200"/>
              <a:buChar char="○"/>
            </a:pPr>
            <a:r>
              <a:rPr lang="en"/>
              <a:t>Simple case: translate ∃𝑥 𝑃(𝑥) into 𝑃(𝐴), where 𝐴 is a new constant.</a:t>
            </a:r>
            <a:endParaRPr/>
          </a:p>
          <a:p>
            <a:pPr marL="1371600" lvl="2" indent="-368300" algn="just" rtl="0">
              <a:spcBef>
                <a:spcPts val="0"/>
              </a:spcBef>
              <a:spcAft>
                <a:spcPts val="0"/>
              </a:spcAft>
              <a:buSzPts val="2200"/>
              <a:buChar char="■"/>
            </a:pPr>
            <a:r>
              <a:rPr lang="en"/>
              <a:t>However, ∀𝑥 [𝐴𝑛𝑖𝑚𝑎𝑙(𝐴) ∧ ¬𝐿𝑜𝑣𝑒𝑠(𝑥, 𝐴)] ∨ 𝐿𝑜𝑣𝑒𝑠(𝐵, 𝑥) has an entirely different meaning.</a:t>
            </a:r>
            <a:endParaRPr/>
          </a:p>
          <a:p>
            <a:pPr marL="914400" lvl="1" indent="-368300" algn="just" rtl="0">
              <a:spcBef>
                <a:spcPts val="0"/>
              </a:spcBef>
              <a:spcAft>
                <a:spcPts val="0"/>
              </a:spcAft>
              <a:buSzPts val="2200"/>
              <a:buChar char="○"/>
            </a:pPr>
            <a:r>
              <a:rPr lang="en"/>
              <a:t>The arguments of the Skolem function are all universally quantified variables in whose scope the existential quantifier appears.</a:t>
            </a:r>
            <a:endParaRPr/>
          </a:p>
          <a:p>
            <a:pPr marL="0" lvl="0" indent="0" algn="just" rtl="0">
              <a:spcBef>
                <a:spcPts val="1200"/>
              </a:spcBef>
              <a:spcAft>
                <a:spcPts val="0"/>
              </a:spcAft>
              <a:buNone/>
            </a:pPr>
            <a:endParaRPr/>
          </a:p>
          <a:p>
            <a:pPr marL="457200" lvl="0" indent="-368300" algn="just" rtl="0">
              <a:spcBef>
                <a:spcPts val="1200"/>
              </a:spcBef>
              <a:spcAft>
                <a:spcPts val="0"/>
              </a:spcAft>
              <a:buSzPts val="2200"/>
              <a:buChar char="●"/>
            </a:pPr>
            <a:r>
              <a:rPr lang="en"/>
              <a:t>Drop universal quantifiers</a:t>
            </a:r>
            <a:endParaRPr/>
          </a:p>
          <a:p>
            <a:pPr marL="0" lvl="0" indent="0" algn="just" rtl="0">
              <a:spcBef>
                <a:spcPts val="1200"/>
              </a:spcBef>
              <a:spcAft>
                <a:spcPts val="1200"/>
              </a:spcAft>
              <a:buNone/>
            </a:pPr>
            <a:endParaRPr/>
          </a:p>
        </p:txBody>
      </p:sp>
      <p:sp>
        <p:nvSpPr>
          <p:cNvPr id="374" name="Google Shape;374;p5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pic>
        <p:nvPicPr>
          <p:cNvPr id="375" name="Google Shape;375;p57"/>
          <p:cNvPicPr preferRelativeResize="0"/>
          <p:nvPr/>
        </p:nvPicPr>
        <p:blipFill>
          <a:blip r:embed="rId3">
            <a:alphaModFix/>
          </a:blip>
          <a:stretch>
            <a:fillRect/>
          </a:stretch>
        </p:blipFill>
        <p:spPr>
          <a:xfrm>
            <a:off x="926688" y="4840775"/>
            <a:ext cx="7290624" cy="428450"/>
          </a:xfrm>
          <a:prstGeom prst="rect">
            <a:avLst/>
          </a:prstGeom>
          <a:noFill/>
          <a:ln>
            <a:noFill/>
          </a:ln>
        </p:spPr>
      </p:pic>
      <p:pic>
        <p:nvPicPr>
          <p:cNvPr id="376" name="Google Shape;376;p57"/>
          <p:cNvPicPr preferRelativeResize="0"/>
          <p:nvPr/>
        </p:nvPicPr>
        <p:blipFill>
          <a:blip r:embed="rId4">
            <a:alphaModFix/>
          </a:blip>
          <a:stretch>
            <a:fillRect/>
          </a:stretch>
        </p:blipFill>
        <p:spPr>
          <a:xfrm>
            <a:off x="1301037" y="5880200"/>
            <a:ext cx="6541917" cy="4284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Conversion to CNF</a:t>
            </a:r>
            <a:endParaRPr/>
          </a:p>
        </p:txBody>
      </p:sp>
      <p:sp>
        <p:nvSpPr>
          <p:cNvPr id="382" name="Google Shape;382;p58"/>
          <p:cNvSpPr txBox="1">
            <a:spLocks noGrp="1"/>
          </p:cNvSpPr>
          <p:nvPr>
            <p:ph type="body" idx="1"/>
          </p:nvPr>
        </p:nvSpPr>
        <p:spPr>
          <a:xfrm>
            <a:off x="311700" y="1536624"/>
            <a:ext cx="8520600" cy="50685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Distribute ∨ over ∧</a:t>
            </a:r>
            <a:endParaRPr/>
          </a:p>
        </p:txBody>
      </p:sp>
      <p:sp>
        <p:nvSpPr>
          <p:cNvPr id="383" name="Google Shape;383;p5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pic>
        <p:nvPicPr>
          <p:cNvPr id="384" name="Google Shape;384;p58"/>
          <p:cNvPicPr preferRelativeResize="0"/>
          <p:nvPr/>
        </p:nvPicPr>
        <p:blipFill>
          <a:blip r:embed="rId3">
            <a:alphaModFix/>
          </a:blip>
          <a:stretch>
            <a:fillRect/>
          </a:stretch>
        </p:blipFill>
        <p:spPr>
          <a:xfrm>
            <a:off x="2421712" y="2083750"/>
            <a:ext cx="4300574" cy="887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Resolution</a:t>
            </a:r>
            <a:endParaRPr/>
          </a:p>
        </p:txBody>
      </p:sp>
      <p:sp>
        <p:nvSpPr>
          <p:cNvPr id="390" name="Google Shape;390;p59"/>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a:p>
          <a:p>
            <a:pPr marL="0" lvl="0" indent="0" algn="just" rtl="0">
              <a:spcBef>
                <a:spcPts val="1200"/>
              </a:spcBef>
              <a:spcAft>
                <a:spcPts val="0"/>
              </a:spcAft>
              <a:buNone/>
            </a:pPr>
            <a:endParaRPr/>
          </a:p>
          <a:p>
            <a:pPr marL="0" lvl="0" indent="0" algn="just" rtl="0">
              <a:spcBef>
                <a:spcPts val="1200"/>
              </a:spcBef>
              <a:spcAft>
                <a:spcPts val="0"/>
              </a:spcAft>
              <a:buNone/>
            </a:pPr>
            <a:endParaRPr/>
          </a:p>
          <a:p>
            <a:pPr marL="0" lvl="0" indent="0" algn="just" rtl="0">
              <a:spcBef>
                <a:spcPts val="1200"/>
              </a:spcBef>
              <a:spcAft>
                <a:spcPts val="0"/>
              </a:spcAft>
              <a:buNone/>
            </a:pPr>
            <a:endParaRPr/>
          </a:p>
          <a:p>
            <a:pPr marL="457200" lvl="0" indent="-368300" algn="just" rtl="0">
              <a:spcBef>
                <a:spcPts val="1200"/>
              </a:spcBef>
              <a:spcAft>
                <a:spcPts val="0"/>
              </a:spcAft>
              <a:buSzPts val="2200"/>
              <a:buChar char="●"/>
            </a:pPr>
            <a:r>
              <a:rPr lang="en"/>
              <a:t>For example,</a:t>
            </a:r>
            <a:endParaRPr/>
          </a:p>
        </p:txBody>
      </p:sp>
      <p:sp>
        <p:nvSpPr>
          <p:cNvPr id="391" name="Google Shape;391;p5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pic>
        <p:nvPicPr>
          <p:cNvPr id="392" name="Google Shape;392;p59"/>
          <p:cNvPicPr preferRelativeResize="0"/>
          <p:nvPr/>
        </p:nvPicPr>
        <p:blipFill>
          <a:blip r:embed="rId3">
            <a:alphaModFix/>
          </a:blip>
          <a:stretch>
            <a:fillRect/>
          </a:stretch>
        </p:blipFill>
        <p:spPr>
          <a:xfrm>
            <a:off x="311700" y="1616375"/>
            <a:ext cx="8520600" cy="2001984"/>
          </a:xfrm>
          <a:prstGeom prst="rect">
            <a:avLst/>
          </a:prstGeom>
          <a:noFill/>
          <a:ln>
            <a:noFill/>
          </a:ln>
        </p:spPr>
      </p:pic>
      <p:pic>
        <p:nvPicPr>
          <p:cNvPr id="393" name="Google Shape;393;p59"/>
          <p:cNvPicPr preferRelativeResize="0"/>
          <p:nvPr/>
        </p:nvPicPr>
        <p:blipFill>
          <a:blip r:embed="rId4">
            <a:alphaModFix/>
          </a:blip>
          <a:stretch>
            <a:fillRect/>
          </a:stretch>
        </p:blipFill>
        <p:spPr>
          <a:xfrm>
            <a:off x="1469149" y="4340500"/>
            <a:ext cx="6205699" cy="12894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Resolution</a:t>
            </a:r>
            <a:endParaRPr/>
          </a:p>
        </p:txBody>
      </p:sp>
      <p:sp>
        <p:nvSpPr>
          <p:cNvPr id="399" name="Google Shape;399;p6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pic>
        <p:nvPicPr>
          <p:cNvPr id="400" name="Google Shape;400;p60"/>
          <p:cNvPicPr preferRelativeResize="0"/>
          <p:nvPr/>
        </p:nvPicPr>
        <p:blipFill>
          <a:blip r:embed="rId3">
            <a:alphaModFix/>
          </a:blip>
          <a:stretch>
            <a:fillRect/>
          </a:stretch>
        </p:blipFill>
        <p:spPr>
          <a:xfrm>
            <a:off x="488175" y="1569942"/>
            <a:ext cx="8167657" cy="507027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406" name="Google Shape;406;p6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Stuart Russell and Peter Norvig. 2009. Artificial Intelligence: A Modern Approach (3rd ed.). Prentice Hall Press, Upper Saddle River, NJ, USA.</a:t>
            </a:r>
            <a:endParaRPr/>
          </a:p>
          <a:p>
            <a:pPr marL="457200" lvl="0" indent="-368300" algn="just" rtl="0">
              <a:spcBef>
                <a:spcPts val="0"/>
              </a:spcBef>
              <a:spcAft>
                <a:spcPts val="0"/>
              </a:spcAft>
              <a:buSzPts val="2200"/>
              <a:buChar char="●"/>
            </a:pPr>
            <a:r>
              <a:rPr lang="en"/>
              <a:t>Lê Hoài Bắc, Tô Hoài Việt. 2014. Giáo trình Cơ sở Trí tuệ nhân tạo. Khoa Công nghệ Thông tin. Trường ĐH Khoa học Tự nhiên, ĐHQG-HCM.</a:t>
            </a:r>
            <a:endParaRPr/>
          </a:p>
          <a:p>
            <a:pPr marL="457200" lvl="0" indent="-368300" algn="just" rtl="0">
              <a:spcBef>
                <a:spcPts val="0"/>
              </a:spcBef>
              <a:spcAft>
                <a:spcPts val="0"/>
              </a:spcAft>
              <a:buSzPts val="2200"/>
              <a:buChar char="●"/>
            </a:pPr>
            <a:r>
              <a:rPr lang="en"/>
              <a:t>Nguyễn Ngọc Thảo, Nguyễn Hải Minh. 2020. Bài giảng Cơ sở Trí tuệ Nhân tạo. Khoa Công nghệ Thông tin. Trường ĐH Khoa học Tự nhiên, ĐHQG-HCM.</a:t>
            </a:r>
            <a:endParaRPr/>
          </a:p>
        </p:txBody>
      </p:sp>
      <p:sp>
        <p:nvSpPr>
          <p:cNvPr id="407" name="Google Shape;407;p6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Types of </a:t>
            </a:r>
            <a:r>
              <a:rPr lang="en" smtClean="0"/>
              <a:t>Logics</a:t>
            </a:r>
            <a:endParaRPr/>
          </a:p>
        </p:txBody>
      </p:sp>
      <p:sp>
        <p:nvSpPr>
          <p:cNvPr id="83" name="Google Shape;83;p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aphicFrame>
        <p:nvGraphicFramePr>
          <p:cNvPr id="84" name="Google Shape;84;p17"/>
          <p:cNvGraphicFramePr/>
          <p:nvPr/>
        </p:nvGraphicFramePr>
        <p:xfrm>
          <a:off x="225725" y="1638600"/>
          <a:ext cx="8667250" cy="4846140"/>
        </p:xfrm>
        <a:graphic>
          <a:graphicData uri="http://schemas.openxmlformats.org/drawingml/2006/table">
            <a:tbl>
              <a:tblPr>
                <a:noFill/>
                <a:tableStyleId>{8879D69C-3E66-4609-89DB-1FCDB15E3063}</a:tableStyleId>
              </a:tblPr>
              <a:tblGrid>
                <a:gridCol w="2439750">
                  <a:extLst>
                    <a:ext uri="{9D8B030D-6E8A-4147-A177-3AD203B41FA5}">
                      <a16:colId xmlns:a16="http://schemas.microsoft.com/office/drawing/2014/main" val="20000"/>
                    </a:ext>
                  </a:extLst>
                </a:gridCol>
                <a:gridCol w="2797350">
                  <a:extLst>
                    <a:ext uri="{9D8B030D-6E8A-4147-A177-3AD203B41FA5}">
                      <a16:colId xmlns:a16="http://schemas.microsoft.com/office/drawing/2014/main" val="20001"/>
                    </a:ext>
                  </a:extLst>
                </a:gridCol>
                <a:gridCol w="3430150">
                  <a:extLst>
                    <a:ext uri="{9D8B030D-6E8A-4147-A177-3AD203B41FA5}">
                      <a16:colId xmlns:a16="http://schemas.microsoft.com/office/drawing/2014/main" val="20002"/>
                    </a:ext>
                  </a:extLst>
                </a:gridCol>
              </a:tblGrid>
              <a:tr h="1360350">
                <a:tc>
                  <a:txBody>
                    <a:bodyPr/>
                    <a:lstStyle/>
                    <a:p>
                      <a:pPr marL="0" lvl="0" indent="0" algn="ctr" rtl="0">
                        <a:spcBef>
                          <a:spcPts val="0"/>
                        </a:spcBef>
                        <a:spcAft>
                          <a:spcPts val="0"/>
                        </a:spcAft>
                        <a:buNone/>
                      </a:pPr>
                      <a:r>
                        <a:rPr lang="en" sz="2100" b="1"/>
                        <a:t>Language</a:t>
                      </a:r>
                      <a:endParaRPr sz="2100" b="1"/>
                    </a:p>
                  </a:txBody>
                  <a:tcPr marL="91425" marR="91425" marT="91425" marB="91425"/>
                </a:tc>
                <a:tc>
                  <a:txBody>
                    <a:bodyPr/>
                    <a:lstStyle/>
                    <a:p>
                      <a:pPr marL="0" lvl="0" indent="0" algn="ctr" rtl="0">
                        <a:spcBef>
                          <a:spcPts val="0"/>
                        </a:spcBef>
                        <a:spcAft>
                          <a:spcPts val="0"/>
                        </a:spcAft>
                        <a:buNone/>
                      </a:pPr>
                      <a:r>
                        <a:rPr lang="en" sz="2100" b="1" dirty="0"/>
                        <a:t>Ontological Commitment</a:t>
                      </a:r>
                      <a:endParaRPr sz="2100" b="1" dirty="0"/>
                    </a:p>
                    <a:p>
                      <a:pPr marL="0" lvl="0" indent="0" algn="ctr" rtl="0">
                        <a:spcBef>
                          <a:spcPts val="0"/>
                        </a:spcBef>
                        <a:spcAft>
                          <a:spcPts val="0"/>
                        </a:spcAft>
                        <a:buNone/>
                      </a:pPr>
                      <a:r>
                        <a:rPr lang="en" sz="1600" b="1" dirty="0"/>
                        <a:t>(What exists in the world)</a:t>
                      </a:r>
                      <a:endParaRPr sz="1600" b="1" dirty="0"/>
                    </a:p>
                  </a:txBody>
                  <a:tcPr marL="91425" marR="91425" marT="91425" marB="91425"/>
                </a:tc>
                <a:tc>
                  <a:txBody>
                    <a:bodyPr/>
                    <a:lstStyle/>
                    <a:p>
                      <a:pPr marL="0" lvl="0" indent="0" algn="ctr" rtl="0">
                        <a:spcBef>
                          <a:spcPts val="0"/>
                        </a:spcBef>
                        <a:spcAft>
                          <a:spcPts val="0"/>
                        </a:spcAft>
                        <a:buNone/>
                      </a:pPr>
                      <a:r>
                        <a:rPr lang="en" sz="2100" b="1"/>
                        <a:t>Epistemological Ontological Commitment</a:t>
                      </a:r>
                      <a:endParaRPr sz="2100" b="1"/>
                    </a:p>
                    <a:p>
                      <a:pPr marL="0" lvl="0" indent="0" algn="ctr" rtl="0">
                        <a:spcBef>
                          <a:spcPts val="0"/>
                        </a:spcBef>
                        <a:spcAft>
                          <a:spcPts val="0"/>
                        </a:spcAft>
                        <a:buNone/>
                      </a:pPr>
                      <a:r>
                        <a:rPr lang="en" sz="1800" b="1"/>
                        <a:t>(What an agent believes about facts)</a:t>
                      </a:r>
                      <a:endParaRPr sz="1800" b="1"/>
                    </a:p>
                  </a:txBody>
                  <a:tcPr marL="91425" marR="91425" marT="91425" marB="91425"/>
                </a:tc>
                <a:extLst>
                  <a:ext uri="{0D108BD9-81ED-4DB2-BD59-A6C34878D82A}">
                    <a16:rowId xmlns:a16="http://schemas.microsoft.com/office/drawing/2014/main" val="10000"/>
                  </a:ext>
                </a:extLst>
              </a:tr>
              <a:tr h="498650">
                <a:tc>
                  <a:txBody>
                    <a:bodyPr/>
                    <a:lstStyle/>
                    <a:p>
                      <a:pPr marL="0" lvl="0" indent="0" algn="ctr" rtl="0">
                        <a:spcBef>
                          <a:spcPts val="0"/>
                        </a:spcBef>
                        <a:spcAft>
                          <a:spcPts val="0"/>
                        </a:spcAft>
                        <a:buNone/>
                      </a:pPr>
                      <a:r>
                        <a:rPr lang="en" sz="2100"/>
                        <a:t>Propositional logic</a:t>
                      </a:r>
                      <a:endParaRPr sz="2100"/>
                    </a:p>
                  </a:txBody>
                  <a:tcPr marL="91425" marR="91425" marT="91425" marB="91425"/>
                </a:tc>
                <a:tc>
                  <a:txBody>
                    <a:bodyPr/>
                    <a:lstStyle/>
                    <a:p>
                      <a:pPr marL="0" lvl="0" indent="0" algn="ctr" rtl="0">
                        <a:spcBef>
                          <a:spcPts val="0"/>
                        </a:spcBef>
                        <a:spcAft>
                          <a:spcPts val="0"/>
                        </a:spcAft>
                        <a:buNone/>
                      </a:pPr>
                      <a:r>
                        <a:rPr lang="en" sz="2100">
                          <a:solidFill>
                            <a:schemeClr val="dk1"/>
                          </a:solidFill>
                        </a:rPr>
                        <a:t>Facts</a:t>
                      </a:r>
                      <a:endParaRPr sz="2100"/>
                    </a:p>
                  </a:txBody>
                  <a:tcPr marL="91425" marR="91425" marT="91425" marB="91425"/>
                </a:tc>
                <a:tc>
                  <a:txBody>
                    <a:bodyPr/>
                    <a:lstStyle/>
                    <a:p>
                      <a:pPr marL="0" lvl="0" indent="0" algn="ctr" rtl="0">
                        <a:spcBef>
                          <a:spcPts val="0"/>
                        </a:spcBef>
                        <a:spcAft>
                          <a:spcPts val="0"/>
                        </a:spcAft>
                        <a:buNone/>
                      </a:pPr>
                      <a:r>
                        <a:rPr lang="en" sz="2100"/>
                        <a:t>True/false/unknown</a:t>
                      </a:r>
                      <a:endParaRPr sz="2100"/>
                    </a:p>
                  </a:txBody>
                  <a:tcPr marL="91425" marR="91425" marT="91425" marB="91425"/>
                </a:tc>
                <a:extLst>
                  <a:ext uri="{0D108BD9-81ED-4DB2-BD59-A6C34878D82A}">
                    <a16:rowId xmlns:a16="http://schemas.microsoft.com/office/drawing/2014/main" val="10001"/>
                  </a:ext>
                </a:extLst>
              </a:tr>
              <a:tr h="816025">
                <a:tc>
                  <a:txBody>
                    <a:bodyPr/>
                    <a:lstStyle/>
                    <a:p>
                      <a:pPr marL="0" lvl="0" indent="0" algn="ctr" rtl="0">
                        <a:spcBef>
                          <a:spcPts val="0"/>
                        </a:spcBef>
                        <a:spcAft>
                          <a:spcPts val="0"/>
                        </a:spcAft>
                        <a:buNone/>
                      </a:pPr>
                      <a:r>
                        <a:rPr lang="en" sz="2100"/>
                        <a:t>First-order logic</a:t>
                      </a:r>
                      <a:endParaRPr sz="2100"/>
                    </a:p>
                  </a:txBody>
                  <a:tcPr marL="91425" marR="91425" marT="91425" marB="91425"/>
                </a:tc>
                <a:tc>
                  <a:txBody>
                    <a:bodyPr/>
                    <a:lstStyle/>
                    <a:p>
                      <a:pPr marL="0" lvl="0" indent="0" algn="ctr" rtl="0">
                        <a:spcBef>
                          <a:spcPts val="0"/>
                        </a:spcBef>
                        <a:spcAft>
                          <a:spcPts val="0"/>
                        </a:spcAft>
                        <a:buNone/>
                      </a:pPr>
                      <a:r>
                        <a:rPr lang="en" sz="2100"/>
                        <a:t>Facts, objects, relations</a:t>
                      </a:r>
                      <a:endParaRPr sz="2100"/>
                    </a:p>
                  </a:txBody>
                  <a:tcPr marL="91425" marR="91425" marT="91425" marB="91425"/>
                </a:tc>
                <a:tc>
                  <a:txBody>
                    <a:bodyPr/>
                    <a:lstStyle/>
                    <a:p>
                      <a:pPr marL="0" lvl="0" indent="0" algn="ctr" rtl="0">
                        <a:spcBef>
                          <a:spcPts val="0"/>
                        </a:spcBef>
                        <a:spcAft>
                          <a:spcPts val="0"/>
                        </a:spcAft>
                        <a:buNone/>
                      </a:pPr>
                      <a:r>
                        <a:rPr lang="en" sz="2100"/>
                        <a:t>True/false/unknown</a:t>
                      </a:r>
                      <a:endParaRPr sz="2100"/>
                    </a:p>
                  </a:txBody>
                  <a:tcPr marL="91425" marR="91425" marT="91425" marB="91425"/>
                </a:tc>
                <a:extLst>
                  <a:ext uri="{0D108BD9-81ED-4DB2-BD59-A6C34878D82A}">
                    <a16:rowId xmlns:a16="http://schemas.microsoft.com/office/drawing/2014/main" val="10002"/>
                  </a:ext>
                </a:extLst>
              </a:tr>
              <a:tr h="816025">
                <a:tc>
                  <a:txBody>
                    <a:bodyPr/>
                    <a:lstStyle/>
                    <a:p>
                      <a:pPr marL="0" lvl="0" indent="0" algn="ctr" rtl="0">
                        <a:spcBef>
                          <a:spcPts val="0"/>
                        </a:spcBef>
                        <a:spcAft>
                          <a:spcPts val="0"/>
                        </a:spcAft>
                        <a:buNone/>
                      </a:pPr>
                      <a:r>
                        <a:rPr lang="en" sz="2100"/>
                        <a:t>Temporal logic</a:t>
                      </a:r>
                      <a:endParaRPr sz="2100"/>
                    </a:p>
                  </a:txBody>
                  <a:tcPr marL="91425" marR="91425" marT="91425" marB="91425"/>
                </a:tc>
                <a:tc>
                  <a:txBody>
                    <a:bodyPr/>
                    <a:lstStyle/>
                    <a:p>
                      <a:pPr marL="0" lvl="0" indent="0" algn="ctr" rtl="0">
                        <a:spcBef>
                          <a:spcPts val="0"/>
                        </a:spcBef>
                        <a:spcAft>
                          <a:spcPts val="0"/>
                        </a:spcAft>
                        <a:buNone/>
                      </a:pPr>
                      <a:r>
                        <a:rPr lang="en" sz="2100"/>
                        <a:t>Facts, objects, relations, time</a:t>
                      </a:r>
                      <a:endParaRPr sz="2100"/>
                    </a:p>
                  </a:txBody>
                  <a:tcPr marL="91425" marR="91425" marT="91425" marB="91425"/>
                </a:tc>
                <a:tc>
                  <a:txBody>
                    <a:bodyPr/>
                    <a:lstStyle/>
                    <a:p>
                      <a:pPr marL="0" lvl="0" indent="0" algn="ctr" rtl="0">
                        <a:spcBef>
                          <a:spcPts val="0"/>
                        </a:spcBef>
                        <a:spcAft>
                          <a:spcPts val="0"/>
                        </a:spcAft>
                        <a:buNone/>
                      </a:pPr>
                      <a:r>
                        <a:rPr lang="en" sz="2100"/>
                        <a:t>True/false/unknown</a:t>
                      </a:r>
                      <a:endParaRPr sz="2100"/>
                    </a:p>
                  </a:txBody>
                  <a:tcPr marL="91425" marR="91425" marT="91425" marB="91425"/>
                </a:tc>
                <a:extLst>
                  <a:ext uri="{0D108BD9-81ED-4DB2-BD59-A6C34878D82A}">
                    <a16:rowId xmlns:a16="http://schemas.microsoft.com/office/drawing/2014/main" val="10003"/>
                  </a:ext>
                </a:extLst>
              </a:tr>
              <a:tr h="498650">
                <a:tc>
                  <a:txBody>
                    <a:bodyPr/>
                    <a:lstStyle/>
                    <a:p>
                      <a:pPr marL="0" lvl="0" indent="0" algn="ctr" rtl="0">
                        <a:spcBef>
                          <a:spcPts val="0"/>
                        </a:spcBef>
                        <a:spcAft>
                          <a:spcPts val="0"/>
                        </a:spcAft>
                        <a:buNone/>
                      </a:pPr>
                      <a:r>
                        <a:rPr lang="en" sz="2100"/>
                        <a:t>Probability logic</a:t>
                      </a:r>
                      <a:endParaRPr sz="2100"/>
                    </a:p>
                  </a:txBody>
                  <a:tcPr marL="91425" marR="91425" marT="91425" marB="91425"/>
                </a:tc>
                <a:tc>
                  <a:txBody>
                    <a:bodyPr/>
                    <a:lstStyle/>
                    <a:p>
                      <a:pPr marL="0" lvl="0" indent="0" algn="ctr" rtl="0">
                        <a:spcBef>
                          <a:spcPts val="0"/>
                        </a:spcBef>
                        <a:spcAft>
                          <a:spcPts val="0"/>
                        </a:spcAft>
                        <a:buNone/>
                      </a:pPr>
                      <a:r>
                        <a:rPr lang="en" sz="2100"/>
                        <a:t>Facts</a:t>
                      </a:r>
                      <a:endParaRPr sz="2100"/>
                    </a:p>
                  </a:txBody>
                  <a:tcPr marL="91425" marR="91425" marT="91425" marB="91425"/>
                </a:tc>
                <a:tc>
                  <a:txBody>
                    <a:bodyPr/>
                    <a:lstStyle/>
                    <a:p>
                      <a:pPr marL="0" lvl="0" indent="0" algn="ctr" rtl="0">
                        <a:spcBef>
                          <a:spcPts val="0"/>
                        </a:spcBef>
                        <a:spcAft>
                          <a:spcPts val="0"/>
                        </a:spcAft>
                        <a:buNone/>
                      </a:pPr>
                      <a:r>
                        <a:rPr lang="en" sz="2100"/>
                        <a:t>Degree of belief ∈ [0,1]</a:t>
                      </a:r>
                      <a:endParaRPr sz="2100"/>
                    </a:p>
                  </a:txBody>
                  <a:tcPr marL="91425" marR="91425" marT="91425" marB="91425"/>
                </a:tc>
                <a:extLst>
                  <a:ext uri="{0D108BD9-81ED-4DB2-BD59-A6C34878D82A}">
                    <a16:rowId xmlns:a16="http://schemas.microsoft.com/office/drawing/2014/main" val="10004"/>
                  </a:ext>
                </a:extLst>
              </a:tr>
              <a:tr h="816025">
                <a:tc>
                  <a:txBody>
                    <a:bodyPr/>
                    <a:lstStyle/>
                    <a:p>
                      <a:pPr marL="0" lvl="0" indent="0" algn="ctr" rtl="0">
                        <a:spcBef>
                          <a:spcPts val="0"/>
                        </a:spcBef>
                        <a:spcAft>
                          <a:spcPts val="0"/>
                        </a:spcAft>
                        <a:buNone/>
                      </a:pPr>
                      <a:r>
                        <a:rPr lang="en" sz="2100"/>
                        <a:t>Fuzzy logic</a:t>
                      </a:r>
                      <a:endParaRPr sz="2100"/>
                    </a:p>
                  </a:txBody>
                  <a:tcPr marL="91425" marR="91425" marT="91425" marB="91425"/>
                </a:tc>
                <a:tc>
                  <a:txBody>
                    <a:bodyPr/>
                    <a:lstStyle/>
                    <a:p>
                      <a:pPr marL="0" lvl="0" indent="0" algn="ctr" rtl="0">
                        <a:spcBef>
                          <a:spcPts val="0"/>
                        </a:spcBef>
                        <a:spcAft>
                          <a:spcPts val="0"/>
                        </a:spcAft>
                        <a:buNone/>
                      </a:pPr>
                      <a:r>
                        <a:rPr lang="en" sz="2100"/>
                        <a:t>Facts with degree of truth ∈ [0,1]</a:t>
                      </a:r>
                      <a:endParaRPr sz="2100"/>
                    </a:p>
                  </a:txBody>
                  <a:tcPr marL="91425" marR="91425" marT="91425" marB="91425"/>
                </a:tc>
                <a:tc>
                  <a:txBody>
                    <a:bodyPr/>
                    <a:lstStyle/>
                    <a:p>
                      <a:pPr marL="0" lvl="0" indent="0" algn="ctr" rtl="0">
                        <a:spcBef>
                          <a:spcPts val="0"/>
                        </a:spcBef>
                        <a:spcAft>
                          <a:spcPts val="0"/>
                        </a:spcAft>
                        <a:buNone/>
                      </a:pPr>
                      <a:r>
                        <a:rPr lang="en" sz="2100" dirty="0"/>
                        <a:t>Known interval value</a:t>
                      </a:r>
                      <a:endParaRPr sz="2100"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Models for a logic language</a:t>
            </a:r>
            <a:endParaRPr/>
          </a:p>
        </p:txBody>
      </p:sp>
      <p:sp>
        <p:nvSpPr>
          <p:cNvPr id="90" name="Google Shape;90;p1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Formal structures that constitute the possible worlds under consideration</a:t>
            </a:r>
            <a:endParaRPr/>
          </a:p>
          <a:p>
            <a:pPr marL="457200" lvl="0" indent="-368300" algn="just" rtl="0">
              <a:spcBef>
                <a:spcPts val="0"/>
              </a:spcBef>
              <a:spcAft>
                <a:spcPts val="0"/>
              </a:spcAft>
              <a:buSzPts val="2200"/>
              <a:buChar char="●"/>
            </a:pPr>
            <a:r>
              <a:rPr lang="en"/>
              <a:t>Each model links the vocabulary of sentences to elements of the possible world → determine the truth of any sentence</a:t>
            </a:r>
            <a:endParaRPr/>
          </a:p>
          <a:p>
            <a:pPr marL="457200" lvl="0" indent="-368300" algn="just" rtl="0">
              <a:spcBef>
                <a:spcPts val="0"/>
              </a:spcBef>
              <a:spcAft>
                <a:spcPts val="0"/>
              </a:spcAft>
              <a:buSzPts val="2200"/>
              <a:buChar char="●"/>
            </a:pPr>
            <a:r>
              <a:rPr lang="en"/>
              <a:t>Models for propositional logic link proposition symbols to predefined truth values.</a:t>
            </a:r>
            <a:endParaRPr/>
          </a:p>
          <a:p>
            <a:pPr marL="457200" lvl="0" indent="-368300" algn="just" rtl="0">
              <a:spcBef>
                <a:spcPts val="0"/>
              </a:spcBef>
              <a:spcAft>
                <a:spcPts val="0"/>
              </a:spcAft>
              <a:buSzPts val="2200"/>
              <a:buChar char="●"/>
            </a:pPr>
            <a:r>
              <a:rPr lang="en"/>
              <a:t>The domain of a model is the set of objects (or domain elements) it contains.</a:t>
            </a:r>
            <a:endParaRPr/>
          </a:p>
          <a:p>
            <a:pPr marL="457200" lvl="0" indent="-368300" algn="just" rtl="0">
              <a:spcBef>
                <a:spcPts val="0"/>
              </a:spcBef>
              <a:spcAft>
                <a:spcPts val="0"/>
              </a:spcAft>
              <a:buSzPts val="2200"/>
              <a:buChar char="●"/>
            </a:pPr>
            <a:r>
              <a:rPr lang="en"/>
              <a:t>Nonempty — Every possible world must contain at least one object</a:t>
            </a:r>
            <a:endParaRPr/>
          </a:p>
        </p:txBody>
      </p:sp>
      <p:sp>
        <p:nvSpPr>
          <p:cNvPr id="91" name="Google Shape;91;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Models for a logic language</a:t>
            </a:r>
            <a:endParaRPr/>
          </a:p>
        </p:txBody>
      </p:sp>
      <p:sp>
        <p:nvSpPr>
          <p:cNvPr id="97" name="Google Shape;97;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98" name="Google Shape;98;p19"/>
          <p:cNvPicPr preferRelativeResize="0"/>
          <p:nvPr/>
        </p:nvPicPr>
        <p:blipFill>
          <a:blip r:embed="rId3">
            <a:alphaModFix/>
          </a:blip>
          <a:stretch>
            <a:fillRect/>
          </a:stretch>
        </p:blipFill>
        <p:spPr>
          <a:xfrm>
            <a:off x="574688" y="1592500"/>
            <a:ext cx="7994625" cy="5068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Symbols</a:t>
            </a:r>
            <a:endParaRPr/>
          </a:p>
        </p:txBody>
      </p:sp>
      <p:sp>
        <p:nvSpPr>
          <p:cNvPr id="104" name="Google Shape;104;p2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Constant symbols represents objects. </a:t>
            </a:r>
            <a:endParaRPr/>
          </a:p>
          <a:p>
            <a:pPr marL="914400" lvl="1" indent="-368300" algn="just" rtl="0">
              <a:spcBef>
                <a:spcPts val="0"/>
              </a:spcBef>
              <a:spcAft>
                <a:spcPts val="0"/>
              </a:spcAft>
              <a:buSzPts val="2200"/>
              <a:buChar char="○"/>
            </a:pPr>
            <a:r>
              <a:rPr lang="en"/>
              <a:t>E.g., Richard, John, etc.</a:t>
            </a:r>
            <a:endParaRPr/>
          </a:p>
          <a:p>
            <a:pPr marL="457200" lvl="0" indent="-368300" algn="just" rtl="0">
              <a:spcBef>
                <a:spcPts val="0"/>
              </a:spcBef>
              <a:spcAft>
                <a:spcPts val="0"/>
              </a:spcAft>
              <a:buSzPts val="2200"/>
              <a:buChar char="●"/>
            </a:pPr>
            <a:r>
              <a:rPr lang="en"/>
              <a:t>Predicate symbols stand for relations.</a:t>
            </a:r>
            <a:endParaRPr/>
          </a:p>
          <a:p>
            <a:pPr marL="914400" lvl="1" indent="-368300" algn="just" rtl="0">
              <a:spcBef>
                <a:spcPts val="0"/>
              </a:spcBef>
              <a:spcAft>
                <a:spcPts val="0"/>
              </a:spcAft>
              <a:buSzPts val="2200"/>
              <a:buChar char="○"/>
            </a:pPr>
            <a:r>
              <a:rPr lang="en"/>
              <a:t>E.g., Brother , OnHead, Person, King, and Crown, etc.</a:t>
            </a:r>
            <a:endParaRPr/>
          </a:p>
          <a:p>
            <a:pPr marL="457200" lvl="0" indent="-368300" algn="just" rtl="0">
              <a:spcBef>
                <a:spcPts val="0"/>
              </a:spcBef>
              <a:spcAft>
                <a:spcPts val="0"/>
              </a:spcAft>
              <a:buSzPts val="2200"/>
              <a:buChar char="●"/>
            </a:pPr>
            <a:r>
              <a:rPr lang="en"/>
              <a:t>Function symbols stand for functions.</a:t>
            </a:r>
            <a:endParaRPr/>
          </a:p>
          <a:p>
            <a:pPr marL="914400" lvl="1" indent="-368300" algn="just" rtl="0">
              <a:spcBef>
                <a:spcPts val="0"/>
              </a:spcBef>
              <a:spcAft>
                <a:spcPts val="0"/>
              </a:spcAft>
              <a:buSzPts val="2200"/>
              <a:buChar char="○"/>
            </a:pPr>
            <a:r>
              <a:rPr lang="en"/>
              <a:t>E.g., LeftLeg</a:t>
            </a:r>
            <a:endParaRPr/>
          </a:p>
          <a:p>
            <a:pPr marL="457200" lvl="0" indent="-368300" algn="just" rtl="0">
              <a:spcBef>
                <a:spcPts val="0"/>
              </a:spcBef>
              <a:spcAft>
                <a:spcPts val="0"/>
              </a:spcAft>
              <a:buSzPts val="2200"/>
              <a:buChar char="●"/>
            </a:pPr>
            <a:r>
              <a:rPr lang="en"/>
              <a:t>Each predicate or function symbol comes with an arity that fixes the number of arguments.</a:t>
            </a:r>
            <a:endParaRPr/>
          </a:p>
          <a:p>
            <a:pPr marL="914400" lvl="1" indent="-368300" algn="just" rtl="0">
              <a:spcBef>
                <a:spcPts val="0"/>
              </a:spcBef>
              <a:spcAft>
                <a:spcPts val="0"/>
              </a:spcAft>
              <a:buSzPts val="2200"/>
              <a:buChar char="○"/>
            </a:pPr>
            <a:r>
              <a:rPr lang="en"/>
              <a:t>E.g., Brother(x,y) → binary, LeftLeg(x) → unary, etc.</a:t>
            </a:r>
            <a:endParaRPr/>
          </a:p>
          <a:p>
            <a:pPr marL="457200" lvl="0" indent="-368300" algn="just" rtl="0">
              <a:spcBef>
                <a:spcPts val="0"/>
              </a:spcBef>
              <a:spcAft>
                <a:spcPts val="0"/>
              </a:spcAft>
              <a:buSzPts val="2200"/>
              <a:buChar char="●"/>
            </a:pPr>
            <a:r>
              <a:rPr lang="en"/>
              <a:t>These symbols begins with uppercase letters by convention.</a:t>
            </a:r>
            <a:endParaRPr/>
          </a:p>
        </p:txBody>
      </p:sp>
      <p:sp>
        <p:nvSpPr>
          <p:cNvPr id="105" name="Google Shape;105;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Intended interpretation</a:t>
            </a:r>
            <a:endParaRPr/>
          </a:p>
        </p:txBody>
      </p:sp>
      <p:sp>
        <p:nvSpPr>
          <p:cNvPr id="111" name="Google Shape;111;p2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SzPts val="2200"/>
              <a:buChar char="●"/>
            </a:pPr>
            <a:r>
              <a:rPr lang="en"/>
              <a:t>Interpretation specifies exactly which objects, relations and functions are referred to by the symbol.</a:t>
            </a:r>
            <a:endParaRPr/>
          </a:p>
          <a:p>
            <a:pPr marL="457200" lvl="0" indent="-368300" algn="just" rtl="0">
              <a:spcBef>
                <a:spcPts val="0"/>
              </a:spcBef>
              <a:spcAft>
                <a:spcPts val="0"/>
              </a:spcAft>
              <a:buSzPts val="2200"/>
              <a:buChar char="●"/>
            </a:pPr>
            <a:r>
              <a:rPr lang="en"/>
              <a:t>Each model includes an (intended) interpretation.</a:t>
            </a:r>
            <a:endParaRPr/>
          </a:p>
        </p:txBody>
      </p:sp>
      <p:sp>
        <p:nvSpPr>
          <p:cNvPr id="112" name="Google Shape;112;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2664</Words>
  <Application>Microsoft Office PowerPoint</Application>
  <PresentationFormat>On-screen Show (4:3)</PresentationFormat>
  <Paragraphs>371</Paragraphs>
  <Slides>49</Slides>
  <Notes>49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49</vt:i4>
      </vt:variant>
    </vt:vector>
  </HeadingPairs>
  <TitlesOfParts>
    <vt:vector size="52" baseType="lpstr">
      <vt:lpstr>Arial</vt:lpstr>
      <vt:lpstr>Courier New</vt:lpstr>
      <vt:lpstr>Simple Light</vt:lpstr>
      <vt:lpstr>Introduction to  Artificial Intelligence</vt:lpstr>
      <vt:lpstr>Outline</vt:lpstr>
      <vt:lpstr>First-order Logic</vt:lpstr>
      <vt:lpstr>First-order Logic</vt:lpstr>
      <vt:lpstr>Types of Logics</vt:lpstr>
      <vt:lpstr>Models for a logic language</vt:lpstr>
      <vt:lpstr>Models for a logic language</vt:lpstr>
      <vt:lpstr>Symbols</vt:lpstr>
      <vt:lpstr>Intended interpretation</vt:lpstr>
      <vt:lpstr>FOL syntax</vt:lpstr>
      <vt:lpstr>FOL syntax</vt:lpstr>
      <vt:lpstr>Terms</vt:lpstr>
      <vt:lpstr>Atomic sentence</vt:lpstr>
      <vt:lpstr>Complex sentences</vt:lpstr>
      <vt:lpstr>Quantifiers: Universal quantification</vt:lpstr>
      <vt:lpstr>Variables</vt:lpstr>
      <vt:lpstr>A common mistake to avoid</vt:lpstr>
      <vt:lpstr>Quantifiers: Existential quantification</vt:lpstr>
      <vt:lpstr>Common mistake to avoid</vt:lpstr>
      <vt:lpstr>Nested quantifiers</vt:lpstr>
      <vt:lpstr>Nested quantifiers</vt:lpstr>
      <vt:lpstr>Quantifier duality</vt:lpstr>
      <vt:lpstr>Equality symbol =</vt:lpstr>
      <vt:lpstr>Practise</vt:lpstr>
      <vt:lpstr>Practise</vt:lpstr>
      <vt:lpstr>Universal Instantiation (UI)</vt:lpstr>
      <vt:lpstr>Universal Instantiation (UI)</vt:lpstr>
      <vt:lpstr>Existential Instantiation (EI)</vt:lpstr>
      <vt:lpstr>Universal / Existential Instantiation</vt:lpstr>
      <vt:lpstr>Generalized Modus Ponens (GMP)</vt:lpstr>
      <vt:lpstr>Unification</vt:lpstr>
      <vt:lpstr>Most General Unifier (MGU)</vt:lpstr>
      <vt:lpstr>Unification algorithm</vt:lpstr>
      <vt:lpstr>Unification algorithm</vt:lpstr>
      <vt:lpstr>Forward Chaining</vt:lpstr>
      <vt:lpstr>Forward Chaining</vt:lpstr>
      <vt:lpstr>Forward Chaining</vt:lpstr>
      <vt:lpstr>Forward Chaining</vt:lpstr>
      <vt:lpstr>Forward Chaining</vt:lpstr>
      <vt:lpstr>Backward chaining</vt:lpstr>
      <vt:lpstr>Backward chaining</vt:lpstr>
      <vt:lpstr>Backward chaining</vt:lpstr>
      <vt:lpstr>CNF for First-order logic</vt:lpstr>
      <vt:lpstr>Conversion to CNF</vt:lpstr>
      <vt:lpstr>Conversion to CNF</vt:lpstr>
      <vt:lpstr>Conversion to CNF</vt:lpstr>
      <vt:lpstr>Resolution</vt:lpstr>
      <vt:lpstr>Resolution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Intelligence</dc:title>
  <cp:lastModifiedBy>PC</cp:lastModifiedBy>
  <cp:revision>1</cp:revision>
  <dcterms:modified xsi:type="dcterms:W3CDTF">2024-04-25T14:53:59Z</dcterms:modified>
</cp:coreProperties>
</file>