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6" r:id="rId4"/>
    <p:sldId id="287" r:id="rId5"/>
    <p:sldId id="279" r:id="rId6"/>
    <p:sldId id="288" r:id="rId7"/>
    <p:sldId id="289" r:id="rId8"/>
    <p:sldId id="280" r:id="rId9"/>
    <p:sldId id="283" r:id="rId10"/>
    <p:sldId id="278" r:id="rId11"/>
    <p:sldId id="290" r:id="rId12"/>
    <p:sldId id="291" r:id="rId13"/>
    <p:sldId id="292" r:id="rId14"/>
    <p:sldId id="293" r:id="rId15"/>
    <p:sldId id="294" r:id="rId16"/>
    <p:sldId id="295" r:id="rId17"/>
    <p:sldId id="281" r:id="rId18"/>
    <p:sldId id="277" r:id="rId19"/>
    <p:sldId id="296" r:id="rId20"/>
    <p:sldId id="297" r:id="rId21"/>
    <p:sldId id="298" r:id="rId22"/>
    <p:sldId id="299" r:id="rId23"/>
    <p:sldId id="300" r:id="rId24"/>
    <p:sldId id="282" r:id="rId25"/>
    <p:sldId id="274" r:id="rId26"/>
    <p:sldId id="275" r:id="rId27"/>
    <p:sldId id="276" r:id="rId28"/>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5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99720" y="128473"/>
            <a:ext cx="3653790" cy="560070"/>
          </a:xfrm>
          <a:prstGeom prst="rect">
            <a:avLst/>
          </a:prstGeom>
        </p:spPr>
        <p:txBody>
          <a:bodyPr wrap="square" lIns="0" tIns="0" rIns="0" bIns="0">
            <a:spAutoFit/>
          </a:bodyPr>
          <a:lstStyle>
            <a:lvl1pPr>
              <a:defRPr sz="3500" b="1" i="0">
                <a:solidFill>
                  <a:srgbClr val="0068AC"/>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0068AC"/>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0068AC"/>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91539"/>
            <a:ext cx="9144000" cy="1109980"/>
          </a:xfrm>
          <a:custGeom>
            <a:avLst/>
            <a:gdLst/>
            <a:ahLst/>
            <a:cxnLst/>
            <a:rect l="l" t="t" r="r" b="b"/>
            <a:pathLst>
              <a:path w="9144000" h="1109980">
                <a:moveTo>
                  <a:pt x="9144000" y="0"/>
                </a:moveTo>
                <a:lnTo>
                  <a:pt x="0" y="0"/>
                </a:lnTo>
                <a:lnTo>
                  <a:pt x="0" y="1109472"/>
                </a:lnTo>
                <a:lnTo>
                  <a:pt x="9144000" y="1109472"/>
                </a:lnTo>
                <a:lnTo>
                  <a:pt x="9144000" y="0"/>
                </a:lnTo>
                <a:close/>
              </a:path>
            </a:pathLst>
          </a:custGeom>
          <a:solidFill>
            <a:srgbClr val="0068AC"/>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7906511" y="192023"/>
            <a:ext cx="940307" cy="519684"/>
          </a:xfrm>
          <a:prstGeom prst="rect">
            <a:avLst/>
          </a:prstGeom>
        </p:spPr>
      </p:pic>
      <p:sp>
        <p:nvSpPr>
          <p:cNvPr id="18" name="bg object 18"/>
          <p:cNvSpPr/>
          <p:nvPr/>
        </p:nvSpPr>
        <p:spPr>
          <a:xfrm>
            <a:off x="0" y="4616196"/>
            <a:ext cx="9144000" cy="2242185"/>
          </a:xfrm>
          <a:custGeom>
            <a:avLst/>
            <a:gdLst/>
            <a:ahLst/>
            <a:cxnLst/>
            <a:rect l="l" t="t" r="r" b="b"/>
            <a:pathLst>
              <a:path w="9144000" h="2242184">
                <a:moveTo>
                  <a:pt x="9144000" y="0"/>
                </a:moveTo>
                <a:lnTo>
                  <a:pt x="0" y="0"/>
                </a:lnTo>
                <a:lnTo>
                  <a:pt x="0" y="2241804"/>
                </a:lnTo>
                <a:lnTo>
                  <a:pt x="9144000" y="2241804"/>
                </a:lnTo>
                <a:lnTo>
                  <a:pt x="9144000" y="0"/>
                </a:lnTo>
                <a:close/>
              </a:path>
            </a:pathLst>
          </a:custGeom>
          <a:solidFill>
            <a:srgbClr val="0068AC"/>
          </a:solidFill>
        </p:spPr>
        <p:txBody>
          <a:bodyPr wrap="square" lIns="0" tIns="0" rIns="0" bIns="0" rtlCol="0"/>
          <a:lstStyle/>
          <a:p>
            <a:endParaRPr/>
          </a:p>
        </p:txBody>
      </p:sp>
      <p:sp>
        <p:nvSpPr>
          <p:cNvPr id="19" name="bg object 19"/>
          <p:cNvSpPr/>
          <p:nvPr/>
        </p:nvSpPr>
        <p:spPr>
          <a:xfrm>
            <a:off x="0" y="3206495"/>
            <a:ext cx="1325880" cy="204470"/>
          </a:xfrm>
          <a:custGeom>
            <a:avLst/>
            <a:gdLst/>
            <a:ahLst/>
            <a:cxnLst/>
            <a:rect l="l" t="t" r="r" b="b"/>
            <a:pathLst>
              <a:path w="1325880" h="204470">
                <a:moveTo>
                  <a:pt x="1325880" y="0"/>
                </a:moveTo>
                <a:lnTo>
                  <a:pt x="0" y="0"/>
                </a:lnTo>
                <a:lnTo>
                  <a:pt x="0" y="204215"/>
                </a:lnTo>
                <a:lnTo>
                  <a:pt x="1325880" y="204215"/>
                </a:lnTo>
                <a:lnTo>
                  <a:pt x="1325880" y="0"/>
                </a:lnTo>
                <a:close/>
              </a:path>
            </a:pathLst>
          </a:custGeom>
          <a:solidFill>
            <a:srgbClr val="DE412D"/>
          </a:solidFill>
        </p:spPr>
        <p:txBody>
          <a:bodyPr wrap="square" lIns="0" tIns="0" rIns="0" bIns="0" rtlCol="0"/>
          <a:lstStyle/>
          <a:p>
            <a:endParaRPr/>
          </a:p>
        </p:txBody>
      </p:sp>
      <p:sp>
        <p:nvSpPr>
          <p:cNvPr id="20" name="bg object 20"/>
          <p:cNvSpPr/>
          <p:nvPr/>
        </p:nvSpPr>
        <p:spPr>
          <a:xfrm>
            <a:off x="7818119" y="3206495"/>
            <a:ext cx="1325880" cy="204470"/>
          </a:xfrm>
          <a:custGeom>
            <a:avLst/>
            <a:gdLst/>
            <a:ahLst/>
            <a:cxnLst/>
            <a:rect l="l" t="t" r="r" b="b"/>
            <a:pathLst>
              <a:path w="1325879" h="204470">
                <a:moveTo>
                  <a:pt x="1325879" y="0"/>
                </a:moveTo>
                <a:lnTo>
                  <a:pt x="0" y="0"/>
                </a:lnTo>
                <a:lnTo>
                  <a:pt x="0" y="204215"/>
                </a:lnTo>
                <a:lnTo>
                  <a:pt x="1325879" y="204215"/>
                </a:lnTo>
                <a:lnTo>
                  <a:pt x="1325879" y="0"/>
                </a:lnTo>
                <a:close/>
              </a:path>
            </a:pathLst>
          </a:custGeom>
          <a:solidFill>
            <a:srgbClr val="DE412D"/>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500" b="1" i="0">
                <a:solidFill>
                  <a:srgbClr val="0068AC"/>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906511" y="192023"/>
            <a:ext cx="940307" cy="519684"/>
          </a:xfrm>
          <a:prstGeom prst="rect">
            <a:avLst/>
          </a:prstGeom>
        </p:spPr>
      </p:pic>
      <p:sp>
        <p:nvSpPr>
          <p:cNvPr id="17" name="bg object 17"/>
          <p:cNvSpPr/>
          <p:nvPr/>
        </p:nvSpPr>
        <p:spPr>
          <a:xfrm>
            <a:off x="0" y="891539"/>
            <a:ext cx="9144000" cy="60960"/>
          </a:xfrm>
          <a:custGeom>
            <a:avLst/>
            <a:gdLst/>
            <a:ahLst/>
            <a:cxnLst/>
            <a:rect l="l" t="t" r="r" b="b"/>
            <a:pathLst>
              <a:path w="9144000" h="60959">
                <a:moveTo>
                  <a:pt x="9144000" y="0"/>
                </a:moveTo>
                <a:lnTo>
                  <a:pt x="0" y="0"/>
                </a:lnTo>
                <a:lnTo>
                  <a:pt x="0" y="60960"/>
                </a:lnTo>
                <a:lnTo>
                  <a:pt x="9144000" y="60960"/>
                </a:lnTo>
                <a:lnTo>
                  <a:pt x="9144000" y="0"/>
                </a:lnTo>
                <a:close/>
              </a:path>
            </a:pathLst>
          </a:custGeom>
          <a:solidFill>
            <a:srgbClr val="0068AC"/>
          </a:solidFill>
        </p:spPr>
        <p:txBody>
          <a:bodyPr wrap="square" lIns="0" tIns="0" rIns="0" bIns="0" rtlCol="0"/>
          <a:lstStyle/>
          <a:p>
            <a:endParaRPr/>
          </a:p>
        </p:txBody>
      </p:sp>
      <p:sp>
        <p:nvSpPr>
          <p:cNvPr id="18" name="bg object 18"/>
          <p:cNvSpPr/>
          <p:nvPr/>
        </p:nvSpPr>
        <p:spPr>
          <a:xfrm>
            <a:off x="0" y="6641591"/>
            <a:ext cx="9144000" cy="216535"/>
          </a:xfrm>
          <a:custGeom>
            <a:avLst/>
            <a:gdLst/>
            <a:ahLst/>
            <a:cxnLst/>
            <a:rect l="l" t="t" r="r" b="b"/>
            <a:pathLst>
              <a:path w="9144000" h="216534">
                <a:moveTo>
                  <a:pt x="9144000" y="0"/>
                </a:moveTo>
                <a:lnTo>
                  <a:pt x="0" y="0"/>
                </a:lnTo>
                <a:lnTo>
                  <a:pt x="0" y="216408"/>
                </a:lnTo>
                <a:lnTo>
                  <a:pt x="9144000" y="216408"/>
                </a:lnTo>
                <a:lnTo>
                  <a:pt x="9144000" y="0"/>
                </a:lnTo>
                <a:close/>
              </a:path>
            </a:pathLst>
          </a:custGeom>
          <a:solidFill>
            <a:srgbClr val="0068AC"/>
          </a:solidFill>
        </p:spPr>
        <p:txBody>
          <a:bodyPr wrap="square" lIns="0" tIns="0" rIns="0" bIns="0" rtlCol="0"/>
          <a:lstStyle/>
          <a:p>
            <a:endParaRPr/>
          </a:p>
        </p:txBody>
      </p:sp>
      <p:sp>
        <p:nvSpPr>
          <p:cNvPr id="2" name="Holder 2"/>
          <p:cNvSpPr>
            <a:spLocks noGrp="1"/>
          </p:cNvSpPr>
          <p:nvPr>
            <p:ph type="title"/>
          </p:nvPr>
        </p:nvSpPr>
        <p:spPr>
          <a:xfrm>
            <a:off x="198831" y="47066"/>
            <a:ext cx="6242050" cy="641477"/>
          </a:xfrm>
          <a:prstGeom prst="rect">
            <a:avLst/>
          </a:prstGeom>
        </p:spPr>
        <p:txBody>
          <a:bodyPr wrap="square" lIns="0" tIns="0" rIns="0" bIns="0">
            <a:spAutoFit/>
          </a:bodyPr>
          <a:lstStyle>
            <a:lvl1pPr>
              <a:defRPr sz="3500" b="1" i="0">
                <a:solidFill>
                  <a:srgbClr val="0068AC"/>
                </a:solidFill>
                <a:latin typeface="Calibri"/>
                <a:cs typeface="Calibri"/>
              </a:defRPr>
            </a:lvl1pPr>
          </a:lstStyle>
          <a:p>
            <a:endParaRPr/>
          </a:p>
        </p:txBody>
      </p:sp>
      <p:sp>
        <p:nvSpPr>
          <p:cNvPr id="3" name="Holder 3"/>
          <p:cNvSpPr>
            <a:spLocks noGrp="1"/>
          </p:cNvSpPr>
          <p:nvPr>
            <p:ph type="body" idx="1"/>
          </p:nvPr>
        </p:nvSpPr>
        <p:spPr>
          <a:xfrm>
            <a:off x="1067206" y="1748408"/>
            <a:ext cx="6798945" cy="3296285"/>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huynhtandat184@gmail.com" TargetMode="External"/><Relationship Id="rId2" Type="http://schemas.openxmlformats.org/officeDocument/2006/relationships/hyperlink" Target="mailto:Matruongquang1@gmail.com" TargetMode="External"/><Relationship Id="rId1" Type="http://schemas.openxmlformats.org/officeDocument/2006/relationships/slideLayout" Target="../slideLayouts/slideLayout2.xml"/><Relationship Id="rId5" Type="http://schemas.openxmlformats.org/officeDocument/2006/relationships/hyperlink" Target="mailto:anhtuan.11020@gmail.com" TargetMode="External"/><Relationship Id="rId4" Type="http://schemas.openxmlformats.org/officeDocument/2006/relationships/hyperlink" Target="mailto:lenhudat181104@gmail.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219200"/>
            <a:ext cx="7585075" cy="1798569"/>
          </a:xfrm>
          <a:prstGeom prst="rect">
            <a:avLst/>
          </a:prstGeom>
        </p:spPr>
        <p:txBody>
          <a:bodyPr vert="horz" wrap="square" lIns="0" tIns="13335" rIns="0" bIns="0" rtlCol="0">
            <a:spAutoFit/>
          </a:bodyPr>
          <a:lstStyle/>
          <a:p>
            <a:pPr marL="278130" marR="5080" indent="-266065" algn="ctr">
              <a:lnSpc>
                <a:spcPct val="100000"/>
              </a:lnSpc>
              <a:spcBef>
                <a:spcPts val="105"/>
              </a:spcBef>
            </a:pPr>
            <a:r>
              <a:rPr sz="5800" dirty="0">
                <a:solidFill>
                  <a:schemeClr val="tx1"/>
                </a:solidFill>
                <a:latin typeface="Arial" panose="020B0604020202020204" pitchFamily="34" charset="0"/>
                <a:cs typeface="Arial" panose="020B0604020202020204" pitchFamily="34" charset="0"/>
              </a:rPr>
              <a:t>Bài</a:t>
            </a:r>
            <a:r>
              <a:rPr sz="5800" spc="-40" dirty="0">
                <a:solidFill>
                  <a:schemeClr val="tx1"/>
                </a:solidFill>
                <a:latin typeface="Arial" panose="020B0604020202020204" pitchFamily="34" charset="0"/>
                <a:cs typeface="Arial" panose="020B0604020202020204" pitchFamily="34" charset="0"/>
              </a:rPr>
              <a:t> </a:t>
            </a:r>
            <a:r>
              <a:rPr sz="5800" dirty="0">
                <a:solidFill>
                  <a:schemeClr val="tx1"/>
                </a:solidFill>
                <a:latin typeface="Arial" panose="020B0604020202020204" pitchFamily="34" charset="0"/>
                <a:cs typeface="Arial" panose="020B0604020202020204" pitchFamily="34" charset="0"/>
              </a:rPr>
              <a:t>thuyết</a:t>
            </a:r>
            <a:r>
              <a:rPr sz="5800" spc="-25" dirty="0">
                <a:solidFill>
                  <a:schemeClr val="tx1"/>
                </a:solidFill>
                <a:latin typeface="Arial" panose="020B0604020202020204" pitchFamily="34" charset="0"/>
                <a:cs typeface="Arial" panose="020B0604020202020204" pitchFamily="34" charset="0"/>
              </a:rPr>
              <a:t> </a:t>
            </a:r>
            <a:r>
              <a:rPr sz="5800" dirty="0" err="1">
                <a:solidFill>
                  <a:schemeClr val="tx1"/>
                </a:solidFill>
                <a:latin typeface="Arial" panose="020B0604020202020204" pitchFamily="34" charset="0"/>
                <a:cs typeface="Arial" panose="020B0604020202020204" pitchFamily="34" charset="0"/>
              </a:rPr>
              <a:t>trình</a:t>
            </a:r>
            <a:r>
              <a:rPr sz="5800" spc="-5" dirty="0">
                <a:solidFill>
                  <a:schemeClr val="tx1"/>
                </a:solidFill>
                <a:latin typeface="Arial" panose="020B0604020202020204" pitchFamily="34" charset="0"/>
                <a:cs typeface="Arial" panose="020B0604020202020204" pitchFamily="34" charset="0"/>
              </a:rPr>
              <a:t> </a:t>
            </a:r>
            <a:r>
              <a:rPr lang="en-US" sz="5800" dirty="0" err="1" smtClean="0">
                <a:solidFill>
                  <a:schemeClr val="tx1"/>
                </a:solidFill>
                <a:latin typeface="Arial" panose="020B0604020202020204" pitchFamily="34" charset="0"/>
                <a:cs typeface="Arial" panose="020B0604020202020204" pitchFamily="34" charset="0"/>
              </a:rPr>
              <a:t>Quá</a:t>
            </a:r>
            <a:r>
              <a:rPr lang="en-US" sz="5800" dirty="0" smtClean="0">
                <a:solidFill>
                  <a:schemeClr val="tx1"/>
                </a:solidFill>
                <a:latin typeface="Arial" panose="020B0604020202020204" pitchFamily="34" charset="0"/>
                <a:cs typeface="Arial" panose="020B0604020202020204" pitchFamily="34" charset="0"/>
              </a:rPr>
              <a:t> </a:t>
            </a:r>
            <a:r>
              <a:rPr lang="en-US" sz="5800" dirty="0" err="1" smtClean="0">
                <a:solidFill>
                  <a:schemeClr val="tx1"/>
                </a:solidFill>
                <a:latin typeface="Arial" panose="020B0604020202020204" pitchFamily="34" charset="0"/>
                <a:cs typeface="Arial" panose="020B0604020202020204" pitchFamily="34" charset="0"/>
              </a:rPr>
              <a:t>trình</a:t>
            </a:r>
            <a:r>
              <a:rPr lang="en-US" sz="5800" dirty="0" smtClean="0">
                <a:solidFill>
                  <a:schemeClr val="tx1"/>
                </a:solidFill>
                <a:latin typeface="Arial" panose="020B0604020202020204" pitchFamily="34" charset="0"/>
                <a:cs typeface="Arial" panose="020B0604020202020204" pitchFamily="34" charset="0"/>
              </a:rPr>
              <a:t> 2 </a:t>
            </a:r>
            <a:endParaRPr sz="5800" dirty="0">
              <a:solidFill>
                <a:schemeClr val="tx1"/>
              </a:solidFill>
              <a:latin typeface="Arial" panose="020B0604020202020204" pitchFamily="34" charset="0"/>
              <a:cs typeface="Arial" panose="020B0604020202020204" pitchFamily="34" charset="0"/>
            </a:endParaRPr>
          </a:p>
        </p:txBody>
      </p:sp>
      <p:sp>
        <p:nvSpPr>
          <p:cNvPr id="4" name="TextBox 3"/>
          <p:cNvSpPr txBox="1"/>
          <p:nvPr/>
        </p:nvSpPr>
        <p:spPr>
          <a:xfrm>
            <a:off x="1828800" y="3276600"/>
            <a:ext cx="5943600" cy="523220"/>
          </a:xfrm>
          <a:prstGeom prst="rect">
            <a:avLst/>
          </a:prstGeom>
          <a:noFill/>
        </p:spPr>
        <p:txBody>
          <a:bodyPr wrap="square" rtlCol="0">
            <a:spAutoFit/>
          </a:bodyPr>
          <a:lstStyle/>
          <a:p>
            <a:r>
              <a:rPr lang="en-US" sz="2800" b="1" dirty="0" err="1" smtClean="0">
                <a:solidFill>
                  <a:schemeClr val="tx1"/>
                </a:solidFill>
                <a:latin typeface="Arial" panose="020B0604020202020204" pitchFamily="34" charset="0"/>
                <a:cs typeface="Arial" panose="020B0604020202020204" pitchFamily="34" charset="0"/>
              </a:rPr>
              <a:t>Môn</a:t>
            </a:r>
            <a:r>
              <a:rPr lang="en-US" sz="2800" b="1"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Nhập</a:t>
            </a:r>
            <a:r>
              <a:rPr lang="en-US" sz="2800" b="1" spc="-40"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môn</a:t>
            </a:r>
            <a:r>
              <a:rPr lang="en-US" sz="2800" b="1" spc="-20"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trí</a:t>
            </a:r>
            <a:r>
              <a:rPr lang="en-US" sz="2800" b="1" spc="-5"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tuệ</a:t>
            </a:r>
            <a:r>
              <a:rPr lang="en-US" sz="2800" b="1" spc="-30"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nhân</a:t>
            </a:r>
            <a:r>
              <a:rPr lang="en-US" sz="2800" b="1" dirty="0" smtClean="0">
                <a:solidFill>
                  <a:schemeClr val="tx1"/>
                </a:solidFill>
                <a:latin typeface="Arial" panose="020B0604020202020204" pitchFamily="34" charset="0"/>
                <a:cs typeface="Arial" panose="020B0604020202020204" pitchFamily="34" charset="0"/>
              </a:rPr>
              <a:t> </a:t>
            </a:r>
            <a:r>
              <a:rPr lang="en-US" sz="2800" b="1" spc="-25" dirty="0" err="1" smtClean="0">
                <a:solidFill>
                  <a:schemeClr val="tx1"/>
                </a:solidFill>
                <a:latin typeface="Arial" panose="020B0604020202020204" pitchFamily="34" charset="0"/>
                <a:cs typeface="Arial" panose="020B0604020202020204" pitchFamily="34" charset="0"/>
              </a:rPr>
              <a:t>tạo</a:t>
            </a:r>
            <a:endParaRPr lang="en-US" sz="2800" b="1" dirty="0">
              <a:solidFill>
                <a:schemeClr val="tx1"/>
              </a:solidFill>
            </a:endParaRPr>
          </a:p>
        </p:txBody>
      </p:sp>
      <p:sp>
        <p:nvSpPr>
          <p:cNvPr id="5" name="TextBox 4"/>
          <p:cNvSpPr txBox="1"/>
          <p:nvPr/>
        </p:nvSpPr>
        <p:spPr>
          <a:xfrm>
            <a:off x="4419600" y="5257800"/>
            <a:ext cx="4628190" cy="369332"/>
          </a:xfrm>
          <a:prstGeom prst="rect">
            <a:avLst/>
          </a:prstGeom>
          <a:noFill/>
        </p:spPr>
        <p:txBody>
          <a:bodyPr wrap="none" rtlCol="0">
            <a:spAutoFit/>
          </a:bodyPr>
          <a:lstStyle/>
          <a:p>
            <a:r>
              <a:rPr lang="en-US" i="1" dirty="0" err="1" smtClean="0">
                <a:latin typeface="Arial" panose="020B0604020202020204" pitchFamily="34" charset="0"/>
                <a:cs typeface="Arial" panose="020B0604020202020204" pitchFamily="34" charset="0"/>
              </a:rPr>
              <a:t>Người</a:t>
            </a:r>
            <a:r>
              <a:rPr lang="en-US" i="1" dirty="0" smtClean="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h</a:t>
            </a:r>
            <a:r>
              <a:rPr lang="en-US" i="1" dirty="0" err="1" smtClean="0">
                <a:latin typeface="Arial" panose="020B0604020202020204" pitchFamily="34" charset="0"/>
                <a:cs typeface="Arial" panose="020B0604020202020204" pitchFamily="34" charset="0"/>
              </a:rPr>
              <a:t>ướng</a:t>
            </a: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dẫn</a:t>
            </a:r>
            <a:r>
              <a:rPr lang="en-US" i="1" dirty="0" smtClean="0">
                <a:latin typeface="Arial" panose="020B0604020202020204" pitchFamily="34" charset="0"/>
                <a:cs typeface="Arial" panose="020B0604020202020204" pitchFamily="34" charset="0"/>
              </a:rPr>
              <a:t>: </a:t>
            </a:r>
            <a:r>
              <a:rPr lang="en-US" b="1" dirty="0" err="1" smtClean="0">
                <a:solidFill>
                  <a:schemeClr val="tx1"/>
                </a:solidFill>
                <a:latin typeface="Arial" panose="020B0604020202020204" pitchFamily="34" charset="0"/>
                <a:cs typeface="Arial" panose="020B0604020202020204" pitchFamily="34" charset="0"/>
              </a:rPr>
              <a:t>Ths</a:t>
            </a:r>
            <a:r>
              <a:rPr lang="en-US"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Nguyễn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Thành</a:t>
            </a:r>
            <a:r>
              <a:rPr lang="en-US" b="1" dirty="0" smtClean="0">
                <a:latin typeface="Arial" panose="020B0604020202020204" pitchFamily="34" charset="0"/>
                <a:cs typeface="Arial" panose="020B0604020202020204" pitchFamily="34" charset="0"/>
              </a:rPr>
              <a:t> An</a:t>
            </a:r>
          </a:p>
        </p:txBody>
      </p:sp>
      <p:sp>
        <p:nvSpPr>
          <p:cNvPr id="6" name="TextBox 5"/>
          <p:cNvSpPr txBox="1"/>
          <p:nvPr/>
        </p:nvSpPr>
        <p:spPr>
          <a:xfrm>
            <a:off x="3819457" y="4087226"/>
            <a:ext cx="1622560" cy="523220"/>
          </a:xfrm>
          <a:prstGeom prst="rect">
            <a:avLst/>
          </a:prstGeom>
          <a:noFill/>
        </p:spPr>
        <p:txBody>
          <a:bodyPr wrap="none" rtlCol="0">
            <a:spAutoFit/>
          </a:bodyPr>
          <a:lstStyle/>
          <a:p>
            <a:r>
              <a:rPr lang="en-US" sz="2800" b="1" dirty="0" err="1" smtClean="0">
                <a:latin typeface="Arial" panose="020B0604020202020204" pitchFamily="34" charset="0"/>
                <a:cs typeface="Arial" panose="020B0604020202020204" pitchFamily="34" charset="0"/>
              </a:rPr>
              <a:t>Nhóm</a:t>
            </a:r>
            <a:r>
              <a:rPr lang="en-US" sz="2800" b="1" dirty="0" smtClean="0">
                <a:latin typeface="Arial" panose="020B0604020202020204" pitchFamily="34" charset="0"/>
                <a:cs typeface="Arial" panose="020B0604020202020204" pitchFamily="34" charset="0"/>
              </a:rPr>
              <a:t>: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99720" y="128473"/>
            <a:ext cx="6329680" cy="552381"/>
          </a:xfrm>
          <a:prstGeom prst="rect">
            <a:avLst/>
          </a:prstGeom>
        </p:spPr>
        <p:txBody>
          <a:bodyPr vert="horz" wrap="square" lIns="0" tIns="120319" rIns="0" bIns="0" rtlCol="0">
            <a:spAutoFit/>
          </a:bodyPr>
          <a:lstStyle/>
          <a:p>
            <a:pPr marL="113030">
              <a:lnSpc>
                <a:spcPct val="100000"/>
              </a:lnSpc>
              <a:spcBef>
                <a:spcPts val="100"/>
              </a:spcBef>
            </a:pPr>
            <a:r>
              <a:rPr sz="2800" dirty="0" err="1">
                <a:solidFill>
                  <a:schemeClr val="tx1"/>
                </a:solidFill>
                <a:latin typeface="Arial" panose="020B0604020202020204" pitchFamily="34" charset="0"/>
                <a:cs typeface="Arial" panose="020B0604020202020204" pitchFamily="34" charset="0"/>
              </a:rPr>
              <a:t>Câu</a:t>
            </a:r>
            <a:r>
              <a:rPr sz="2800" spc="-1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3: Simulated Annealing Search</a:t>
            </a:r>
            <a:endParaRPr sz="28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4"/>
          </p:nvPr>
        </p:nvSpPr>
        <p:spPr>
          <a:xfrm>
            <a:off x="381000" y="1143000"/>
            <a:ext cx="8534400" cy="6232475"/>
          </a:xfrm>
        </p:spPr>
        <p:txBody>
          <a:bodyPr/>
          <a:lstStyle/>
          <a:p>
            <a:pPr marL="457200" indent="-457200" algn="just">
              <a:lnSpc>
                <a:spcPct val="150000"/>
              </a:lnSpc>
              <a:buFont typeface="Arial" pitchFamily="34" charset="0"/>
              <a:buChar char="•"/>
            </a:pPr>
            <a:r>
              <a:rPr lang="en-US" sz="1800" b="1" dirty="0" err="1" smtClean="0">
                <a:latin typeface="Arial" panose="020B0604020202020204" pitchFamily="34" charset="0"/>
                <a:cs typeface="Arial" panose="020B0604020202020204" pitchFamily="34" charset="0"/>
              </a:rPr>
              <a:t>Mục</a:t>
            </a:r>
            <a:r>
              <a:rPr lang="en-US" sz="1800" b="1" dirty="0" smtClean="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tiêu</a:t>
            </a:r>
            <a:r>
              <a:rPr lang="en-US" sz="1800" dirty="0" smtClean="0">
                <a:latin typeface="Arial" panose="020B0604020202020204" pitchFamily="34" charset="0"/>
                <a:cs typeface="Arial" panose="020B0604020202020204" pitchFamily="34" charset="0"/>
              </a:rPr>
              <a:t>: </a:t>
            </a:r>
            <a:r>
              <a:rPr lang="vi-VN" sz="1800" dirty="0">
                <a:latin typeface="Arial" panose="020B0604020202020204" pitchFamily="34" charset="0"/>
                <a:cs typeface="Arial" panose="020B0604020202020204" pitchFamily="34" charset="0"/>
              </a:rPr>
              <a:t>thuật toán Simulated Annealing là tìm kiếm một giải pháp tối ưu (hoặc gần tối ưu) trong một không gian trạng thái lớn, trong khi vượt qua các cực tiểu cục bộ và tránh rơi vào các điểm cố </a:t>
            </a:r>
            <a:r>
              <a:rPr lang="vi-VN" sz="1800" dirty="0" smtClean="0">
                <a:latin typeface="Arial" panose="020B0604020202020204" pitchFamily="34" charset="0"/>
                <a:cs typeface="Arial" panose="020B0604020202020204" pitchFamily="34" charset="0"/>
              </a:rPr>
              <a:t>định.</a:t>
            </a:r>
            <a:r>
              <a:rPr lang="en-US" sz="1800" dirty="0" smtClean="0">
                <a:latin typeface="Arial" panose="020B0604020202020204" pitchFamily="34" charset="0"/>
                <a:cs typeface="Arial" panose="020B0604020202020204" pitchFamily="34" charset="0"/>
              </a:rPr>
              <a:t> </a:t>
            </a:r>
            <a:r>
              <a:rPr lang="vi-VN" sz="1800" dirty="0" smtClean="0">
                <a:latin typeface="Arial" panose="020B0604020202020204" pitchFamily="34" charset="0"/>
                <a:cs typeface="Arial" panose="020B0604020202020204" pitchFamily="34" charset="0"/>
              </a:rPr>
              <a:t>Cụ </a:t>
            </a:r>
            <a:r>
              <a:rPr lang="vi-VN" sz="1800" dirty="0">
                <a:latin typeface="Arial" panose="020B0604020202020204" pitchFamily="34" charset="0"/>
                <a:cs typeface="Arial" panose="020B0604020202020204" pitchFamily="34" charset="0"/>
              </a:rPr>
              <a:t>thể, thuật toán này cố gắng mô phỏng quá </a:t>
            </a:r>
            <a:r>
              <a:rPr lang="vi-VN" sz="1800" dirty="0" smtClean="0">
                <a:latin typeface="Arial" panose="020B0604020202020204" pitchFamily="34" charset="0"/>
                <a:cs typeface="Arial" panose="020B0604020202020204" pitchFamily="34" charset="0"/>
              </a:rPr>
              <a:t>trình </a:t>
            </a:r>
            <a:r>
              <a:rPr lang="en-US" sz="1800" dirty="0" err="1" smtClean="0">
                <a:latin typeface="Arial" panose="020B0604020202020204" pitchFamily="34" charset="0"/>
                <a:cs typeface="Arial" panose="020B0604020202020204" pitchFamily="34" charset="0"/>
              </a:rPr>
              <a:t>luyện</a:t>
            </a:r>
            <a:r>
              <a:rPr lang="en-US" sz="1800" dirty="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kim</a:t>
            </a:r>
            <a:r>
              <a:rPr lang="vi-VN" sz="1800" dirty="0" smtClean="0">
                <a:latin typeface="Arial" panose="020B0604020202020204" pitchFamily="34" charset="0"/>
                <a:cs typeface="Arial" panose="020B0604020202020204" pitchFamily="34" charset="0"/>
              </a:rPr>
              <a:t>(annealing</a:t>
            </a:r>
            <a:r>
              <a:rPr lang="vi-VN" sz="1800" dirty="0">
                <a:latin typeface="Arial" panose="020B0604020202020204" pitchFamily="34" charset="0"/>
                <a:cs typeface="Arial" panose="020B0604020202020204" pitchFamily="34" charset="0"/>
              </a:rPr>
              <a:t>) trong lĩnh vực vật lý. Ý tưởng là bắt đầu từ một nhiệt độ cao và dần giảm nhiệt độ theo thời gian. Quá trình này giúp thuật toán có cơ hội lớn hơn để thoát ra khỏi các điểm cực tiểu cục bộ và tiến tới giải pháp tốt </a:t>
            </a:r>
            <a:r>
              <a:rPr lang="vi-VN" sz="1800" dirty="0" smtClean="0">
                <a:latin typeface="Arial" panose="020B0604020202020204" pitchFamily="34" charset="0"/>
                <a:cs typeface="Arial" panose="020B0604020202020204" pitchFamily="34" charset="0"/>
              </a:rPr>
              <a:t>nhất</a:t>
            </a:r>
            <a:endParaRPr lang="en-US" sz="1800" dirty="0" smtClean="0">
              <a:latin typeface="Arial" panose="020B0604020202020204" pitchFamily="34" charset="0"/>
              <a:cs typeface="Arial" panose="020B0604020202020204" pitchFamily="34" charset="0"/>
            </a:endParaRPr>
          </a:p>
          <a:p>
            <a:pPr marL="457200" indent="-457200" algn="just">
              <a:lnSpc>
                <a:spcPct val="150000"/>
              </a:lnSpc>
              <a:buFont typeface="Arial" pitchFamily="34" charset="0"/>
              <a:buChar char="•"/>
            </a:pPr>
            <a:r>
              <a:rPr lang="en-US" sz="1800" b="1" dirty="0" err="1" smtClean="0">
                <a:latin typeface="Arial" panose="020B0604020202020204" pitchFamily="34" charset="0"/>
                <a:cs typeface="Arial" panose="020B0604020202020204" pitchFamily="34" charset="0"/>
              </a:rPr>
              <a:t>Quy</a:t>
            </a:r>
            <a:r>
              <a:rPr lang="en-US" sz="1800" b="1" dirty="0" smtClean="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trình</a:t>
            </a:r>
            <a:r>
              <a:rPr lang="en-US" sz="1800" b="1" dirty="0" smtClean="0">
                <a:latin typeface="Arial" panose="020B0604020202020204" pitchFamily="34" charset="0"/>
                <a:cs typeface="Arial" panose="020B0604020202020204" pitchFamily="34" charset="0"/>
              </a:rPr>
              <a:t>: </a:t>
            </a:r>
            <a:endParaRPr lang="en-US" sz="1800" b="1" dirty="0">
              <a:latin typeface="Arial" panose="020B0604020202020204" pitchFamily="34" charset="0"/>
              <a:cs typeface="Arial" panose="020B0604020202020204" pitchFamily="34" charset="0"/>
            </a:endParaRPr>
          </a:p>
          <a:p>
            <a:pPr marL="914400" lvl="1" indent="-457200" algn="just">
              <a:lnSpc>
                <a:spcPct val="150000"/>
              </a:lnSpc>
              <a:buFont typeface="Courier New" panose="02070309020205020404" pitchFamily="49" charset="0"/>
              <a:buChar char="o"/>
            </a:pPr>
            <a:r>
              <a:rPr lang="en-US" b="1" dirty="0" err="1">
                <a:latin typeface="Arial" panose="020B0604020202020204" pitchFamily="34" charset="0"/>
                <a:cs typeface="Arial" panose="020B0604020202020204" pitchFamily="34" charset="0"/>
              </a:rPr>
              <a:t>Khởi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tạo</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ngẫu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a:t>
            </a:r>
          </a:p>
          <a:p>
            <a:pPr marL="914400" lvl="1" indent="-457200" algn="just">
              <a:lnSpc>
                <a:spcPct val="150000"/>
              </a:lnSpc>
              <a:buFont typeface="Courier New" panose="02070309020205020404" pitchFamily="49" charset="0"/>
              <a:buChar char="o"/>
            </a:pPr>
            <a:r>
              <a:rPr lang="en-US" b="1" dirty="0" err="1">
                <a:latin typeface="Arial" panose="020B0604020202020204" pitchFamily="34" charset="0"/>
                <a:cs typeface="Arial" panose="020B0604020202020204" pitchFamily="34" charset="0"/>
              </a:rPr>
              <a:t>Tìm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kiếm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láng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giềng</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giềng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ngẫu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nhiên</a:t>
            </a:r>
            <a:r>
              <a:rPr lang="en-US" dirty="0" smtClean="0">
                <a:latin typeface="Arial" panose="020B0604020202020204" pitchFamily="34" charset="0"/>
                <a:cs typeface="Arial" panose="020B0604020202020204" pitchFamily="34" charset="0"/>
              </a:rPr>
              <a:t>.</a:t>
            </a:r>
          </a:p>
          <a:p>
            <a:pPr marL="914400" lvl="1" indent="-457200" algn="just">
              <a:lnSpc>
                <a:spcPct val="150000"/>
              </a:lnSpc>
              <a:buFont typeface="Courier New" panose="02070309020205020404" pitchFamily="49" charset="0"/>
              <a:buChar char="o"/>
            </a:pPr>
            <a:r>
              <a:rPr lang="en-US" b="1" dirty="0" err="1">
                <a:latin typeface="Arial" panose="020B0604020202020204" pitchFamily="34" charset="0"/>
                <a:cs typeface="Arial" panose="020B0604020202020204" pitchFamily="34" charset="0"/>
              </a:rPr>
              <a:t>Đánh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giá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sự</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thay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So </a:t>
            </a:r>
            <a:r>
              <a:rPr lang="en-US" dirty="0" err="1">
                <a:latin typeface="Arial" panose="020B0604020202020204" pitchFamily="34" charset="0"/>
                <a:cs typeface="Arial" panose="020B0604020202020204" pitchFamily="34" charset="0"/>
              </a:rPr>
              <a:t>sánh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(evaluation value)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914400" lvl="1" indent="-457200" algn="just">
              <a:lnSpc>
                <a:spcPct val="150000"/>
              </a:lnSpc>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a:p>
            <a:pPr marL="914400" lvl="1" indent="-457200" algn="just">
              <a:lnSpc>
                <a:spcPct val="150000"/>
              </a:lnSpc>
              <a:buFont typeface="Courier New" panose="02070309020205020404" pitchFamily="49" charset="0"/>
              <a:buChar char="o"/>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6998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192570" cy="430887"/>
          </a:xfrm>
        </p:spPr>
        <p:txBody>
          <a:bodyPr/>
          <a:lstStyle/>
          <a:p>
            <a:r>
              <a:rPr lang="en-US" sz="2800" dirty="0" err="1">
                <a:solidFill>
                  <a:schemeClr val="tx1"/>
                </a:solidFill>
                <a:latin typeface="Arial" panose="020B0604020202020204" pitchFamily="34" charset="0"/>
                <a:cs typeface="Arial" panose="020B0604020202020204" pitchFamily="34" charset="0"/>
              </a:rPr>
              <a:t>Câu</a:t>
            </a:r>
            <a:r>
              <a:rPr lang="en-US" sz="2800" spc="-1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3: Simulated Annealing </a:t>
            </a:r>
            <a:r>
              <a:rPr lang="en-US" sz="2800" dirty="0" smtClean="0">
                <a:solidFill>
                  <a:schemeClr val="tx1"/>
                </a:solidFill>
                <a:latin typeface="Arial" panose="020B0604020202020204" pitchFamily="34" charset="0"/>
                <a:cs typeface="Arial" panose="020B0604020202020204" pitchFamily="34" charset="0"/>
              </a:rPr>
              <a:t>Search(</a:t>
            </a:r>
            <a:r>
              <a:rPr lang="en-US" sz="2800" dirty="0" err="1" smtClean="0">
                <a:solidFill>
                  <a:schemeClr val="tx1"/>
                </a:solidFill>
                <a:latin typeface="Arial" panose="020B0604020202020204" pitchFamily="34" charset="0"/>
                <a:cs typeface="Arial" panose="020B0604020202020204" pitchFamily="34" charset="0"/>
              </a:rPr>
              <a:t>cont</a:t>
            </a:r>
            <a:r>
              <a:rPr lang="en-US" sz="2800" dirty="0" smtClean="0">
                <a:solidFill>
                  <a:schemeClr val="tx1"/>
                </a:solidFill>
                <a:latin typeface="Arial" panose="020B0604020202020204" pitchFamily="34" charset="0"/>
                <a:cs typeface="Arial" panose="020B0604020202020204" pitchFamily="34" charset="0"/>
              </a:rPr>
              <a:t>)</a:t>
            </a:r>
            <a:endParaRPr lang="en-US" sz="2800" dirty="0"/>
          </a:p>
        </p:txBody>
      </p:sp>
      <p:sp>
        <p:nvSpPr>
          <p:cNvPr id="3" name="Text Placeholder 2"/>
          <p:cNvSpPr>
            <a:spLocks noGrp="1"/>
          </p:cNvSpPr>
          <p:nvPr>
            <p:ph type="body" idx="1"/>
          </p:nvPr>
        </p:nvSpPr>
        <p:spPr>
          <a:xfrm>
            <a:off x="228600" y="990600"/>
            <a:ext cx="8686800" cy="4985980"/>
          </a:xfrm>
        </p:spPr>
        <p:txBody>
          <a:bodyPr/>
          <a:lstStyle/>
          <a:p>
            <a:pPr marL="914400" lvl="1" indent="-457200" algn="just">
              <a:lnSpc>
                <a:spcPct val="150000"/>
              </a:lnSpc>
              <a:buFont typeface="Courier New" panose="02070309020205020404" pitchFamily="49" charset="0"/>
              <a:buChar char="o"/>
            </a:pPr>
            <a:r>
              <a:rPr lang="en-US" b="1" dirty="0" err="1">
                <a:latin typeface="Arial" panose="020B0604020202020204" pitchFamily="34" charset="0"/>
                <a:cs typeface="Arial" panose="020B0604020202020204" pitchFamily="34" charset="0"/>
              </a:rPr>
              <a:t>Quyết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định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chấp</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nhận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hoặc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từ</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chối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trạng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thái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(probability of acceptance),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xem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hay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smtClean="0">
                <a:latin typeface="Arial" panose="020B0604020202020204" pitchFamily="34" charset="0"/>
                <a:cs typeface="Arial" panose="020B0604020202020204" pitchFamily="34" charset="0"/>
              </a:rPr>
              <a:t>.</a:t>
            </a:r>
          </a:p>
          <a:p>
            <a:pPr marL="914400" lvl="1" indent="-457200" algn="just">
              <a:lnSpc>
                <a:spcPct val="150000"/>
              </a:lnSpc>
              <a:buFont typeface="Courier New" panose="02070309020205020404" pitchFamily="49" charset="0"/>
              <a:buChar char="o"/>
            </a:pPr>
            <a:r>
              <a:rPr lang="vi-VN" b="1" dirty="0"/>
              <a:t>Lặp lại quá trình từ bước 2 đến khi điều kiện dừng được đáp ứng</a:t>
            </a:r>
            <a:r>
              <a:rPr lang="vi-VN" dirty="0"/>
              <a:t>: Quá trình này tiếp tục cho đến khi đạt được một điều kiện dừng được xác định trước hoặc đến khi không còn cải thiện nào có thể đạt được.</a:t>
            </a:r>
          </a:p>
          <a:p>
            <a:pPr marL="742950" lvl="1" indent="-285750" algn="just">
              <a:lnSpc>
                <a:spcPct val="150000"/>
              </a:lnSpc>
              <a:buFont typeface="Arial" panose="020B0604020202020204" pitchFamily="34" charset="0"/>
              <a:buChar char="•"/>
            </a:pPr>
            <a:r>
              <a:rPr lang="vi-VN" b="1" dirty="0">
                <a:solidFill>
                  <a:schemeClr val="tx1"/>
                </a:solidFill>
                <a:cs typeface="Arial" panose="020B0604020202020204" pitchFamily="34" charset="0"/>
              </a:rPr>
              <a:t>Mục tiêu cuối cùng </a:t>
            </a:r>
            <a:r>
              <a:rPr lang="vi-VN" dirty="0">
                <a:cs typeface="Arial" panose="020B0604020202020204" pitchFamily="34" charset="0"/>
              </a:rPr>
              <a:t>của thuật toán Simulated Annealing là tìm ra một giải pháp tối ưu (hoặc gần tối ưu) trong không gian trạng thái, bằng cách khai thác các cơ hội thoát ra khỏi các điểm cực tiểu cục bộ và tận dụng sự linh hoạt của quá trình làm mát</a:t>
            </a:r>
            <a:r>
              <a:rPr lang="vi-VN" dirty="0" smtClean="0">
                <a:cs typeface="Arial" panose="020B0604020202020204" pitchFamily="34" charset="0"/>
              </a:rPr>
              <a:t>.</a:t>
            </a:r>
            <a:endParaRPr lang="en-US" dirty="0" smtClean="0">
              <a:cs typeface="Arial" panose="020B0604020202020204" pitchFamily="34" charset="0"/>
            </a:endParaRPr>
          </a:p>
          <a:p>
            <a:pPr lvl="1" algn="just">
              <a:lnSpc>
                <a:spcPct val="150000"/>
              </a:lnSpc>
            </a:pPr>
            <a:endParaRPr lang="en-US"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3187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344969" cy="430887"/>
          </a:xfrm>
        </p:spPr>
        <p:txBody>
          <a:bodyPr/>
          <a:lstStyle/>
          <a:p>
            <a:r>
              <a:rPr lang="en-US" sz="2800" dirty="0" err="1">
                <a:solidFill>
                  <a:schemeClr val="tx1"/>
                </a:solidFill>
                <a:latin typeface="Arial" panose="020B0604020202020204" pitchFamily="34" charset="0"/>
                <a:cs typeface="Arial" panose="020B0604020202020204" pitchFamily="34" charset="0"/>
              </a:rPr>
              <a:t>Câu</a:t>
            </a:r>
            <a:r>
              <a:rPr lang="en-US" sz="2800" spc="-1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3: Simulated Annealing Search(</a:t>
            </a:r>
            <a:r>
              <a:rPr lang="en-US" sz="2800" dirty="0" err="1">
                <a:solidFill>
                  <a:schemeClr val="tx1"/>
                </a:solidFill>
                <a:latin typeface="Arial" panose="020B0604020202020204" pitchFamily="34" charset="0"/>
                <a:cs typeface="Arial" panose="020B0604020202020204" pitchFamily="34" charset="0"/>
              </a:rPr>
              <a:t>cont</a:t>
            </a:r>
            <a:r>
              <a:rPr lang="en-US" sz="2800" dirty="0">
                <a:solidFill>
                  <a:schemeClr val="tx1"/>
                </a:solidFill>
                <a:latin typeface="Arial" panose="020B0604020202020204" pitchFamily="34" charset="0"/>
                <a:cs typeface="Arial" panose="020B0604020202020204" pitchFamily="34" charset="0"/>
              </a:rPr>
              <a:t>)</a:t>
            </a:r>
            <a:endParaRPr lang="en-US" sz="2800" dirty="0"/>
          </a:p>
        </p:txBody>
      </p:sp>
      <p:sp>
        <p:nvSpPr>
          <p:cNvPr id="3" name="Text Placeholder 2"/>
          <p:cNvSpPr>
            <a:spLocks noGrp="1"/>
          </p:cNvSpPr>
          <p:nvPr>
            <p:ph type="body" idx="1"/>
          </p:nvPr>
        </p:nvSpPr>
        <p:spPr>
          <a:xfrm>
            <a:off x="152400" y="914400"/>
            <a:ext cx="8763000" cy="6800374"/>
          </a:xfrm>
        </p:spPr>
        <p:txBody>
          <a:bodyPr/>
          <a:lstStyle/>
          <a:p>
            <a:pPr marL="285750" indent="-285750">
              <a:lnSpc>
                <a:spcPct val="150000"/>
              </a:lnSpc>
              <a:buFont typeface="Arial" panose="020B0604020202020204" pitchFamily="34" charset="0"/>
              <a:buChar char="•"/>
            </a:pPr>
            <a:r>
              <a:rPr lang="en-US" sz="1800" b="1" dirty="0" err="1" smtClean="0">
                <a:latin typeface="Arial" panose="020B0604020202020204" pitchFamily="34" charset="0"/>
                <a:cs typeface="Arial" panose="020B0604020202020204" pitchFamily="34" charset="0"/>
              </a:rPr>
              <a:t>Ưu</a:t>
            </a:r>
            <a:r>
              <a:rPr lang="en-US" sz="1800" b="1" dirty="0" smtClean="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điểm</a:t>
            </a:r>
            <a:r>
              <a:rPr lang="en-US" sz="1800" dirty="0" smtClean="0">
                <a:latin typeface="Arial" panose="020B0604020202020204" pitchFamily="34" charset="0"/>
                <a:cs typeface="Arial" panose="020B0604020202020204" pitchFamily="34" charset="0"/>
              </a:rPr>
              <a:t>: </a:t>
            </a:r>
          </a:p>
          <a:p>
            <a:pPr marL="742950" lvl="1" indent="-285750" algn="just">
              <a:lnSpc>
                <a:spcPct val="150000"/>
              </a:lnSpc>
              <a:buFont typeface="Courier New" panose="02070309020205020404" pitchFamily="49" charset="0"/>
              <a:buChar char="o"/>
            </a:pPr>
            <a:r>
              <a:rPr lang="vi-VN" b="1" dirty="0"/>
              <a:t>Khả năng thoát khỏi cực tiểu cục bộ:</a:t>
            </a:r>
            <a:r>
              <a:rPr lang="vi-VN" dirty="0"/>
              <a:t> Simulated Annealing có khả năng vượt qua các điểm cực tiểu cục bộ bằng cách chấp nhận các giải pháp kém hơn với một xác suất nhất định, giúp thuật toán khám phá không gian trạng thái một cách toàn diện hơn.</a:t>
            </a:r>
          </a:p>
          <a:p>
            <a:pPr marL="742950" lvl="1" indent="-285750" algn="just">
              <a:lnSpc>
                <a:spcPct val="150000"/>
              </a:lnSpc>
              <a:buFont typeface="Courier New" panose="02070309020205020404" pitchFamily="49" charset="0"/>
              <a:buChar char="o"/>
            </a:pPr>
            <a:r>
              <a:rPr lang="vi-VN" b="1" dirty="0"/>
              <a:t>Khả năng tìm giải pháp tối ưu toàn cục:</a:t>
            </a:r>
            <a:r>
              <a:rPr lang="vi-VN" dirty="0"/>
              <a:t> Nhờ vào cơ chế chấp nhận giải pháp kém hơn, Simulated Annealing có khả năng tìm ra giải pháp tối ưu toàn cục, đặc biệt là trong không gian trạng thái lớn và phức tạp.</a:t>
            </a:r>
          </a:p>
          <a:p>
            <a:pPr marL="742950" lvl="1" indent="-285750" algn="just">
              <a:lnSpc>
                <a:spcPct val="150000"/>
              </a:lnSpc>
              <a:buFont typeface="Courier New" panose="02070309020205020404" pitchFamily="49" charset="0"/>
              <a:buChar char="o"/>
            </a:pPr>
            <a:r>
              <a:rPr lang="vi-VN" b="1" dirty="0"/>
              <a:t>Dễ dàng thực hiện và điều chỉnh:</a:t>
            </a:r>
            <a:r>
              <a:rPr lang="vi-VN" dirty="0"/>
              <a:t> Thuật toán Simulated Annealing có cấu trúc đơn giản và dễ triển khai, đồng thời có thể điều chỉnh các tham số như nhiệt độ ban đầu và lịch trình giảm nhiệt độ để tối ưu hóa hiệu suất tìm kiếm</a:t>
            </a:r>
            <a:r>
              <a:rPr lang="vi-VN" dirty="0" smtClean="0"/>
              <a:t>.</a:t>
            </a:r>
            <a:endParaRPr lang="en-US" dirty="0" smtClean="0"/>
          </a:p>
          <a:p>
            <a:pPr marL="742950" lvl="1" indent="-285750" algn="just">
              <a:lnSpc>
                <a:spcPct val="150000"/>
              </a:lnSpc>
              <a:buFont typeface="Courier New" panose="02070309020205020404" pitchFamily="49" charset="0"/>
              <a:buChar char="o"/>
            </a:pPr>
            <a:r>
              <a:rPr lang="vi-VN" b="1" dirty="0"/>
              <a:t>Hiệu quả với không gian trạng thái lớn:</a:t>
            </a:r>
            <a:r>
              <a:rPr lang="vi-VN" dirty="0"/>
              <a:t> Simulated Annealing hoạt động tốt với các bài toán có không gian trạng thái lớn mà không cần lưu trữ toàn bộ không gian trạng thái trong bộ nhớ.</a:t>
            </a:r>
          </a:p>
          <a:p>
            <a:pPr marL="742950" lvl="1" indent="-285750">
              <a:lnSpc>
                <a:spcPct val="150000"/>
              </a:lnSpc>
              <a:buFont typeface="Courier New" panose="02070309020205020404" pitchFamily="49" charset="0"/>
              <a:buChar char="o"/>
            </a:pPr>
            <a:endParaRPr lang="vi-VN" dirty="0"/>
          </a:p>
          <a:p>
            <a:pPr marL="742950" lvl="1" indent="-285750">
              <a:lnSpc>
                <a:spcPct val="150000"/>
              </a:lnSpc>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6382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116370" cy="430887"/>
          </a:xfrm>
        </p:spPr>
        <p:txBody>
          <a:bodyPr/>
          <a:lstStyle/>
          <a:p>
            <a:r>
              <a:rPr lang="en-US" sz="2800" dirty="0" err="1">
                <a:solidFill>
                  <a:schemeClr val="tx1"/>
                </a:solidFill>
                <a:latin typeface="Arial" panose="020B0604020202020204" pitchFamily="34" charset="0"/>
                <a:cs typeface="Arial" panose="020B0604020202020204" pitchFamily="34" charset="0"/>
              </a:rPr>
              <a:t>Câu</a:t>
            </a:r>
            <a:r>
              <a:rPr lang="en-US" sz="2800" spc="-1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3: Simulated Annealing Search(</a:t>
            </a:r>
            <a:r>
              <a:rPr lang="en-US" sz="2800" dirty="0" err="1">
                <a:solidFill>
                  <a:schemeClr val="tx1"/>
                </a:solidFill>
                <a:latin typeface="Arial" panose="020B0604020202020204" pitchFamily="34" charset="0"/>
                <a:cs typeface="Arial" panose="020B0604020202020204" pitchFamily="34" charset="0"/>
              </a:rPr>
              <a:t>cont</a:t>
            </a:r>
            <a:r>
              <a:rPr lang="en-US" sz="2800" dirty="0">
                <a:solidFill>
                  <a:schemeClr val="tx1"/>
                </a:solidFill>
                <a:latin typeface="Arial" panose="020B0604020202020204" pitchFamily="34" charset="0"/>
                <a:cs typeface="Arial" panose="020B0604020202020204" pitchFamily="34" charset="0"/>
              </a:rPr>
              <a:t>)</a:t>
            </a:r>
            <a:endParaRPr lang="en-US" sz="2800" dirty="0"/>
          </a:p>
        </p:txBody>
      </p:sp>
      <p:sp>
        <p:nvSpPr>
          <p:cNvPr id="3" name="Text Placeholder 2"/>
          <p:cNvSpPr>
            <a:spLocks noGrp="1"/>
          </p:cNvSpPr>
          <p:nvPr>
            <p:ph type="body" idx="1"/>
          </p:nvPr>
        </p:nvSpPr>
        <p:spPr>
          <a:xfrm>
            <a:off x="152400" y="1143000"/>
            <a:ext cx="8839200" cy="5078313"/>
          </a:xfrm>
        </p:spPr>
        <p:txBody>
          <a:bodyPr/>
          <a:lstStyle/>
          <a:p>
            <a:pPr marL="628650" lvl="1" indent="-171450" algn="just">
              <a:lnSpc>
                <a:spcPct val="150000"/>
              </a:lnSpc>
              <a:buFont typeface="Courier New" panose="02070309020205020404" pitchFamily="49" charset="0"/>
              <a:buChar char="o"/>
            </a:pPr>
            <a:r>
              <a:rPr lang="en-US" b="1" dirty="0" smtClean="0">
                <a:latin typeface="Arial" panose="020B0604020202020204" pitchFamily="34" charset="0"/>
                <a:cs typeface="Arial" panose="020B0604020202020204" pitchFamily="34" charset="0"/>
              </a:rPr>
              <a:t> 	</a:t>
            </a:r>
            <a:r>
              <a:rPr lang="vi-VN" b="1" dirty="0" smtClean="0">
                <a:latin typeface="Arial" panose="020B0604020202020204" pitchFamily="34" charset="0"/>
                <a:cs typeface="Arial" panose="020B0604020202020204" pitchFamily="34" charset="0"/>
              </a:rPr>
              <a:t>Khả </a:t>
            </a:r>
            <a:r>
              <a:rPr lang="vi-VN" b="1" dirty="0">
                <a:latin typeface="Arial" panose="020B0604020202020204" pitchFamily="34" charset="0"/>
                <a:cs typeface="Arial" panose="020B0604020202020204" pitchFamily="34" charset="0"/>
              </a:rPr>
              <a:t>năng điều chỉnh tốc độ tìm kiếm</a:t>
            </a:r>
            <a:r>
              <a:rPr lang="vi-VN" dirty="0">
                <a:latin typeface="Arial" panose="020B0604020202020204" pitchFamily="34" charset="0"/>
                <a:cs typeface="Arial" panose="020B0604020202020204" pitchFamily="34" charset="0"/>
              </a:rPr>
              <a:t>: Bằng cách điều chỉnh nhiệt độ ban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đầu và </a:t>
            </a:r>
            <a:r>
              <a:rPr lang="vi-VN" dirty="0">
                <a:latin typeface="Arial" panose="020B0604020202020204" pitchFamily="34" charset="0"/>
                <a:cs typeface="Arial" panose="020B0604020202020204" pitchFamily="34" charset="0"/>
              </a:rPr>
              <a:t>lịch trình giảm nhiệt độ, người dùng có thể kiểm soát tốc độ của quá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trình tìm </a:t>
            </a:r>
            <a:r>
              <a:rPr lang="vi-VN" dirty="0">
                <a:latin typeface="Arial" panose="020B0604020202020204" pitchFamily="34" charset="0"/>
                <a:cs typeface="Arial" panose="020B0604020202020204" pitchFamily="34" charset="0"/>
              </a:rPr>
              <a:t>kiếm và mức độ khám phá không gian trạng thái</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914400" lvl="1" indent="-457200" algn="just">
              <a:lnSpc>
                <a:spcPct val="150000"/>
              </a:lnSpc>
              <a:buFont typeface="Courier New" panose="02070309020205020404" pitchFamily="49" charset="0"/>
              <a:buChar char="o"/>
            </a:pPr>
            <a:endParaRPr lang="en-US" sz="400" dirty="0">
              <a:latin typeface="Arial" panose="020B0604020202020204" pitchFamily="34" charset="0"/>
              <a:cs typeface="Arial" panose="020B0604020202020204" pitchFamily="34" charset="0"/>
            </a:endParaRPr>
          </a:p>
          <a:p>
            <a:pPr marL="914400" lvl="1" indent="-457200" algn="just">
              <a:lnSpc>
                <a:spcPct val="150000"/>
              </a:lnSpc>
              <a:buFont typeface="Courier New" panose="02070309020205020404" pitchFamily="49" charset="0"/>
              <a:buChar char="o"/>
            </a:pPr>
            <a:r>
              <a:rPr lang="vi-VN" b="1" dirty="0"/>
              <a:t>Áp dụng linh hoạt:</a:t>
            </a:r>
            <a:r>
              <a:rPr lang="vi-VN" dirty="0"/>
              <a:t> Simulated Annealing có thể áp dụng cho nhiều loại bài toán tối ưu hóa, từ tối ưu hóa hàm mất mát đến lập lịch và tối ưu hóa cấu trúc</a:t>
            </a:r>
            <a:r>
              <a:rPr lang="vi-VN" dirty="0" smtClean="0"/>
              <a:t>.</a:t>
            </a:r>
            <a:endParaRPr lang="en-US" dirty="0">
              <a:latin typeface="Arial" panose="020B0604020202020204" pitchFamily="34" charset="0"/>
              <a:cs typeface="Arial" panose="020B0604020202020204" pitchFamily="34" charset="0"/>
            </a:endParaRPr>
          </a:p>
          <a:p>
            <a:pPr marL="742950" lvl="1" indent="-285750" algn="just">
              <a:lnSpc>
                <a:spcPct val="150000"/>
              </a:lnSpc>
              <a:buFont typeface="Arial" panose="020B0604020202020204" pitchFamily="34" charset="0"/>
              <a:buChar char="•"/>
            </a:pPr>
            <a:r>
              <a:rPr lang="en-US" b="1" dirty="0" err="1" smtClean="0">
                <a:latin typeface="Arial" panose="020B0604020202020204" pitchFamily="34" charset="0"/>
                <a:cs typeface="Arial" panose="020B0604020202020204" pitchFamily="34" charset="0"/>
              </a:rPr>
              <a:t>Nhược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điểm</a:t>
            </a:r>
            <a:r>
              <a:rPr lang="en-US" b="1" dirty="0" smtClean="0">
                <a:latin typeface="Arial" panose="020B0604020202020204" pitchFamily="34" charset="0"/>
                <a:cs typeface="Arial" panose="020B0604020202020204" pitchFamily="34" charset="0"/>
              </a:rPr>
              <a:t>:</a:t>
            </a:r>
          </a:p>
          <a:p>
            <a:pPr marL="1257300" lvl="2" indent="-342900" algn="just">
              <a:lnSpc>
                <a:spcPct val="150000"/>
              </a:lnSpc>
              <a:buFont typeface="Courier New" panose="02070309020205020404" pitchFamily="49" charset="0"/>
              <a:buChar char="o"/>
            </a:pPr>
            <a:r>
              <a:rPr lang="vi-VN" b="1" dirty="0"/>
              <a:t>Độ phức tạp của việc điều chỉnh tham số:</a:t>
            </a:r>
            <a:r>
              <a:rPr lang="vi-VN" dirty="0"/>
              <a:t> Simulated Annealing yêu cầu người dùng điều chỉnh một số tham số quan trọng như nhiệt độ ban đầu, lịch trình giảm nhiệt độ và hàm xác suất chấp nhận. Việc điều chỉnh các tham số này có thể khá phức tạp và đòi hỏi sự hiểu biết sâu sắc về bài toán cụ thể.</a:t>
            </a:r>
          </a:p>
          <a:p>
            <a:pPr marL="1257300" lvl="2" indent="-342900" algn="just">
              <a:lnSpc>
                <a:spcPct val="150000"/>
              </a:lnSpc>
              <a:buFont typeface="Courier New" panose="02070309020205020404" pitchFamily="49" charset="0"/>
              <a:buChar char="o"/>
            </a:pPr>
            <a:endParaRPr lang="vi-VN" b="1" dirty="0"/>
          </a:p>
        </p:txBody>
      </p:sp>
    </p:spTree>
    <p:extLst>
      <p:ext uri="{BB962C8B-B14F-4D97-AF65-F5344CB8AC3E}">
        <p14:creationId xmlns:p14="http://schemas.microsoft.com/office/powerpoint/2010/main" val="386450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573569" cy="430887"/>
          </a:xfrm>
        </p:spPr>
        <p:txBody>
          <a:bodyPr/>
          <a:lstStyle/>
          <a:p>
            <a:r>
              <a:rPr lang="en-US" sz="2800" dirty="0" err="1">
                <a:solidFill>
                  <a:schemeClr val="tx1"/>
                </a:solidFill>
                <a:latin typeface="Arial" panose="020B0604020202020204" pitchFamily="34" charset="0"/>
                <a:cs typeface="Arial" panose="020B0604020202020204" pitchFamily="34" charset="0"/>
              </a:rPr>
              <a:t>Câu</a:t>
            </a:r>
            <a:r>
              <a:rPr lang="en-US" sz="2800" spc="-1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3: Simulated Annealing Search(</a:t>
            </a:r>
            <a:r>
              <a:rPr lang="en-US" sz="2800" dirty="0" err="1">
                <a:solidFill>
                  <a:schemeClr val="tx1"/>
                </a:solidFill>
                <a:latin typeface="Arial" panose="020B0604020202020204" pitchFamily="34" charset="0"/>
                <a:cs typeface="Arial" panose="020B0604020202020204" pitchFamily="34" charset="0"/>
              </a:rPr>
              <a:t>cont</a:t>
            </a:r>
            <a:r>
              <a:rPr lang="en-US" sz="2800" dirty="0">
                <a:solidFill>
                  <a:schemeClr val="tx1"/>
                </a:solidFill>
                <a:latin typeface="Arial" panose="020B0604020202020204" pitchFamily="34" charset="0"/>
                <a:cs typeface="Arial" panose="020B0604020202020204" pitchFamily="34" charset="0"/>
              </a:rPr>
              <a:t>)</a:t>
            </a:r>
            <a:endParaRPr lang="en-US" sz="2800" dirty="0"/>
          </a:p>
        </p:txBody>
      </p:sp>
      <p:sp>
        <p:nvSpPr>
          <p:cNvPr id="3" name="Text Placeholder 2"/>
          <p:cNvSpPr>
            <a:spLocks noGrp="1"/>
          </p:cNvSpPr>
          <p:nvPr>
            <p:ph type="body" idx="1"/>
          </p:nvPr>
        </p:nvSpPr>
        <p:spPr>
          <a:xfrm>
            <a:off x="152400" y="1066800"/>
            <a:ext cx="8839200" cy="6232475"/>
          </a:xfrm>
        </p:spPr>
        <p:txBody>
          <a:bodyPr/>
          <a:lstStyle/>
          <a:p>
            <a:pPr marL="742950" lvl="1" indent="-285750" algn="just">
              <a:lnSpc>
                <a:spcPct val="150000"/>
              </a:lnSpc>
              <a:buFont typeface="Courier New" panose="02070309020205020404" pitchFamily="49" charset="0"/>
              <a:buChar char="o"/>
            </a:pPr>
            <a:r>
              <a:rPr lang="vi-VN" b="1" dirty="0" smtClean="0">
                <a:cs typeface="Arial" panose="020B0604020202020204" pitchFamily="34" charset="0"/>
              </a:rPr>
              <a:t>Độ </a:t>
            </a:r>
            <a:r>
              <a:rPr lang="vi-VN" b="1" dirty="0">
                <a:cs typeface="Arial" panose="020B0604020202020204" pitchFamily="34" charset="0"/>
              </a:rPr>
              <a:t>phức tạp của việc điều chỉnh tham số</a:t>
            </a:r>
            <a:r>
              <a:rPr lang="vi-VN" dirty="0">
                <a:cs typeface="Arial" panose="020B0604020202020204" pitchFamily="34" charset="0"/>
              </a:rPr>
              <a:t>: Simulated Annealing yêu cầu </a:t>
            </a:r>
            <a:r>
              <a:rPr lang="vi-VN" dirty="0" smtClean="0">
                <a:cs typeface="Arial" panose="020B0604020202020204" pitchFamily="34" charset="0"/>
              </a:rPr>
              <a:t>người dùng </a:t>
            </a:r>
            <a:r>
              <a:rPr lang="vi-VN" dirty="0">
                <a:cs typeface="Arial" panose="020B0604020202020204" pitchFamily="34" charset="0"/>
              </a:rPr>
              <a:t>điều chỉnh một số tham số quan trọng như nhiệt độ ban đầu, lịch </a:t>
            </a:r>
            <a:r>
              <a:rPr lang="vi-VN" dirty="0" smtClean="0">
                <a:cs typeface="Arial" panose="020B0604020202020204" pitchFamily="34" charset="0"/>
              </a:rPr>
              <a:t>trình giảm </a:t>
            </a:r>
            <a:r>
              <a:rPr lang="vi-VN" dirty="0">
                <a:cs typeface="Arial" panose="020B0604020202020204" pitchFamily="34" charset="0"/>
              </a:rPr>
              <a:t>nhiệt độ và hàm xác suất chấp nhận. Việc điều chỉnh các tham </a:t>
            </a:r>
            <a:r>
              <a:rPr lang="en-US" dirty="0" smtClean="0">
                <a:cs typeface="Arial" panose="020B0604020202020204" pitchFamily="34" charset="0"/>
              </a:rPr>
              <a:t>	</a:t>
            </a:r>
            <a:r>
              <a:rPr lang="vi-VN" dirty="0" smtClean="0">
                <a:cs typeface="Arial" panose="020B0604020202020204" pitchFamily="34" charset="0"/>
              </a:rPr>
              <a:t>số </a:t>
            </a:r>
            <a:r>
              <a:rPr lang="vi-VN" dirty="0">
                <a:cs typeface="Arial" panose="020B0604020202020204" pitchFamily="34" charset="0"/>
              </a:rPr>
              <a:t>này </a:t>
            </a:r>
            <a:r>
              <a:rPr lang="vi-VN" dirty="0" smtClean="0">
                <a:cs typeface="Arial" panose="020B0604020202020204" pitchFamily="34" charset="0"/>
              </a:rPr>
              <a:t>có </a:t>
            </a:r>
            <a:r>
              <a:rPr lang="vi-VN" dirty="0">
                <a:cs typeface="Arial" panose="020B0604020202020204" pitchFamily="34" charset="0"/>
              </a:rPr>
              <a:t>thể khá phức tạp và đòi hỏi sự hiểu biết sâu sắc về bài toán cụ thể</a:t>
            </a:r>
            <a:r>
              <a:rPr lang="vi-VN" dirty="0" smtClean="0">
                <a:cs typeface="Arial" panose="020B0604020202020204" pitchFamily="34" charset="0"/>
              </a:rPr>
              <a:t>.</a:t>
            </a:r>
            <a:endParaRPr lang="en-US" dirty="0">
              <a:cs typeface="Arial" panose="020B0604020202020204" pitchFamily="34" charset="0"/>
            </a:endParaRPr>
          </a:p>
          <a:p>
            <a:pPr marL="742950" lvl="1" indent="-285750" algn="just">
              <a:lnSpc>
                <a:spcPct val="150000"/>
              </a:lnSpc>
              <a:buFont typeface="Courier New" panose="02070309020205020404" pitchFamily="49" charset="0"/>
              <a:buChar char="o"/>
            </a:pPr>
            <a:r>
              <a:rPr lang="en-US" b="1" dirty="0" err="1">
                <a:latin typeface="Arial" panose="020B0604020202020204" pitchFamily="34" charset="0"/>
                <a:cs typeface="Arial" panose="020B0604020202020204" pitchFamily="34" charset="0"/>
              </a:rPr>
              <a:t>Tốn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thời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gian</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kiếm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Simulated Annealing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smtClean="0">
                <a:latin typeface="Arial" panose="020B0604020202020204" pitchFamily="34" charset="0"/>
                <a:cs typeface="Arial" panose="020B0604020202020204" pitchFamily="34" charset="0"/>
              </a:rPr>
              <a:t>.</a:t>
            </a:r>
          </a:p>
          <a:p>
            <a:pPr marL="742950" lvl="1" indent="-285750" algn="just">
              <a:lnSpc>
                <a:spcPct val="150000"/>
              </a:lnSpc>
              <a:buFont typeface="Courier New" panose="02070309020205020404" pitchFamily="49" charset="0"/>
              <a:buChar char="o"/>
            </a:pPr>
            <a:r>
              <a:rPr lang="vi-VN" b="1" dirty="0"/>
              <a:t>Khả năng rơi vào cực tiểu cục bộ:</a:t>
            </a:r>
            <a:r>
              <a:rPr lang="vi-VN" dirty="0"/>
              <a:t> Mặc dù có cơ chế chấp nhận giải pháp kém hơn với một xác suất nhất định, Simulated Annealing vẫn có thể rơi vào các điểm cực tiểu cục bộ, đặc biệt là khi </a:t>
            </a:r>
            <a:r>
              <a:rPr lang="vi-VN" dirty="0" smtClean="0"/>
              <a:t>kh</a:t>
            </a:r>
            <a:r>
              <a:rPr lang="en-US" dirty="0" smtClean="0"/>
              <a:t>a</a:t>
            </a:r>
            <a:r>
              <a:rPr lang="vi-VN" dirty="0" smtClean="0"/>
              <a:t>ông </a:t>
            </a:r>
            <a:r>
              <a:rPr lang="vi-VN" dirty="0"/>
              <a:t>tìm được các tham số tối ưu.</a:t>
            </a:r>
          </a:p>
          <a:p>
            <a:pPr marL="742950" lvl="1" indent="-285750" algn="just">
              <a:lnSpc>
                <a:spcPct val="150000"/>
              </a:lnSpc>
              <a:buFont typeface="Courier New" panose="02070309020205020404" pitchFamily="49" charset="0"/>
              <a:buChar char="o"/>
            </a:pPr>
            <a:r>
              <a:rPr lang="vi-VN" b="1" dirty="0"/>
              <a:t>Chọn ngẫu nhiên các trạng thái láng giềng:</a:t>
            </a:r>
            <a:r>
              <a:rPr lang="vi-VN" dirty="0"/>
              <a:t> Quá trình chọn ngẫu nhiên các trạng thái láng giềng có thể dẫn đến việc không tìm ra được các trạng thái tốt trong quá trình tìm kiếm.</a:t>
            </a:r>
          </a:p>
          <a:p>
            <a:pPr marL="742950" lvl="1" indent="-285750" algn="just">
              <a:lnSpc>
                <a:spcPct val="150000"/>
              </a:lnSpc>
              <a:buFont typeface="Courier New" panose="02070309020205020404" pitchFamily="49" charset="0"/>
              <a:buChar char="o"/>
            </a:pPr>
            <a:endParaRPr lang="en-US" dirty="0">
              <a:cs typeface="Arial" panose="020B0604020202020204" pitchFamily="34" charset="0"/>
            </a:endParaRPr>
          </a:p>
          <a:p>
            <a:pPr marL="742950" lvl="1" indent="-285750" algn="just">
              <a:lnSpc>
                <a:spcPct val="150000"/>
              </a:lnSpc>
              <a:buFont typeface="Courier New" panose="02070309020205020404" pitchFamily="49" charset="0"/>
              <a:buChar char="o"/>
            </a:pPr>
            <a:endParaRPr lang="en-US" dirty="0">
              <a:cs typeface="Arial" panose="020B0604020202020204" pitchFamily="34" charset="0"/>
            </a:endParaRPr>
          </a:p>
        </p:txBody>
      </p:sp>
    </p:spTree>
    <p:extLst>
      <p:ext uri="{BB962C8B-B14F-4D97-AF65-F5344CB8AC3E}">
        <p14:creationId xmlns:p14="http://schemas.microsoft.com/office/powerpoint/2010/main" val="2796351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192569" cy="486334"/>
          </a:xfrm>
        </p:spPr>
        <p:txBody>
          <a:bodyPr/>
          <a:lstStyle/>
          <a:p>
            <a:r>
              <a:rPr lang="en-US" sz="2800" dirty="0" err="1">
                <a:solidFill>
                  <a:schemeClr val="tx1"/>
                </a:solidFill>
                <a:latin typeface="Arial" panose="020B0604020202020204" pitchFamily="34" charset="0"/>
                <a:cs typeface="Arial" panose="020B0604020202020204" pitchFamily="34" charset="0"/>
              </a:rPr>
              <a:t>Câu</a:t>
            </a:r>
            <a:r>
              <a:rPr lang="en-US" sz="2800" spc="-1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3: Simulated Annealing Search(</a:t>
            </a:r>
            <a:r>
              <a:rPr lang="en-US" sz="2800" dirty="0" err="1">
                <a:solidFill>
                  <a:schemeClr val="tx1"/>
                </a:solidFill>
                <a:latin typeface="Arial" panose="020B0604020202020204" pitchFamily="34" charset="0"/>
                <a:cs typeface="Arial" panose="020B0604020202020204" pitchFamily="34" charset="0"/>
              </a:rPr>
              <a:t>cont</a:t>
            </a:r>
            <a:r>
              <a:rPr lang="en-US" sz="2800" dirty="0">
                <a:solidFill>
                  <a:schemeClr val="tx1"/>
                </a:solidFill>
                <a:latin typeface="Arial" panose="020B0604020202020204" pitchFamily="34" charset="0"/>
                <a:cs typeface="Arial" panose="020B0604020202020204" pitchFamily="34" charset="0"/>
              </a:rPr>
              <a:t>)</a:t>
            </a:r>
            <a:endParaRPr lang="en-US" sz="2800" dirty="0"/>
          </a:p>
        </p:txBody>
      </p:sp>
      <p:sp>
        <p:nvSpPr>
          <p:cNvPr id="3" name="Text Placeholder 2"/>
          <p:cNvSpPr>
            <a:spLocks noGrp="1"/>
          </p:cNvSpPr>
          <p:nvPr>
            <p:ph type="body" idx="1"/>
          </p:nvPr>
        </p:nvSpPr>
        <p:spPr>
          <a:xfrm>
            <a:off x="152400" y="1066800"/>
            <a:ext cx="8839200" cy="2123658"/>
          </a:xfrm>
        </p:spPr>
        <p:txBody>
          <a:bodyPr/>
          <a:lstStyle/>
          <a:p>
            <a:pPr marL="285750" indent="-285750" algn="just">
              <a:lnSpc>
                <a:spcPct val="150000"/>
              </a:lnSpc>
              <a:buFont typeface="Courier New" panose="02070309020205020404" pitchFamily="49" charset="0"/>
              <a:buChar char="o"/>
            </a:pPr>
            <a:r>
              <a:rPr lang="vi-VN" sz="2000" b="1" dirty="0"/>
              <a:t>Khả năng không tìm ra giải pháp tối ưu:</a:t>
            </a:r>
            <a:r>
              <a:rPr lang="vi-VN" sz="2000" dirty="0"/>
              <a:t> Mặc dù Simulated Annealing có khả năng tìm ra giải pháp tối ưu toàn cục, nhưng không có đảm bảo rằng giải pháp tối ưu sẽ được tìm thấy trong mọi trường hợp. Điều này phụ thuộc nhiều vào cách điều chỉnh các tham số và cấu trúc của bài toán.</a:t>
            </a:r>
          </a:p>
          <a:p>
            <a:pPr algn="just"/>
            <a:endParaRPr lang="en-US" sz="1800" dirty="0"/>
          </a:p>
        </p:txBody>
      </p:sp>
    </p:spTree>
    <p:extLst>
      <p:ext uri="{BB962C8B-B14F-4D97-AF65-F5344CB8AC3E}">
        <p14:creationId xmlns:p14="http://schemas.microsoft.com/office/powerpoint/2010/main" val="2019278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31" y="381000"/>
            <a:ext cx="7667320" cy="384721"/>
          </a:xfrm>
        </p:spPr>
        <p:txBody>
          <a:bodyPr/>
          <a:lstStyle/>
          <a:p>
            <a:r>
              <a:rPr lang="en-US" sz="2500" dirty="0" err="1">
                <a:solidFill>
                  <a:schemeClr val="tx1"/>
                </a:solidFill>
                <a:latin typeface="Arial" panose="020B0604020202020204" pitchFamily="34" charset="0"/>
                <a:cs typeface="Arial" panose="020B0604020202020204" pitchFamily="34" charset="0"/>
              </a:rPr>
              <a:t>Câu</a:t>
            </a:r>
            <a:r>
              <a:rPr lang="en-US" sz="2500" spc="-10" dirty="0">
                <a:solidFill>
                  <a:schemeClr val="tx1"/>
                </a:solidFill>
                <a:latin typeface="Arial" panose="020B0604020202020204" pitchFamily="34" charset="0"/>
                <a:cs typeface="Arial" panose="020B0604020202020204" pitchFamily="34" charset="0"/>
              </a:rPr>
              <a:t> </a:t>
            </a:r>
            <a:r>
              <a:rPr lang="en-US" sz="2500" dirty="0">
                <a:solidFill>
                  <a:schemeClr val="tx1"/>
                </a:solidFill>
                <a:latin typeface="Arial" panose="020B0604020202020204" pitchFamily="34" charset="0"/>
                <a:cs typeface="Arial" panose="020B0604020202020204" pitchFamily="34" charset="0"/>
              </a:rPr>
              <a:t>3: Simulated </a:t>
            </a:r>
            <a:r>
              <a:rPr lang="en-US" sz="2500" dirty="0" smtClean="0">
                <a:solidFill>
                  <a:schemeClr val="tx1"/>
                </a:solidFill>
                <a:latin typeface="Arial" panose="020B0604020202020204" pitchFamily="34" charset="0"/>
                <a:cs typeface="Arial" panose="020B0604020202020204" pitchFamily="34" charset="0"/>
              </a:rPr>
              <a:t>Annealing Search(pseudocode)</a:t>
            </a:r>
            <a:endParaRPr lang="en-US" sz="2500" dirty="0"/>
          </a:p>
        </p:txBody>
      </p:sp>
      <p:sp>
        <p:nvSpPr>
          <p:cNvPr id="3" name="Text Placeholder 2"/>
          <p:cNvSpPr>
            <a:spLocks noGrp="1"/>
          </p:cNvSpPr>
          <p:nvPr>
            <p:ph type="body" idx="1"/>
          </p:nvPr>
        </p:nvSpPr>
        <p:spPr>
          <a:xfrm>
            <a:off x="198832" y="1066800"/>
            <a:ext cx="8868968" cy="7094250"/>
          </a:xfrm>
        </p:spPr>
        <p:txBody>
          <a:bodyPr/>
          <a:lstStyle/>
          <a:p>
            <a:pPr lvl="0" algn="just" rtl="0">
              <a:lnSpc>
                <a:spcPct val="150000"/>
              </a:lnSpc>
              <a:buClr>
                <a:srgbClr val="000000"/>
              </a:buClr>
              <a:buSzPct val="50000"/>
            </a:pPr>
            <a:r>
              <a:rPr lang="en-US" sz="1400" b="1" dirty="0" smtClean="0">
                <a:solidFill>
                  <a:srgbClr val="000000"/>
                </a:solidFill>
                <a:latin typeface="Arial" panose="020B0604020202020204" pitchFamily="34" charset="0"/>
                <a:cs typeface="Arial" panose="020B0604020202020204" pitchFamily="34" charset="0"/>
                <a:sym typeface="Arial"/>
              </a:rPr>
              <a:t>function</a:t>
            </a:r>
            <a:r>
              <a:rPr lang="en-US" sz="1400" dirty="0" smtClean="0">
                <a:solidFill>
                  <a:srgbClr val="000000"/>
                </a:solidFill>
                <a:latin typeface="Arial" panose="020B0604020202020204" pitchFamily="34" charset="0"/>
                <a:cs typeface="Arial" panose="020B0604020202020204" pitchFamily="34" charset="0"/>
                <a:sym typeface="Arial"/>
              </a:rPr>
              <a:t> SIMULATED-ANNEALING(problem, schedule) </a:t>
            </a:r>
            <a:r>
              <a:rPr lang="en-US" sz="1400" b="1" dirty="0" smtClean="0">
                <a:latin typeface="Arial" panose="020B0604020202020204" pitchFamily="34" charset="0"/>
                <a:cs typeface="Arial" panose="020B0604020202020204" pitchFamily="34" charset="0"/>
              </a:rPr>
              <a:t>returns</a:t>
            </a:r>
            <a:r>
              <a:rPr lang="en-US" sz="1400" dirty="0" smtClean="0">
                <a:latin typeface="Arial" panose="020B0604020202020204" pitchFamily="34" charset="0"/>
                <a:cs typeface="Arial" panose="020B0604020202020204" pitchFamily="34" charset="0"/>
              </a:rPr>
              <a:t> path</a:t>
            </a:r>
          </a:p>
          <a:p>
            <a:pPr lvl="0" algn="just" rtl="0">
              <a:lnSpc>
                <a:spcPct val="150000"/>
              </a:lnSpc>
              <a:buClr>
                <a:srgbClr val="000000"/>
              </a:buClr>
              <a:buSzPct val="50000"/>
            </a:pPr>
            <a:r>
              <a:rPr lang="en-US" sz="1400" b="1" dirty="0" smtClean="0">
                <a:latin typeface="Arial" panose="020B0604020202020204" pitchFamily="34" charset="0"/>
                <a:cs typeface="Arial" panose="020B0604020202020204" pitchFamily="34" charset="0"/>
              </a:rPr>
              <a:t>Inputs: </a:t>
            </a:r>
            <a:r>
              <a:rPr lang="en-US" sz="1400" i="1" dirty="0" smtClean="0">
                <a:latin typeface="Arial" panose="020B0604020202020204" pitchFamily="34" charset="0"/>
                <a:cs typeface="Arial" panose="020B0604020202020204" pitchFamily="34" charset="0"/>
              </a:rPr>
              <a:t>problem, </a:t>
            </a:r>
            <a:r>
              <a:rPr lang="en-US" sz="1400" dirty="0" smtClean="0">
                <a:latin typeface="Arial" panose="020B0604020202020204" pitchFamily="34" charset="0"/>
                <a:cs typeface="Arial" panose="020B0604020202020204" pitchFamily="34" charset="0"/>
              </a:rPr>
              <a:t>a problem</a:t>
            </a:r>
          </a:p>
          <a:p>
            <a:pPr lvl="0" algn="just" rtl="0">
              <a:lnSpc>
                <a:spcPct val="150000"/>
              </a:lnSpc>
              <a:buClr>
                <a:srgbClr val="000000"/>
              </a:buClr>
              <a:buSzPct val="50000"/>
            </a:pPr>
            <a:r>
              <a:rPr lang="en-US" sz="1400" b="1" dirty="0" smtClean="0">
                <a:latin typeface="Arial" panose="020B0604020202020204" pitchFamily="34" charset="0"/>
                <a:cs typeface="Arial" panose="020B0604020202020204" pitchFamily="34" charset="0"/>
              </a:rPr>
              <a:t>             </a:t>
            </a:r>
            <a:r>
              <a:rPr lang="en-US" sz="1400" i="1" dirty="0" smtClean="0">
                <a:latin typeface="Arial" panose="020B0604020202020204" pitchFamily="34" charset="0"/>
                <a:cs typeface="Arial" panose="020B0604020202020204" pitchFamily="34" charset="0"/>
              </a:rPr>
              <a:t>schedule, </a:t>
            </a:r>
            <a:r>
              <a:rPr lang="en-US" sz="1400" dirty="0" smtClean="0">
                <a:latin typeface="Arial" panose="020B0604020202020204" pitchFamily="34" charset="0"/>
                <a:cs typeface="Arial" panose="020B0604020202020204" pitchFamily="34" charset="0"/>
              </a:rPr>
              <a:t>a mapping from time to “temperature”</a:t>
            </a:r>
            <a:endParaRPr lang="en-US" sz="1400" b="1" dirty="0">
              <a:latin typeface="Arial" panose="020B0604020202020204" pitchFamily="34" charset="0"/>
              <a:cs typeface="Arial" panose="020B0604020202020204" pitchFamily="34" charset="0"/>
            </a:endParaRPr>
          </a:p>
          <a:p>
            <a:pPr lvl="0" algn="just" rtl="0">
              <a:lnSpc>
                <a:spcPct val="150000"/>
              </a:lnSpc>
              <a:buClr>
                <a:srgbClr val="000000"/>
              </a:buClr>
              <a:buSzPct val="50000"/>
            </a:pPr>
            <a:r>
              <a:rPr lang="en-US" sz="1400" dirty="0" smtClean="0">
                <a:latin typeface="Arial" panose="020B0604020202020204" pitchFamily="34" charset="0"/>
                <a:cs typeface="Arial" panose="020B0604020202020204" pitchFamily="34" charset="0"/>
              </a:rPr>
              <a:t>         path </a:t>
            </a:r>
            <a:r>
              <a:rPr lang="en" sz="1400" dirty="0" smtClean="0">
                <a:solidFill>
                  <a:schemeClr val="dk1"/>
                </a:solidFill>
                <a:latin typeface="Arial" panose="020B0604020202020204" pitchFamily="34" charset="0"/>
                <a:cs typeface="Arial" panose="020B0604020202020204" pitchFamily="34" charset="0"/>
              </a:rPr>
              <a:t>← </a:t>
            </a:r>
            <a:r>
              <a:rPr lang="en-US" sz="1400" dirty="0">
                <a:solidFill>
                  <a:prstClr val="black"/>
                </a:solidFill>
                <a:latin typeface="Arial" panose="020B0604020202020204" pitchFamily="34" charset="0"/>
                <a:cs typeface="Arial" panose="020B0604020202020204" pitchFamily="34" charset="0"/>
              </a:rPr>
              <a:t>an empty list that stores a unique path from the starting point until the local maximum is </a:t>
            </a:r>
            <a:r>
              <a:rPr lang="en-US" sz="1400" dirty="0" smtClean="0">
                <a:solidFill>
                  <a:prstClr val="black"/>
                </a:solidFill>
                <a:latin typeface="Arial" panose="020B0604020202020204" pitchFamily="34" charset="0"/>
                <a:cs typeface="Arial" panose="020B0604020202020204" pitchFamily="34" charset="0"/>
              </a:rPr>
              <a:t>found</a:t>
            </a:r>
            <a:endParaRPr lang="en" sz="1400" dirty="0" smtClean="0">
              <a:solidFill>
                <a:schemeClr val="dk1"/>
              </a:solidFill>
              <a:latin typeface="Arial" panose="020B0604020202020204" pitchFamily="34" charset="0"/>
              <a:cs typeface="Arial" panose="020B0604020202020204" pitchFamily="34" charset="0"/>
            </a:endParaRPr>
          </a:p>
          <a:p>
            <a:pPr algn="just">
              <a:lnSpc>
                <a:spcPct val="150000"/>
              </a:lnSpc>
              <a:tabLst>
                <a:tab pos="457200" algn="l"/>
              </a:tabLst>
            </a:pPr>
            <a:r>
              <a:rPr lang="en" sz="1400" dirty="0">
                <a:solidFill>
                  <a:schemeClr val="dk1"/>
                </a:solidFill>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current, current-value ← MAKE-NODE(</a:t>
            </a:r>
            <a:r>
              <a:rPr lang="en-US" sz="1400" dirty="0" err="1" smtClean="0">
                <a:latin typeface="Arial" panose="020B0604020202020204" pitchFamily="34" charset="0"/>
                <a:cs typeface="Arial" panose="020B0604020202020204" pitchFamily="34" charset="0"/>
              </a:rPr>
              <a:t>problem.INITIAL</a:t>
            </a:r>
            <a:r>
              <a:rPr lang="en-US" sz="1400" dirty="0" smtClean="0">
                <a:latin typeface="Arial" panose="020B0604020202020204" pitchFamily="34" charset="0"/>
                <a:cs typeface="Arial" panose="020B0604020202020204" pitchFamily="34" charset="0"/>
              </a:rPr>
              <a:t>-STATE)</a:t>
            </a:r>
          </a:p>
          <a:p>
            <a:pPr algn="just">
              <a:lnSpc>
                <a:spcPct val="150000"/>
              </a:lnSpc>
              <a:tabLst>
                <a:tab pos="457200" algn="l"/>
              </a:tabLst>
            </a:pP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append current to path</a:t>
            </a:r>
          </a:p>
          <a:p>
            <a:pPr algn="just">
              <a:lnSpc>
                <a:spcPct val="150000"/>
              </a:lnSpc>
              <a:tabLst>
                <a:tab pos="457200" algn="l"/>
              </a:tabLst>
            </a:pPr>
            <a:r>
              <a:rPr lang="en-US" sz="1400" dirty="0">
                <a:latin typeface="Arial" panose="020B0604020202020204" pitchFamily="34" charset="0"/>
                <a:cs typeface="Arial" panose="020B0604020202020204" pitchFamily="34" charset="0"/>
              </a:rPr>
              <a:t>	initialize t where t is iteration step ( t ← </a:t>
            </a:r>
            <a:r>
              <a:rPr lang="en-US" sz="1400" dirty="0" smtClean="0">
                <a:latin typeface="Arial" panose="020B0604020202020204" pitchFamily="34" charset="0"/>
                <a:cs typeface="Arial" panose="020B0604020202020204" pitchFamily="34" charset="0"/>
              </a:rPr>
              <a:t>0.000001)</a:t>
            </a:r>
            <a:endParaRPr lang="en-US" sz="1400" dirty="0">
              <a:latin typeface="Arial" panose="020B0604020202020204" pitchFamily="34" charset="0"/>
              <a:cs typeface="Arial" panose="020B0604020202020204" pitchFamily="34" charset="0"/>
            </a:endParaRPr>
          </a:p>
          <a:p>
            <a:pPr algn="just">
              <a:lnSpc>
                <a:spcPct val="150000"/>
              </a:lnSpc>
              <a:tabLst>
                <a:tab pos="457200" algn="l"/>
              </a:tabLst>
            </a:pPr>
            <a:r>
              <a:rPr lang="en-US" sz="1400"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loop do</a:t>
            </a:r>
          </a:p>
          <a:p>
            <a:pPr lvl="0" algn="just" rtl="0">
              <a:lnSpc>
                <a:spcPct val="150000"/>
              </a:lnSpc>
              <a:tabLst>
                <a:tab pos="457200" algn="l"/>
              </a:tabLst>
            </a:pP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 ← </a:t>
            </a:r>
            <a:r>
              <a:rPr lang="en-US" sz="1400" i="1" dirty="0">
                <a:latin typeface="Arial" panose="020B0604020202020204" pitchFamily="34" charset="0"/>
                <a:cs typeface="Arial" panose="020B0604020202020204" pitchFamily="34" charset="0"/>
              </a:rPr>
              <a:t>schedule</a:t>
            </a:r>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a:t>
            </a:r>
          </a:p>
          <a:p>
            <a:pPr lvl="0" algn="just" rtl="0">
              <a:lnSpc>
                <a:spcPct val="150000"/>
              </a:lnSpc>
              <a:tabLst>
                <a:tab pos="457200" algn="l"/>
              </a:tabLst>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if</a:t>
            </a:r>
            <a:r>
              <a:rPr lang="en-US" sz="1400" dirty="0">
                <a:latin typeface="Arial" panose="020B0604020202020204" pitchFamily="34" charset="0"/>
                <a:cs typeface="Arial" panose="020B0604020202020204" pitchFamily="34" charset="0"/>
              </a:rPr>
              <a:t> T &lt; </a:t>
            </a:r>
            <a:r>
              <a:rPr lang="en-US" sz="1400" dirty="0" smtClean="0">
                <a:latin typeface="Arial" panose="020B0604020202020204" pitchFamily="34" charset="0"/>
                <a:cs typeface="Arial" panose="020B0604020202020204" pitchFamily="34" charset="0"/>
              </a:rPr>
              <a:t>0.000001 </a:t>
            </a:r>
            <a:r>
              <a:rPr lang="en-US" sz="1400" b="1" dirty="0" smtClean="0">
                <a:latin typeface="Arial" panose="020B0604020202020204" pitchFamily="34" charset="0"/>
                <a:cs typeface="Arial" panose="020B0604020202020204" pitchFamily="34" charset="0"/>
              </a:rPr>
              <a:t>then</a:t>
            </a:r>
            <a:r>
              <a:rPr lang="en-US" sz="1400" dirty="0" smtClean="0">
                <a:latin typeface="Arial" panose="020B0604020202020204" pitchFamily="34" charset="0"/>
                <a:cs typeface="Arial" panose="020B0604020202020204" pitchFamily="34" charset="0"/>
              </a:rPr>
              <a:t> break loop</a:t>
            </a:r>
          </a:p>
          <a:p>
            <a:pPr algn="just" rtl="0">
              <a:lnSpc>
                <a:spcPct val="150000"/>
              </a:lnSpc>
              <a:tabLst>
                <a:tab pos="457200" algn="l"/>
              </a:tabLst>
            </a:pPr>
            <a:r>
              <a:rPr lang="en-US" sz="1400" dirty="0">
                <a:latin typeface="Arial" panose="020B0604020202020204" pitchFamily="34" charset="0"/>
                <a:cs typeface="Arial" panose="020B0604020202020204" pitchFamily="34" charset="0"/>
              </a:rPr>
              <a:t>		next, </a:t>
            </a:r>
            <a:r>
              <a:rPr lang="en-US" sz="1400" dirty="0" err="1">
                <a:latin typeface="Arial" panose="020B0604020202020204" pitchFamily="34" charset="0"/>
                <a:cs typeface="Arial" panose="020B0604020202020204" pitchFamily="34" charset="0"/>
              </a:rPr>
              <a:t>next_value</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problem.random_neighbor</a:t>
            </a:r>
            <a:r>
              <a:rPr lang="en-US" sz="1400" dirty="0" smtClean="0">
                <a:latin typeface="Arial" panose="020B0604020202020204" pitchFamily="34" charset="0"/>
                <a:cs typeface="Arial" panose="020B0604020202020204" pitchFamily="34" charset="0"/>
              </a:rPr>
              <a:t>(current)</a:t>
            </a:r>
          </a:p>
          <a:p>
            <a:pPr lvl="0" algn="just" rtl="0">
              <a:lnSpc>
                <a:spcPct val="150000"/>
              </a:lnSpc>
              <a:tabLst>
                <a:tab pos="457200" algn="l"/>
              </a:tabLst>
            </a:pP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a:t>
            </a:r>
            <a:r>
              <a:rPr lang="el-GR" sz="1400" dirty="0">
                <a:latin typeface="Arial" panose="020B0604020202020204" pitchFamily="34" charset="0"/>
                <a:cs typeface="Arial" panose="020B0604020202020204" pitchFamily="34" charset="0"/>
              </a:rPr>
              <a:t>Δ</a:t>
            </a:r>
            <a:r>
              <a:rPr lang="en-US" sz="1400" dirty="0">
                <a:latin typeface="Arial" panose="020B0604020202020204" pitchFamily="34" charset="0"/>
                <a:cs typeface="Arial" panose="020B0604020202020204" pitchFamily="34" charset="0"/>
              </a:rPr>
              <a:t>E ← </a:t>
            </a:r>
            <a:r>
              <a:rPr lang="en-US" sz="1400" dirty="0" err="1">
                <a:latin typeface="Arial" panose="020B0604020202020204" pitchFamily="34" charset="0"/>
                <a:cs typeface="Arial" panose="020B0604020202020204" pitchFamily="34" charset="0"/>
              </a:rPr>
              <a:t>next.VALUE</a:t>
            </a:r>
            <a:r>
              <a:rPr lang="en-US" sz="1400" dirty="0">
                <a:latin typeface="Arial" panose="020B0604020202020204" pitchFamily="34" charset="0"/>
                <a:cs typeface="Arial" panose="020B0604020202020204" pitchFamily="34" charset="0"/>
              </a:rPr>
              <a:t> – </a:t>
            </a:r>
            <a:r>
              <a:rPr lang="en-US" sz="1400" dirty="0" err="1" smtClean="0">
                <a:latin typeface="Arial" panose="020B0604020202020204" pitchFamily="34" charset="0"/>
                <a:cs typeface="Arial" panose="020B0604020202020204" pitchFamily="34" charset="0"/>
              </a:rPr>
              <a:t>current.VALUE</a:t>
            </a:r>
            <a:endParaRPr lang="en-US" sz="1400" dirty="0" smtClean="0">
              <a:latin typeface="Arial" panose="020B0604020202020204" pitchFamily="34" charset="0"/>
              <a:cs typeface="Arial" panose="020B0604020202020204" pitchFamily="34" charset="0"/>
            </a:endParaRPr>
          </a:p>
          <a:p>
            <a:pPr lvl="0" algn="just" rtl="0">
              <a:lnSpc>
                <a:spcPct val="150000"/>
              </a:lnSpc>
              <a:tabLst>
                <a:tab pos="457200" algn="l"/>
              </a:tabLst>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if </a:t>
            </a:r>
            <a:r>
              <a:rPr lang="en-US" sz="1400" dirty="0">
                <a:latin typeface="Arial" panose="020B0604020202020204" pitchFamily="34" charset="0"/>
                <a:cs typeface="Arial" panose="020B0604020202020204" pitchFamily="34" charset="0"/>
              </a:rPr>
              <a:t>ΔE &gt; 0</a:t>
            </a:r>
            <a:r>
              <a:rPr lang="en-US" sz="1400" b="1" dirty="0">
                <a:latin typeface="Arial" panose="020B0604020202020204" pitchFamily="34" charset="0"/>
                <a:cs typeface="Arial" panose="020B0604020202020204" pitchFamily="34" charset="0"/>
              </a:rPr>
              <a:t> then </a:t>
            </a:r>
            <a:r>
              <a:rPr lang="en-US" sz="1400" dirty="0">
                <a:latin typeface="Arial" panose="020B0604020202020204" pitchFamily="34" charset="0"/>
                <a:cs typeface="Arial" panose="020B0604020202020204" pitchFamily="34" charset="0"/>
              </a:rPr>
              <a:t>current ← next</a:t>
            </a:r>
          </a:p>
          <a:p>
            <a:pPr marL="914400" lvl="0" indent="0" algn="just" rtl="0">
              <a:lnSpc>
                <a:spcPct val="150000"/>
              </a:lnSpc>
              <a:spcBef>
                <a:spcPts val="1200"/>
              </a:spcBef>
              <a:spcAft>
                <a:spcPts val="1200"/>
              </a:spcAft>
              <a:buClr>
                <a:schemeClr val="dk1"/>
              </a:buClr>
              <a:buSzPct val="50000"/>
              <a:buFont typeface="Arial"/>
              <a:buNone/>
            </a:pPr>
            <a:r>
              <a:rPr lang="en-US" sz="1400" b="1" dirty="0" smtClean="0">
                <a:latin typeface="Arial" panose="020B0604020202020204" pitchFamily="34" charset="0"/>
                <a:cs typeface="Arial" panose="020B0604020202020204" pitchFamily="34" charset="0"/>
              </a:rPr>
              <a:t>else</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current ← next </a:t>
            </a:r>
            <a:r>
              <a:rPr lang="en-US" sz="1400" dirty="0" smtClean="0">
                <a:latin typeface="Arial" panose="020B0604020202020204" pitchFamily="34" charset="0"/>
                <a:cs typeface="Arial" panose="020B0604020202020204" pitchFamily="34" charset="0"/>
              </a:rPr>
              <a:t>only </a:t>
            </a:r>
            <a:r>
              <a:rPr lang="en-US" sz="1400" dirty="0">
                <a:latin typeface="Arial" panose="020B0604020202020204" pitchFamily="34" charset="0"/>
                <a:cs typeface="Arial" panose="020B0604020202020204" pitchFamily="34" charset="0"/>
              </a:rPr>
              <a:t>with probability e</a:t>
            </a:r>
            <a:r>
              <a:rPr lang="el-GR" sz="1400" baseline="30000" dirty="0">
                <a:latin typeface="Arial" panose="020B0604020202020204" pitchFamily="34" charset="0"/>
                <a:cs typeface="Arial" panose="020B0604020202020204" pitchFamily="34" charset="0"/>
              </a:rPr>
              <a:t>Δ</a:t>
            </a:r>
            <a:r>
              <a:rPr lang="en-US" sz="1400" baseline="30000" dirty="0" smtClean="0">
                <a:latin typeface="Arial" panose="020B0604020202020204" pitchFamily="34" charset="0"/>
                <a:cs typeface="Arial" panose="020B0604020202020204" pitchFamily="34" charset="0"/>
              </a:rPr>
              <a:t>E/T</a:t>
            </a:r>
            <a:endParaRPr lang="en-US" sz="1400" baseline="30000" dirty="0">
              <a:latin typeface="Arial" panose="020B0604020202020204" pitchFamily="34" charset="0"/>
              <a:cs typeface="Arial" panose="020B0604020202020204" pitchFamily="34" charset="0"/>
            </a:endParaRPr>
          </a:p>
          <a:p>
            <a:pPr lvl="0" algn="just" rtl="0">
              <a:lnSpc>
                <a:spcPct val="150000"/>
              </a:lnSpc>
              <a:buClr>
                <a:srgbClr val="000000"/>
              </a:buClr>
              <a:buSzPct val="50000"/>
            </a:pPr>
            <a:r>
              <a:rPr lang="en-US" sz="1400" dirty="0" smtClean="0">
                <a:latin typeface="Arial" panose="020B0604020202020204" pitchFamily="34" charset="0"/>
                <a:cs typeface="Arial" panose="020B0604020202020204" pitchFamily="34" charset="0"/>
              </a:rPr>
              <a:t>	increase  t ← t*1.1</a:t>
            </a:r>
          </a:p>
          <a:p>
            <a:pPr lvl="0" algn="just" rtl="0">
              <a:lnSpc>
                <a:spcPct val="150000"/>
              </a:lnSpc>
              <a:buClr>
                <a:srgbClr val="000000"/>
              </a:buClr>
              <a:buSzPct val="50000"/>
            </a:pPr>
            <a:r>
              <a:rPr lang="en-US" sz="1400" b="1" dirty="0">
                <a:latin typeface="Arial" panose="020B0604020202020204" pitchFamily="34" charset="0"/>
                <a:cs typeface="Arial" panose="020B0604020202020204" pitchFamily="34" charset="0"/>
              </a:rPr>
              <a:t>r</a:t>
            </a:r>
            <a:r>
              <a:rPr lang="en-US" sz="1400" b="1" dirty="0" smtClean="0">
                <a:latin typeface="Arial" panose="020B0604020202020204" pitchFamily="34" charset="0"/>
                <a:cs typeface="Arial" panose="020B0604020202020204" pitchFamily="34" charset="0"/>
              </a:rPr>
              <a:t>eturn</a:t>
            </a:r>
            <a:r>
              <a:rPr lang="en-US" sz="1400" dirty="0" smtClean="0">
                <a:latin typeface="Arial" panose="020B0604020202020204" pitchFamily="34" charset="0"/>
                <a:cs typeface="Arial" panose="020B0604020202020204" pitchFamily="34" charset="0"/>
              </a:rPr>
              <a:t> path</a:t>
            </a:r>
          </a:p>
          <a:p>
            <a:pPr lvl="0" algn="just" rtl="0">
              <a:lnSpc>
                <a:spcPct val="150000"/>
              </a:lnSpc>
              <a:buClr>
                <a:srgbClr val="000000"/>
              </a:buClr>
              <a:buSzPct val="50000"/>
            </a:pPr>
            <a:endParaRPr lang="en-US" sz="1400" dirty="0" smtClean="0">
              <a:latin typeface="Arial" panose="020B0604020202020204" pitchFamily="34" charset="0"/>
              <a:cs typeface="Arial" panose="020B0604020202020204" pitchFamily="34" charset="0"/>
            </a:endParaRPr>
          </a:p>
          <a:p>
            <a:pPr lvl="0" algn="just" rtl="0">
              <a:lnSpc>
                <a:spcPct val="150000"/>
              </a:lnSpc>
              <a:buClr>
                <a:srgbClr val="000000"/>
              </a:buClr>
              <a:buSzPct val="50000"/>
            </a:pPr>
            <a:endParaRPr lang="en-US" sz="1400" dirty="0">
              <a:latin typeface="Arial" panose="020B0604020202020204" pitchFamily="34" charset="0"/>
              <a:cs typeface="Arial" panose="020B0604020202020204" pitchFamily="34" charset="0"/>
            </a:endParaRPr>
          </a:p>
          <a:p>
            <a:pPr algn="just" rtl="0">
              <a:lnSpc>
                <a:spcPct val="150000"/>
              </a:lnSpc>
              <a:buClr>
                <a:srgbClr val="000000"/>
              </a:buClr>
              <a:buSzPct val="50000"/>
            </a:pPr>
            <a:endParaRPr lang="en-US" sz="1400" dirty="0">
              <a:latin typeface="Arial" panose="020B0604020202020204" pitchFamily="34" charset="0"/>
              <a:cs typeface="Arial" panose="020B0604020202020204" pitchFamily="34" charset="0"/>
            </a:endParaRPr>
          </a:p>
          <a:p>
            <a:pPr lvl="0" algn="just" rtl="0">
              <a:lnSpc>
                <a:spcPct val="150000"/>
              </a:lnSpc>
              <a:buClr>
                <a:srgbClr val="000000"/>
              </a:buClr>
              <a:buSzPct val="50000"/>
            </a:pPr>
            <a:endParaRPr lang="en-US" sz="1400" dirty="0" smtClean="0">
              <a:solidFill>
                <a:srgbClr val="000000"/>
              </a:solidFill>
              <a:latin typeface="Arial" panose="020B0604020202020204" pitchFamily="34" charset="0"/>
              <a:cs typeface="Arial" panose="020B0604020202020204" pitchFamily="34" charset="0"/>
              <a:sym typeface="Arial"/>
            </a:endParaRPr>
          </a:p>
          <a:p>
            <a:pPr>
              <a:lnSpc>
                <a:spcPct val="150000"/>
              </a:lnSpc>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1672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0"/>
            <a:ext cx="6242050" cy="613936"/>
          </a:xfrm>
          <a:prstGeom prst="rect">
            <a:avLst/>
          </a:prstGeom>
        </p:spPr>
        <p:txBody>
          <a:bodyPr vert="horz" wrap="square" lIns="0" tIns="120319" rIns="0" bIns="0" rtlCol="0">
            <a:spAutoFit/>
          </a:bodyPr>
          <a:lstStyle/>
          <a:p>
            <a:pPr marL="113030">
              <a:lnSpc>
                <a:spcPct val="100000"/>
              </a:lnSpc>
              <a:spcBef>
                <a:spcPts val="100"/>
              </a:spcBef>
            </a:pPr>
            <a:r>
              <a:rPr sz="3200" dirty="0" err="1">
                <a:solidFill>
                  <a:schemeClr val="tx1"/>
                </a:solidFill>
              </a:rPr>
              <a:t>Câu</a:t>
            </a:r>
            <a:r>
              <a:rPr sz="3200" spc="-10" dirty="0">
                <a:solidFill>
                  <a:schemeClr val="tx1"/>
                </a:solidFill>
              </a:rPr>
              <a:t> </a:t>
            </a:r>
            <a:r>
              <a:rPr lang="en-US" sz="3200" dirty="0" smtClean="0">
                <a:solidFill>
                  <a:schemeClr val="tx1"/>
                </a:solidFill>
              </a:rPr>
              <a:t>3: Simulated Annealing Search</a:t>
            </a:r>
            <a:endParaRPr sz="3200" dirty="0">
              <a:solidFill>
                <a:schemeClr val="tx1"/>
              </a:solidFill>
            </a:endParaRPr>
          </a:p>
        </p:txBody>
      </p:sp>
      <p:sp>
        <p:nvSpPr>
          <p:cNvPr id="3" name="TextBox 2"/>
          <p:cNvSpPr txBox="1"/>
          <p:nvPr/>
        </p:nvSpPr>
        <p:spPr>
          <a:xfrm>
            <a:off x="1752600" y="5808683"/>
            <a:ext cx="5801588" cy="369332"/>
          </a:xfrm>
          <a:prstGeom prst="rect">
            <a:avLst/>
          </a:prstGeom>
          <a:noFill/>
        </p:spPr>
        <p:txBody>
          <a:bodyPr wrap="none" rtlCol="0">
            <a:spAutoFit/>
          </a:bodyPr>
          <a:lstStyle/>
          <a:p>
            <a:r>
              <a:rPr lang="en-US" dirty="0" err="1" smtClean="0"/>
              <a:t>Hình</a:t>
            </a:r>
            <a:r>
              <a:rPr lang="en-US" dirty="0" smtClean="0"/>
              <a:t> 2: </a:t>
            </a:r>
            <a:r>
              <a:rPr lang="en-US" dirty="0" err="1" smtClean="0"/>
              <a:t>Biểu</a:t>
            </a:r>
            <a:r>
              <a:rPr lang="en-US" dirty="0" smtClean="0"/>
              <a:t> </a:t>
            </a:r>
            <a:r>
              <a:rPr lang="en-US" dirty="0" err="1" smtClean="0"/>
              <a:t>đồ</a:t>
            </a:r>
            <a:r>
              <a:rPr lang="en-US" dirty="0" smtClean="0"/>
              <a:t> </a:t>
            </a:r>
            <a:r>
              <a:rPr lang="en-US" dirty="0" err="1" smtClean="0"/>
              <a:t>trực</a:t>
            </a:r>
            <a:r>
              <a:rPr lang="en-US" dirty="0" smtClean="0"/>
              <a:t> </a:t>
            </a:r>
            <a:r>
              <a:rPr lang="en-US" dirty="0" err="1" smtClean="0"/>
              <a:t>quan</a:t>
            </a:r>
            <a:r>
              <a:rPr lang="en-US" dirty="0" smtClean="0"/>
              <a:t> Simulated Annealing Search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2" y="990600"/>
            <a:ext cx="7315215" cy="4818083"/>
          </a:xfrm>
          <a:prstGeom prst="rect">
            <a:avLst/>
          </a:prstGeom>
        </p:spPr>
      </p:pic>
    </p:spTree>
    <p:extLst>
      <p:ext uri="{BB962C8B-B14F-4D97-AF65-F5344CB8AC3E}">
        <p14:creationId xmlns:p14="http://schemas.microsoft.com/office/powerpoint/2010/main" val="2432145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99720" y="128473"/>
            <a:ext cx="5872480" cy="613936"/>
          </a:xfrm>
          <a:prstGeom prst="rect">
            <a:avLst/>
          </a:prstGeom>
        </p:spPr>
        <p:txBody>
          <a:bodyPr vert="horz" wrap="square" lIns="0" tIns="120319" rIns="0" bIns="0" rtlCol="0">
            <a:spAutoFit/>
          </a:bodyPr>
          <a:lstStyle/>
          <a:p>
            <a:pPr marL="113030">
              <a:lnSpc>
                <a:spcPct val="100000"/>
              </a:lnSpc>
              <a:spcBef>
                <a:spcPts val="100"/>
              </a:spcBef>
            </a:pPr>
            <a:r>
              <a:rPr sz="3200" dirty="0" err="1">
                <a:solidFill>
                  <a:schemeClr val="tx1"/>
                </a:solidFill>
                <a:latin typeface="Arial" panose="020B0604020202020204" pitchFamily="34" charset="0"/>
                <a:cs typeface="Arial" panose="020B0604020202020204" pitchFamily="34" charset="0"/>
              </a:rPr>
              <a:t>Câu</a:t>
            </a:r>
            <a:r>
              <a:rPr sz="3200" spc="-10" dirty="0">
                <a:solidFill>
                  <a:schemeClr val="tx1"/>
                </a:solidFill>
                <a:latin typeface="Arial" panose="020B0604020202020204" pitchFamily="34" charset="0"/>
                <a:cs typeface="Arial" panose="020B0604020202020204" pitchFamily="34" charset="0"/>
              </a:rPr>
              <a:t> </a:t>
            </a:r>
            <a:r>
              <a:rPr lang="en-US" sz="3200" dirty="0" smtClean="0">
                <a:solidFill>
                  <a:schemeClr val="tx1"/>
                </a:solidFill>
                <a:latin typeface="Arial" panose="020B0604020202020204" pitchFamily="34" charset="0"/>
                <a:cs typeface="Arial" panose="020B0604020202020204" pitchFamily="34" charset="0"/>
              </a:rPr>
              <a:t>4: Local Beam Search</a:t>
            </a:r>
            <a:endParaRPr sz="32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4"/>
          </p:nvPr>
        </p:nvSpPr>
        <p:spPr>
          <a:xfrm>
            <a:off x="381000" y="990600"/>
            <a:ext cx="8610600" cy="6647974"/>
          </a:xfrm>
        </p:spPr>
        <p:txBody>
          <a:bodyPr/>
          <a:lstStyle/>
          <a:p>
            <a:pPr marL="342900" lvl="1" indent="-342900" algn="just">
              <a:lnSpc>
                <a:spcPct val="150000"/>
              </a:lnSpc>
              <a:buFont typeface="Arial" pitchFamily="34" charset="0"/>
              <a:buChar char="•"/>
            </a:pPr>
            <a:r>
              <a:rPr lang="en-US" sz="1800" b="1" dirty="0" err="1" smtClean="0">
                <a:latin typeface="Arial" panose="020B0604020202020204" pitchFamily="34" charset="0"/>
                <a:cs typeface="Arial" panose="020B0604020202020204" pitchFamily="34" charset="0"/>
              </a:rPr>
              <a:t>Mục</a:t>
            </a:r>
            <a:r>
              <a:rPr lang="en-US" sz="1800" b="1" dirty="0" smtClean="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tiêu</a:t>
            </a:r>
            <a:r>
              <a:rPr lang="en-US" sz="1800" dirty="0" smtClean="0">
                <a:latin typeface="Arial" panose="020B0604020202020204" pitchFamily="34" charset="0"/>
                <a:cs typeface="Arial" panose="020B0604020202020204" pitchFamily="34" charset="0"/>
              </a:rPr>
              <a:t>: </a:t>
            </a:r>
            <a:r>
              <a:rPr lang="vi-VN" dirty="0" smtClean="0"/>
              <a:t>thuật </a:t>
            </a:r>
            <a:r>
              <a:rPr lang="vi-VN" dirty="0"/>
              <a:t>toán local beam search là tìm kiếm một lời giải tốt nhất trong một không gian tìm kiếm lớn bằng cách tạo ra và duy trì một tập hợp các trạng thái (hoặc nút) tiềm năng. Thuật toán này thực hiện việc mở rộng từ các trạng thái hiện tại, đánh giá các trạng thái mới được tạo ra, và lựa chọn một tập hợp con tốt nhất của chúng để tiếp tục tìm kiếm</a:t>
            </a:r>
            <a:r>
              <a:rPr lang="vi-VN" dirty="0" smtClean="0"/>
              <a:t>.</a:t>
            </a:r>
            <a:endParaRPr lang="en-US" dirty="0" smtClean="0"/>
          </a:p>
          <a:p>
            <a:pPr marL="800100" lvl="2" indent="-342900" algn="just">
              <a:lnSpc>
                <a:spcPct val="150000"/>
              </a:lnSpc>
              <a:buFont typeface="Arial" pitchFamily="34" charset="0"/>
              <a:buChar char="•"/>
            </a:pPr>
            <a:r>
              <a:rPr lang="en-US" i="1" dirty="0" err="1" smtClean="0">
                <a:latin typeface="Arial" panose="020B0604020202020204" pitchFamily="34" charset="0"/>
                <a:cs typeface="Arial" panose="020B0604020202020204" pitchFamily="34" charset="0"/>
              </a:rPr>
              <a:t>Các</a:t>
            </a:r>
            <a:r>
              <a:rPr lang="en-US" i="1" dirty="0" smtClean="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mục</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tiêu</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cụ</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thể</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của</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thuật</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toán</a:t>
            </a:r>
            <a:r>
              <a:rPr lang="en-US" i="1" dirty="0">
                <a:latin typeface="Arial" panose="020B0604020202020204" pitchFamily="34" charset="0"/>
                <a:cs typeface="Arial" panose="020B0604020202020204" pitchFamily="34" charset="0"/>
              </a:rPr>
              <a:t> local beam search:</a:t>
            </a:r>
          </a:p>
          <a:p>
            <a:pPr marL="742950" lvl="1" indent="-285750" algn="just">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	</a:t>
            </a:r>
            <a:r>
              <a:rPr lang="vi-VN" b="1" dirty="0"/>
              <a:t>Tìm kiếm trong không gian lớn</a:t>
            </a:r>
            <a:r>
              <a:rPr lang="vi-VN" dirty="0"/>
              <a:t>: Mục tiêu chính của thuật toán local beam </a:t>
            </a:r>
            <a:r>
              <a:rPr lang="en-US" dirty="0" smtClean="0"/>
              <a:t>	</a:t>
            </a:r>
            <a:r>
              <a:rPr lang="vi-VN" dirty="0" smtClean="0"/>
              <a:t>search </a:t>
            </a:r>
            <a:r>
              <a:rPr lang="vi-VN" dirty="0"/>
              <a:t>là tìm kiếm trong không gian tìm kiếm lớn. Điều này áp dụng cho </a:t>
            </a:r>
            <a:r>
              <a:rPr lang="en-US" dirty="0" smtClean="0"/>
              <a:t>	</a:t>
            </a:r>
            <a:r>
              <a:rPr lang="vi-VN" dirty="0" smtClean="0"/>
              <a:t>các </a:t>
            </a:r>
            <a:r>
              <a:rPr lang="vi-VN" dirty="0"/>
              <a:t>bài toán mà không gian tìm kiếm có kích thước lớn và không thể duyệt </a:t>
            </a:r>
            <a:r>
              <a:rPr lang="en-US" dirty="0" smtClean="0"/>
              <a:t>	</a:t>
            </a:r>
            <a:r>
              <a:rPr lang="vi-VN" dirty="0" smtClean="0"/>
              <a:t>hoàn </a:t>
            </a:r>
            <a:r>
              <a:rPr lang="vi-VN" dirty="0"/>
              <a:t>toàn</a:t>
            </a:r>
            <a:r>
              <a:rPr lang="vi-VN" dirty="0" smtClean="0"/>
              <a:t>.</a:t>
            </a:r>
            <a:endParaRPr lang="en-US" dirty="0" smtClean="0"/>
          </a:p>
          <a:p>
            <a:pPr marL="742950" lvl="1" indent="-285750" algn="just">
              <a:lnSpc>
                <a:spcPct val="150000"/>
              </a:lnSpc>
              <a:buFont typeface="Courier New" panose="02070309020205020404" pitchFamily="49" charset="0"/>
              <a:buChar char="o"/>
            </a:pPr>
            <a:r>
              <a:rPr lang="vi-VN" b="1" dirty="0"/>
              <a:t>Tìm kiếm gần lời giải tối ưu</a:t>
            </a:r>
            <a:r>
              <a:rPr lang="vi-VN" dirty="0"/>
              <a:t>: Mặc dù không thể đảm bảo tìm được lời giải tối ưu, mục tiêu của thuật toán local beam search là tìm kiếm và tiến gần đến lời giải tối ưu nhất có thể trong một thời gian hợp lý.</a:t>
            </a:r>
          </a:p>
          <a:p>
            <a:pPr marL="742950" lvl="1" indent="-285750" algn="just">
              <a:lnSpc>
                <a:spcPct val="150000"/>
              </a:lnSpc>
              <a:buFont typeface="Courier New" panose="02070309020205020404" pitchFamily="49" charset="0"/>
              <a:buChar char="o"/>
            </a:pPr>
            <a:endParaRPr lang="vi-VN" dirty="0"/>
          </a:p>
          <a:p>
            <a:pPr marL="742950" lvl="1" indent="-285750" algn="just">
              <a:lnSpc>
                <a:spcPct val="150000"/>
              </a:lnSpc>
              <a:buFont typeface="Courier New" panose="02070309020205020404" pitchFamily="49" charset="0"/>
              <a:buChar char="o"/>
            </a:pPr>
            <a:endParaRPr lang="en-US" dirty="0" smtClean="0">
              <a:latin typeface="Arial" panose="020B0604020202020204" pitchFamily="34" charset="0"/>
              <a:cs typeface="Arial" panose="020B0604020202020204" pitchFamily="34" charset="0"/>
            </a:endParaRPr>
          </a:p>
          <a:p>
            <a:pPr marL="800100" lvl="1" indent="-342900" algn="just">
              <a:lnSpc>
                <a:spcPct val="150000"/>
              </a:lnSpc>
              <a:buFont typeface="Arial" pitchFamily="34" charset="0"/>
              <a:buChar char="•"/>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414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497369" cy="430887"/>
          </a:xfrm>
        </p:spPr>
        <p:txBody>
          <a:bodyPr/>
          <a:lstStyle/>
          <a:p>
            <a:r>
              <a:rPr lang="en-US" sz="2800" dirty="0" err="1">
                <a:solidFill>
                  <a:schemeClr val="tx1"/>
                </a:solidFill>
                <a:latin typeface="Arial" panose="020B0604020202020204" pitchFamily="34" charset="0"/>
                <a:cs typeface="Arial" panose="020B0604020202020204" pitchFamily="34" charset="0"/>
              </a:rPr>
              <a:t>Câu</a:t>
            </a:r>
            <a:r>
              <a:rPr lang="en-US" sz="2800" spc="-1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4: Local Beam </a:t>
            </a:r>
            <a:r>
              <a:rPr lang="en-US" sz="2800" dirty="0" smtClean="0">
                <a:solidFill>
                  <a:schemeClr val="tx1"/>
                </a:solidFill>
                <a:latin typeface="Arial" panose="020B0604020202020204" pitchFamily="34" charset="0"/>
                <a:cs typeface="Arial" panose="020B0604020202020204" pitchFamily="34" charset="0"/>
              </a:rPr>
              <a:t>Search(</a:t>
            </a:r>
            <a:r>
              <a:rPr lang="en-US" sz="2800" dirty="0" err="1" smtClean="0">
                <a:solidFill>
                  <a:schemeClr val="tx1"/>
                </a:solidFill>
                <a:latin typeface="Arial" panose="020B0604020202020204" pitchFamily="34" charset="0"/>
                <a:cs typeface="Arial" panose="020B0604020202020204" pitchFamily="34" charset="0"/>
              </a:rPr>
              <a:t>cont</a:t>
            </a:r>
            <a:r>
              <a:rPr lang="en-US" sz="2800" dirty="0" smtClean="0">
                <a:solidFill>
                  <a:schemeClr val="tx1"/>
                </a:solidFill>
                <a:latin typeface="Arial" panose="020B0604020202020204" pitchFamily="34" charset="0"/>
                <a:cs typeface="Arial" panose="020B0604020202020204" pitchFamily="34" charset="0"/>
              </a:rPr>
              <a:t>)</a:t>
            </a:r>
            <a:endParaRPr lang="en-US" sz="2800" dirty="0"/>
          </a:p>
        </p:txBody>
      </p:sp>
      <p:sp>
        <p:nvSpPr>
          <p:cNvPr id="3" name="Text Placeholder 2"/>
          <p:cNvSpPr>
            <a:spLocks noGrp="1"/>
          </p:cNvSpPr>
          <p:nvPr>
            <p:ph type="body" idx="1"/>
          </p:nvPr>
        </p:nvSpPr>
        <p:spPr>
          <a:xfrm>
            <a:off x="228600" y="811888"/>
            <a:ext cx="8686800" cy="4893647"/>
          </a:xfrm>
        </p:spPr>
        <p:txBody>
          <a:bodyPr/>
          <a:lstStyle/>
          <a:p>
            <a:pPr marL="457200" indent="-457200" algn="just">
              <a:lnSpc>
                <a:spcPct val="150000"/>
              </a:lnSpc>
              <a:buFont typeface="Courier New" panose="02070309020205020404" pitchFamily="49" charset="0"/>
              <a:buChar char="o"/>
            </a:pPr>
            <a:r>
              <a:rPr lang="en-US" dirty="0" smtClean="0"/>
              <a:t>	</a:t>
            </a:r>
            <a:r>
              <a:rPr lang="vi-VN" sz="1800" b="1" dirty="0">
                <a:latin typeface="+mn-lt"/>
              </a:rPr>
              <a:t>Tìm kiếm nhanh chóng: </a:t>
            </a:r>
            <a:r>
              <a:rPr lang="vi-VN" sz="1800" dirty="0">
                <a:latin typeface="+mn-lt"/>
              </a:rPr>
              <a:t>Thuật toán local beam search thường được thiết </a:t>
            </a:r>
            <a:r>
              <a:rPr lang="en-US" sz="1800" dirty="0" smtClean="0">
                <a:latin typeface="+mn-lt"/>
              </a:rPr>
              <a:t>	</a:t>
            </a:r>
            <a:r>
              <a:rPr lang="vi-VN" sz="1800" dirty="0" smtClean="0">
                <a:latin typeface="+mn-lt"/>
              </a:rPr>
              <a:t>kế </a:t>
            </a:r>
            <a:r>
              <a:rPr lang="vi-VN" sz="1800" dirty="0">
                <a:latin typeface="+mn-lt"/>
              </a:rPr>
              <a:t>để tìm kiếm nhanh chóng. Thay vì tìm kiếm hoàn toàn trong toàn bộ </a:t>
            </a:r>
            <a:r>
              <a:rPr lang="en-US" sz="1800" dirty="0" smtClean="0">
                <a:latin typeface="+mn-lt"/>
              </a:rPr>
              <a:t>	</a:t>
            </a:r>
            <a:r>
              <a:rPr lang="vi-VN" sz="1800" dirty="0" smtClean="0">
                <a:latin typeface="+mn-lt"/>
              </a:rPr>
              <a:t>không </a:t>
            </a:r>
            <a:r>
              <a:rPr lang="vi-VN" sz="1800" dirty="0">
                <a:latin typeface="+mn-lt"/>
              </a:rPr>
              <a:t>gian tìm kiếm, nó chỉ tập trung vào một tập hợp con các trạng thái </a:t>
            </a:r>
            <a:r>
              <a:rPr lang="en-US" sz="1800" dirty="0" smtClean="0">
                <a:latin typeface="+mn-lt"/>
              </a:rPr>
              <a:t>	</a:t>
            </a:r>
            <a:r>
              <a:rPr lang="vi-VN" sz="1800" dirty="0" smtClean="0">
                <a:latin typeface="+mn-lt"/>
              </a:rPr>
              <a:t>tiềm </a:t>
            </a:r>
            <a:r>
              <a:rPr lang="vi-VN" sz="1800" dirty="0">
                <a:latin typeface="+mn-lt"/>
              </a:rPr>
              <a:t>năng, làm giảm đáng kể thời gian tìm kiếm so với các phương pháp tìm </a:t>
            </a:r>
            <a:r>
              <a:rPr lang="en-US" sz="1800" dirty="0" smtClean="0">
                <a:latin typeface="+mn-lt"/>
              </a:rPr>
              <a:t>	</a:t>
            </a:r>
            <a:r>
              <a:rPr lang="vi-VN" sz="1800" dirty="0" smtClean="0">
                <a:latin typeface="+mn-lt"/>
              </a:rPr>
              <a:t>kiếm </a:t>
            </a:r>
            <a:r>
              <a:rPr lang="vi-VN" sz="1800" dirty="0">
                <a:latin typeface="+mn-lt"/>
              </a:rPr>
              <a:t>toàn diện</a:t>
            </a:r>
            <a:r>
              <a:rPr lang="vi-VN" sz="1800" dirty="0" smtClean="0">
                <a:latin typeface="+mn-lt"/>
              </a:rPr>
              <a:t>.</a:t>
            </a:r>
            <a:endParaRPr lang="en-US" sz="1800" dirty="0" smtClean="0">
              <a:latin typeface="+mn-lt"/>
            </a:endParaRPr>
          </a:p>
          <a:p>
            <a:pPr marL="914400" lvl="1" indent="-457200" algn="just">
              <a:lnSpc>
                <a:spcPct val="150000"/>
              </a:lnSpc>
              <a:buFont typeface="Courier New" panose="02070309020205020404" pitchFamily="49" charset="0"/>
              <a:buChar char="o"/>
            </a:pPr>
            <a:r>
              <a:rPr lang="vi-VN" b="1" dirty="0">
                <a:latin typeface="+mn-lt"/>
              </a:rPr>
              <a:t>Tìm kiếm địa phương</a:t>
            </a:r>
            <a:r>
              <a:rPr lang="vi-VN" dirty="0">
                <a:latin typeface="+mn-lt"/>
              </a:rPr>
              <a:t>: Thuật toán này thường tập trung vào việc tìm kiếm "gần" các trạng thái tốt nhất trong không gian tìm kiếm, thay vì tìm kiếm toàn bộ không gian. Do đó, nó thường thực hiện các bước mở rộng từ các trạng thái hiện tại và chọn ra các trạng thái tiếp theo từ các trạng thái mở rộng này.</a:t>
            </a:r>
          </a:p>
          <a:p>
            <a:pPr marL="457200" indent="-457200">
              <a:lnSpc>
                <a:spcPct val="150000"/>
              </a:lnSpc>
              <a:buFont typeface="Courier New" panose="02070309020205020404" pitchFamily="49" charset="0"/>
              <a:buChar char="o"/>
            </a:pPr>
            <a:endParaRPr lang="en-US" sz="1800" dirty="0">
              <a:latin typeface="+mn-lt"/>
            </a:endParaRPr>
          </a:p>
        </p:txBody>
      </p:sp>
    </p:spTree>
    <p:extLst>
      <p:ext uri="{BB962C8B-B14F-4D97-AF65-F5344CB8AC3E}">
        <p14:creationId xmlns:p14="http://schemas.microsoft.com/office/powerpoint/2010/main" val="396879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831" y="47066"/>
            <a:ext cx="6242050" cy="613936"/>
          </a:xfrm>
          <a:prstGeom prst="rect">
            <a:avLst/>
          </a:prstGeom>
        </p:spPr>
        <p:txBody>
          <a:bodyPr vert="horz" wrap="square" lIns="0" tIns="120319" rIns="0" bIns="0" rtlCol="0">
            <a:spAutoFit/>
          </a:bodyPr>
          <a:lstStyle/>
          <a:p>
            <a:pPr marL="113030">
              <a:lnSpc>
                <a:spcPct val="100000"/>
              </a:lnSpc>
              <a:spcBef>
                <a:spcPts val="100"/>
              </a:spcBef>
            </a:pPr>
            <a:r>
              <a:rPr sz="3200" dirty="0" err="1">
                <a:solidFill>
                  <a:schemeClr val="tx1"/>
                </a:solidFill>
              </a:rPr>
              <a:t>Câu</a:t>
            </a:r>
            <a:r>
              <a:rPr sz="3200" spc="-10" dirty="0">
                <a:solidFill>
                  <a:schemeClr val="tx1"/>
                </a:solidFill>
              </a:rPr>
              <a:t> </a:t>
            </a:r>
            <a:r>
              <a:rPr lang="en-US" sz="3200" dirty="0" smtClean="0">
                <a:solidFill>
                  <a:schemeClr val="tx1"/>
                </a:solidFill>
              </a:rPr>
              <a:t>1: Problem</a:t>
            </a:r>
            <a:endParaRPr sz="3200" dirty="0">
              <a:solidFill>
                <a:schemeClr val="tx1"/>
              </a:solidFill>
            </a:endParaRPr>
          </a:p>
        </p:txBody>
      </p:sp>
      <p:sp>
        <p:nvSpPr>
          <p:cNvPr id="3" name="TextBox 2"/>
          <p:cNvSpPr txBox="1"/>
          <p:nvPr/>
        </p:nvSpPr>
        <p:spPr>
          <a:xfrm>
            <a:off x="198831" y="914400"/>
            <a:ext cx="8792769" cy="6878806"/>
          </a:xfrm>
          <a:prstGeom prst="rect">
            <a:avLst/>
          </a:prstGeom>
          <a:noFill/>
        </p:spPr>
        <p:txBody>
          <a:bodyPr wrap="square" rtlCol="0">
            <a:spAutoFit/>
          </a:bodyPr>
          <a:lstStyle/>
          <a:p>
            <a:pPr algn="just">
              <a:lnSpc>
                <a:spcPct val="150000"/>
              </a:lnSpc>
            </a:pP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yêu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cầu</a:t>
            </a:r>
            <a:r>
              <a:rPr lang="en-US" dirty="0" smtClean="0">
                <a:latin typeface="Arial" panose="020B0604020202020204" pitchFamily="34" charset="0"/>
                <a:cs typeface="Arial" panose="020B0604020202020204" pitchFamily="34" charset="0"/>
              </a:rPr>
              <a:t> ta </a:t>
            </a:r>
            <a:r>
              <a:rPr lang="en-US" dirty="0" err="1" smtClean="0">
                <a:latin typeface="Arial" panose="020B0604020202020204" pitchFamily="34" charset="0"/>
                <a:cs typeface="Arial" panose="020B0604020202020204" pitchFamily="34" charset="0"/>
              </a:rPr>
              <a:t>xử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toán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tìm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kiếm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gian</a:t>
            </a:r>
            <a:r>
              <a:rPr lang="en-US" dirty="0" smtClean="0">
                <a:latin typeface="Arial" panose="020B0604020202020204" pitchFamily="34" charset="0"/>
                <a:cs typeface="Arial" panose="020B0604020202020204" pitchFamily="34" charset="0"/>
              </a:rPr>
              <a:t> 2D,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mỗi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bởi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trị</a:t>
            </a:r>
            <a:r>
              <a:rPr lang="en-US" dirty="0" smtClean="0">
                <a:latin typeface="Arial" panose="020B0604020202020204" pitchFamily="34" charset="0"/>
                <a:cs typeface="Arial" panose="020B0604020202020204" pitchFamily="34" charset="0"/>
              </a:rPr>
              <a:t> evaluation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trị</a:t>
            </a:r>
            <a:r>
              <a:rPr lang="en-US" dirty="0" smtClean="0">
                <a:latin typeface="Arial" panose="020B0604020202020204" pitchFamily="34" charset="0"/>
                <a:cs typeface="Arial" panose="020B0604020202020204" pitchFamily="34" charset="0"/>
              </a:rPr>
              <a:t> z.</a:t>
            </a:r>
          </a:p>
          <a:p>
            <a:pPr algn="just">
              <a:lnSpc>
                <a:spcPct val="150000"/>
              </a:lnSpc>
            </a:pPr>
            <a:r>
              <a:rPr lang="en-US" dirty="0" smtClean="0">
                <a:latin typeface="Arial" panose="020B0604020202020204" pitchFamily="34" charset="0"/>
                <a:cs typeface="Arial" panose="020B0604020202020204" pitchFamily="34" charset="0"/>
              </a:rPr>
              <a:t>Ta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lớp</a:t>
            </a:r>
            <a:r>
              <a:rPr lang="en-US" dirty="0" smtClean="0">
                <a:latin typeface="Arial" panose="020B0604020202020204" pitchFamily="34" charset="0"/>
                <a:cs typeface="Arial" panose="020B0604020202020204" pitchFamily="34" charset="0"/>
              </a:rPr>
              <a:t> problem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quyết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toán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sau</a:t>
            </a:r>
            <a:r>
              <a:rPr lang="en-US" dirty="0" smtClean="0">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vi-VN" b="1" dirty="0">
                <a:latin typeface="Arial" panose="020B0604020202020204" pitchFamily="34" charset="0"/>
                <a:cs typeface="Arial" panose="020B0604020202020204" pitchFamily="34" charset="0"/>
              </a:rPr>
              <a:t>init(self, filename)</a:t>
            </a:r>
            <a:r>
              <a:rPr lang="vi-VN" dirty="0">
                <a:latin typeface="Arial" panose="020B0604020202020204" pitchFamily="34" charset="0"/>
                <a:cs typeface="Arial" panose="020B0604020202020204" pitchFamily="34" charset="0"/>
              </a:rPr>
              <a:t>: Phương thức khởi tạo nhận vào một tên file ảnh, sử dụng OpenCV để đọc và xử lý ảnh thành không gian trạng thái 2D</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vi-VN" b="1" dirty="0">
                <a:latin typeface="Arial" panose="020B0604020202020204" pitchFamily="34" charset="0"/>
                <a:cs typeface="Arial" panose="020B0604020202020204" pitchFamily="34" charset="0"/>
              </a:rPr>
              <a:t>load_state_space(self, filename)</a:t>
            </a:r>
            <a:r>
              <a:rPr lang="vi-VN" dirty="0">
                <a:latin typeface="Arial" panose="020B0604020202020204" pitchFamily="34" charset="0"/>
                <a:cs typeface="Arial" panose="020B0604020202020204" pitchFamily="34" charset="0"/>
              </a:rPr>
              <a:t>: Phương thức này sử dụng OpenCV để đọc ảnh từ file, sau đó thực hiện các bước tiền xử lý như resize và Gaussian blur để tạo không gian trạng thái.</a:t>
            </a:r>
          </a:p>
          <a:p>
            <a:pPr marL="285750" indent="-285750" algn="just">
              <a:lnSpc>
                <a:spcPct val="150000"/>
              </a:lnSpc>
              <a:buFont typeface="Arial" panose="020B0604020202020204" pitchFamily="34" charset="0"/>
              <a:buChar char="•"/>
            </a:pPr>
            <a:r>
              <a:rPr lang="vi-VN" b="1" dirty="0">
                <a:latin typeface="Arial" panose="020B0604020202020204" pitchFamily="34" charset="0"/>
                <a:cs typeface="Arial" panose="020B0604020202020204" pitchFamily="34" charset="0"/>
              </a:rPr>
              <a:t>show(self)</a:t>
            </a:r>
            <a:r>
              <a:rPr lang="vi-VN" dirty="0">
                <a:latin typeface="Arial" panose="020B0604020202020204" pitchFamily="34" charset="0"/>
                <a:cs typeface="Arial" panose="020B0604020202020204" pitchFamily="34" charset="0"/>
              </a:rPr>
              <a:t>: Phương thức này trực quan hóa không gian trạng thái 3D bằng matplotlib và hiển thị đường cong 3D</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vi-VN" b="1" dirty="0">
                <a:latin typeface="Arial" panose="020B0604020202020204" pitchFamily="34" charset="0"/>
                <a:cs typeface="Arial" panose="020B0604020202020204" pitchFamily="34" charset="0"/>
              </a:rPr>
              <a:t>draw_path(self, path)</a:t>
            </a:r>
            <a:r>
              <a:rPr lang="vi-VN" dirty="0">
                <a:latin typeface="Arial" panose="020B0604020202020204" pitchFamily="34" charset="0"/>
                <a:cs typeface="Arial" panose="020B0604020202020204" pitchFamily="34" charset="0"/>
              </a:rPr>
              <a:t>: Phương thức này nhận vào một đường đi (path) và vẽ nó trên mặt phẳng trạng thái.</a:t>
            </a:r>
          </a:p>
          <a:p>
            <a:pPr marL="285750" indent="-285750" algn="just">
              <a:lnSpc>
                <a:spcPct val="150000"/>
              </a:lnSpc>
              <a:buFont typeface="Arial" panose="020B0604020202020204" pitchFamily="34" charset="0"/>
              <a:buChar char="•"/>
            </a:pPr>
            <a:endParaRPr lang="vi-VN"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vi-V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5759007" cy="430887"/>
          </a:xfrm>
        </p:spPr>
        <p:txBody>
          <a:bodyPr/>
          <a:lstStyle/>
          <a:p>
            <a:r>
              <a:rPr lang="en-US" sz="2800" dirty="0" err="1">
                <a:solidFill>
                  <a:schemeClr val="tx1"/>
                </a:solidFill>
                <a:latin typeface="Arial" panose="020B0604020202020204" pitchFamily="34" charset="0"/>
                <a:cs typeface="Arial" panose="020B0604020202020204" pitchFamily="34" charset="0"/>
              </a:rPr>
              <a:t>Câu</a:t>
            </a:r>
            <a:r>
              <a:rPr lang="en-US" sz="2800" spc="-1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4: Local Beam Search(</a:t>
            </a:r>
            <a:r>
              <a:rPr lang="en-US" sz="2800" dirty="0" err="1">
                <a:solidFill>
                  <a:schemeClr val="tx1"/>
                </a:solidFill>
                <a:latin typeface="Arial" panose="020B0604020202020204" pitchFamily="34" charset="0"/>
                <a:cs typeface="Arial" panose="020B0604020202020204" pitchFamily="34" charset="0"/>
              </a:rPr>
              <a:t>cont</a:t>
            </a:r>
            <a:r>
              <a:rPr lang="en-US" sz="2800" dirty="0">
                <a:solidFill>
                  <a:schemeClr val="tx1"/>
                </a:solidFill>
                <a:latin typeface="Arial" panose="020B0604020202020204" pitchFamily="34" charset="0"/>
                <a:cs typeface="Arial" panose="020B0604020202020204" pitchFamily="34" charset="0"/>
              </a:rPr>
              <a:t>)</a:t>
            </a:r>
            <a:endParaRPr lang="en-US" sz="2800" dirty="0"/>
          </a:p>
        </p:txBody>
      </p:sp>
      <p:sp>
        <p:nvSpPr>
          <p:cNvPr id="3" name="Text Placeholder 2"/>
          <p:cNvSpPr>
            <a:spLocks noGrp="1"/>
          </p:cNvSpPr>
          <p:nvPr>
            <p:ph type="body" idx="1"/>
          </p:nvPr>
        </p:nvSpPr>
        <p:spPr>
          <a:xfrm>
            <a:off x="228600" y="990600"/>
            <a:ext cx="8763000" cy="5816977"/>
          </a:xfrm>
        </p:spPr>
        <p:txBody>
          <a:bodyPr/>
          <a:lstStyle/>
          <a:p>
            <a:pPr marL="285750" indent="-285750">
              <a:lnSpc>
                <a:spcPct val="150000"/>
              </a:lnSpc>
              <a:buFont typeface="Arial" panose="020B0604020202020204" pitchFamily="34" charset="0"/>
              <a:buChar char="•"/>
            </a:pPr>
            <a:r>
              <a:rPr lang="en-US" sz="1800" b="1" dirty="0" err="1" smtClean="0">
                <a:latin typeface="Arial" panose="020B0604020202020204" pitchFamily="34" charset="0"/>
                <a:cs typeface="Arial" panose="020B0604020202020204" pitchFamily="34" charset="0"/>
              </a:rPr>
              <a:t>Ưu</a:t>
            </a:r>
            <a:r>
              <a:rPr lang="en-US" sz="1800" b="1" dirty="0" smtClean="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điểm</a:t>
            </a:r>
            <a:r>
              <a:rPr lang="en-US" sz="1800" b="1" dirty="0" smtClean="0">
                <a:latin typeface="Arial" panose="020B0604020202020204" pitchFamily="34" charset="0"/>
                <a:cs typeface="Arial" panose="020B0604020202020204" pitchFamily="34" charset="0"/>
              </a:rPr>
              <a:t>: </a:t>
            </a:r>
          </a:p>
          <a:p>
            <a:pPr marL="742950" lvl="1" indent="-285750">
              <a:lnSpc>
                <a:spcPct val="150000"/>
              </a:lnSpc>
              <a:buFont typeface="Courier New" panose="02070309020205020404" pitchFamily="49" charset="0"/>
              <a:buChar char="o"/>
            </a:pPr>
            <a:r>
              <a:rPr lang="vi-VN" b="1" dirty="0"/>
              <a:t>Khả năng tránh khỏi cạm bẫy tối ưu cục bộ</a:t>
            </a:r>
            <a:r>
              <a:rPr lang="vi-VN" dirty="0"/>
              <a:t>: Trong một số bài toán, đặc biệt là các bài toán tìm kiếm tối ưu trong không gian lớn, có thể tồn tại các cạm bẫy tối ưu cục bộ. Local Beam Search, bằng cách chọn nhiều trạng thái khởi đầu ngẫu nhiên, có khả năng tránh được các cạm bẫy này bằng cách tiến xa hơn trong không gian tìm kiếm.</a:t>
            </a:r>
          </a:p>
          <a:p>
            <a:pPr marL="742950" lvl="1" indent="-285750" algn="just">
              <a:lnSpc>
                <a:spcPct val="150000"/>
              </a:lnSpc>
              <a:buFont typeface="Courier New" panose="02070309020205020404" pitchFamily="49" charset="0"/>
              <a:buChar char="o"/>
            </a:pPr>
            <a:r>
              <a:rPr lang="vi-VN" b="1" dirty="0">
                <a:cs typeface="Arial" panose="020B0604020202020204" pitchFamily="34" charset="0"/>
              </a:rPr>
              <a:t>Tốc độ </a:t>
            </a:r>
            <a:r>
              <a:rPr lang="vi-VN" b="1" dirty="0" smtClean="0">
                <a:cs typeface="Arial" panose="020B0604020202020204" pitchFamily="34" charset="0"/>
              </a:rPr>
              <a:t>nhanh</a:t>
            </a:r>
            <a:r>
              <a:rPr lang="en-US" b="1" dirty="0" smtClean="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tiết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kiệm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bộ</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nhớ</a:t>
            </a:r>
            <a:r>
              <a:rPr lang="vi-VN" b="1" dirty="0" smtClean="0">
                <a:cs typeface="Arial" panose="020B0604020202020204" pitchFamily="34" charset="0"/>
              </a:rPr>
              <a:t>: </a:t>
            </a:r>
            <a:r>
              <a:rPr lang="vi-VN" dirty="0">
                <a:cs typeface="Arial" panose="020B0604020202020204" pitchFamily="34" charset="0"/>
              </a:rPr>
              <a:t>Vì chỉ lưu trữ một số lượng nhỏ các trạng thái con tốt nhất,Local beam search có thể tìm kiếm và giải quyết các bài toán lớn một cách </a:t>
            </a:r>
            <a:r>
              <a:rPr lang="vi-VN" dirty="0" smtClean="0">
                <a:cs typeface="Arial" panose="020B0604020202020204" pitchFamily="34" charset="0"/>
              </a:rPr>
              <a:t>nhanh</a:t>
            </a:r>
            <a:r>
              <a:rPr lang="en-US" dirty="0" smtClean="0">
                <a:cs typeface="Arial" panose="020B0604020202020204" pitchFamily="34" charset="0"/>
              </a:rPr>
              <a:t> </a:t>
            </a:r>
            <a:r>
              <a:rPr lang="vi-VN" dirty="0" smtClean="0">
                <a:cs typeface="Arial" panose="020B0604020202020204" pitchFamily="34" charset="0"/>
              </a:rPr>
              <a:t>chóng</a:t>
            </a:r>
            <a:r>
              <a:rPr lang="en-US" dirty="0" smtClean="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kiệm</a:t>
            </a:r>
            <a:r>
              <a:rPr lang="vi-VN" dirty="0" smtClean="0">
                <a:cs typeface="Arial" panose="020B0604020202020204" pitchFamily="34" charset="0"/>
              </a:rPr>
              <a:t>.</a:t>
            </a:r>
            <a:endParaRPr lang="en-US" dirty="0" smtClean="0">
              <a:cs typeface="Arial" panose="020B0604020202020204" pitchFamily="34" charset="0"/>
            </a:endParaRPr>
          </a:p>
          <a:p>
            <a:pPr marL="742950" lvl="1" indent="-285750" algn="just">
              <a:lnSpc>
                <a:spcPct val="150000"/>
              </a:lnSpc>
              <a:buFont typeface="Courier New" panose="02070309020205020404" pitchFamily="49" charset="0"/>
              <a:buChar char="o"/>
            </a:pPr>
            <a:r>
              <a:rPr lang="vi-VN" b="1" dirty="0"/>
              <a:t>Khả năng tùy chỉnh</a:t>
            </a:r>
            <a:r>
              <a:rPr lang="vi-VN" dirty="0"/>
              <a:t>: Local Beam Search có thể dễ dàng được điều chỉnh thông qua việc chọn số lượng k trạng thái khởi đầu và việc lựa chọn hàm đánh giá. Điều này làm cho thuật toán linh hoạt và có thể được tinh chỉnh để phù hợp với nhiều loại bài toán khác nhau.</a:t>
            </a:r>
          </a:p>
          <a:p>
            <a:pPr marL="742950" lvl="1" indent="-285750" algn="just">
              <a:lnSpc>
                <a:spcPct val="150000"/>
              </a:lnSpc>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3968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6125770" cy="430887"/>
          </a:xfrm>
        </p:spPr>
        <p:txBody>
          <a:bodyPr/>
          <a:lstStyle/>
          <a:p>
            <a:r>
              <a:rPr lang="en-US" sz="2800" dirty="0" err="1">
                <a:solidFill>
                  <a:schemeClr val="tx1"/>
                </a:solidFill>
                <a:latin typeface="Arial" panose="020B0604020202020204" pitchFamily="34" charset="0"/>
                <a:cs typeface="Arial" panose="020B0604020202020204" pitchFamily="34" charset="0"/>
              </a:rPr>
              <a:t>Câu</a:t>
            </a:r>
            <a:r>
              <a:rPr lang="en-US" sz="2800" spc="-1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4: Local Beam Search(</a:t>
            </a:r>
            <a:r>
              <a:rPr lang="en-US" sz="2800" dirty="0" err="1">
                <a:solidFill>
                  <a:schemeClr val="tx1"/>
                </a:solidFill>
                <a:latin typeface="Arial" panose="020B0604020202020204" pitchFamily="34" charset="0"/>
                <a:cs typeface="Arial" panose="020B0604020202020204" pitchFamily="34" charset="0"/>
              </a:rPr>
              <a:t>cont</a:t>
            </a:r>
            <a:r>
              <a:rPr lang="en-US" sz="2800" dirty="0">
                <a:solidFill>
                  <a:schemeClr val="tx1"/>
                </a:solidFill>
                <a:latin typeface="Arial" panose="020B0604020202020204" pitchFamily="34" charset="0"/>
                <a:cs typeface="Arial" panose="020B0604020202020204" pitchFamily="34" charset="0"/>
              </a:rPr>
              <a:t>)</a:t>
            </a:r>
            <a:endParaRPr lang="en-US" sz="2800" dirty="0"/>
          </a:p>
        </p:txBody>
      </p:sp>
      <p:sp>
        <p:nvSpPr>
          <p:cNvPr id="3" name="Text Placeholder 2"/>
          <p:cNvSpPr>
            <a:spLocks noGrp="1"/>
          </p:cNvSpPr>
          <p:nvPr>
            <p:ph type="body" idx="1"/>
          </p:nvPr>
        </p:nvSpPr>
        <p:spPr>
          <a:xfrm>
            <a:off x="228600" y="838200"/>
            <a:ext cx="8686800" cy="6596678"/>
          </a:xfrm>
        </p:spPr>
        <p:txBody>
          <a:bodyPr/>
          <a:lstStyle/>
          <a:p>
            <a:pPr marL="285750" indent="-285750">
              <a:lnSpc>
                <a:spcPct val="150000"/>
              </a:lnSpc>
              <a:buFont typeface="Arial" panose="020B0604020202020204" pitchFamily="34" charset="0"/>
              <a:buChar char="•"/>
            </a:pPr>
            <a:r>
              <a:rPr lang="en-US" sz="1800" b="1" dirty="0" err="1" smtClean="0">
                <a:latin typeface="Arial" panose="020B0604020202020204" pitchFamily="34" charset="0"/>
                <a:cs typeface="Arial" panose="020B0604020202020204" pitchFamily="34" charset="0"/>
              </a:rPr>
              <a:t>Nhược</a:t>
            </a:r>
            <a:r>
              <a:rPr lang="en-US" sz="1800" b="1" dirty="0" smtClean="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điểm</a:t>
            </a:r>
            <a:endParaRPr lang="en-US" sz="1800" b="1"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vi-VN" b="1" dirty="0"/>
              <a:t>Rủi ro rơi vào cạm bẫy tối ưu cục bộ</a:t>
            </a:r>
            <a:r>
              <a:rPr lang="vi-VN" dirty="0"/>
              <a:t>: Local Beam Search có thể dễ dàng rơi vào cạm bẫy tối ưu cục bộ, đặc biệt khi số lượng trạng thái ban đầu được chọn là nhỏ. Nếu các trạng thái khởi đầu không bao quát được không gian tìm kiếm một cách đủ đại diện, thuật toán có thể bị kẹt ở một khu vực cục bộ của không gian tìm kiếm và không thể tiếp tục tiến hóa.</a:t>
            </a:r>
          </a:p>
          <a:p>
            <a:pPr marL="742950" lvl="1" indent="-285750">
              <a:lnSpc>
                <a:spcPct val="150000"/>
              </a:lnSpc>
              <a:buFont typeface="Arial" panose="020B0604020202020204" pitchFamily="34" charset="0"/>
              <a:buChar char="•"/>
            </a:pPr>
            <a:r>
              <a:rPr lang="vi-VN" b="1" dirty="0"/>
              <a:t>Không đảm bảo lời giải tối ưu</a:t>
            </a:r>
            <a:r>
              <a:rPr lang="vi-VN" dirty="0"/>
              <a:t>: Local Beam Search không đảm bảo tìm kiếm lời giải tối ưu. Do thuật toán chỉ tập trung vào một số lượng hữu hạn các trạng thái, có thể bỏ lỡ lời giải tốt hơn nằm ngoài tập hợp này</a:t>
            </a:r>
            <a:r>
              <a:rPr lang="vi-VN" dirty="0" smtClean="0"/>
              <a:t>.</a:t>
            </a:r>
            <a:endParaRPr lang="en-US" dirty="0" smtClean="0"/>
          </a:p>
          <a:p>
            <a:pPr marL="742950" lvl="1" indent="-285750">
              <a:lnSpc>
                <a:spcPct val="150000"/>
              </a:lnSpc>
              <a:buFont typeface="Arial" panose="020B0604020202020204" pitchFamily="34" charset="0"/>
              <a:buChar char="•"/>
            </a:pPr>
            <a:r>
              <a:rPr lang="vi-VN" b="1" dirty="0"/>
              <a:t>Yêu cầu lựa chọn số lượng trạng thái ban đầu chính xác</a:t>
            </a:r>
            <a:r>
              <a:rPr lang="vi-VN" dirty="0"/>
              <a:t>: Hiệu suất của Local Beam Search phụ thuộc rất nhiều vào việc lựa chọn số lượng trạng thái ban đầu (k). Nếu chọn k quá nhỏ, thuật toán có thể không thể khám phá đủ sâu trong không gian tìm kiếm. Ngược lại, nếu chọn k quá lớn, sẽ tốn nhiều bộ nhớ và thời gian tính toán.</a:t>
            </a:r>
          </a:p>
          <a:p>
            <a:pPr marL="742950" lvl="1" indent="-285750">
              <a:lnSpc>
                <a:spcPct val="150000"/>
              </a:lnSpc>
              <a:buFont typeface="Arial" panose="020B0604020202020204" pitchFamily="34" charset="0"/>
              <a:buChar char="•"/>
            </a:pPr>
            <a:endParaRPr lang="vi-VN" dirty="0"/>
          </a:p>
          <a:p>
            <a:pPr marL="742950" lvl="1"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3080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344969" cy="430887"/>
          </a:xfrm>
        </p:spPr>
        <p:txBody>
          <a:bodyPr/>
          <a:lstStyle/>
          <a:p>
            <a:r>
              <a:rPr lang="en-US" sz="2800" dirty="0" err="1">
                <a:solidFill>
                  <a:schemeClr val="tx1"/>
                </a:solidFill>
                <a:latin typeface="Arial" panose="020B0604020202020204" pitchFamily="34" charset="0"/>
                <a:cs typeface="Arial" panose="020B0604020202020204" pitchFamily="34" charset="0"/>
              </a:rPr>
              <a:t>Câu</a:t>
            </a:r>
            <a:r>
              <a:rPr lang="en-US" sz="2800" spc="-1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4: Local Beam Search(</a:t>
            </a:r>
            <a:r>
              <a:rPr lang="en-US" sz="2800" dirty="0" err="1">
                <a:solidFill>
                  <a:schemeClr val="tx1"/>
                </a:solidFill>
                <a:latin typeface="Arial" panose="020B0604020202020204" pitchFamily="34" charset="0"/>
                <a:cs typeface="Arial" panose="020B0604020202020204" pitchFamily="34" charset="0"/>
              </a:rPr>
              <a:t>cont</a:t>
            </a:r>
            <a:r>
              <a:rPr lang="en-US" sz="2800" dirty="0">
                <a:solidFill>
                  <a:schemeClr val="tx1"/>
                </a:solidFill>
                <a:latin typeface="Arial" panose="020B0604020202020204" pitchFamily="34" charset="0"/>
                <a:cs typeface="Arial" panose="020B0604020202020204" pitchFamily="34" charset="0"/>
              </a:rPr>
              <a:t>)</a:t>
            </a:r>
            <a:endParaRPr lang="en-US" sz="2800" dirty="0"/>
          </a:p>
        </p:txBody>
      </p:sp>
      <p:sp>
        <p:nvSpPr>
          <p:cNvPr id="3" name="Text Placeholder 2"/>
          <p:cNvSpPr>
            <a:spLocks noGrp="1"/>
          </p:cNvSpPr>
          <p:nvPr>
            <p:ph type="body" idx="1"/>
          </p:nvPr>
        </p:nvSpPr>
        <p:spPr>
          <a:xfrm>
            <a:off x="228600" y="1143000"/>
            <a:ext cx="8763000" cy="3739485"/>
          </a:xfrm>
        </p:spPr>
        <p:txBody>
          <a:bodyPr/>
          <a:lstStyle/>
          <a:p>
            <a:pPr marL="742950" lvl="1" indent="-285750">
              <a:lnSpc>
                <a:spcPct val="150000"/>
              </a:lnSpc>
              <a:buFont typeface="Arial" panose="020B0604020202020204" pitchFamily="34" charset="0"/>
              <a:buChar char="•"/>
            </a:pPr>
            <a:r>
              <a:rPr lang="vi-VN" b="1" dirty="0">
                <a:latin typeface="Arial" panose="020B0604020202020204" pitchFamily="34" charset="0"/>
                <a:cs typeface="Arial" panose="020B0604020202020204" pitchFamily="34" charset="0"/>
              </a:rPr>
              <a:t>Cần lựa chọn hàm đánh giá phù hợp</a:t>
            </a:r>
            <a:r>
              <a:rPr lang="vi-VN" dirty="0">
                <a:latin typeface="Arial" panose="020B0604020202020204" pitchFamily="34" charset="0"/>
                <a:cs typeface="Arial" panose="020B0604020202020204" pitchFamily="34" charset="0"/>
              </a:rPr>
              <a:t>: Hiệu suất của Local Beam Search phụ thuộc vào việc chọn một hàm đánh giá phù hợp để đánh giá chất lượng của các trạng thái. Nếu hàm đánh giá không phản ánh được mức độ tốt của các trạng thái, thuật toán có thể không tìm được lời giải tốt</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vi-VN" b="1" dirty="0"/>
              <a:t>Khả năng rơi vào </a:t>
            </a:r>
            <a:r>
              <a:rPr lang="en-US" b="1" dirty="0" smtClean="0">
                <a:latin typeface="Arial" panose="020B0604020202020204" pitchFamily="34" charset="0"/>
                <a:cs typeface="Arial" panose="020B0604020202020204" pitchFamily="34" charset="0"/>
              </a:rPr>
              <a:t>local minimum</a:t>
            </a:r>
            <a:r>
              <a:rPr lang="vi-VN" dirty="0" smtClean="0">
                <a:latin typeface="Arial" panose="020B0604020202020204" pitchFamily="34" charset="0"/>
                <a:cs typeface="Arial" panose="020B0604020202020204" pitchFamily="34" charset="0"/>
              </a:rPr>
              <a:t>: </a:t>
            </a:r>
            <a:r>
              <a:rPr lang="vi-VN" dirty="0"/>
              <a:t>Trong một số trường hợp, Local Beam Search có thể rơi vào </a:t>
            </a:r>
            <a:r>
              <a:rPr lang="vi-VN" i="1" dirty="0" smtClean="0"/>
              <a:t>local </a:t>
            </a:r>
            <a:r>
              <a:rPr lang="vi-VN" i="1" dirty="0"/>
              <a:t>minimum </a:t>
            </a:r>
            <a:r>
              <a:rPr lang="vi-VN" dirty="0"/>
              <a:t>hoặc </a:t>
            </a:r>
            <a:r>
              <a:rPr lang="vi-VN" i="1" dirty="0"/>
              <a:t>plateau</a:t>
            </a:r>
            <a:r>
              <a:rPr lang="vi-VN" dirty="0" smtClean="0"/>
              <a:t> </a:t>
            </a:r>
            <a:r>
              <a:rPr lang="vi-VN" dirty="0"/>
              <a:t>- các vùng không có sự cải thiện đáng kể trong đánh giá. Trong những trường hợp này, thuật toán có thể mất thời gian lớn hoặc không thể tìm ra lời giải tốt.</a:t>
            </a:r>
          </a:p>
          <a:p>
            <a:pPr marL="742950" lvl="1"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0757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192569" cy="430887"/>
          </a:xfrm>
        </p:spPr>
        <p:txBody>
          <a:bodyPr/>
          <a:lstStyle/>
          <a:p>
            <a:r>
              <a:rPr lang="en-US" sz="2800" dirty="0" err="1">
                <a:solidFill>
                  <a:schemeClr val="tx1"/>
                </a:solidFill>
                <a:latin typeface="Arial" panose="020B0604020202020204" pitchFamily="34" charset="0"/>
                <a:cs typeface="Arial" panose="020B0604020202020204" pitchFamily="34" charset="0"/>
              </a:rPr>
              <a:t>Câu</a:t>
            </a:r>
            <a:r>
              <a:rPr lang="en-US" sz="2800" spc="-1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4: Local Beam Search(</a:t>
            </a:r>
            <a:r>
              <a:rPr lang="en-US" sz="2800" dirty="0" err="1">
                <a:solidFill>
                  <a:schemeClr val="tx1"/>
                </a:solidFill>
                <a:latin typeface="Arial" panose="020B0604020202020204" pitchFamily="34" charset="0"/>
                <a:cs typeface="Arial" panose="020B0604020202020204" pitchFamily="34" charset="0"/>
              </a:rPr>
              <a:t>cont</a:t>
            </a:r>
            <a:r>
              <a:rPr lang="en-US" sz="2800" dirty="0">
                <a:solidFill>
                  <a:schemeClr val="tx1"/>
                </a:solidFill>
                <a:latin typeface="Arial" panose="020B0604020202020204" pitchFamily="34" charset="0"/>
                <a:cs typeface="Arial" panose="020B0604020202020204" pitchFamily="34" charset="0"/>
              </a:rPr>
              <a:t>)</a:t>
            </a:r>
            <a:endParaRPr lang="en-US" sz="2800" dirty="0"/>
          </a:p>
        </p:txBody>
      </p:sp>
      <p:sp>
        <p:nvSpPr>
          <p:cNvPr id="3" name="Text Placeholder 2"/>
          <p:cNvSpPr>
            <a:spLocks noGrp="1"/>
          </p:cNvSpPr>
          <p:nvPr>
            <p:ph type="body" idx="1"/>
          </p:nvPr>
        </p:nvSpPr>
        <p:spPr>
          <a:xfrm>
            <a:off x="304800" y="914400"/>
            <a:ext cx="8610600" cy="5782802"/>
          </a:xfrm>
        </p:spPr>
        <p:txBody>
          <a:bodyPr/>
          <a:lstStyle/>
          <a:p>
            <a:pPr>
              <a:lnSpc>
                <a:spcPct val="150000"/>
              </a:lnSpc>
            </a:pPr>
            <a:r>
              <a:rPr lang="en-US" sz="1200" b="1" dirty="0">
                <a:latin typeface="Arial" panose="020B0604020202020204" pitchFamily="34" charset="0"/>
                <a:cs typeface="Arial" panose="020B0604020202020204" pitchFamily="34" charset="0"/>
              </a:rPr>
              <a:t>function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local_beam_search</a:t>
            </a:r>
            <a:r>
              <a:rPr lang="en-US" sz="1200" dirty="0">
                <a:latin typeface="Arial" panose="020B0604020202020204" pitchFamily="34" charset="0"/>
                <a:cs typeface="Arial" panose="020B0604020202020204" pitchFamily="34" charset="0"/>
              </a:rPr>
              <a:t>(problem, k) </a:t>
            </a:r>
            <a:r>
              <a:rPr lang="en-US" sz="1200" b="1" dirty="0">
                <a:latin typeface="Arial" panose="020B0604020202020204" pitchFamily="34" charset="0"/>
                <a:cs typeface="Arial" panose="020B0604020202020204" pitchFamily="34" charset="0"/>
              </a:rPr>
              <a:t>returns</a:t>
            </a:r>
            <a:r>
              <a:rPr lang="en-US" sz="1200" dirty="0">
                <a:latin typeface="Arial" panose="020B0604020202020204" pitchFamily="34" charset="0"/>
                <a:cs typeface="Arial" panose="020B0604020202020204" pitchFamily="34" charset="0"/>
              </a:rPr>
              <a:t> path</a:t>
            </a:r>
          </a:p>
          <a:p>
            <a:pPr>
              <a:lnSpc>
                <a:spcPct val="150000"/>
              </a:lnSpc>
            </a:pPr>
            <a:r>
              <a:rPr lang="en-US" sz="1200" dirty="0" smtClean="0">
                <a:latin typeface="Arial" panose="020B0604020202020204" pitchFamily="34" charset="0"/>
                <a:cs typeface="Arial" panose="020B0604020202020204" pitchFamily="34" charset="0"/>
              </a:rPr>
              <a:t>    path ← an empty list to store the final path</a:t>
            </a:r>
          </a:p>
          <a:p>
            <a:pPr>
              <a:lnSpc>
                <a:spcPct val="150000"/>
              </a:lnSpc>
            </a:pP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current_state</a:t>
            </a:r>
            <a:r>
              <a:rPr lang="en-US" sz="1200" dirty="0" smtClean="0">
                <a:latin typeface="Arial" panose="020B0604020202020204" pitchFamily="34" charset="0"/>
                <a:cs typeface="Arial" panose="020B0604020202020204" pitchFamily="34" charset="0"/>
              </a:rPr>
              <a:t> ← MAKE-NODE(</a:t>
            </a:r>
            <a:r>
              <a:rPr lang="en-US" sz="1200" dirty="0" err="1" smtClean="0">
                <a:latin typeface="Arial" panose="020B0604020202020204" pitchFamily="34" charset="0"/>
                <a:cs typeface="Arial" panose="020B0604020202020204" pitchFamily="34" charset="0"/>
              </a:rPr>
              <a:t>problem.get</a:t>
            </a:r>
            <a:r>
              <a:rPr lang="en-US" sz="1200" dirty="0" smtClean="0">
                <a:latin typeface="Arial" panose="020B0604020202020204" pitchFamily="34" charset="0"/>
                <a:cs typeface="Arial" panose="020B0604020202020204" pitchFamily="34" charset="0"/>
              </a:rPr>
              <a:t>-randomly-state)</a:t>
            </a:r>
          </a:p>
          <a:p>
            <a:pPr indent="114300">
              <a:lnSpc>
                <a:spcPct val="150000"/>
              </a:lnSpc>
            </a:pPr>
            <a:r>
              <a:rPr lang="en-US" sz="1200" dirty="0" smtClean="0">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rPr>
              <a:t>loop do</a:t>
            </a:r>
          </a:p>
          <a:p>
            <a:pPr marL="631825">
              <a:lnSpc>
                <a:spcPct val="150000"/>
              </a:lnSpc>
            </a:pP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next_states</a:t>
            </a:r>
            <a:r>
              <a:rPr lang="en-US" sz="1200" dirty="0" smtClean="0">
                <a:latin typeface="Arial" panose="020B0604020202020204" pitchFamily="34" charset="0"/>
                <a:cs typeface="Arial" panose="020B0604020202020204" pitchFamily="34" charset="0"/>
              </a:rPr>
              <a:t> ← an empty list to store all successors of the k current states</a:t>
            </a:r>
          </a:p>
          <a:p>
            <a:pPr marL="631825">
              <a:lnSpc>
                <a:spcPct val="150000"/>
              </a:lnSpc>
            </a:pPr>
            <a:r>
              <a:rPr lang="en-US" sz="1200" dirty="0" smtClean="0">
                <a:latin typeface="Arial" panose="020B0604020202020204" pitchFamily="34" charset="0"/>
                <a:cs typeface="Arial" panose="020B0604020202020204" pitchFamily="34" charset="0"/>
              </a:rPr>
              <a:t>        // Generate all successors of the k current states</a:t>
            </a:r>
          </a:p>
          <a:p>
            <a:pPr marL="631825">
              <a:lnSpc>
                <a:spcPct val="150000"/>
              </a:lnSpc>
            </a:pPr>
            <a:r>
              <a:rPr lang="en-US" sz="1200" dirty="0" smtClean="0">
                <a:latin typeface="Arial" panose="020B0604020202020204" pitchFamily="34" charset="0"/>
                <a:cs typeface="Arial" panose="020B0604020202020204" pitchFamily="34" charset="0"/>
              </a:rPr>
              <a:t>        next-</a:t>
            </a:r>
            <a:r>
              <a:rPr lang="en-US" sz="1200" dirty="0" err="1" smtClean="0">
                <a:latin typeface="Arial" panose="020B0604020202020204" pitchFamily="34" charset="0"/>
                <a:cs typeface="Arial" panose="020B0604020202020204" pitchFamily="34" charset="0"/>
              </a:rPr>
              <a:t>state.extend</a:t>
            </a:r>
            <a:r>
              <a:rPr lang="en-US" sz="1200" dirty="0" smtClean="0">
                <a:latin typeface="Arial" panose="020B0604020202020204" pitchFamily="34" charset="0"/>
                <a:cs typeface="Arial" panose="020B0604020202020204" pitchFamily="34" charset="0"/>
              </a:rPr>
              <a:t>(all successor of the k current states)</a:t>
            </a:r>
            <a:endParaRPr lang="en-US" sz="1200" dirty="0">
              <a:latin typeface="Arial" panose="020B0604020202020204" pitchFamily="34" charset="0"/>
              <a:cs typeface="Arial" panose="020B0604020202020204" pitchFamily="34" charset="0"/>
            </a:endParaRPr>
          </a:p>
          <a:p>
            <a:pPr marL="631825">
              <a:lnSpc>
                <a:spcPct val="150000"/>
              </a:lnSpc>
            </a:pPr>
            <a:r>
              <a:rPr lang="en-US" sz="1200" dirty="0">
                <a:latin typeface="Arial" panose="020B0604020202020204" pitchFamily="34" charset="0"/>
                <a:cs typeface="Arial" panose="020B0604020202020204" pitchFamily="34" charset="0"/>
              </a:rPr>
              <a:t>        // Sort the current states and the next states</a:t>
            </a:r>
          </a:p>
          <a:p>
            <a:pPr marL="631825">
              <a:lnSpc>
                <a:spcPct val="150000"/>
              </a:lnSpc>
            </a:pP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sorted_current</a:t>
            </a:r>
            <a:r>
              <a:rPr lang="en-US" sz="1200" dirty="0">
                <a:latin typeface="Arial" panose="020B0604020202020204" pitchFamily="34" charset="0"/>
                <a:cs typeface="Arial" panose="020B0604020202020204" pitchFamily="34" charset="0"/>
              </a:rPr>
              <a:t> ← sort </a:t>
            </a:r>
            <a:r>
              <a:rPr lang="en-US" sz="1200" dirty="0" err="1">
                <a:latin typeface="Arial" panose="020B0604020202020204" pitchFamily="34" charset="0"/>
                <a:cs typeface="Arial" panose="020B0604020202020204" pitchFamily="34" charset="0"/>
              </a:rPr>
              <a:t>current_states</a:t>
            </a:r>
            <a:r>
              <a:rPr lang="en-US" sz="1200" dirty="0">
                <a:latin typeface="Arial" panose="020B0604020202020204" pitchFamily="34" charset="0"/>
                <a:cs typeface="Arial" panose="020B0604020202020204" pitchFamily="34" charset="0"/>
              </a:rPr>
              <a:t> by the evaluation function value in descending order</a:t>
            </a:r>
          </a:p>
          <a:p>
            <a:pPr marL="631825">
              <a:lnSpc>
                <a:spcPct val="150000"/>
              </a:lnSpc>
            </a:pP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sorted_next_state</a:t>
            </a:r>
            <a:r>
              <a:rPr lang="en-US" sz="1200" dirty="0">
                <a:latin typeface="Arial" panose="020B0604020202020204" pitchFamily="34" charset="0"/>
                <a:cs typeface="Arial" panose="020B0604020202020204" pitchFamily="34" charset="0"/>
              </a:rPr>
              <a:t> ← sort </a:t>
            </a:r>
            <a:r>
              <a:rPr lang="en-US" sz="1200" dirty="0" err="1">
                <a:latin typeface="Arial" panose="020B0604020202020204" pitchFamily="34" charset="0"/>
                <a:cs typeface="Arial" panose="020B0604020202020204" pitchFamily="34" charset="0"/>
              </a:rPr>
              <a:t>next_states</a:t>
            </a:r>
            <a:r>
              <a:rPr lang="en-US" sz="1200" dirty="0">
                <a:latin typeface="Arial" panose="020B0604020202020204" pitchFamily="34" charset="0"/>
                <a:cs typeface="Arial" panose="020B0604020202020204" pitchFamily="34" charset="0"/>
              </a:rPr>
              <a:t> by the evaluation function value in descending </a:t>
            </a:r>
            <a:r>
              <a:rPr lang="en-US" sz="1200" dirty="0" smtClean="0">
                <a:latin typeface="Arial" panose="020B0604020202020204" pitchFamily="34" charset="0"/>
                <a:cs typeface="Arial" panose="020B0604020202020204" pitchFamily="34" charset="0"/>
              </a:rPr>
              <a:t>order</a:t>
            </a:r>
            <a:endParaRPr lang="en-US" sz="1200" dirty="0">
              <a:latin typeface="Arial" panose="020B0604020202020204" pitchFamily="34" charset="0"/>
              <a:cs typeface="Arial" panose="020B0604020202020204" pitchFamily="34" charset="0"/>
            </a:endParaRPr>
          </a:p>
          <a:p>
            <a:pPr marL="631825">
              <a:lnSpc>
                <a:spcPct val="150000"/>
              </a:lnSpc>
            </a:pPr>
            <a:r>
              <a:rPr lang="en-US" sz="1200" dirty="0">
                <a:latin typeface="Arial" panose="020B0604020202020204" pitchFamily="34" charset="0"/>
                <a:cs typeface="Arial" panose="020B0604020202020204" pitchFamily="34" charset="0"/>
              </a:rPr>
              <a:t>        // Get the maximum current state and the maximum next state</a:t>
            </a:r>
          </a:p>
          <a:p>
            <a:pPr marL="631825">
              <a:lnSpc>
                <a:spcPct val="150000"/>
              </a:lnSpc>
            </a:pP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current_max</a:t>
            </a:r>
            <a:r>
              <a:rPr lang="en-US" sz="1200" dirty="0">
                <a:latin typeface="Arial" panose="020B0604020202020204" pitchFamily="34" charset="0"/>
                <a:cs typeface="Arial" panose="020B0604020202020204" pitchFamily="34" charset="0"/>
              </a:rPr>
              <a:t> ← </a:t>
            </a:r>
            <a:r>
              <a:rPr lang="en-US" sz="1200" dirty="0" smtClean="0">
                <a:latin typeface="Arial" panose="020B0604020202020204" pitchFamily="34" charset="0"/>
                <a:cs typeface="Arial" panose="020B0604020202020204" pitchFamily="34" charset="0"/>
              </a:rPr>
              <a:t>get the first item in sorted-current list</a:t>
            </a:r>
          </a:p>
          <a:p>
            <a:pPr marL="631825">
              <a:lnSpc>
                <a:spcPct val="150000"/>
              </a:lnSpc>
            </a:pP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next_max</a:t>
            </a:r>
            <a:r>
              <a:rPr lang="en-US" sz="1200" dirty="0" smtClean="0">
                <a:latin typeface="Arial" panose="020B0604020202020204" pitchFamily="34" charset="0"/>
                <a:cs typeface="Arial" panose="020B0604020202020204" pitchFamily="34" charset="0"/>
              </a:rPr>
              <a:t> ← </a:t>
            </a:r>
            <a:r>
              <a:rPr lang="en-US" sz="1200" dirty="0">
                <a:latin typeface="Arial" panose="020B0604020202020204" pitchFamily="34" charset="0"/>
                <a:cs typeface="Arial" panose="020B0604020202020204" pitchFamily="34" charset="0"/>
              </a:rPr>
              <a:t>get the first item in </a:t>
            </a:r>
            <a:r>
              <a:rPr lang="en-US" sz="1200" dirty="0" smtClean="0">
                <a:latin typeface="Arial" panose="020B0604020202020204" pitchFamily="34" charset="0"/>
                <a:cs typeface="Arial" panose="020B0604020202020204" pitchFamily="34" charset="0"/>
              </a:rPr>
              <a:t>sorted-next </a:t>
            </a:r>
            <a:r>
              <a:rPr lang="en-US" sz="1200" dirty="0">
                <a:latin typeface="Arial" panose="020B0604020202020204" pitchFamily="34" charset="0"/>
                <a:cs typeface="Arial" panose="020B0604020202020204" pitchFamily="34" charset="0"/>
              </a:rPr>
              <a:t>list</a:t>
            </a:r>
          </a:p>
          <a:p>
            <a:pPr marL="631825">
              <a:lnSpc>
                <a:spcPct val="150000"/>
              </a:lnSpc>
            </a:pP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Check if reaching the goal state or not</a:t>
            </a:r>
          </a:p>
          <a:p>
            <a:pPr marL="631825">
              <a:lnSpc>
                <a:spcPct val="150000"/>
              </a:lnSpc>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if </a:t>
            </a:r>
            <a:r>
              <a:rPr lang="en-US" sz="1200" dirty="0" err="1">
                <a:latin typeface="Arial" panose="020B0604020202020204" pitchFamily="34" charset="0"/>
                <a:cs typeface="Arial" panose="020B0604020202020204" pitchFamily="34" charset="0"/>
              </a:rPr>
              <a:t>problem.evaluate_state</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next_max.state</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problem.evaluate_state</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current_max.state</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then</a:t>
            </a:r>
          </a:p>
          <a:p>
            <a:pPr marL="631825">
              <a:lnSpc>
                <a:spcPct val="150000"/>
              </a:lnSpc>
            </a:pP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save the current max node</a:t>
            </a:r>
            <a:endParaRPr lang="en-US" sz="1200" dirty="0">
              <a:latin typeface="Arial" panose="020B0604020202020204" pitchFamily="34" charset="0"/>
              <a:cs typeface="Arial" panose="020B0604020202020204" pitchFamily="34" charset="0"/>
            </a:endParaRPr>
          </a:p>
          <a:p>
            <a:pPr marL="631825">
              <a:lnSpc>
                <a:spcPct val="150000"/>
              </a:lnSpc>
            </a:pPr>
            <a:r>
              <a:rPr lang="en-US" sz="1200" dirty="0">
                <a:latin typeface="Arial" panose="020B0604020202020204" pitchFamily="34" charset="0"/>
                <a:cs typeface="Arial" panose="020B0604020202020204" pitchFamily="34" charset="0"/>
              </a:rPr>
              <a:t>            break the </a:t>
            </a:r>
            <a:r>
              <a:rPr lang="en-US" sz="1200" dirty="0" smtClean="0">
                <a:latin typeface="Arial" panose="020B0604020202020204" pitchFamily="34" charset="0"/>
                <a:cs typeface="Arial" panose="020B0604020202020204" pitchFamily="34" charset="0"/>
              </a:rPr>
              <a:t>loop</a:t>
            </a:r>
            <a:endParaRPr lang="en-US" sz="1200" dirty="0">
              <a:latin typeface="Arial" panose="020B0604020202020204" pitchFamily="34" charset="0"/>
              <a:cs typeface="Arial" panose="020B0604020202020204" pitchFamily="34" charset="0"/>
            </a:endParaRPr>
          </a:p>
          <a:p>
            <a:pPr marL="631825">
              <a:lnSpc>
                <a:spcPct val="150000"/>
              </a:lnSpc>
            </a:pPr>
            <a:r>
              <a:rPr lang="en-US" sz="1200" b="1" dirty="0" smtClean="0">
                <a:latin typeface="Arial" panose="020B0604020202020204" pitchFamily="34" charset="0"/>
                <a:cs typeface="Arial" panose="020B0604020202020204" pitchFamily="34" charset="0"/>
              </a:rPr>
              <a:t>        if </a:t>
            </a:r>
            <a:r>
              <a:rPr lang="en-US" sz="1200" dirty="0" smtClean="0">
                <a:latin typeface="Arial" panose="020B0604020202020204" pitchFamily="34" charset="0"/>
                <a:cs typeface="Arial" panose="020B0604020202020204" pitchFamily="34" charset="0"/>
              </a:rPr>
              <a:t>the goal not found, select k best successor from the </a:t>
            </a:r>
            <a:r>
              <a:rPr lang="en-US" sz="1200" dirty="0" err="1" smtClean="0">
                <a:latin typeface="Arial" panose="020B0604020202020204" pitchFamily="34" charset="0"/>
                <a:cs typeface="Arial" panose="020B0604020202020204" pitchFamily="34" charset="0"/>
              </a:rPr>
              <a:t>sorted_next_state</a:t>
            </a:r>
            <a:r>
              <a:rPr lang="en-US" sz="1200" dirty="0" smtClean="0">
                <a:latin typeface="Arial" panose="020B0604020202020204" pitchFamily="34" charset="0"/>
                <a:cs typeface="Arial" panose="020B0604020202020204" pitchFamily="34" charset="0"/>
              </a:rPr>
              <a:t> and repeat</a:t>
            </a:r>
          </a:p>
          <a:p>
            <a:pPr indent="228600">
              <a:lnSpc>
                <a:spcPct val="150000"/>
              </a:lnSpc>
            </a:pPr>
            <a:r>
              <a:rPr lang="en-US" sz="1200" dirty="0">
                <a:latin typeface="Arial" panose="020B0604020202020204" pitchFamily="34" charset="0"/>
                <a:cs typeface="Arial" panose="020B0604020202020204" pitchFamily="34" charset="0"/>
              </a:rPr>
              <a:t>  Reconstruct the path from the maximum node to the root</a:t>
            </a:r>
            <a:endParaRPr lang="en-US" sz="1200" dirty="0" smtClean="0">
              <a:latin typeface="Arial" panose="020B0604020202020204" pitchFamily="34" charset="0"/>
              <a:cs typeface="Arial" panose="020B0604020202020204" pitchFamily="34" charset="0"/>
            </a:endParaRPr>
          </a:p>
          <a:p>
            <a:pPr>
              <a:lnSpc>
                <a:spcPct val="150000"/>
              </a:lnSpc>
            </a:pPr>
            <a:r>
              <a:rPr lang="en-US" sz="1200" b="1" dirty="0" smtClean="0">
                <a:latin typeface="Arial" panose="020B0604020202020204" pitchFamily="34" charset="0"/>
                <a:cs typeface="Arial" panose="020B0604020202020204" pitchFamily="34" charset="0"/>
              </a:rPr>
              <a:t>return</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path</a:t>
            </a:r>
          </a:p>
          <a:p>
            <a:pPr>
              <a:lnSpc>
                <a:spcPct val="150000"/>
              </a:lnSpc>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8969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831" y="47066"/>
            <a:ext cx="6242050" cy="613936"/>
          </a:xfrm>
          <a:prstGeom prst="rect">
            <a:avLst/>
          </a:prstGeom>
        </p:spPr>
        <p:txBody>
          <a:bodyPr vert="horz" wrap="square" lIns="0" tIns="120319" rIns="0" bIns="0" rtlCol="0">
            <a:spAutoFit/>
          </a:bodyPr>
          <a:lstStyle/>
          <a:p>
            <a:pPr marL="113030">
              <a:lnSpc>
                <a:spcPct val="100000"/>
              </a:lnSpc>
              <a:spcBef>
                <a:spcPts val="100"/>
              </a:spcBef>
            </a:pPr>
            <a:r>
              <a:rPr sz="3200" dirty="0" err="1"/>
              <a:t>Câu</a:t>
            </a:r>
            <a:r>
              <a:rPr sz="3200" spc="-10" dirty="0"/>
              <a:t> </a:t>
            </a:r>
            <a:r>
              <a:rPr lang="en-US" sz="3200" dirty="0" smtClean="0"/>
              <a:t>4: Local Beam Search</a:t>
            </a:r>
            <a:endParaRPr sz="3200" dirty="0"/>
          </a:p>
        </p:txBody>
      </p:sp>
      <p:sp>
        <p:nvSpPr>
          <p:cNvPr id="3" name="TextBox 2"/>
          <p:cNvSpPr txBox="1"/>
          <p:nvPr/>
        </p:nvSpPr>
        <p:spPr>
          <a:xfrm>
            <a:off x="2147170" y="6009455"/>
            <a:ext cx="4903907" cy="369332"/>
          </a:xfrm>
          <a:prstGeom prst="rect">
            <a:avLst/>
          </a:prstGeom>
          <a:noFill/>
        </p:spPr>
        <p:txBody>
          <a:bodyPr wrap="none" rtlCol="0">
            <a:spAutoFit/>
          </a:bodyPr>
          <a:lstStyle/>
          <a:p>
            <a:r>
              <a:rPr lang="en-US" dirty="0" err="1" smtClean="0"/>
              <a:t>Hình</a:t>
            </a:r>
            <a:r>
              <a:rPr lang="en-US" dirty="0" smtClean="0"/>
              <a:t> 3: </a:t>
            </a:r>
            <a:r>
              <a:rPr lang="en-US" dirty="0" err="1" smtClean="0"/>
              <a:t>Biểu</a:t>
            </a:r>
            <a:r>
              <a:rPr lang="en-US" dirty="0" smtClean="0"/>
              <a:t> </a:t>
            </a:r>
            <a:r>
              <a:rPr lang="en-US" dirty="0" err="1" smtClean="0"/>
              <a:t>đồ</a:t>
            </a:r>
            <a:r>
              <a:rPr lang="en-US" dirty="0" smtClean="0"/>
              <a:t> </a:t>
            </a:r>
            <a:r>
              <a:rPr lang="en-US" dirty="0" err="1" smtClean="0"/>
              <a:t>trực</a:t>
            </a:r>
            <a:r>
              <a:rPr lang="en-US" dirty="0" smtClean="0"/>
              <a:t> </a:t>
            </a:r>
            <a:r>
              <a:rPr lang="en-US" dirty="0" err="1" smtClean="0"/>
              <a:t>quan</a:t>
            </a:r>
            <a:r>
              <a:rPr lang="en-US" dirty="0" smtClean="0"/>
              <a:t> Local Beam Search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2" y="990600"/>
            <a:ext cx="7315215" cy="5018855"/>
          </a:xfrm>
          <a:prstGeom prst="rect">
            <a:avLst/>
          </a:prstGeom>
        </p:spPr>
      </p:pic>
    </p:spTree>
    <p:extLst>
      <p:ext uri="{BB962C8B-B14F-4D97-AF65-F5344CB8AC3E}">
        <p14:creationId xmlns:p14="http://schemas.microsoft.com/office/powerpoint/2010/main" val="1459451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4742" rIns="0" bIns="0" rtlCol="0">
            <a:spAutoFit/>
          </a:bodyPr>
          <a:lstStyle/>
          <a:p>
            <a:pPr marL="113030">
              <a:lnSpc>
                <a:spcPct val="100000"/>
              </a:lnSpc>
              <a:spcBef>
                <a:spcPts val="105"/>
              </a:spcBef>
            </a:pPr>
            <a:r>
              <a:rPr dirty="0"/>
              <a:t>Phân</a:t>
            </a:r>
            <a:r>
              <a:rPr spc="-45" dirty="0"/>
              <a:t> </a:t>
            </a:r>
            <a:r>
              <a:rPr dirty="0"/>
              <a:t>công</a:t>
            </a:r>
            <a:r>
              <a:rPr spc="-15" dirty="0"/>
              <a:t> </a:t>
            </a:r>
            <a:r>
              <a:rPr dirty="0"/>
              <a:t>công</a:t>
            </a:r>
            <a:r>
              <a:rPr spc="-35" dirty="0"/>
              <a:t> </a:t>
            </a:r>
            <a:r>
              <a:rPr spc="-20" dirty="0"/>
              <a:t>việc</a:t>
            </a:r>
          </a:p>
        </p:txBody>
      </p:sp>
      <p:graphicFrame>
        <p:nvGraphicFramePr>
          <p:cNvPr id="3" name="object 3"/>
          <p:cNvGraphicFramePr>
            <a:graphicFrameLocks noGrp="1"/>
          </p:cNvGraphicFramePr>
          <p:nvPr>
            <p:extLst>
              <p:ext uri="{D42A27DB-BD31-4B8C-83A1-F6EECF244321}">
                <p14:modId xmlns:p14="http://schemas.microsoft.com/office/powerpoint/2010/main" val="397442922"/>
              </p:ext>
            </p:extLst>
          </p:nvPr>
        </p:nvGraphicFramePr>
        <p:xfrm>
          <a:off x="40333" y="990600"/>
          <a:ext cx="9050654" cy="5562600"/>
        </p:xfrm>
        <a:graphic>
          <a:graphicData uri="http://schemas.openxmlformats.org/drawingml/2006/table">
            <a:tbl>
              <a:tblPr firstRow="1" bandRow="1">
                <a:tableStyleId>{2D5ABB26-0587-4C30-8999-92F81FD0307C}</a:tableStyleId>
              </a:tblPr>
              <a:tblGrid>
                <a:gridCol w="158305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3047999">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763395">
                <a:tc>
                  <a:txBody>
                    <a:bodyPr/>
                    <a:lstStyle/>
                    <a:p>
                      <a:pPr>
                        <a:lnSpc>
                          <a:spcPct val="100000"/>
                        </a:lnSpc>
                        <a:spcBef>
                          <a:spcPts val="30"/>
                        </a:spcBef>
                      </a:pPr>
                      <a:endParaRPr sz="1800" dirty="0">
                        <a:solidFill>
                          <a:schemeClr val="tx1"/>
                        </a:solidFill>
                        <a:latin typeface="Times New Roman"/>
                        <a:cs typeface="Times New Roman"/>
                      </a:endParaRPr>
                    </a:p>
                    <a:p>
                      <a:pPr algn="ctr">
                        <a:lnSpc>
                          <a:spcPct val="100000"/>
                        </a:lnSpc>
                        <a:spcBef>
                          <a:spcPts val="5"/>
                        </a:spcBef>
                      </a:pPr>
                      <a:r>
                        <a:rPr sz="1800" dirty="0">
                          <a:solidFill>
                            <a:schemeClr val="tx1"/>
                          </a:solidFill>
                          <a:latin typeface="Calibri"/>
                          <a:cs typeface="Calibri"/>
                        </a:rPr>
                        <a:t>Họ</a:t>
                      </a:r>
                      <a:r>
                        <a:rPr sz="1800" spc="-10" dirty="0">
                          <a:solidFill>
                            <a:schemeClr val="tx1"/>
                          </a:solidFill>
                          <a:latin typeface="Calibri"/>
                          <a:cs typeface="Calibri"/>
                        </a:rPr>
                        <a:t> </a:t>
                      </a:r>
                      <a:r>
                        <a:rPr sz="1800" dirty="0">
                          <a:solidFill>
                            <a:schemeClr val="tx1"/>
                          </a:solidFill>
                          <a:latin typeface="Calibri"/>
                          <a:cs typeface="Calibri"/>
                        </a:rPr>
                        <a:t>và</a:t>
                      </a:r>
                      <a:r>
                        <a:rPr sz="1800" spc="-15" dirty="0">
                          <a:solidFill>
                            <a:schemeClr val="tx1"/>
                          </a:solidFill>
                          <a:latin typeface="Calibri"/>
                          <a:cs typeface="Calibri"/>
                        </a:rPr>
                        <a:t> </a:t>
                      </a:r>
                      <a:r>
                        <a:rPr sz="1800" spc="-25" dirty="0">
                          <a:solidFill>
                            <a:schemeClr val="tx1"/>
                          </a:solidFill>
                          <a:latin typeface="Calibri"/>
                          <a:cs typeface="Calibri"/>
                        </a:rPr>
                        <a:t>tên</a:t>
                      </a:r>
                      <a:endParaRPr sz="1800" dirty="0">
                        <a:solidFill>
                          <a:schemeClr val="tx1"/>
                        </a:solidFill>
                        <a:latin typeface="Calibri"/>
                        <a:cs typeface="Calibri"/>
                      </a:endParaRPr>
                    </a:p>
                  </a:txBody>
                  <a:tcPr marL="0" marR="0" marT="38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nSpc>
                          <a:spcPct val="100000"/>
                        </a:lnSpc>
                        <a:spcBef>
                          <a:spcPts val="30"/>
                        </a:spcBef>
                      </a:pPr>
                      <a:endParaRPr sz="1800">
                        <a:solidFill>
                          <a:schemeClr val="tx1"/>
                        </a:solidFill>
                        <a:latin typeface="Times New Roman"/>
                        <a:cs typeface="Times New Roman"/>
                      </a:endParaRPr>
                    </a:p>
                    <a:p>
                      <a:pPr algn="ctr">
                        <a:lnSpc>
                          <a:spcPct val="100000"/>
                        </a:lnSpc>
                        <a:spcBef>
                          <a:spcPts val="5"/>
                        </a:spcBef>
                      </a:pPr>
                      <a:r>
                        <a:rPr sz="1800" spc="-20" dirty="0">
                          <a:solidFill>
                            <a:schemeClr val="tx1"/>
                          </a:solidFill>
                          <a:latin typeface="Calibri"/>
                          <a:cs typeface="Calibri"/>
                        </a:rPr>
                        <a:t>MSSV</a:t>
                      </a:r>
                      <a:endParaRPr sz="1800">
                        <a:solidFill>
                          <a:schemeClr val="tx1"/>
                        </a:solidFill>
                        <a:latin typeface="Calibri"/>
                        <a:cs typeface="Calibri"/>
                      </a:endParaRPr>
                    </a:p>
                  </a:txBody>
                  <a:tcPr marL="0" marR="0" marT="38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nSpc>
                          <a:spcPct val="100000"/>
                        </a:lnSpc>
                        <a:spcBef>
                          <a:spcPts val="30"/>
                        </a:spcBef>
                      </a:pPr>
                      <a:endParaRPr sz="1800" dirty="0">
                        <a:solidFill>
                          <a:schemeClr val="tx1"/>
                        </a:solidFill>
                        <a:latin typeface="Times New Roman"/>
                        <a:cs typeface="Times New Roman"/>
                      </a:endParaRPr>
                    </a:p>
                    <a:p>
                      <a:pPr marL="2540" algn="ctr">
                        <a:lnSpc>
                          <a:spcPct val="100000"/>
                        </a:lnSpc>
                        <a:spcBef>
                          <a:spcPts val="5"/>
                        </a:spcBef>
                      </a:pPr>
                      <a:r>
                        <a:rPr sz="1800" spc="-10" dirty="0">
                          <a:solidFill>
                            <a:schemeClr val="tx1"/>
                          </a:solidFill>
                          <a:latin typeface="Calibri"/>
                          <a:cs typeface="Calibri"/>
                        </a:rPr>
                        <a:t>Email</a:t>
                      </a:r>
                      <a:endParaRPr sz="1800" dirty="0">
                        <a:solidFill>
                          <a:schemeClr val="tx1"/>
                        </a:solidFill>
                        <a:latin typeface="Calibri"/>
                        <a:cs typeface="Calibri"/>
                      </a:endParaRPr>
                    </a:p>
                  </a:txBody>
                  <a:tcPr marL="0" marR="0" marT="38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nSpc>
                          <a:spcPct val="100000"/>
                        </a:lnSpc>
                        <a:spcBef>
                          <a:spcPts val="30"/>
                        </a:spcBef>
                      </a:pPr>
                      <a:endParaRPr sz="1800">
                        <a:solidFill>
                          <a:schemeClr val="tx1"/>
                        </a:solidFill>
                        <a:latin typeface="Times New Roman"/>
                        <a:cs typeface="Times New Roman"/>
                      </a:endParaRPr>
                    </a:p>
                    <a:p>
                      <a:pPr algn="ctr">
                        <a:lnSpc>
                          <a:spcPct val="100000"/>
                        </a:lnSpc>
                        <a:spcBef>
                          <a:spcPts val="5"/>
                        </a:spcBef>
                      </a:pPr>
                      <a:r>
                        <a:rPr sz="1800" dirty="0">
                          <a:solidFill>
                            <a:schemeClr val="tx1"/>
                          </a:solidFill>
                          <a:latin typeface="Calibri"/>
                          <a:cs typeface="Calibri"/>
                        </a:rPr>
                        <a:t>Phần</a:t>
                      </a:r>
                      <a:r>
                        <a:rPr sz="1800" spc="-30" dirty="0">
                          <a:solidFill>
                            <a:schemeClr val="tx1"/>
                          </a:solidFill>
                          <a:latin typeface="Calibri"/>
                          <a:cs typeface="Calibri"/>
                        </a:rPr>
                        <a:t> </a:t>
                      </a:r>
                      <a:r>
                        <a:rPr sz="1800" dirty="0">
                          <a:solidFill>
                            <a:schemeClr val="tx1"/>
                          </a:solidFill>
                          <a:latin typeface="Calibri"/>
                          <a:cs typeface="Calibri"/>
                        </a:rPr>
                        <a:t>phụ</a:t>
                      </a:r>
                      <a:r>
                        <a:rPr sz="1800" spc="-30" dirty="0">
                          <a:solidFill>
                            <a:schemeClr val="tx1"/>
                          </a:solidFill>
                          <a:latin typeface="Calibri"/>
                          <a:cs typeface="Calibri"/>
                        </a:rPr>
                        <a:t> </a:t>
                      </a:r>
                      <a:r>
                        <a:rPr sz="1800" spc="-20" dirty="0">
                          <a:solidFill>
                            <a:schemeClr val="tx1"/>
                          </a:solidFill>
                          <a:latin typeface="Calibri"/>
                          <a:cs typeface="Calibri"/>
                        </a:rPr>
                        <a:t>trách</a:t>
                      </a:r>
                      <a:endParaRPr sz="1800">
                        <a:solidFill>
                          <a:schemeClr val="tx1"/>
                        </a:solidFill>
                        <a:latin typeface="Calibri"/>
                        <a:cs typeface="Calibri"/>
                      </a:endParaRPr>
                    </a:p>
                  </a:txBody>
                  <a:tcPr marL="0" marR="0" marT="38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marL="151130" marR="142875" indent="170180">
                        <a:lnSpc>
                          <a:spcPct val="100000"/>
                        </a:lnSpc>
                        <a:spcBef>
                          <a:spcPts val="1025"/>
                        </a:spcBef>
                      </a:pPr>
                      <a:r>
                        <a:rPr sz="1800" dirty="0">
                          <a:solidFill>
                            <a:schemeClr val="tx1"/>
                          </a:solidFill>
                          <a:latin typeface="Calibri"/>
                          <a:cs typeface="Calibri"/>
                        </a:rPr>
                        <a:t>Mức</a:t>
                      </a:r>
                      <a:r>
                        <a:rPr sz="1800" spc="-30" dirty="0">
                          <a:solidFill>
                            <a:schemeClr val="tx1"/>
                          </a:solidFill>
                          <a:latin typeface="Calibri"/>
                          <a:cs typeface="Calibri"/>
                        </a:rPr>
                        <a:t> </a:t>
                      </a:r>
                      <a:r>
                        <a:rPr sz="1800" spc="-35" dirty="0">
                          <a:solidFill>
                            <a:schemeClr val="tx1"/>
                          </a:solidFill>
                          <a:latin typeface="Calibri"/>
                          <a:cs typeface="Calibri"/>
                        </a:rPr>
                        <a:t>độ </a:t>
                      </a:r>
                      <a:r>
                        <a:rPr sz="1800" dirty="0">
                          <a:solidFill>
                            <a:schemeClr val="tx1"/>
                          </a:solidFill>
                          <a:latin typeface="Calibri"/>
                          <a:cs typeface="Calibri"/>
                        </a:rPr>
                        <a:t>hoàn</a:t>
                      </a:r>
                      <a:r>
                        <a:rPr sz="1800" spc="-40" dirty="0">
                          <a:solidFill>
                            <a:schemeClr val="tx1"/>
                          </a:solidFill>
                          <a:latin typeface="Calibri"/>
                          <a:cs typeface="Calibri"/>
                        </a:rPr>
                        <a:t> </a:t>
                      </a:r>
                      <a:r>
                        <a:rPr sz="1800" spc="-10" dirty="0">
                          <a:solidFill>
                            <a:schemeClr val="tx1"/>
                          </a:solidFill>
                          <a:latin typeface="Calibri"/>
                          <a:cs typeface="Calibri"/>
                        </a:rPr>
                        <a:t>thành</a:t>
                      </a:r>
                      <a:endParaRPr sz="1800">
                        <a:solidFill>
                          <a:schemeClr val="tx1"/>
                        </a:solidFill>
                        <a:latin typeface="Calibri"/>
                        <a:cs typeface="Calibri"/>
                      </a:endParaRPr>
                    </a:p>
                  </a:txBody>
                  <a:tcPr marL="0" marR="0" marT="130175"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extLst>
                  <a:ext uri="{0D108BD9-81ED-4DB2-BD59-A6C34878D82A}">
                    <a16:rowId xmlns:a16="http://schemas.microsoft.com/office/drawing/2014/main" val="10000"/>
                  </a:ext>
                </a:extLst>
              </a:tr>
              <a:tr h="1082053">
                <a:tc>
                  <a:txBody>
                    <a:bodyPr/>
                    <a:lstStyle/>
                    <a:p>
                      <a:pPr>
                        <a:lnSpc>
                          <a:spcPct val="100000"/>
                        </a:lnSpc>
                        <a:spcBef>
                          <a:spcPts val="330"/>
                        </a:spcBef>
                      </a:pPr>
                      <a:endParaRPr sz="1800" dirty="0">
                        <a:solidFill>
                          <a:schemeClr val="tx1"/>
                        </a:solidFill>
                        <a:latin typeface="Times New Roman"/>
                        <a:cs typeface="Times New Roman"/>
                      </a:endParaRPr>
                    </a:p>
                    <a:p>
                      <a:pPr marL="485140" marR="260985" indent="-216535">
                        <a:lnSpc>
                          <a:spcPct val="100000"/>
                        </a:lnSpc>
                        <a:spcBef>
                          <a:spcPts val="5"/>
                        </a:spcBef>
                      </a:pPr>
                      <a:r>
                        <a:rPr sz="1800" dirty="0">
                          <a:solidFill>
                            <a:schemeClr val="tx1"/>
                          </a:solidFill>
                          <a:latin typeface="Calibri"/>
                          <a:cs typeface="Calibri"/>
                        </a:rPr>
                        <a:t>Mã</a:t>
                      </a:r>
                      <a:r>
                        <a:rPr sz="1800" spc="-5" dirty="0">
                          <a:solidFill>
                            <a:schemeClr val="tx1"/>
                          </a:solidFill>
                          <a:latin typeface="Calibri"/>
                          <a:cs typeface="Calibri"/>
                        </a:rPr>
                        <a:t> </a:t>
                      </a:r>
                      <a:r>
                        <a:rPr sz="1800" spc="-10" dirty="0">
                          <a:solidFill>
                            <a:schemeClr val="tx1"/>
                          </a:solidFill>
                          <a:latin typeface="Calibri"/>
                          <a:cs typeface="Calibri"/>
                        </a:rPr>
                        <a:t>Trường Quang</a:t>
                      </a:r>
                      <a:endParaRPr sz="1800" dirty="0">
                        <a:solidFill>
                          <a:schemeClr val="tx1"/>
                        </a:solidFill>
                        <a:latin typeface="Calibri"/>
                        <a:cs typeface="Calibri"/>
                      </a:endParaRPr>
                    </a:p>
                  </a:txBody>
                  <a:tcPr marL="0" marR="0" marT="419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nSpc>
                          <a:spcPct val="100000"/>
                        </a:lnSpc>
                        <a:spcBef>
                          <a:spcPts val="1410"/>
                        </a:spcBef>
                      </a:pPr>
                      <a:endParaRPr sz="1800">
                        <a:solidFill>
                          <a:schemeClr val="tx1"/>
                        </a:solidFill>
                        <a:latin typeface="Times New Roman"/>
                        <a:cs typeface="Times New Roman"/>
                      </a:endParaRPr>
                    </a:p>
                    <a:p>
                      <a:pPr algn="ctr">
                        <a:lnSpc>
                          <a:spcPct val="100000"/>
                        </a:lnSpc>
                        <a:spcBef>
                          <a:spcPts val="5"/>
                        </a:spcBef>
                      </a:pPr>
                      <a:r>
                        <a:rPr sz="1800" spc="-10" dirty="0">
                          <a:solidFill>
                            <a:schemeClr val="tx1"/>
                          </a:solidFill>
                          <a:latin typeface="Calibri"/>
                          <a:cs typeface="Calibri"/>
                        </a:rPr>
                        <a:t>52100925</a:t>
                      </a:r>
                      <a:endParaRPr sz="1800">
                        <a:solidFill>
                          <a:schemeClr val="tx1"/>
                        </a:solidFill>
                        <a:latin typeface="Calibri"/>
                        <a:cs typeface="Calibri"/>
                      </a:endParaRPr>
                    </a:p>
                  </a:txBody>
                  <a:tcPr marL="0" marR="0" marT="17907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nSpc>
                          <a:spcPct val="100000"/>
                        </a:lnSpc>
                        <a:spcBef>
                          <a:spcPts val="1410"/>
                        </a:spcBef>
                      </a:pPr>
                      <a:endParaRPr sz="1800" dirty="0">
                        <a:solidFill>
                          <a:schemeClr val="tx1"/>
                        </a:solidFill>
                        <a:latin typeface="Times New Roman"/>
                        <a:cs typeface="Times New Roman"/>
                      </a:endParaRPr>
                    </a:p>
                    <a:p>
                      <a:pPr marL="3810" algn="ctr">
                        <a:lnSpc>
                          <a:spcPct val="100000"/>
                        </a:lnSpc>
                        <a:spcBef>
                          <a:spcPts val="5"/>
                        </a:spcBef>
                      </a:pPr>
                      <a:r>
                        <a:rPr sz="1800" spc="-10" dirty="0">
                          <a:solidFill>
                            <a:schemeClr val="tx1"/>
                          </a:solidFill>
                          <a:latin typeface="Calibri"/>
                          <a:cs typeface="Calibri"/>
                          <a:hlinkClick r:id="rId2"/>
                        </a:rPr>
                        <a:t>Matruongquang1@gmail.com</a:t>
                      </a:r>
                      <a:endParaRPr sz="1800" dirty="0">
                        <a:solidFill>
                          <a:schemeClr val="tx1"/>
                        </a:solidFill>
                        <a:latin typeface="Calibri"/>
                        <a:cs typeface="Calibri"/>
                      </a:endParaRPr>
                    </a:p>
                  </a:txBody>
                  <a:tcPr marL="0" marR="0" marT="17907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gn="ctr">
                        <a:lnSpc>
                          <a:spcPct val="100000"/>
                        </a:lnSpc>
                        <a:spcBef>
                          <a:spcPts val="1410"/>
                        </a:spcBef>
                      </a:pPr>
                      <a:r>
                        <a:rPr lang="en-US" sz="1800" dirty="0" err="1" smtClean="0">
                          <a:solidFill>
                            <a:schemeClr val="tx1"/>
                          </a:solidFill>
                          <a:latin typeface="Times New Roman"/>
                          <a:cs typeface="Times New Roman"/>
                        </a:rPr>
                        <a:t>Câu</a:t>
                      </a:r>
                      <a:r>
                        <a:rPr lang="en-US" sz="1800" baseline="0" dirty="0" smtClean="0">
                          <a:solidFill>
                            <a:schemeClr val="tx1"/>
                          </a:solidFill>
                          <a:latin typeface="Times New Roman"/>
                          <a:cs typeface="Times New Roman"/>
                        </a:rPr>
                        <a:t> 1,2: code problem, hill-climbing </a:t>
                      </a:r>
                      <a:r>
                        <a:rPr lang="en-US" sz="1800" baseline="0" dirty="0" err="1" smtClean="0">
                          <a:solidFill>
                            <a:schemeClr val="tx1"/>
                          </a:solidFill>
                          <a:latin typeface="Times New Roman"/>
                          <a:cs typeface="Times New Roman"/>
                        </a:rPr>
                        <a:t>serch</a:t>
                      </a:r>
                      <a:endParaRPr sz="1800" dirty="0">
                        <a:solidFill>
                          <a:schemeClr val="tx1"/>
                        </a:solidFill>
                        <a:latin typeface="Times New Roman"/>
                        <a:cs typeface="Times New Roman"/>
                      </a:endParaRPr>
                    </a:p>
                  </a:txBody>
                  <a:tcPr marL="0" marR="0" marT="17907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nSpc>
                          <a:spcPct val="100000"/>
                        </a:lnSpc>
                        <a:spcBef>
                          <a:spcPts val="1410"/>
                        </a:spcBef>
                      </a:pPr>
                      <a:endParaRPr sz="1800" dirty="0">
                        <a:solidFill>
                          <a:schemeClr val="tx1"/>
                        </a:solidFill>
                        <a:latin typeface="Times New Roman"/>
                        <a:cs typeface="Times New Roman"/>
                      </a:endParaRPr>
                    </a:p>
                    <a:p>
                      <a:pPr marL="2540" algn="ctr">
                        <a:lnSpc>
                          <a:spcPct val="100000"/>
                        </a:lnSpc>
                        <a:spcBef>
                          <a:spcPts val="5"/>
                        </a:spcBef>
                      </a:pPr>
                      <a:r>
                        <a:rPr sz="1800" spc="-20" dirty="0">
                          <a:solidFill>
                            <a:schemeClr val="tx1"/>
                          </a:solidFill>
                          <a:latin typeface="Calibri"/>
                          <a:cs typeface="Calibri"/>
                        </a:rPr>
                        <a:t>100%</a:t>
                      </a:r>
                      <a:endParaRPr sz="1800" dirty="0">
                        <a:solidFill>
                          <a:schemeClr val="tx1"/>
                        </a:solidFill>
                        <a:latin typeface="Calibri"/>
                        <a:cs typeface="Calibri"/>
                      </a:endParaRPr>
                    </a:p>
                  </a:txBody>
                  <a:tcPr marL="0" marR="0" marT="17907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extLst>
                  <a:ext uri="{0D108BD9-81ED-4DB2-BD59-A6C34878D82A}">
                    <a16:rowId xmlns:a16="http://schemas.microsoft.com/office/drawing/2014/main" val="10001"/>
                  </a:ext>
                </a:extLst>
              </a:tr>
              <a:tr h="924171">
                <a:tc>
                  <a:txBody>
                    <a:bodyPr/>
                    <a:lstStyle/>
                    <a:p>
                      <a:pPr>
                        <a:lnSpc>
                          <a:spcPct val="100000"/>
                        </a:lnSpc>
                        <a:spcBef>
                          <a:spcPts val="730"/>
                        </a:spcBef>
                      </a:pPr>
                      <a:endParaRPr sz="1800" dirty="0">
                        <a:solidFill>
                          <a:schemeClr val="tx1"/>
                        </a:solidFill>
                        <a:latin typeface="Times New Roman"/>
                        <a:cs typeface="Times New Roman"/>
                      </a:endParaRPr>
                    </a:p>
                    <a:p>
                      <a:pPr algn="ctr">
                        <a:lnSpc>
                          <a:spcPct val="100000"/>
                        </a:lnSpc>
                      </a:pPr>
                      <a:r>
                        <a:rPr sz="1800" dirty="0">
                          <a:solidFill>
                            <a:schemeClr val="tx1"/>
                          </a:solidFill>
                          <a:latin typeface="Calibri"/>
                          <a:cs typeface="Calibri"/>
                        </a:rPr>
                        <a:t>Huỳnh</a:t>
                      </a:r>
                      <a:r>
                        <a:rPr sz="1800" spc="-45" dirty="0">
                          <a:solidFill>
                            <a:schemeClr val="tx1"/>
                          </a:solidFill>
                          <a:latin typeface="Calibri"/>
                          <a:cs typeface="Calibri"/>
                        </a:rPr>
                        <a:t> </a:t>
                      </a:r>
                      <a:r>
                        <a:rPr sz="1800" dirty="0">
                          <a:solidFill>
                            <a:schemeClr val="tx1"/>
                          </a:solidFill>
                          <a:latin typeface="Calibri"/>
                          <a:cs typeface="Calibri"/>
                        </a:rPr>
                        <a:t>Tấn</a:t>
                      </a:r>
                      <a:r>
                        <a:rPr sz="1800" spc="-35" dirty="0">
                          <a:solidFill>
                            <a:schemeClr val="tx1"/>
                          </a:solidFill>
                          <a:latin typeface="Calibri"/>
                          <a:cs typeface="Calibri"/>
                        </a:rPr>
                        <a:t> </a:t>
                      </a:r>
                      <a:r>
                        <a:rPr sz="1800" spc="-25" dirty="0">
                          <a:solidFill>
                            <a:schemeClr val="tx1"/>
                          </a:solidFill>
                          <a:latin typeface="Calibri"/>
                          <a:cs typeface="Calibri"/>
                        </a:rPr>
                        <a:t>Đạt</a:t>
                      </a:r>
                      <a:endParaRPr sz="1800" dirty="0">
                        <a:solidFill>
                          <a:schemeClr val="tx1"/>
                        </a:solidFill>
                        <a:latin typeface="Calibri"/>
                        <a:cs typeface="Calibri"/>
                      </a:endParaRPr>
                    </a:p>
                  </a:txBody>
                  <a:tcPr marL="0" marR="0" marT="927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nSpc>
                          <a:spcPct val="100000"/>
                        </a:lnSpc>
                        <a:spcBef>
                          <a:spcPts val="730"/>
                        </a:spcBef>
                      </a:pPr>
                      <a:endParaRPr sz="1800">
                        <a:solidFill>
                          <a:schemeClr val="tx1"/>
                        </a:solidFill>
                        <a:latin typeface="Times New Roman"/>
                        <a:cs typeface="Times New Roman"/>
                      </a:endParaRPr>
                    </a:p>
                    <a:p>
                      <a:pPr algn="ctr">
                        <a:lnSpc>
                          <a:spcPct val="100000"/>
                        </a:lnSpc>
                      </a:pPr>
                      <a:r>
                        <a:rPr sz="1800" spc="-10" dirty="0">
                          <a:solidFill>
                            <a:schemeClr val="tx1"/>
                          </a:solidFill>
                          <a:latin typeface="Calibri"/>
                          <a:cs typeface="Calibri"/>
                        </a:rPr>
                        <a:t>52200152</a:t>
                      </a:r>
                      <a:endParaRPr sz="1800">
                        <a:solidFill>
                          <a:schemeClr val="tx1"/>
                        </a:solidFill>
                        <a:latin typeface="Calibri"/>
                        <a:cs typeface="Calibri"/>
                      </a:endParaRPr>
                    </a:p>
                  </a:txBody>
                  <a:tcPr marL="0" marR="0" marT="927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nSpc>
                          <a:spcPct val="100000"/>
                        </a:lnSpc>
                        <a:spcBef>
                          <a:spcPts val="730"/>
                        </a:spcBef>
                      </a:pPr>
                      <a:endParaRPr sz="1800" dirty="0">
                        <a:solidFill>
                          <a:schemeClr val="tx1"/>
                        </a:solidFill>
                        <a:latin typeface="Times New Roman"/>
                        <a:cs typeface="Times New Roman"/>
                      </a:endParaRPr>
                    </a:p>
                    <a:p>
                      <a:pPr marL="4445" algn="ctr">
                        <a:lnSpc>
                          <a:spcPct val="100000"/>
                        </a:lnSpc>
                      </a:pPr>
                      <a:r>
                        <a:rPr sz="1800" spc="-10" dirty="0">
                          <a:solidFill>
                            <a:schemeClr val="tx1"/>
                          </a:solidFill>
                          <a:latin typeface="Calibri"/>
                          <a:cs typeface="Calibri"/>
                          <a:hlinkClick r:id="rId3"/>
                        </a:rPr>
                        <a:t>huynhtandat184@gmail.com</a:t>
                      </a:r>
                      <a:endParaRPr sz="1800" dirty="0">
                        <a:solidFill>
                          <a:schemeClr val="tx1"/>
                        </a:solidFill>
                        <a:latin typeface="Calibri"/>
                        <a:cs typeface="Calibri"/>
                      </a:endParaRPr>
                    </a:p>
                  </a:txBody>
                  <a:tcPr marL="0" marR="0" marT="927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gn="ctr">
                        <a:lnSpc>
                          <a:spcPct val="100000"/>
                        </a:lnSpc>
                        <a:spcBef>
                          <a:spcPts val="730"/>
                        </a:spcBef>
                      </a:pPr>
                      <a:r>
                        <a:rPr lang="en-US" sz="1800" dirty="0" err="1" smtClean="0">
                          <a:solidFill>
                            <a:schemeClr val="tx1"/>
                          </a:solidFill>
                          <a:latin typeface="Times New Roman"/>
                          <a:cs typeface="Times New Roman"/>
                        </a:rPr>
                        <a:t>Làm</a:t>
                      </a:r>
                      <a:r>
                        <a:rPr lang="en-US" sz="1800" baseline="0" dirty="0" smtClean="0">
                          <a:solidFill>
                            <a:schemeClr val="tx1"/>
                          </a:solidFill>
                          <a:latin typeface="Times New Roman"/>
                          <a:cs typeface="Times New Roman"/>
                        </a:rPr>
                        <a:t> slide </a:t>
                      </a:r>
                      <a:r>
                        <a:rPr lang="en-US" sz="1800" baseline="0" dirty="0" err="1" smtClean="0">
                          <a:solidFill>
                            <a:schemeClr val="tx1"/>
                          </a:solidFill>
                          <a:latin typeface="Times New Roman"/>
                          <a:cs typeface="Times New Roman"/>
                        </a:rPr>
                        <a:t>và</a:t>
                      </a:r>
                      <a:r>
                        <a:rPr lang="en-US" sz="1800" baseline="0" dirty="0" smtClean="0">
                          <a:solidFill>
                            <a:schemeClr val="tx1"/>
                          </a:solidFill>
                          <a:latin typeface="Times New Roman"/>
                          <a:cs typeface="Times New Roman"/>
                        </a:rPr>
                        <a:t> </a:t>
                      </a:r>
                      <a:r>
                        <a:rPr lang="en-US" sz="1800" baseline="0" dirty="0" err="1" smtClean="0">
                          <a:solidFill>
                            <a:schemeClr val="tx1"/>
                          </a:solidFill>
                          <a:latin typeface="Times New Roman"/>
                          <a:cs typeface="Times New Roman"/>
                        </a:rPr>
                        <a:t>nội</a:t>
                      </a:r>
                      <a:r>
                        <a:rPr lang="en-US" sz="1800" baseline="0" dirty="0" smtClean="0">
                          <a:solidFill>
                            <a:schemeClr val="tx1"/>
                          </a:solidFill>
                          <a:latin typeface="Times New Roman"/>
                          <a:cs typeface="Times New Roman"/>
                        </a:rPr>
                        <a:t> dung </a:t>
                      </a:r>
                      <a:r>
                        <a:rPr lang="en-US" sz="1800" baseline="0" dirty="0" err="1" smtClean="0">
                          <a:solidFill>
                            <a:schemeClr val="tx1"/>
                          </a:solidFill>
                          <a:latin typeface="Times New Roman"/>
                          <a:cs typeface="Times New Roman"/>
                        </a:rPr>
                        <a:t>câu</a:t>
                      </a:r>
                      <a:r>
                        <a:rPr lang="en-US" sz="1800" baseline="0" dirty="0" smtClean="0">
                          <a:solidFill>
                            <a:schemeClr val="tx1"/>
                          </a:solidFill>
                          <a:latin typeface="Times New Roman"/>
                          <a:cs typeface="Times New Roman"/>
                        </a:rPr>
                        <a:t> 3,4</a:t>
                      </a:r>
                      <a:endParaRPr sz="1800" dirty="0">
                        <a:solidFill>
                          <a:schemeClr val="tx1"/>
                        </a:solidFill>
                        <a:latin typeface="Times New Roman"/>
                        <a:cs typeface="Times New Roman"/>
                      </a:endParaRPr>
                    </a:p>
                  </a:txBody>
                  <a:tcPr marL="0" marR="0" marT="927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nSpc>
                          <a:spcPct val="100000"/>
                        </a:lnSpc>
                        <a:spcBef>
                          <a:spcPts val="730"/>
                        </a:spcBef>
                      </a:pPr>
                      <a:endParaRPr sz="1800" dirty="0">
                        <a:solidFill>
                          <a:schemeClr val="tx1"/>
                        </a:solidFill>
                        <a:latin typeface="Times New Roman"/>
                        <a:cs typeface="Times New Roman"/>
                      </a:endParaRPr>
                    </a:p>
                    <a:p>
                      <a:pPr marL="2540" algn="ctr">
                        <a:lnSpc>
                          <a:spcPct val="100000"/>
                        </a:lnSpc>
                      </a:pPr>
                      <a:r>
                        <a:rPr lang="en-US" sz="1800" spc="-25" dirty="0" smtClean="0">
                          <a:solidFill>
                            <a:schemeClr val="tx1"/>
                          </a:solidFill>
                          <a:latin typeface="Calibri"/>
                          <a:cs typeface="Calibri"/>
                        </a:rPr>
                        <a:t>10</a:t>
                      </a:r>
                      <a:r>
                        <a:rPr sz="1800" spc="-25" dirty="0" smtClean="0">
                          <a:solidFill>
                            <a:schemeClr val="tx1"/>
                          </a:solidFill>
                          <a:latin typeface="Calibri"/>
                          <a:cs typeface="Calibri"/>
                        </a:rPr>
                        <a:t>0</a:t>
                      </a:r>
                      <a:r>
                        <a:rPr sz="1800" spc="-25" dirty="0">
                          <a:solidFill>
                            <a:schemeClr val="tx1"/>
                          </a:solidFill>
                          <a:latin typeface="Calibri"/>
                          <a:cs typeface="Calibri"/>
                        </a:rPr>
                        <a:t>%</a:t>
                      </a:r>
                      <a:endParaRPr sz="1800" dirty="0">
                        <a:solidFill>
                          <a:schemeClr val="tx1"/>
                        </a:solidFill>
                        <a:latin typeface="Calibri"/>
                        <a:cs typeface="Calibri"/>
                      </a:endParaRPr>
                    </a:p>
                  </a:txBody>
                  <a:tcPr marL="0" marR="0" marT="927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extLst>
                  <a:ext uri="{0D108BD9-81ED-4DB2-BD59-A6C34878D82A}">
                    <a16:rowId xmlns:a16="http://schemas.microsoft.com/office/drawing/2014/main" val="10002"/>
                  </a:ext>
                </a:extLst>
              </a:tr>
              <a:tr h="1220911">
                <a:tc>
                  <a:txBody>
                    <a:bodyPr/>
                    <a:lstStyle/>
                    <a:p>
                      <a:pPr>
                        <a:lnSpc>
                          <a:spcPct val="100000"/>
                        </a:lnSpc>
                        <a:spcBef>
                          <a:spcPts val="730"/>
                        </a:spcBef>
                      </a:pPr>
                      <a:endParaRPr sz="1800">
                        <a:solidFill>
                          <a:schemeClr val="tx1"/>
                        </a:solidFill>
                        <a:latin typeface="Times New Roman"/>
                        <a:cs typeface="Times New Roman"/>
                      </a:endParaRPr>
                    </a:p>
                    <a:p>
                      <a:pPr algn="ctr">
                        <a:lnSpc>
                          <a:spcPct val="100000"/>
                        </a:lnSpc>
                      </a:pPr>
                      <a:r>
                        <a:rPr sz="1800" dirty="0">
                          <a:solidFill>
                            <a:schemeClr val="tx1"/>
                          </a:solidFill>
                          <a:latin typeface="Calibri"/>
                          <a:cs typeface="Calibri"/>
                        </a:rPr>
                        <a:t>Lê</a:t>
                      </a:r>
                      <a:r>
                        <a:rPr sz="1800" spc="-10" dirty="0">
                          <a:solidFill>
                            <a:schemeClr val="tx1"/>
                          </a:solidFill>
                          <a:latin typeface="Calibri"/>
                          <a:cs typeface="Calibri"/>
                        </a:rPr>
                        <a:t> </a:t>
                      </a:r>
                      <a:r>
                        <a:rPr sz="1800" dirty="0">
                          <a:solidFill>
                            <a:schemeClr val="tx1"/>
                          </a:solidFill>
                          <a:latin typeface="Calibri"/>
                          <a:cs typeface="Calibri"/>
                        </a:rPr>
                        <a:t>Như</a:t>
                      </a:r>
                      <a:r>
                        <a:rPr sz="1800" spc="-15" dirty="0">
                          <a:solidFill>
                            <a:schemeClr val="tx1"/>
                          </a:solidFill>
                          <a:latin typeface="Calibri"/>
                          <a:cs typeface="Calibri"/>
                        </a:rPr>
                        <a:t> </a:t>
                      </a:r>
                      <a:r>
                        <a:rPr sz="1800" spc="-25" dirty="0">
                          <a:solidFill>
                            <a:schemeClr val="tx1"/>
                          </a:solidFill>
                          <a:latin typeface="Calibri"/>
                          <a:cs typeface="Calibri"/>
                        </a:rPr>
                        <a:t>Đạt</a:t>
                      </a:r>
                      <a:endParaRPr sz="1800">
                        <a:solidFill>
                          <a:schemeClr val="tx1"/>
                        </a:solidFill>
                        <a:latin typeface="Calibri"/>
                        <a:cs typeface="Calibri"/>
                      </a:endParaRPr>
                    </a:p>
                  </a:txBody>
                  <a:tcPr marL="0" marR="0" marT="927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nSpc>
                          <a:spcPct val="100000"/>
                        </a:lnSpc>
                        <a:spcBef>
                          <a:spcPts val="730"/>
                        </a:spcBef>
                      </a:pPr>
                      <a:endParaRPr sz="1800">
                        <a:solidFill>
                          <a:schemeClr val="tx1"/>
                        </a:solidFill>
                        <a:latin typeface="Times New Roman"/>
                        <a:cs typeface="Times New Roman"/>
                      </a:endParaRPr>
                    </a:p>
                    <a:p>
                      <a:pPr algn="ctr">
                        <a:lnSpc>
                          <a:spcPct val="100000"/>
                        </a:lnSpc>
                      </a:pPr>
                      <a:r>
                        <a:rPr sz="1800" spc="-10" dirty="0">
                          <a:solidFill>
                            <a:schemeClr val="tx1"/>
                          </a:solidFill>
                          <a:latin typeface="Calibri"/>
                          <a:cs typeface="Calibri"/>
                        </a:rPr>
                        <a:t>52200160</a:t>
                      </a:r>
                      <a:endParaRPr sz="1800">
                        <a:solidFill>
                          <a:schemeClr val="tx1"/>
                        </a:solidFill>
                        <a:latin typeface="Calibri"/>
                        <a:cs typeface="Calibri"/>
                      </a:endParaRPr>
                    </a:p>
                  </a:txBody>
                  <a:tcPr marL="0" marR="0" marT="927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nSpc>
                          <a:spcPct val="100000"/>
                        </a:lnSpc>
                        <a:spcBef>
                          <a:spcPts val="730"/>
                        </a:spcBef>
                      </a:pPr>
                      <a:endParaRPr sz="1800" dirty="0">
                        <a:solidFill>
                          <a:schemeClr val="tx1"/>
                        </a:solidFill>
                        <a:latin typeface="Times New Roman"/>
                        <a:cs typeface="Times New Roman"/>
                      </a:endParaRPr>
                    </a:p>
                    <a:p>
                      <a:pPr marL="635" algn="ctr">
                        <a:lnSpc>
                          <a:spcPct val="100000"/>
                        </a:lnSpc>
                      </a:pPr>
                      <a:r>
                        <a:rPr sz="1800" spc="-10" dirty="0">
                          <a:solidFill>
                            <a:schemeClr val="tx1"/>
                          </a:solidFill>
                          <a:latin typeface="Calibri"/>
                          <a:cs typeface="Calibri"/>
                          <a:hlinkClick r:id="rId4"/>
                        </a:rPr>
                        <a:t>lenhudat181104@gmail.com</a:t>
                      </a:r>
                      <a:endParaRPr sz="1800" dirty="0">
                        <a:solidFill>
                          <a:schemeClr val="tx1"/>
                        </a:solidFill>
                        <a:latin typeface="Calibri"/>
                        <a:cs typeface="Calibri"/>
                      </a:endParaRPr>
                    </a:p>
                  </a:txBody>
                  <a:tcPr marL="0" marR="0" marT="927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gn="ctr">
                        <a:lnSpc>
                          <a:spcPct val="100000"/>
                        </a:lnSpc>
                        <a:spcBef>
                          <a:spcPts val="730"/>
                        </a:spcBef>
                      </a:pPr>
                      <a:r>
                        <a:rPr lang="en-US" sz="1800" dirty="0" err="1" smtClean="0">
                          <a:solidFill>
                            <a:schemeClr val="tx1"/>
                          </a:solidFill>
                          <a:latin typeface="Times New Roman"/>
                          <a:cs typeface="Times New Roman"/>
                        </a:rPr>
                        <a:t>Câu</a:t>
                      </a:r>
                      <a:r>
                        <a:rPr lang="en-US" sz="1800" baseline="0" dirty="0" smtClean="0">
                          <a:solidFill>
                            <a:schemeClr val="tx1"/>
                          </a:solidFill>
                          <a:latin typeface="Times New Roman"/>
                          <a:cs typeface="Times New Roman"/>
                        </a:rPr>
                        <a:t> 3,4: code simulated-annealing, local beam search</a:t>
                      </a:r>
                      <a:endParaRPr sz="1800" dirty="0">
                        <a:solidFill>
                          <a:schemeClr val="tx1"/>
                        </a:solidFill>
                        <a:latin typeface="Times New Roman"/>
                        <a:cs typeface="Times New Roman"/>
                      </a:endParaRPr>
                    </a:p>
                  </a:txBody>
                  <a:tcPr marL="0" marR="0" marT="927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nSpc>
                          <a:spcPct val="100000"/>
                        </a:lnSpc>
                        <a:spcBef>
                          <a:spcPts val="730"/>
                        </a:spcBef>
                      </a:pPr>
                      <a:endParaRPr sz="1800" dirty="0">
                        <a:solidFill>
                          <a:schemeClr val="tx1"/>
                        </a:solidFill>
                        <a:latin typeface="Times New Roman"/>
                        <a:cs typeface="Times New Roman"/>
                      </a:endParaRPr>
                    </a:p>
                    <a:p>
                      <a:pPr marL="2540" algn="ctr">
                        <a:lnSpc>
                          <a:spcPct val="100000"/>
                        </a:lnSpc>
                      </a:pPr>
                      <a:r>
                        <a:rPr sz="1800" spc="-20" dirty="0">
                          <a:solidFill>
                            <a:schemeClr val="tx1"/>
                          </a:solidFill>
                          <a:latin typeface="Calibri"/>
                          <a:cs typeface="Calibri"/>
                        </a:rPr>
                        <a:t>100%</a:t>
                      </a:r>
                      <a:endParaRPr sz="1800" dirty="0">
                        <a:solidFill>
                          <a:schemeClr val="tx1"/>
                        </a:solidFill>
                        <a:latin typeface="Calibri"/>
                        <a:cs typeface="Calibri"/>
                      </a:endParaRPr>
                    </a:p>
                  </a:txBody>
                  <a:tcPr marL="0" marR="0" marT="927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extLst>
                  <a:ext uri="{0D108BD9-81ED-4DB2-BD59-A6C34878D82A}">
                    <a16:rowId xmlns:a16="http://schemas.microsoft.com/office/drawing/2014/main" val="10003"/>
                  </a:ext>
                </a:extLst>
              </a:tr>
              <a:tr h="1572070">
                <a:tc>
                  <a:txBody>
                    <a:bodyPr/>
                    <a:lstStyle/>
                    <a:p>
                      <a:pPr marL="560070" marR="169545" indent="-386080">
                        <a:lnSpc>
                          <a:spcPct val="100000"/>
                        </a:lnSpc>
                        <a:spcBef>
                          <a:spcPts val="1725"/>
                        </a:spcBef>
                      </a:pPr>
                      <a:r>
                        <a:rPr sz="1800" dirty="0">
                          <a:solidFill>
                            <a:schemeClr val="tx1"/>
                          </a:solidFill>
                          <a:latin typeface="Calibri"/>
                          <a:cs typeface="Calibri"/>
                        </a:rPr>
                        <a:t>Ngô</a:t>
                      </a:r>
                      <a:r>
                        <a:rPr sz="1800" spc="-35" dirty="0">
                          <a:solidFill>
                            <a:schemeClr val="tx1"/>
                          </a:solidFill>
                          <a:latin typeface="Calibri"/>
                          <a:cs typeface="Calibri"/>
                        </a:rPr>
                        <a:t> </a:t>
                      </a:r>
                      <a:r>
                        <a:rPr sz="1800" dirty="0">
                          <a:solidFill>
                            <a:schemeClr val="tx1"/>
                          </a:solidFill>
                          <a:latin typeface="Calibri"/>
                          <a:cs typeface="Calibri"/>
                        </a:rPr>
                        <a:t>Đức</a:t>
                      </a:r>
                      <a:r>
                        <a:rPr sz="1800" spc="-20" dirty="0">
                          <a:solidFill>
                            <a:schemeClr val="tx1"/>
                          </a:solidFill>
                          <a:latin typeface="Calibri"/>
                          <a:cs typeface="Calibri"/>
                        </a:rPr>
                        <a:t> </a:t>
                      </a:r>
                      <a:r>
                        <a:rPr sz="1800" spc="-25" dirty="0">
                          <a:solidFill>
                            <a:schemeClr val="tx1"/>
                          </a:solidFill>
                          <a:latin typeface="Calibri"/>
                          <a:cs typeface="Calibri"/>
                        </a:rPr>
                        <a:t>Anh </a:t>
                      </a:r>
                      <a:r>
                        <a:rPr sz="1800" spc="-20" dirty="0">
                          <a:solidFill>
                            <a:schemeClr val="tx1"/>
                          </a:solidFill>
                          <a:latin typeface="Calibri"/>
                          <a:cs typeface="Calibri"/>
                        </a:rPr>
                        <a:t>Tuấn</a:t>
                      </a:r>
                      <a:endParaRPr sz="1800">
                        <a:solidFill>
                          <a:schemeClr val="tx1"/>
                        </a:solidFill>
                        <a:latin typeface="Calibri"/>
                        <a:cs typeface="Calibri"/>
                      </a:endParaRPr>
                    </a:p>
                  </a:txBody>
                  <a:tcPr marL="0" marR="0" marT="219075"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nSpc>
                          <a:spcPct val="100000"/>
                        </a:lnSpc>
                        <a:spcBef>
                          <a:spcPts val="730"/>
                        </a:spcBef>
                      </a:pPr>
                      <a:endParaRPr sz="1800">
                        <a:solidFill>
                          <a:schemeClr val="tx1"/>
                        </a:solidFill>
                        <a:latin typeface="Times New Roman"/>
                        <a:cs typeface="Times New Roman"/>
                      </a:endParaRPr>
                    </a:p>
                    <a:p>
                      <a:pPr algn="ctr">
                        <a:lnSpc>
                          <a:spcPct val="100000"/>
                        </a:lnSpc>
                        <a:spcBef>
                          <a:spcPts val="5"/>
                        </a:spcBef>
                      </a:pPr>
                      <a:r>
                        <a:rPr sz="1800" spc="-10" dirty="0">
                          <a:solidFill>
                            <a:schemeClr val="tx1"/>
                          </a:solidFill>
                          <a:latin typeface="Calibri"/>
                          <a:cs typeface="Calibri"/>
                        </a:rPr>
                        <a:t>51800951</a:t>
                      </a:r>
                      <a:endParaRPr sz="1800">
                        <a:solidFill>
                          <a:schemeClr val="tx1"/>
                        </a:solidFill>
                        <a:latin typeface="Calibri"/>
                        <a:cs typeface="Calibri"/>
                      </a:endParaRPr>
                    </a:p>
                  </a:txBody>
                  <a:tcPr marL="0" marR="0" marT="927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nSpc>
                          <a:spcPct val="100000"/>
                        </a:lnSpc>
                        <a:spcBef>
                          <a:spcPts val="730"/>
                        </a:spcBef>
                      </a:pPr>
                      <a:endParaRPr sz="1800">
                        <a:solidFill>
                          <a:schemeClr val="tx1"/>
                        </a:solidFill>
                        <a:latin typeface="Times New Roman"/>
                        <a:cs typeface="Times New Roman"/>
                      </a:endParaRPr>
                    </a:p>
                    <a:p>
                      <a:pPr algn="ctr">
                        <a:lnSpc>
                          <a:spcPct val="100000"/>
                        </a:lnSpc>
                        <a:spcBef>
                          <a:spcPts val="5"/>
                        </a:spcBef>
                      </a:pPr>
                      <a:r>
                        <a:rPr sz="1800" spc="-10" dirty="0">
                          <a:solidFill>
                            <a:schemeClr val="tx1"/>
                          </a:solidFill>
                          <a:latin typeface="Calibri"/>
                          <a:cs typeface="Calibri"/>
                          <a:hlinkClick r:id="rId5"/>
                        </a:rPr>
                        <a:t>anhtuan.11020@gmail.com</a:t>
                      </a:r>
                      <a:endParaRPr sz="1800">
                        <a:solidFill>
                          <a:schemeClr val="tx1"/>
                        </a:solidFill>
                        <a:latin typeface="Calibri"/>
                        <a:cs typeface="Calibri"/>
                      </a:endParaRPr>
                    </a:p>
                  </a:txBody>
                  <a:tcPr marL="0" marR="0" marT="927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marL="454025" marR="241935" indent="-201295" algn="ctr" defTabSz="914400" eaLnBrk="1" fontAlgn="auto" latinLnBrk="0" hangingPunct="1">
                        <a:lnSpc>
                          <a:spcPct val="100000"/>
                        </a:lnSpc>
                        <a:spcBef>
                          <a:spcPts val="1725"/>
                        </a:spcBef>
                        <a:spcAft>
                          <a:spcPts val="0"/>
                        </a:spcAft>
                        <a:buClrTx/>
                        <a:buSzTx/>
                        <a:buFontTx/>
                        <a:buNone/>
                        <a:tabLst/>
                        <a:defRPr/>
                      </a:pPr>
                      <a:r>
                        <a:rPr lang="en-US" sz="1800" dirty="0" err="1" smtClean="0">
                          <a:solidFill>
                            <a:schemeClr val="tx1"/>
                          </a:solidFill>
                          <a:latin typeface="Times New Roman"/>
                          <a:cs typeface="Times New Roman"/>
                        </a:rPr>
                        <a:t>Làm</a:t>
                      </a:r>
                      <a:r>
                        <a:rPr lang="en-US" sz="1800" baseline="0" dirty="0" smtClean="0">
                          <a:solidFill>
                            <a:schemeClr val="tx1"/>
                          </a:solidFill>
                          <a:latin typeface="Times New Roman"/>
                          <a:cs typeface="Times New Roman"/>
                        </a:rPr>
                        <a:t> slide </a:t>
                      </a:r>
                      <a:r>
                        <a:rPr lang="en-US" sz="1800" baseline="0" dirty="0" err="1" smtClean="0">
                          <a:solidFill>
                            <a:schemeClr val="tx1"/>
                          </a:solidFill>
                          <a:latin typeface="Times New Roman"/>
                          <a:cs typeface="Times New Roman"/>
                        </a:rPr>
                        <a:t>và</a:t>
                      </a:r>
                      <a:r>
                        <a:rPr lang="en-US" sz="1800" baseline="0" dirty="0" smtClean="0">
                          <a:solidFill>
                            <a:schemeClr val="tx1"/>
                          </a:solidFill>
                          <a:latin typeface="Times New Roman"/>
                          <a:cs typeface="Times New Roman"/>
                        </a:rPr>
                        <a:t> </a:t>
                      </a:r>
                      <a:r>
                        <a:rPr lang="en-US" sz="1800" baseline="0" dirty="0" err="1" smtClean="0">
                          <a:solidFill>
                            <a:schemeClr val="tx1"/>
                          </a:solidFill>
                          <a:latin typeface="Times New Roman"/>
                          <a:cs typeface="Times New Roman"/>
                        </a:rPr>
                        <a:t>nội</a:t>
                      </a:r>
                      <a:r>
                        <a:rPr lang="en-US" sz="1800" baseline="0" dirty="0" smtClean="0">
                          <a:solidFill>
                            <a:schemeClr val="tx1"/>
                          </a:solidFill>
                          <a:latin typeface="Times New Roman"/>
                          <a:cs typeface="Times New Roman"/>
                        </a:rPr>
                        <a:t> dung </a:t>
                      </a:r>
                      <a:r>
                        <a:rPr lang="en-US" sz="1800" baseline="0" dirty="0" err="1" smtClean="0">
                          <a:solidFill>
                            <a:schemeClr val="tx1"/>
                          </a:solidFill>
                          <a:latin typeface="Times New Roman"/>
                          <a:cs typeface="Times New Roman"/>
                        </a:rPr>
                        <a:t>câu</a:t>
                      </a:r>
                      <a:r>
                        <a:rPr lang="en-US" sz="1800" baseline="0" dirty="0" smtClean="0">
                          <a:solidFill>
                            <a:schemeClr val="tx1"/>
                          </a:solidFill>
                          <a:latin typeface="Times New Roman"/>
                          <a:cs typeface="Times New Roman"/>
                        </a:rPr>
                        <a:t> 1,2</a:t>
                      </a:r>
                      <a:endParaRPr lang="en-US" sz="1800" dirty="0" smtClean="0">
                        <a:solidFill>
                          <a:schemeClr val="tx1"/>
                        </a:solidFill>
                        <a:latin typeface="Times New Roman"/>
                        <a:cs typeface="Times New Roman"/>
                      </a:endParaRPr>
                    </a:p>
                    <a:p>
                      <a:pPr marL="454025" marR="241935" indent="-201295" algn="ctr">
                        <a:lnSpc>
                          <a:spcPct val="100000"/>
                        </a:lnSpc>
                        <a:spcBef>
                          <a:spcPts val="1725"/>
                        </a:spcBef>
                      </a:pPr>
                      <a:endParaRPr sz="1800" dirty="0">
                        <a:solidFill>
                          <a:schemeClr val="tx1"/>
                        </a:solidFill>
                        <a:latin typeface="Calibri"/>
                        <a:cs typeface="Calibri"/>
                      </a:endParaRPr>
                    </a:p>
                  </a:txBody>
                  <a:tcPr marL="0" marR="0" marT="219075"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tc>
                  <a:txBody>
                    <a:bodyPr/>
                    <a:lstStyle/>
                    <a:p>
                      <a:pPr>
                        <a:lnSpc>
                          <a:spcPct val="100000"/>
                        </a:lnSpc>
                        <a:spcBef>
                          <a:spcPts val="730"/>
                        </a:spcBef>
                      </a:pPr>
                      <a:endParaRPr sz="1800" dirty="0">
                        <a:solidFill>
                          <a:schemeClr val="tx1"/>
                        </a:solidFill>
                        <a:latin typeface="Times New Roman"/>
                        <a:cs typeface="Times New Roman"/>
                      </a:endParaRPr>
                    </a:p>
                    <a:p>
                      <a:pPr marL="2540" algn="ctr">
                        <a:lnSpc>
                          <a:spcPct val="100000"/>
                        </a:lnSpc>
                        <a:spcBef>
                          <a:spcPts val="5"/>
                        </a:spcBef>
                      </a:pPr>
                      <a:r>
                        <a:rPr lang="en-US" sz="1800" spc="-25" dirty="0" smtClean="0">
                          <a:solidFill>
                            <a:schemeClr val="tx1"/>
                          </a:solidFill>
                          <a:latin typeface="Calibri"/>
                          <a:cs typeface="Calibri"/>
                        </a:rPr>
                        <a:t>10</a:t>
                      </a:r>
                      <a:r>
                        <a:rPr sz="1800" spc="-25" dirty="0" smtClean="0">
                          <a:solidFill>
                            <a:schemeClr val="tx1"/>
                          </a:solidFill>
                          <a:latin typeface="Calibri"/>
                          <a:cs typeface="Calibri"/>
                        </a:rPr>
                        <a:t>0</a:t>
                      </a:r>
                      <a:r>
                        <a:rPr sz="1800" spc="-25" dirty="0">
                          <a:solidFill>
                            <a:schemeClr val="tx1"/>
                          </a:solidFill>
                          <a:latin typeface="Calibri"/>
                          <a:cs typeface="Calibri"/>
                        </a:rPr>
                        <a:t>%</a:t>
                      </a:r>
                      <a:endParaRPr sz="1800" dirty="0">
                        <a:solidFill>
                          <a:schemeClr val="tx1"/>
                        </a:solidFill>
                        <a:latin typeface="Calibri"/>
                        <a:cs typeface="Calibri"/>
                      </a:endParaRPr>
                    </a:p>
                  </a:txBody>
                  <a:tcPr marL="0" marR="0" marT="92710" marB="0">
                    <a:lnL w="12700">
                      <a:solidFill>
                        <a:srgbClr val="1F497C"/>
                      </a:solidFill>
                      <a:prstDash val="solid"/>
                    </a:lnL>
                    <a:lnR w="12700">
                      <a:solidFill>
                        <a:srgbClr val="1F497C"/>
                      </a:solidFill>
                      <a:prstDash val="solid"/>
                    </a:lnR>
                    <a:lnT w="12700">
                      <a:solidFill>
                        <a:srgbClr val="1F497C"/>
                      </a:solidFill>
                      <a:prstDash val="solid"/>
                    </a:lnT>
                    <a:lnB w="12700">
                      <a:solidFill>
                        <a:srgbClr val="1F497C"/>
                      </a:solidFill>
                      <a:prstDash val="solid"/>
                    </a:lnB>
                    <a:solidFill>
                      <a:srgbClr val="CFE1F3"/>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4742" rIns="0" bIns="0" rtlCol="0">
            <a:spAutoFit/>
          </a:bodyPr>
          <a:lstStyle/>
          <a:p>
            <a:pPr marL="113030">
              <a:lnSpc>
                <a:spcPct val="100000"/>
              </a:lnSpc>
              <a:spcBef>
                <a:spcPts val="105"/>
              </a:spcBef>
            </a:pPr>
            <a:r>
              <a:rPr dirty="0"/>
              <a:t>Tài</a:t>
            </a:r>
            <a:r>
              <a:rPr spc="-20" dirty="0"/>
              <a:t> </a:t>
            </a:r>
            <a:r>
              <a:rPr dirty="0"/>
              <a:t>liệu</a:t>
            </a:r>
            <a:r>
              <a:rPr spc="-10" dirty="0"/>
              <a:t> </a:t>
            </a:r>
            <a:r>
              <a:rPr dirty="0"/>
              <a:t>tham</a:t>
            </a:r>
            <a:r>
              <a:rPr spc="-30" dirty="0"/>
              <a:t> </a:t>
            </a:r>
            <a:r>
              <a:rPr spc="-20" dirty="0"/>
              <a:t>khảo</a:t>
            </a:r>
          </a:p>
        </p:txBody>
      </p:sp>
      <p:sp>
        <p:nvSpPr>
          <p:cNvPr id="3" name="TextBox 2"/>
          <p:cNvSpPr txBox="1"/>
          <p:nvPr/>
        </p:nvSpPr>
        <p:spPr>
          <a:xfrm>
            <a:off x="198831" y="1143000"/>
            <a:ext cx="8458200" cy="4493538"/>
          </a:xfrm>
          <a:prstGeom prst="rect">
            <a:avLst/>
          </a:prstGeom>
          <a:noFill/>
        </p:spPr>
        <p:txBody>
          <a:bodyPr wrap="square" rtlCol="0">
            <a:spAutoFit/>
          </a:bodyPr>
          <a:lstStyle/>
          <a:p>
            <a:pPr marL="457200" lvl="0" indent="-368300" algn="just" rtl="0">
              <a:spcBef>
                <a:spcPts val="0"/>
              </a:spcBef>
              <a:spcAft>
                <a:spcPts val="0"/>
              </a:spcAft>
              <a:buSzPts val="2200"/>
              <a:buChar char="●"/>
            </a:pPr>
            <a:r>
              <a:rPr lang="en-US" sz="2200" dirty="0" err="1" smtClean="0">
                <a:latin typeface="Arial" panose="020B0604020202020204" pitchFamily="34" charset="0"/>
                <a:cs typeface="Arial" panose="020B0604020202020204" pitchFamily="34" charset="0"/>
              </a:rPr>
              <a:t>Ths</a:t>
            </a:r>
            <a:r>
              <a:rPr lang="en-US" sz="2200" dirty="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Nguyễn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Thành</a:t>
            </a:r>
            <a:r>
              <a:rPr lang="en-US" sz="2200" dirty="0" smtClean="0">
                <a:latin typeface="Arial" panose="020B0604020202020204" pitchFamily="34" charset="0"/>
                <a:cs typeface="Arial" panose="020B0604020202020204" pitchFamily="34" charset="0"/>
              </a:rPr>
              <a:t> An. 2024. </a:t>
            </a:r>
            <a:r>
              <a:rPr lang="en-US" sz="2200" dirty="0" err="1" smtClean="0">
                <a:latin typeface="Arial" panose="020B0604020202020204" pitchFamily="34" charset="0"/>
                <a:cs typeface="Arial" panose="020B0604020202020204" pitchFamily="34" charset="0"/>
              </a:rPr>
              <a:t>Giáo</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trình</a:t>
            </a:r>
            <a:r>
              <a:rPr lang="en-US" sz="2200" dirty="0" smtClean="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a:t>
            </a:r>
            <a:r>
              <a:rPr lang="en-US" sz="2200" dirty="0" err="1" smtClean="0">
                <a:latin typeface="Arial" panose="020B0604020202020204" pitchFamily="34" charset="0"/>
                <a:cs typeface="Arial" panose="020B0604020202020204" pitchFamily="34" charset="0"/>
              </a:rPr>
              <a:t>hập</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môn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Trí</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tuệ</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nhân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tạo</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Khoa</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Công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nghệ</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thông</a:t>
            </a:r>
            <a:r>
              <a:rPr lang="en-US" sz="2200" dirty="0" smtClean="0">
                <a:latin typeface="Arial" panose="020B0604020202020204" pitchFamily="34" charset="0"/>
                <a:cs typeface="Arial" panose="020B0604020202020204" pitchFamily="34" charset="0"/>
              </a:rPr>
              <a:t> tin. </a:t>
            </a:r>
            <a:r>
              <a:rPr lang="en-US" sz="2200" dirty="0" err="1" smtClean="0">
                <a:latin typeface="Arial" panose="020B0604020202020204" pitchFamily="34" charset="0"/>
                <a:cs typeface="Arial" panose="020B0604020202020204" pitchFamily="34" charset="0"/>
              </a:rPr>
              <a:t>Trường</a:t>
            </a:r>
            <a:r>
              <a:rPr lang="en-US" sz="2200" dirty="0" smtClean="0">
                <a:latin typeface="Arial" panose="020B0604020202020204" pitchFamily="34" charset="0"/>
                <a:cs typeface="Arial" panose="020B0604020202020204" pitchFamily="34" charset="0"/>
              </a:rPr>
              <a:t> ĐH </a:t>
            </a:r>
            <a:r>
              <a:rPr lang="en-US" sz="2200" dirty="0" err="1" smtClean="0">
                <a:latin typeface="Arial" panose="020B0604020202020204" pitchFamily="34" charset="0"/>
                <a:cs typeface="Arial" panose="020B0604020202020204" pitchFamily="34" charset="0"/>
              </a:rPr>
              <a:t>Tôn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Đức</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Thắng</a:t>
            </a:r>
            <a:endParaRPr lang="en-US" sz="2200" dirty="0" smtClean="0">
              <a:latin typeface="Arial" panose="020B0604020202020204" pitchFamily="34" charset="0"/>
              <a:cs typeface="Arial" panose="020B0604020202020204" pitchFamily="34" charset="0"/>
            </a:endParaRPr>
          </a:p>
          <a:p>
            <a:pPr marL="457200" lvl="0" indent="-368300" algn="just" rtl="0">
              <a:spcBef>
                <a:spcPts val="0"/>
              </a:spcBef>
              <a:spcAft>
                <a:spcPts val="0"/>
              </a:spcAft>
              <a:buSzPts val="2200"/>
              <a:buChar char="●"/>
            </a:pPr>
            <a:r>
              <a:rPr lang="vi-VN" sz="2200" dirty="0" smtClean="0">
                <a:latin typeface="+mn-lt"/>
              </a:rPr>
              <a:t>Stuart Russell and Peter Norvig. 2009. Artificial Intelligence: A Modern Approach (3rd ed.). Prentice Hall Press, Upper Saddle River, NJ, USA.</a:t>
            </a:r>
          </a:p>
          <a:p>
            <a:pPr marL="457200" lvl="0" indent="-368300" algn="just" rtl="0">
              <a:spcBef>
                <a:spcPts val="0"/>
              </a:spcBef>
              <a:spcAft>
                <a:spcPts val="0"/>
              </a:spcAft>
              <a:buSzPts val="2200"/>
              <a:buChar char="●"/>
            </a:pPr>
            <a:r>
              <a:rPr lang="vi-VN" sz="2200" dirty="0" smtClean="0">
                <a:latin typeface="+mn-lt"/>
              </a:rPr>
              <a:t>Lê Hoài Bắc, Tô Hoài Việt. 2014. Giáo trình Cơ sở Trí tuệ nhân tạo. Khoa Công nghệ Thông tin. Trường ĐH Khoa học Tự nhiên, ĐHQG-HCM.</a:t>
            </a:r>
          </a:p>
          <a:p>
            <a:pPr marL="457200" lvl="0" indent="-368300" algn="just" rtl="0">
              <a:spcBef>
                <a:spcPts val="0"/>
              </a:spcBef>
              <a:spcAft>
                <a:spcPts val="0"/>
              </a:spcAft>
              <a:buSzPts val="2200"/>
              <a:buChar char="●"/>
            </a:pPr>
            <a:r>
              <a:rPr lang="vi-VN" sz="2200" dirty="0" smtClean="0">
                <a:latin typeface="+mn-lt"/>
              </a:rPr>
              <a:t>Nguyễn Ngọc Thảo, Nguyễn Hải Minh. 2020. Bài giảng Cơ sở Trí tuệ Nhân tạo. Khoa Công nghệ Thông tin. Trường ĐH Khoa học Tự nhiên, ĐHQG-HCM.</a:t>
            </a:r>
            <a:endParaRPr lang="en-US" sz="2200" dirty="0" smtClean="0">
              <a:latin typeface="+mn-lt"/>
            </a:endParaRPr>
          </a:p>
          <a:p>
            <a:pPr marL="88900" lvl="0" algn="just" rtl="0">
              <a:spcBef>
                <a:spcPts val="0"/>
              </a:spcBef>
              <a:spcAft>
                <a:spcPts val="0"/>
              </a:spcAft>
              <a:buSzPts val="2200"/>
            </a:pPr>
            <a:endParaRPr lang="vi-VN" sz="2200" dirty="0">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0717" y="2393188"/>
            <a:ext cx="5783580" cy="1626235"/>
          </a:xfrm>
          <a:prstGeom prst="rect">
            <a:avLst/>
          </a:prstGeom>
        </p:spPr>
        <p:txBody>
          <a:bodyPr vert="horz" wrap="square" lIns="0" tIns="12700" rIns="0" bIns="0" rtlCol="0">
            <a:spAutoFit/>
          </a:bodyPr>
          <a:lstStyle/>
          <a:p>
            <a:pPr marL="12700">
              <a:lnSpc>
                <a:spcPct val="100000"/>
              </a:lnSpc>
              <a:spcBef>
                <a:spcPts val="100"/>
              </a:spcBef>
              <a:tabLst>
                <a:tab pos="3704590" algn="l"/>
              </a:tabLst>
            </a:pPr>
            <a:r>
              <a:rPr sz="10500" spc="-10" dirty="0"/>
              <a:t>Thank</a:t>
            </a:r>
            <a:r>
              <a:rPr sz="10500" dirty="0"/>
              <a:t>	</a:t>
            </a:r>
            <a:r>
              <a:rPr sz="10500" spc="-25" dirty="0"/>
              <a:t>you</a:t>
            </a:r>
            <a:endParaRPr sz="10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172200" cy="1107996"/>
          </a:xfrm>
        </p:spPr>
        <p:txBody>
          <a:bodyPr/>
          <a:lstStyle/>
          <a:p>
            <a:r>
              <a:rPr lang="en-US" sz="3600" dirty="0" err="1">
                <a:solidFill>
                  <a:schemeClr val="tx1"/>
                </a:solidFill>
                <a:latin typeface="Arial" panose="020B0604020202020204" pitchFamily="34" charset="0"/>
                <a:cs typeface="Arial" panose="020B0604020202020204" pitchFamily="34" charset="0"/>
              </a:rPr>
              <a:t>Câu</a:t>
            </a:r>
            <a:r>
              <a:rPr lang="en-US" sz="3600" spc="-10" dirty="0">
                <a:solidFill>
                  <a:schemeClr val="tx1"/>
                </a:solidFill>
                <a:latin typeface="Arial" panose="020B0604020202020204" pitchFamily="34" charset="0"/>
                <a:cs typeface="Arial" panose="020B0604020202020204" pitchFamily="34" charset="0"/>
              </a:rPr>
              <a:t> </a:t>
            </a:r>
            <a:r>
              <a:rPr lang="en-US" sz="3600" dirty="0">
                <a:solidFill>
                  <a:schemeClr val="tx1"/>
                </a:solidFill>
                <a:latin typeface="Arial" panose="020B0604020202020204" pitchFamily="34" charset="0"/>
                <a:cs typeface="Arial" panose="020B0604020202020204" pitchFamily="34" charset="0"/>
              </a:rPr>
              <a:t>1: </a:t>
            </a:r>
            <a:r>
              <a:rPr lang="en-US" sz="3600" dirty="0" smtClean="0">
                <a:solidFill>
                  <a:schemeClr val="tx1"/>
                </a:solidFill>
                <a:latin typeface="Arial" panose="020B0604020202020204" pitchFamily="34" charset="0"/>
                <a:cs typeface="Arial" panose="020B0604020202020204" pitchFamily="34" charset="0"/>
              </a:rPr>
              <a:t>Problem(</a:t>
            </a:r>
            <a:r>
              <a:rPr lang="en-US" sz="3600" dirty="0" err="1" smtClean="0">
                <a:solidFill>
                  <a:schemeClr val="tx1"/>
                </a:solidFill>
                <a:latin typeface="Arial" panose="020B0604020202020204" pitchFamily="34" charset="0"/>
                <a:cs typeface="Arial" panose="020B0604020202020204" pitchFamily="34" charset="0"/>
              </a:rPr>
              <a:t>cont</a:t>
            </a:r>
            <a:r>
              <a:rPr lang="en-US" sz="3600" dirty="0" smtClean="0">
                <a:solidFill>
                  <a:schemeClr val="tx1"/>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254000" y="1066800"/>
            <a:ext cx="8737600" cy="6093976"/>
          </a:xfrm>
        </p:spPr>
        <p:txBody>
          <a:bodyPr/>
          <a:lstStyle/>
          <a:p>
            <a:pPr marL="285750" indent="-285750" algn="just">
              <a:lnSpc>
                <a:spcPct val="150000"/>
              </a:lnSpc>
              <a:buFont typeface="Arial" panose="020B0604020202020204" pitchFamily="34" charset="0"/>
              <a:buChar char="•"/>
            </a:pPr>
            <a:r>
              <a:rPr lang="vi-VN" sz="1800" b="1" dirty="0">
                <a:latin typeface="+mn-lt"/>
              </a:rPr>
              <a:t>get_random_state(self)</a:t>
            </a:r>
            <a:r>
              <a:rPr lang="vi-VN" sz="1800" dirty="0">
                <a:latin typeface="+mn-lt"/>
              </a:rPr>
              <a:t>: Phương thức này trả về một trạng thái ngẫu nhiên trong không gian trạng thái</a:t>
            </a:r>
            <a:r>
              <a:rPr lang="vi-VN" sz="1800" dirty="0" smtClean="0">
                <a:latin typeface="+mn-lt"/>
              </a:rPr>
              <a:t>.</a:t>
            </a:r>
            <a:endParaRPr lang="en-US" sz="1800" dirty="0" smtClean="0">
              <a:latin typeface="+mn-lt"/>
            </a:endParaRPr>
          </a:p>
          <a:p>
            <a:pPr marL="285750" indent="-285750" algn="just">
              <a:lnSpc>
                <a:spcPct val="150000"/>
              </a:lnSpc>
              <a:buFont typeface="Arial" panose="020B0604020202020204" pitchFamily="34" charset="0"/>
              <a:buChar char="•"/>
            </a:pPr>
            <a:r>
              <a:rPr lang="vi-VN" sz="1800" b="1" dirty="0">
                <a:latin typeface="+mn-lt"/>
              </a:rPr>
              <a:t>evaluate_state(self, current_state)</a:t>
            </a:r>
            <a:r>
              <a:rPr lang="vi-VN" sz="1800" dirty="0">
                <a:latin typeface="+mn-lt"/>
              </a:rPr>
              <a:t>: Phương thức này đánh giá một trạng thái bằng cách trả về giá trị z</a:t>
            </a:r>
            <a:r>
              <a:rPr lang="vi-VN" sz="1800" dirty="0" smtClean="0">
                <a:latin typeface="+mn-lt"/>
              </a:rPr>
              <a:t>.</a:t>
            </a:r>
            <a:endParaRPr lang="en-US" sz="1800" dirty="0" smtClean="0">
              <a:latin typeface="+mn-lt"/>
            </a:endParaRPr>
          </a:p>
          <a:p>
            <a:pPr marL="285750" indent="-285750" algn="just">
              <a:lnSpc>
                <a:spcPct val="150000"/>
              </a:lnSpc>
              <a:buFont typeface="Arial" panose="020B0604020202020204" pitchFamily="34" charset="0"/>
              <a:buChar char="•"/>
            </a:pPr>
            <a:r>
              <a:rPr lang="vi-VN" sz="1800" b="1" dirty="0">
                <a:latin typeface="+mn-lt"/>
              </a:rPr>
              <a:t>get_the_best_neighbor(self, current_state): </a:t>
            </a:r>
            <a:r>
              <a:rPr lang="vi-VN" sz="1800" dirty="0">
                <a:latin typeface="+mn-lt"/>
              </a:rPr>
              <a:t>Phương thức này tìm và trả về láng giềng tốt nhất của một trạng thái, dựa trên giá trị z</a:t>
            </a:r>
            <a:r>
              <a:rPr lang="vi-VN" sz="1800" dirty="0" smtClean="0">
                <a:latin typeface="+mn-lt"/>
              </a:rPr>
              <a:t>.</a:t>
            </a:r>
            <a:endParaRPr lang="en-US" sz="1800" dirty="0" smtClean="0">
              <a:latin typeface="+mn-lt"/>
            </a:endParaRPr>
          </a:p>
          <a:p>
            <a:pPr marL="285750" indent="-285750" algn="just">
              <a:lnSpc>
                <a:spcPct val="150000"/>
              </a:lnSpc>
              <a:buFont typeface="Arial" panose="020B0604020202020204" pitchFamily="34" charset="0"/>
              <a:buChar char="•"/>
            </a:pPr>
            <a:r>
              <a:rPr lang="vi-VN" sz="1800" b="1" dirty="0">
                <a:latin typeface="+mn-lt"/>
              </a:rPr>
              <a:t>initial_state(self): </a:t>
            </a:r>
            <a:r>
              <a:rPr lang="vi-VN" sz="1800" dirty="0">
                <a:latin typeface="+mn-lt"/>
              </a:rPr>
              <a:t>Phương thức này tạo ra một trạng thái ban đầu ngẫu nhiên và trả về cặp (state, state_value</a:t>
            </a:r>
            <a:r>
              <a:rPr lang="vi-VN" sz="1800" dirty="0" smtClean="0">
                <a:latin typeface="+mn-lt"/>
              </a:rPr>
              <a:t>)</a:t>
            </a:r>
            <a:r>
              <a:rPr lang="en-US" sz="1800" dirty="0" smtClean="0">
                <a:latin typeface="+mn-lt"/>
              </a:rPr>
              <a:t>.</a:t>
            </a:r>
          </a:p>
          <a:p>
            <a:pPr marL="285750" indent="-285750" algn="just">
              <a:lnSpc>
                <a:spcPct val="150000"/>
              </a:lnSpc>
              <a:buFont typeface="Arial" panose="020B0604020202020204" pitchFamily="34" charset="0"/>
              <a:buChar char="•"/>
            </a:pPr>
            <a:r>
              <a:rPr lang="vi-VN" sz="1800" b="1" dirty="0">
                <a:latin typeface="+mn-lt"/>
              </a:rPr>
              <a:t>random_neighbor(self, current_state): </a:t>
            </a:r>
            <a:r>
              <a:rPr lang="vi-VN" sz="1800" dirty="0">
                <a:latin typeface="+mn-lt"/>
              </a:rPr>
              <a:t>Phương thức này trả về một láng giềng ngẫu nhiên của một trạng thái cùng với giá trị của láng giềng đó</a:t>
            </a:r>
            <a:r>
              <a:rPr lang="vi-VN" sz="1800" dirty="0" smtClean="0">
                <a:latin typeface="+mn-lt"/>
              </a:rPr>
              <a:t>.</a:t>
            </a:r>
            <a:endParaRPr lang="en-US" sz="1800" dirty="0" smtClean="0">
              <a:latin typeface="+mn-lt"/>
            </a:endParaRPr>
          </a:p>
          <a:p>
            <a:pPr marL="285750" indent="-285750" algn="just">
              <a:lnSpc>
                <a:spcPct val="150000"/>
              </a:lnSpc>
              <a:buFont typeface="Arial" panose="020B0604020202020204" pitchFamily="34" charset="0"/>
              <a:buChar char="•"/>
            </a:pPr>
            <a:r>
              <a:rPr lang="vi-VN" sz="1800" b="1" dirty="0">
                <a:latin typeface="+mn-lt"/>
              </a:rPr>
              <a:t>get_k_randomly_state(self, k): </a:t>
            </a:r>
            <a:r>
              <a:rPr lang="vi-VN" sz="1800" dirty="0">
                <a:latin typeface="+mn-lt"/>
              </a:rPr>
              <a:t>Phương thức này tạo ra một danh sách gồm k trạng thái ngẫu nhiên trong không gian trạng thái.</a:t>
            </a:r>
            <a:endParaRPr lang="en-US" sz="1800" dirty="0" smtClean="0">
              <a:latin typeface="+mn-lt"/>
            </a:endParaRPr>
          </a:p>
          <a:p>
            <a:pPr marL="285750" indent="-285750">
              <a:lnSpc>
                <a:spcPct val="150000"/>
              </a:lnSpc>
              <a:buFont typeface="Arial" panose="020B0604020202020204" pitchFamily="34" charset="0"/>
              <a:buChar char="•"/>
            </a:pPr>
            <a:endParaRPr lang="en-US" sz="1800" dirty="0" smtClean="0">
              <a:latin typeface="+mn-lt"/>
            </a:endParaRPr>
          </a:p>
          <a:p>
            <a:pPr marL="285750" indent="-285750">
              <a:buFont typeface="Arial" panose="020B0604020202020204" pitchFamily="34" charset="0"/>
              <a:buChar char="•"/>
            </a:pPr>
            <a:endParaRPr lang="vi-VN" sz="1800" dirty="0">
              <a:latin typeface="+mn-lt"/>
            </a:endParaRPr>
          </a:p>
          <a:p>
            <a:pPr>
              <a:lnSpc>
                <a:spcPct val="150000"/>
              </a:lnSpc>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1140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5257800" cy="984885"/>
          </a:xfrm>
        </p:spPr>
        <p:txBody>
          <a:bodyPr/>
          <a:lstStyle/>
          <a:p>
            <a:r>
              <a:rPr lang="en-US" sz="3200" dirty="0" err="1">
                <a:solidFill>
                  <a:schemeClr val="tx1"/>
                </a:solidFill>
                <a:latin typeface="Arial" panose="020B0604020202020204" pitchFamily="34" charset="0"/>
                <a:cs typeface="Arial" panose="020B0604020202020204" pitchFamily="34" charset="0"/>
              </a:rPr>
              <a:t>Câu</a:t>
            </a:r>
            <a:r>
              <a:rPr lang="en-US" sz="3200" spc="-10" dirty="0">
                <a:solidFill>
                  <a:schemeClr val="tx1"/>
                </a:solidFill>
                <a:latin typeface="Arial" panose="020B0604020202020204" pitchFamily="34" charset="0"/>
                <a:cs typeface="Arial" panose="020B0604020202020204" pitchFamily="34" charset="0"/>
              </a:rPr>
              <a:t> </a:t>
            </a:r>
            <a:r>
              <a:rPr lang="en-US" sz="3200" dirty="0">
                <a:solidFill>
                  <a:schemeClr val="tx1"/>
                </a:solidFill>
                <a:latin typeface="Arial" panose="020B0604020202020204" pitchFamily="34" charset="0"/>
                <a:cs typeface="Arial" panose="020B0604020202020204" pitchFamily="34" charset="0"/>
              </a:rPr>
              <a:t>1: Problem(</a:t>
            </a:r>
            <a:r>
              <a:rPr lang="en-US" sz="3200" dirty="0" err="1">
                <a:solidFill>
                  <a:schemeClr val="tx1"/>
                </a:solidFill>
                <a:latin typeface="Arial" panose="020B0604020202020204" pitchFamily="34" charset="0"/>
                <a:cs typeface="Arial" panose="020B0604020202020204" pitchFamily="34" charset="0"/>
              </a:rPr>
              <a:t>cont</a:t>
            </a:r>
            <a:r>
              <a:rPr lang="en-US" sz="3200" dirty="0">
                <a:solidFill>
                  <a:schemeClr val="tx1"/>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228600" y="1066800"/>
            <a:ext cx="8686800" cy="786241"/>
          </a:xfrm>
        </p:spPr>
        <p:txBody>
          <a:bodyPr/>
          <a:lstStyle/>
          <a:p>
            <a:pPr marL="457200" indent="-457200">
              <a:lnSpc>
                <a:spcPct val="150000"/>
              </a:lnSpc>
              <a:buFont typeface="Arial" panose="020B0604020202020204" pitchFamily="34" charset="0"/>
              <a:buChar char="•"/>
            </a:pPr>
            <a:r>
              <a:rPr lang="vi-VN" sz="1800" b="1" dirty="0">
                <a:latin typeface="+mn-lt"/>
              </a:rPr>
              <a:t>neighbors(self, current_state): </a:t>
            </a:r>
            <a:r>
              <a:rPr lang="vi-VN" sz="1800" dirty="0">
                <a:latin typeface="+mn-lt"/>
              </a:rPr>
              <a:t>Phương thức này trả về tất cả các láng giềng hợp lệ của một trạng thái.</a:t>
            </a:r>
            <a:endParaRPr lang="en-US" sz="1800" dirty="0">
              <a:latin typeface="+mn-lt"/>
            </a:endParaRPr>
          </a:p>
        </p:txBody>
      </p:sp>
    </p:spTree>
    <p:extLst>
      <p:ext uri="{BB962C8B-B14F-4D97-AF65-F5344CB8AC3E}">
        <p14:creationId xmlns:p14="http://schemas.microsoft.com/office/powerpoint/2010/main" val="98422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28600"/>
            <a:ext cx="6430570" cy="552381"/>
          </a:xfrm>
          <a:prstGeom prst="rect">
            <a:avLst/>
          </a:prstGeom>
        </p:spPr>
        <p:txBody>
          <a:bodyPr vert="horz" wrap="square" lIns="0" tIns="120319" rIns="0" bIns="0" rtlCol="0">
            <a:spAutoFit/>
          </a:bodyPr>
          <a:lstStyle/>
          <a:p>
            <a:pPr marL="113030">
              <a:lnSpc>
                <a:spcPct val="100000"/>
              </a:lnSpc>
              <a:spcBef>
                <a:spcPts val="100"/>
              </a:spcBef>
            </a:pPr>
            <a:r>
              <a:rPr sz="2800" dirty="0" err="1">
                <a:solidFill>
                  <a:schemeClr val="tx1"/>
                </a:solidFill>
                <a:latin typeface="Arial" panose="020B0604020202020204" pitchFamily="34" charset="0"/>
                <a:cs typeface="Arial" panose="020B0604020202020204" pitchFamily="34" charset="0"/>
              </a:rPr>
              <a:t>Câu</a:t>
            </a:r>
            <a:r>
              <a:rPr sz="2800" spc="-1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2: Random Restart Hill-Climbing</a:t>
            </a:r>
            <a:endParaRPr sz="2800" dirty="0">
              <a:solidFill>
                <a:schemeClr val="tx1"/>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152400" y="990600"/>
            <a:ext cx="8839200" cy="5286062"/>
          </a:xfrm>
        </p:spPr>
        <p:txBody>
          <a:bodyPr/>
          <a:lstStyle/>
          <a:p>
            <a:pPr marL="285750" indent="-285750" algn="just">
              <a:lnSpc>
                <a:spcPct val="150000"/>
              </a:lnSpc>
              <a:buFont typeface="Arial" panose="020B0604020202020204" pitchFamily="34" charset="0"/>
              <a:buChar char="•"/>
            </a:pPr>
            <a:r>
              <a:rPr lang="en-US" sz="1800" b="1" dirty="0" err="1" smtClean="0">
                <a:latin typeface="Arial" panose="020B0604020202020204" pitchFamily="34" charset="0"/>
                <a:cs typeface="Arial" panose="020B0604020202020204" pitchFamily="34" charset="0"/>
              </a:rPr>
              <a:t>Mục</a:t>
            </a:r>
            <a:r>
              <a:rPr lang="en-US" sz="1800" b="1" dirty="0" smtClean="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tiêu</a:t>
            </a:r>
            <a:r>
              <a:rPr lang="en-US" sz="1800" b="1" dirty="0" smtClean="0">
                <a:latin typeface="Arial" panose="020B0604020202020204" pitchFamily="34" charset="0"/>
                <a:cs typeface="Arial" panose="020B0604020202020204" pitchFamily="34" charset="0"/>
              </a:rPr>
              <a:t>: </a:t>
            </a:r>
            <a:r>
              <a:rPr lang="vi-VN" sz="1800" dirty="0">
                <a:latin typeface="Arial" panose="020B0604020202020204" pitchFamily="34" charset="0"/>
                <a:cs typeface="Arial" panose="020B0604020202020204" pitchFamily="34" charset="0"/>
              </a:rPr>
              <a:t>Mục tiêu của thuật toán Random Restart Hill Climbing là tìm kiếm một giải pháp tốt nhất trong không gian trạng thái bằng cách sử dụng phương pháp leo đồi (hill climbing), nhưng với một số lần khởi đầu ngẫu nhiên (random restarts).</a:t>
            </a:r>
          </a:p>
          <a:p>
            <a:pPr marL="285750" indent="-285750" algn="just">
              <a:lnSpc>
                <a:spcPct val="150000"/>
              </a:lnSpc>
              <a:buFont typeface="Arial" panose="020B0604020202020204" pitchFamily="34" charset="0"/>
              <a:buChar char="•"/>
            </a:pPr>
            <a:r>
              <a:rPr lang="en-US" sz="1800" b="1" dirty="0" err="1" smtClean="0">
                <a:latin typeface="Arial" panose="020B0604020202020204" pitchFamily="34" charset="0"/>
                <a:cs typeface="Arial" panose="020B0604020202020204" pitchFamily="34" charset="0"/>
              </a:rPr>
              <a:t>Quy</a:t>
            </a:r>
            <a:r>
              <a:rPr lang="en-US" sz="1800" b="1" dirty="0" smtClean="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Trình</a:t>
            </a:r>
            <a:r>
              <a:rPr lang="en-US" sz="1800" b="1" dirty="0" smtClean="0">
                <a:latin typeface="Arial" panose="020B0604020202020204" pitchFamily="34" charset="0"/>
                <a:cs typeface="Arial" panose="020B0604020202020204" pitchFamily="34" charset="0"/>
              </a:rPr>
              <a:t>: </a:t>
            </a:r>
          </a:p>
          <a:p>
            <a:pPr marL="285750" indent="-285750" algn="just">
              <a:lnSpc>
                <a:spcPct val="150000"/>
              </a:lnSpc>
              <a:buFont typeface="Courier New" panose="02070309020205020404" pitchFamily="49" charset="0"/>
              <a:buChar char="o"/>
            </a:pPr>
            <a:r>
              <a:rPr lang="en-US" sz="1500" b="1" dirty="0" smtClean="0">
                <a:latin typeface="Arial" panose="020B0604020202020204" pitchFamily="34" charset="0"/>
                <a:cs typeface="Arial" panose="020B0604020202020204" pitchFamily="34" charset="0"/>
              </a:rPr>
              <a:t>      	</a:t>
            </a:r>
            <a:r>
              <a:rPr lang="vi-VN" sz="1500" b="1" dirty="0" smtClean="0">
                <a:latin typeface="Arial" panose="020B0604020202020204" pitchFamily="34" charset="0"/>
                <a:cs typeface="Arial" panose="020B0604020202020204" pitchFamily="34" charset="0"/>
              </a:rPr>
              <a:t>Khởi </a:t>
            </a:r>
            <a:r>
              <a:rPr lang="vi-VN" sz="1500" b="1" dirty="0">
                <a:latin typeface="Arial" panose="020B0604020202020204" pitchFamily="34" charset="0"/>
                <a:cs typeface="Arial" panose="020B0604020202020204" pitchFamily="34" charset="0"/>
              </a:rPr>
              <a:t>tạo</a:t>
            </a:r>
            <a:r>
              <a:rPr lang="vi-VN" sz="1500" dirty="0">
                <a:latin typeface="Arial" panose="020B0604020202020204" pitchFamily="34" charset="0"/>
                <a:cs typeface="Arial" panose="020B0604020202020204" pitchFamily="34" charset="0"/>
              </a:rPr>
              <a:t>: Bắt đầu với một trạng thái ngẫu nhiên trong không gian trạng thái.</a:t>
            </a:r>
          </a:p>
          <a:p>
            <a:pPr marL="285750" indent="-285750" algn="just">
              <a:lnSpc>
                <a:spcPct val="150000"/>
              </a:lnSpc>
              <a:buFont typeface="Courier New" panose="02070309020205020404" pitchFamily="49" charset="0"/>
              <a:buChar char="o"/>
            </a:pPr>
            <a:r>
              <a:rPr lang="en-US" sz="1500" b="1" dirty="0">
                <a:latin typeface="Arial" panose="020B0604020202020204" pitchFamily="34" charset="0"/>
                <a:cs typeface="Arial" panose="020B0604020202020204" pitchFamily="34" charset="0"/>
              </a:rPr>
              <a:t>	</a:t>
            </a:r>
            <a:r>
              <a:rPr lang="vi-VN" sz="1500" b="1" dirty="0" smtClean="0">
                <a:latin typeface="Arial" panose="020B0604020202020204" pitchFamily="34" charset="0"/>
                <a:cs typeface="Arial" panose="020B0604020202020204" pitchFamily="34" charset="0"/>
              </a:rPr>
              <a:t>Leo </a:t>
            </a:r>
            <a:r>
              <a:rPr lang="vi-VN" sz="1500" b="1" dirty="0">
                <a:latin typeface="Arial" panose="020B0604020202020204" pitchFamily="34" charset="0"/>
                <a:cs typeface="Arial" panose="020B0604020202020204" pitchFamily="34" charset="0"/>
              </a:rPr>
              <a:t>đồi (Hill Climbing)</a:t>
            </a:r>
            <a:r>
              <a:rPr lang="vi-VN" sz="1500" dirty="0">
                <a:latin typeface="Arial" panose="020B0604020202020204" pitchFamily="34" charset="0"/>
                <a:cs typeface="Arial" panose="020B0604020202020204" pitchFamily="34" charset="0"/>
              </a:rPr>
              <a:t>: Từ trạng thái khởi tạo, thuật toán tìm kiếm các trạng thái láng giềng </a:t>
            </a:r>
            <a:r>
              <a:rPr lang="en-US" sz="1500" dirty="0" smtClean="0">
                <a:latin typeface="Arial" panose="020B0604020202020204" pitchFamily="34" charset="0"/>
                <a:cs typeface="Arial" panose="020B0604020202020204" pitchFamily="34" charset="0"/>
              </a:rPr>
              <a:t>	</a:t>
            </a:r>
            <a:r>
              <a:rPr lang="vi-VN" sz="1500" dirty="0" smtClean="0">
                <a:latin typeface="Arial" panose="020B0604020202020204" pitchFamily="34" charset="0"/>
                <a:cs typeface="Arial" panose="020B0604020202020204" pitchFamily="34" charset="0"/>
              </a:rPr>
              <a:t>và </a:t>
            </a:r>
            <a:r>
              <a:rPr lang="vi-VN" sz="1500" dirty="0">
                <a:latin typeface="Arial" panose="020B0604020202020204" pitchFamily="34" charset="0"/>
                <a:cs typeface="Arial" panose="020B0604020202020204" pitchFamily="34" charset="0"/>
              </a:rPr>
              <a:t>chọn trạng thái có giá trị đánh giá (evaluation value) cao nhất. Quá trình này tiếp tục cho </a:t>
            </a:r>
            <a:r>
              <a:rPr lang="en-US" sz="1500" dirty="0" smtClean="0">
                <a:latin typeface="Arial" panose="020B0604020202020204" pitchFamily="34" charset="0"/>
                <a:cs typeface="Arial" panose="020B0604020202020204" pitchFamily="34" charset="0"/>
              </a:rPr>
              <a:t>	</a:t>
            </a:r>
            <a:r>
              <a:rPr lang="vi-VN" sz="1500" dirty="0" smtClean="0">
                <a:latin typeface="Arial" panose="020B0604020202020204" pitchFamily="34" charset="0"/>
                <a:cs typeface="Arial" panose="020B0604020202020204" pitchFamily="34" charset="0"/>
              </a:rPr>
              <a:t>đến </a:t>
            </a:r>
            <a:r>
              <a:rPr lang="vi-VN" sz="1500" dirty="0">
                <a:latin typeface="Arial" panose="020B0604020202020204" pitchFamily="34" charset="0"/>
                <a:cs typeface="Arial" panose="020B0604020202020204" pitchFamily="34" charset="0"/>
              </a:rPr>
              <a:t>khi không còn trạng thái nào láng giềng có giá trị đánh giá cao hơn.</a:t>
            </a:r>
          </a:p>
          <a:p>
            <a:pPr marL="285750" indent="-285750" algn="just">
              <a:lnSpc>
                <a:spcPct val="150000"/>
              </a:lnSpc>
              <a:buFont typeface="Courier New" panose="02070309020205020404" pitchFamily="49" charset="0"/>
              <a:buChar char="o"/>
            </a:pPr>
            <a:r>
              <a:rPr lang="en-US" sz="1500" b="1" dirty="0" smtClean="0">
                <a:latin typeface="Arial" panose="020B0604020202020204" pitchFamily="34" charset="0"/>
                <a:cs typeface="Arial" panose="020B0604020202020204" pitchFamily="34" charset="0"/>
              </a:rPr>
              <a:t>	</a:t>
            </a:r>
            <a:r>
              <a:rPr lang="vi-VN" sz="1500" b="1" dirty="0" smtClean="0">
                <a:latin typeface="Arial" panose="020B0604020202020204" pitchFamily="34" charset="0"/>
                <a:cs typeface="Arial" panose="020B0604020202020204" pitchFamily="34" charset="0"/>
              </a:rPr>
              <a:t>Kiểm </a:t>
            </a:r>
            <a:r>
              <a:rPr lang="vi-VN" sz="1500" b="1" dirty="0">
                <a:latin typeface="Arial" panose="020B0604020202020204" pitchFamily="34" charset="0"/>
                <a:cs typeface="Arial" panose="020B0604020202020204" pitchFamily="34" charset="0"/>
              </a:rPr>
              <a:t>tra điều kiện dừng</a:t>
            </a:r>
            <a:r>
              <a:rPr lang="vi-VN" sz="1500" dirty="0">
                <a:latin typeface="Arial" panose="020B0604020202020204" pitchFamily="34" charset="0"/>
                <a:cs typeface="Arial" panose="020B0604020202020204" pitchFamily="34" charset="0"/>
              </a:rPr>
              <a:t>: Kiểm tra xem trạng thái hiện tại có là giải pháp tốt nhất hay không. </a:t>
            </a:r>
            <a:r>
              <a:rPr lang="en-US" sz="1500" dirty="0" smtClean="0">
                <a:latin typeface="Arial" panose="020B0604020202020204" pitchFamily="34" charset="0"/>
                <a:cs typeface="Arial" panose="020B0604020202020204" pitchFamily="34" charset="0"/>
              </a:rPr>
              <a:t>	</a:t>
            </a:r>
            <a:r>
              <a:rPr lang="vi-VN" sz="1500" dirty="0" smtClean="0">
                <a:latin typeface="Arial" panose="020B0604020202020204" pitchFamily="34" charset="0"/>
                <a:cs typeface="Arial" panose="020B0604020202020204" pitchFamily="34" charset="0"/>
              </a:rPr>
              <a:t>Nếu </a:t>
            </a:r>
            <a:r>
              <a:rPr lang="vi-VN" sz="1500" dirty="0">
                <a:latin typeface="Arial" panose="020B0604020202020204" pitchFamily="34" charset="0"/>
                <a:cs typeface="Arial" panose="020B0604020202020204" pitchFamily="34" charset="0"/>
              </a:rPr>
              <a:t>có, thuật toán kết thúc. Ngược lại, chuyển sang bước tiếp theo.</a:t>
            </a:r>
          </a:p>
          <a:p>
            <a:pPr marL="285750" indent="-285750" algn="just">
              <a:lnSpc>
                <a:spcPct val="150000"/>
              </a:lnSpc>
              <a:buFont typeface="Courier New" panose="02070309020205020404" pitchFamily="49" charset="0"/>
              <a:buChar char="o"/>
            </a:pPr>
            <a:r>
              <a:rPr lang="en-US" sz="1500" b="1" dirty="0" smtClean="0">
                <a:latin typeface="Arial" panose="020B0604020202020204" pitchFamily="34" charset="0"/>
                <a:cs typeface="Arial" panose="020B0604020202020204" pitchFamily="34" charset="0"/>
              </a:rPr>
              <a:t>	</a:t>
            </a:r>
            <a:r>
              <a:rPr lang="vi-VN" sz="1500" b="1" dirty="0" smtClean="0">
                <a:latin typeface="Arial" panose="020B0604020202020204" pitchFamily="34" charset="0"/>
                <a:cs typeface="Arial" panose="020B0604020202020204" pitchFamily="34" charset="0"/>
              </a:rPr>
              <a:t>Random </a:t>
            </a:r>
            <a:r>
              <a:rPr lang="vi-VN" sz="1500" b="1" dirty="0">
                <a:latin typeface="Arial" panose="020B0604020202020204" pitchFamily="34" charset="0"/>
                <a:cs typeface="Arial" panose="020B0604020202020204" pitchFamily="34" charset="0"/>
              </a:rPr>
              <a:t>Restart</a:t>
            </a:r>
            <a:r>
              <a:rPr lang="vi-VN" sz="1500" dirty="0">
                <a:latin typeface="Arial" panose="020B0604020202020204" pitchFamily="34" charset="0"/>
                <a:cs typeface="Arial" panose="020B0604020202020204" pitchFamily="34" charset="0"/>
              </a:rPr>
              <a:t>: Lặp lại quá trình trên với một trạng thái khởi tạo ngẫu nhiên khác.</a:t>
            </a:r>
          </a:p>
          <a:p>
            <a:pPr marL="285750" indent="-285750" algn="just">
              <a:lnSpc>
                <a:spcPct val="150000"/>
              </a:lnSpc>
              <a:buFont typeface="Courier New" panose="02070309020205020404" pitchFamily="49" charset="0"/>
              <a:buChar char="o"/>
            </a:pPr>
            <a:r>
              <a:rPr lang="en-US" sz="1500" b="1" dirty="0" smtClean="0">
                <a:latin typeface="Arial" panose="020B0604020202020204" pitchFamily="34" charset="0"/>
                <a:cs typeface="Arial" panose="020B0604020202020204" pitchFamily="34" charset="0"/>
              </a:rPr>
              <a:t>	</a:t>
            </a:r>
            <a:r>
              <a:rPr lang="vi-VN" sz="1500" b="1" dirty="0" smtClean="0">
                <a:latin typeface="Arial" panose="020B0604020202020204" pitchFamily="34" charset="0"/>
                <a:cs typeface="Arial" panose="020B0604020202020204" pitchFamily="34" charset="0"/>
              </a:rPr>
              <a:t>Kết </a:t>
            </a:r>
            <a:r>
              <a:rPr lang="vi-VN" sz="1500" b="1" dirty="0">
                <a:latin typeface="Arial" panose="020B0604020202020204" pitchFamily="34" charset="0"/>
                <a:cs typeface="Arial" panose="020B0604020202020204" pitchFamily="34" charset="0"/>
              </a:rPr>
              <a:t>thúc</a:t>
            </a:r>
            <a:r>
              <a:rPr lang="vi-VN" sz="1500" dirty="0">
                <a:latin typeface="Arial" panose="020B0604020202020204" pitchFamily="34" charset="0"/>
                <a:cs typeface="Arial" panose="020B0604020202020204" pitchFamily="34" charset="0"/>
              </a:rPr>
              <a:t>: Thuật toán kết thúc khi đã thực hiện đủ số lần khởi đầu ngẫu nhiên hoặc khi đã đạt </a:t>
            </a:r>
            <a:r>
              <a:rPr lang="en-US" sz="1500" dirty="0" smtClean="0">
                <a:latin typeface="Arial" panose="020B0604020202020204" pitchFamily="34" charset="0"/>
                <a:cs typeface="Arial" panose="020B0604020202020204" pitchFamily="34" charset="0"/>
              </a:rPr>
              <a:t>	</a:t>
            </a:r>
            <a:r>
              <a:rPr lang="vi-VN" sz="1500" dirty="0" smtClean="0">
                <a:latin typeface="Arial" panose="020B0604020202020204" pitchFamily="34" charset="0"/>
                <a:cs typeface="Arial" panose="020B0604020202020204" pitchFamily="34" charset="0"/>
              </a:rPr>
              <a:t>được </a:t>
            </a:r>
            <a:r>
              <a:rPr lang="vi-VN" sz="1500" dirty="0">
                <a:latin typeface="Arial" panose="020B0604020202020204" pitchFamily="34" charset="0"/>
                <a:cs typeface="Arial" panose="020B0604020202020204" pitchFamily="34" charset="0"/>
              </a:rPr>
              <a:t>một giải pháp chấp nhận được.</a:t>
            </a:r>
          </a:p>
          <a:p>
            <a:pPr algn="just">
              <a:lnSpc>
                <a:spcPct val="150000"/>
              </a:lnSpc>
            </a:pPr>
            <a:r>
              <a:rPr lang="en-US" sz="2200" dirty="0" smtClean="0">
                <a:latin typeface="Arial" panose="020B0604020202020204" pitchFamily="34" charset="0"/>
                <a:cs typeface="Arial" panose="020B0604020202020204" pitchFamily="34" charset="0"/>
              </a:rPr>
              <a:t> </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033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497369" cy="430887"/>
          </a:xfrm>
        </p:spPr>
        <p:txBody>
          <a:bodyPr/>
          <a:lstStyle/>
          <a:p>
            <a:r>
              <a:rPr lang="en-US" sz="2800" dirty="0" err="1">
                <a:solidFill>
                  <a:schemeClr val="tx1"/>
                </a:solidFill>
                <a:latin typeface="Arial" panose="020B0604020202020204" pitchFamily="34" charset="0"/>
                <a:cs typeface="Arial" panose="020B0604020202020204" pitchFamily="34" charset="0"/>
              </a:rPr>
              <a:t>Câu</a:t>
            </a:r>
            <a:r>
              <a:rPr lang="en-US" sz="2800" spc="-1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2: Random Restart </a:t>
            </a:r>
            <a:r>
              <a:rPr lang="en-US" sz="2800" dirty="0" smtClean="0">
                <a:solidFill>
                  <a:schemeClr val="tx1"/>
                </a:solidFill>
                <a:latin typeface="Arial" panose="020B0604020202020204" pitchFamily="34" charset="0"/>
                <a:cs typeface="Arial" panose="020B0604020202020204" pitchFamily="34" charset="0"/>
              </a:rPr>
              <a:t>Hill-Climbing(</a:t>
            </a:r>
            <a:r>
              <a:rPr lang="en-US" sz="2800" dirty="0" err="1" smtClean="0">
                <a:solidFill>
                  <a:schemeClr val="tx1"/>
                </a:solidFill>
                <a:latin typeface="Arial" panose="020B0604020202020204" pitchFamily="34" charset="0"/>
                <a:cs typeface="Arial" panose="020B0604020202020204" pitchFamily="34" charset="0"/>
              </a:rPr>
              <a:t>cont</a:t>
            </a:r>
            <a:r>
              <a:rPr lang="en-US" sz="2800" dirty="0" smtClean="0">
                <a:solidFill>
                  <a:schemeClr val="tx1"/>
                </a:solidFill>
                <a:latin typeface="Arial" panose="020B0604020202020204" pitchFamily="34" charset="0"/>
                <a:cs typeface="Arial" panose="020B0604020202020204" pitchFamily="34" charset="0"/>
              </a:rPr>
              <a:t>)</a:t>
            </a:r>
            <a:endParaRPr lang="en-US" sz="2800" dirty="0"/>
          </a:p>
        </p:txBody>
      </p:sp>
      <p:sp>
        <p:nvSpPr>
          <p:cNvPr id="3" name="Text Placeholder 2"/>
          <p:cNvSpPr>
            <a:spLocks noGrp="1"/>
          </p:cNvSpPr>
          <p:nvPr>
            <p:ph type="body" idx="1"/>
          </p:nvPr>
        </p:nvSpPr>
        <p:spPr>
          <a:xfrm>
            <a:off x="228600" y="1066800"/>
            <a:ext cx="8763000" cy="6186309"/>
          </a:xfrm>
        </p:spPr>
        <p:txBody>
          <a:bodyPr/>
          <a:lstStyle/>
          <a:p>
            <a:pPr marL="285750" indent="-285750" algn="just">
              <a:lnSpc>
                <a:spcPct val="150000"/>
              </a:lnSpc>
              <a:buFont typeface="Arial" panose="020B0604020202020204" pitchFamily="34" charset="0"/>
              <a:buChar char="•"/>
            </a:pPr>
            <a:r>
              <a:rPr lang="vi-VN" sz="1800" b="1" dirty="0" smtClean="0">
                <a:latin typeface="Arial" panose="020B0604020202020204" pitchFamily="34" charset="0"/>
                <a:cs typeface="Arial" panose="020B0604020202020204" pitchFamily="34" charset="0"/>
              </a:rPr>
              <a:t>Mục </a:t>
            </a:r>
            <a:r>
              <a:rPr lang="vi-VN" sz="1800" b="1" dirty="0">
                <a:latin typeface="Arial" panose="020B0604020202020204" pitchFamily="34" charset="0"/>
                <a:cs typeface="Arial" panose="020B0604020202020204" pitchFamily="34" charset="0"/>
              </a:rPr>
              <a:t>tiêu cuối cùng </a:t>
            </a:r>
            <a:r>
              <a:rPr lang="vi-VN" sz="1800" dirty="0">
                <a:latin typeface="Arial" panose="020B0604020202020204" pitchFamily="34" charset="0"/>
                <a:cs typeface="Arial" panose="020B0604020202020204" pitchFamily="34" charset="0"/>
              </a:rPr>
              <a:t>của thuật toán Random Restart Hill Climbing là tìm ra một giải pháp tốt nhất trong không gian trạng thái mặc dù có thể bị rơi vào các cục bộ tối ưu trên đường đi. Bằng cách thực hiện nhiều lần khởi đầu ngẫu nhiên, thuật toán có cơ hội lớn hơn để thoát ra khỏi các điểm cục bộ và tiến tới giải pháp toàn cục tốt nhất</a:t>
            </a:r>
            <a:r>
              <a:rPr lang="vi-VN" sz="180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800" b="1" dirty="0" err="1" smtClean="0">
                <a:latin typeface="Arial" panose="020B0604020202020204" pitchFamily="34" charset="0"/>
                <a:cs typeface="Arial" panose="020B0604020202020204" pitchFamily="34" charset="0"/>
              </a:rPr>
              <a:t>Ưu</a:t>
            </a:r>
            <a:r>
              <a:rPr lang="en-US" sz="1800" b="1" dirty="0" smtClean="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điểm</a:t>
            </a:r>
            <a:r>
              <a:rPr lang="en-US" sz="1800" b="1" dirty="0" smtClean="0">
                <a:latin typeface="Arial" panose="020B0604020202020204" pitchFamily="34" charset="0"/>
                <a:cs typeface="Arial" panose="020B0604020202020204" pitchFamily="34" charset="0"/>
              </a:rPr>
              <a:t>:</a:t>
            </a:r>
          </a:p>
          <a:p>
            <a:pPr marL="285750" indent="-285750" algn="just">
              <a:lnSpc>
                <a:spcPct val="150000"/>
              </a:lnSpc>
              <a:buFont typeface="Courier New" panose="02070309020205020404" pitchFamily="49" charset="0"/>
              <a:buChar char="o"/>
            </a:pPr>
            <a:r>
              <a:rPr lang="en-US" sz="1800" dirty="0" smtClean="0">
                <a:latin typeface="Arial" panose="020B0604020202020204" pitchFamily="34" charset="0"/>
                <a:cs typeface="Arial" panose="020B0604020202020204" pitchFamily="34" charset="0"/>
              </a:rPr>
              <a:t>	</a:t>
            </a:r>
            <a:r>
              <a:rPr lang="vi-VN" sz="1500" b="1" dirty="0">
                <a:latin typeface="Arial" panose="020B0604020202020204" pitchFamily="34" charset="0"/>
                <a:cs typeface="Arial" panose="020B0604020202020204" pitchFamily="34" charset="0"/>
              </a:rPr>
              <a:t>Dễ triển khai:</a:t>
            </a:r>
            <a:r>
              <a:rPr lang="vi-VN" sz="1500" dirty="0">
                <a:latin typeface="Arial" panose="020B0604020202020204" pitchFamily="34" charset="0"/>
                <a:cs typeface="Arial" panose="020B0604020202020204" pitchFamily="34" charset="0"/>
              </a:rPr>
              <a:t> Thuật toán RRHC không đòi hỏi quá nhiều tài nguyên tính </a:t>
            </a:r>
            <a:r>
              <a:rPr lang="en-US" sz="1500" dirty="0" smtClean="0">
                <a:latin typeface="Arial" panose="020B0604020202020204" pitchFamily="34" charset="0"/>
                <a:cs typeface="Arial" panose="020B0604020202020204" pitchFamily="34" charset="0"/>
              </a:rPr>
              <a:t>	</a:t>
            </a:r>
            <a:r>
              <a:rPr lang="vi-VN" sz="1500" dirty="0" smtClean="0">
                <a:latin typeface="Arial" panose="020B0604020202020204" pitchFamily="34" charset="0"/>
                <a:cs typeface="Arial" panose="020B0604020202020204" pitchFamily="34" charset="0"/>
              </a:rPr>
              <a:t>toán và có cấu </a:t>
            </a:r>
            <a:r>
              <a:rPr lang="en-US" sz="1500" dirty="0" smtClean="0">
                <a:latin typeface="Arial" panose="020B0604020202020204" pitchFamily="34" charset="0"/>
                <a:cs typeface="Arial" panose="020B0604020202020204" pitchFamily="34" charset="0"/>
              </a:rPr>
              <a:t>	</a:t>
            </a:r>
            <a:r>
              <a:rPr lang="vi-VN" sz="1500" dirty="0" smtClean="0">
                <a:latin typeface="Arial" panose="020B0604020202020204" pitchFamily="34" charset="0"/>
                <a:cs typeface="Arial" panose="020B0604020202020204" pitchFamily="34" charset="0"/>
              </a:rPr>
              <a:t>trúc đơn giản, dễ triển khai trong nhiều bài toán tìm kiếm.</a:t>
            </a:r>
            <a:endParaRPr lang="vi-VN" sz="1500" dirty="0">
              <a:latin typeface="Arial" panose="020B0604020202020204" pitchFamily="34" charset="0"/>
              <a:cs typeface="Arial" panose="020B0604020202020204" pitchFamily="34" charset="0"/>
            </a:endParaRPr>
          </a:p>
          <a:p>
            <a:pPr marL="285750" indent="-285750" algn="just">
              <a:lnSpc>
                <a:spcPct val="150000"/>
              </a:lnSpc>
              <a:buFont typeface="Courier New" panose="02070309020205020404" pitchFamily="49" charset="0"/>
              <a:buChar char="o"/>
            </a:pPr>
            <a:r>
              <a:rPr lang="en-US" sz="1500" b="1" dirty="0" smtClean="0">
                <a:latin typeface="Arial" panose="020B0604020202020204" pitchFamily="34" charset="0"/>
                <a:cs typeface="Arial" panose="020B0604020202020204" pitchFamily="34" charset="0"/>
              </a:rPr>
              <a:t>	</a:t>
            </a:r>
            <a:r>
              <a:rPr lang="vi-VN" sz="1500" b="1" dirty="0" smtClean="0">
                <a:latin typeface="Arial" panose="020B0604020202020204" pitchFamily="34" charset="0"/>
                <a:cs typeface="Arial" panose="020B0604020202020204" pitchFamily="34" charset="0"/>
              </a:rPr>
              <a:t>Dễ </a:t>
            </a:r>
            <a:r>
              <a:rPr lang="vi-VN" sz="1500" b="1" dirty="0">
                <a:latin typeface="Arial" panose="020B0604020202020204" pitchFamily="34" charset="0"/>
                <a:cs typeface="Arial" panose="020B0604020202020204" pitchFamily="34" charset="0"/>
              </a:rPr>
              <a:t>dàng tìm được giải pháp tốt nhất trong các lần chạy:</a:t>
            </a:r>
            <a:r>
              <a:rPr lang="vi-VN" sz="1500" dirty="0">
                <a:latin typeface="Arial" panose="020B0604020202020204" pitchFamily="34" charset="0"/>
                <a:cs typeface="Arial" panose="020B0604020202020204" pitchFamily="34" charset="0"/>
              </a:rPr>
              <a:t> Nhờ vào việc </a:t>
            </a:r>
            <a:r>
              <a:rPr lang="en-US" sz="1500" dirty="0" smtClean="0">
                <a:latin typeface="Arial" panose="020B0604020202020204" pitchFamily="34" charset="0"/>
                <a:cs typeface="Arial" panose="020B0604020202020204" pitchFamily="34" charset="0"/>
              </a:rPr>
              <a:t>	</a:t>
            </a:r>
            <a:r>
              <a:rPr lang="vi-VN" sz="1500" dirty="0" smtClean="0">
                <a:latin typeface="Arial" panose="020B0604020202020204" pitchFamily="34" charset="0"/>
                <a:cs typeface="Arial" panose="020B0604020202020204" pitchFamily="34" charset="0"/>
              </a:rPr>
              <a:t>thực </a:t>
            </a:r>
            <a:r>
              <a:rPr lang="vi-VN" sz="1500" dirty="0">
                <a:latin typeface="Arial" panose="020B0604020202020204" pitchFamily="34" charset="0"/>
                <a:cs typeface="Arial" panose="020B0604020202020204" pitchFamily="34" charset="0"/>
              </a:rPr>
              <a:t>hiện nhiều </a:t>
            </a:r>
            <a:r>
              <a:rPr lang="en-US" sz="1500" dirty="0" smtClean="0">
                <a:latin typeface="Arial" panose="020B0604020202020204" pitchFamily="34" charset="0"/>
                <a:cs typeface="Arial" panose="020B0604020202020204" pitchFamily="34" charset="0"/>
              </a:rPr>
              <a:t>	</a:t>
            </a:r>
            <a:r>
              <a:rPr lang="vi-VN" sz="1500" dirty="0" smtClean="0">
                <a:latin typeface="Arial" panose="020B0604020202020204" pitchFamily="34" charset="0"/>
                <a:cs typeface="Arial" panose="020B0604020202020204" pitchFamily="34" charset="0"/>
              </a:rPr>
              <a:t>lần </a:t>
            </a:r>
            <a:r>
              <a:rPr lang="vi-VN" sz="1500" dirty="0">
                <a:latin typeface="Arial" panose="020B0604020202020204" pitchFamily="34" charset="0"/>
                <a:cs typeface="Arial" panose="020B0604020202020204" pitchFamily="34" charset="0"/>
              </a:rPr>
              <a:t>khởi đầu ngẫu nhiên, thuật toán có khả năng cao để tìm </a:t>
            </a:r>
            <a:r>
              <a:rPr lang="vi-VN" sz="1500" dirty="0" smtClean="0">
                <a:latin typeface="Arial" panose="020B0604020202020204" pitchFamily="34" charset="0"/>
                <a:cs typeface="Arial" panose="020B0604020202020204" pitchFamily="34" charset="0"/>
              </a:rPr>
              <a:t>ra </a:t>
            </a:r>
            <a:r>
              <a:rPr lang="vi-VN" sz="1500" dirty="0">
                <a:latin typeface="Arial" panose="020B0604020202020204" pitchFamily="34" charset="0"/>
                <a:cs typeface="Arial" panose="020B0604020202020204" pitchFamily="34" charset="0"/>
              </a:rPr>
              <a:t>giải pháp tối ưu toàn </a:t>
            </a:r>
            <a:r>
              <a:rPr lang="vi-VN" sz="1500" dirty="0" smtClean="0">
                <a:latin typeface="Arial" panose="020B0604020202020204" pitchFamily="34" charset="0"/>
                <a:cs typeface="Arial" panose="020B0604020202020204" pitchFamily="34" charset="0"/>
              </a:rPr>
              <a:t>cục</a:t>
            </a:r>
            <a:r>
              <a:rPr lang="vi-VN" sz="1500" dirty="0">
                <a:latin typeface="Arial" panose="020B0604020202020204" pitchFamily="34" charset="0"/>
                <a:cs typeface="Arial" panose="020B0604020202020204" pitchFamily="34" charset="0"/>
              </a:rPr>
              <a:t>, ít </a:t>
            </a:r>
            <a:r>
              <a:rPr lang="en-US" sz="1500" dirty="0" smtClean="0">
                <a:latin typeface="Arial" panose="020B0604020202020204" pitchFamily="34" charset="0"/>
                <a:cs typeface="Arial" panose="020B0604020202020204" pitchFamily="34" charset="0"/>
              </a:rPr>
              <a:t>	</a:t>
            </a:r>
            <a:r>
              <a:rPr lang="vi-VN" sz="1500" dirty="0" smtClean="0">
                <a:latin typeface="Arial" panose="020B0604020202020204" pitchFamily="34" charset="0"/>
                <a:cs typeface="Arial" panose="020B0604020202020204" pitchFamily="34" charset="0"/>
              </a:rPr>
              <a:t>bị </a:t>
            </a:r>
            <a:r>
              <a:rPr lang="vi-VN" sz="1500" dirty="0">
                <a:latin typeface="Arial" panose="020B0604020202020204" pitchFamily="34" charset="0"/>
                <a:cs typeface="Arial" panose="020B0604020202020204" pitchFamily="34" charset="0"/>
              </a:rPr>
              <a:t>ảnh hưởng bởi các điểm cục bộ.</a:t>
            </a:r>
          </a:p>
          <a:p>
            <a:pPr marL="285750" indent="-285750" algn="just">
              <a:lnSpc>
                <a:spcPct val="150000"/>
              </a:lnSpc>
              <a:buFont typeface="Courier New" panose="02070309020205020404" pitchFamily="49" charset="0"/>
              <a:buChar char="o"/>
            </a:pPr>
            <a:r>
              <a:rPr lang="en-US" sz="1500" b="1" dirty="0" smtClean="0">
                <a:latin typeface="Arial" panose="020B0604020202020204" pitchFamily="34" charset="0"/>
                <a:cs typeface="Arial" panose="020B0604020202020204" pitchFamily="34" charset="0"/>
              </a:rPr>
              <a:t>	</a:t>
            </a:r>
            <a:r>
              <a:rPr lang="vi-VN" sz="1500" b="1" dirty="0" smtClean="0">
                <a:latin typeface="Arial" panose="020B0604020202020204" pitchFamily="34" charset="0"/>
                <a:cs typeface="Arial" panose="020B0604020202020204" pitchFamily="34" charset="0"/>
              </a:rPr>
              <a:t>Khả </a:t>
            </a:r>
            <a:r>
              <a:rPr lang="vi-VN" sz="1500" b="1" dirty="0">
                <a:latin typeface="Arial" panose="020B0604020202020204" pitchFamily="34" charset="0"/>
                <a:cs typeface="Arial" panose="020B0604020202020204" pitchFamily="34" charset="0"/>
              </a:rPr>
              <a:t>năng thoát khỏi cục bộ tối ưu:</a:t>
            </a:r>
            <a:r>
              <a:rPr lang="vi-VN" sz="1500" dirty="0">
                <a:latin typeface="Arial" panose="020B0604020202020204" pitchFamily="34" charset="0"/>
                <a:cs typeface="Arial" panose="020B0604020202020204" pitchFamily="34" charset="0"/>
              </a:rPr>
              <a:t> Bằng cách khởi đầu lại từ các điểm </a:t>
            </a:r>
            <a:r>
              <a:rPr lang="vi-VN" sz="1500" dirty="0" smtClean="0">
                <a:latin typeface="Arial" panose="020B0604020202020204" pitchFamily="34" charset="0"/>
                <a:cs typeface="Arial" panose="020B0604020202020204" pitchFamily="34" charset="0"/>
              </a:rPr>
              <a:t>khác </a:t>
            </a:r>
            <a:r>
              <a:rPr lang="vi-VN" sz="1500" dirty="0">
                <a:latin typeface="Arial" panose="020B0604020202020204" pitchFamily="34" charset="0"/>
                <a:cs typeface="Arial" panose="020B0604020202020204" pitchFamily="34" charset="0"/>
              </a:rPr>
              <a:t>nhau, thuật </a:t>
            </a:r>
            <a:r>
              <a:rPr lang="en-US" sz="1500" dirty="0" smtClean="0">
                <a:latin typeface="Arial" panose="020B0604020202020204" pitchFamily="34" charset="0"/>
                <a:cs typeface="Arial" panose="020B0604020202020204" pitchFamily="34" charset="0"/>
              </a:rPr>
              <a:t>	</a:t>
            </a:r>
            <a:r>
              <a:rPr lang="vi-VN" sz="1500" dirty="0" smtClean="0">
                <a:latin typeface="Arial" panose="020B0604020202020204" pitchFamily="34" charset="0"/>
                <a:cs typeface="Arial" panose="020B0604020202020204" pitchFamily="34" charset="0"/>
              </a:rPr>
              <a:t>toán </a:t>
            </a:r>
            <a:r>
              <a:rPr lang="vi-VN" sz="1500" dirty="0">
                <a:latin typeface="Arial" panose="020B0604020202020204" pitchFamily="34" charset="0"/>
                <a:cs typeface="Arial" panose="020B0604020202020204" pitchFamily="34" charset="0"/>
              </a:rPr>
              <a:t>có khả năng cao để thoát ra khỏi các điểm cục bộ và </a:t>
            </a:r>
            <a:r>
              <a:rPr lang="en-US" sz="1500" dirty="0" smtClean="0">
                <a:latin typeface="Arial" panose="020B0604020202020204" pitchFamily="34" charset="0"/>
                <a:cs typeface="Arial" panose="020B0604020202020204" pitchFamily="34" charset="0"/>
              </a:rPr>
              <a:t>t</a:t>
            </a:r>
            <a:r>
              <a:rPr lang="vi-VN" sz="1500" dirty="0" smtClean="0">
                <a:latin typeface="Arial" panose="020B0604020202020204" pitchFamily="34" charset="0"/>
                <a:cs typeface="Arial" panose="020B0604020202020204" pitchFamily="34" charset="0"/>
              </a:rPr>
              <a:t>iến </a:t>
            </a:r>
            <a:r>
              <a:rPr lang="vi-VN" sz="1500" dirty="0">
                <a:latin typeface="Arial" panose="020B0604020202020204" pitchFamily="34" charset="0"/>
                <a:cs typeface="Arial" panose="020B0604020202020204" pitchFamily="34" charset="0"/>
              </a:rPr>
              <a:t>tới giải pháp toàn cục.</a:t>
            </a:r>
          </a:p>
          <a:p>
            <a:pPr marL="285750" indent="-285750" algn="just">
              <a:lnSpc>
                <a:spcPct val="150000"/>
              </a:lnSpc>
              <a:buFont typeface="Courier New" panose="02070309020205020404" pitchFamily="49" charset="0"/>
              <a:buChar char="o"/>
            </a:pPr>
            <a:r>
              <a:rPr lang="en-US" sz="1500" b="1" dirty="0" smtClean="0">
                <a:latin typeface="Arial" panose="020B0604020202020204" pitchFamily="34" charset="0"/>
                <a:cs typeface="Arial" panose="020B0604020202020204" pitchFamily="34" charset="0"/>
              </a:rPr>
              <a:t>	</a:t>
            </a:r>
            <a:r>
              <a:rPr lang="vi-VN" sz="1500" b="1" dirty="0" smtClean="0">
                <a:latin typeface="Arial" panose="020B0604020202020204" pitchFamily="34" charset="0"/>
                <a:cs typeface="Arial" panose="020B0604020202020204" pitchFamily="34" charset="0"/>
              </a:rPr>
              <a:t>Hiệu </a:t>
            </a:r>
            <a:r>
              <a:rPr lang="vi-VN" sz="1500" b="1" dirty="0">
                <a:latin typeface="Arial" panose="020B0604020202020204" pitchFamily="34" charset="0"/>
                <a:cs typeface="Arial" panose="020B0604020202020204" pitchFamily="34" charset="0"/>
              </a:rPr>
              <a:t>quả với không gian trạng thái lớn:</a:t>
            </a:r>
            <a:r>
              <a:rPr lang="vi-VN" sz="1500" dirty="0">
                <a:latin typeface="Arial" panose="020B0604020202020204" pitchFamily="34" charset="0"/>
                <a:cs typeface="Arial" panose="020B0604020202020204" pitchFamily="34" charset="0"/>
              </a:rPr>
              <a:t> RRHC hoạt động tốt với các </a:t>
            </a:r>
            <a:r>
              <a:rPr lang="vi-VN" sz="1500" dirty="0" smtClean="0">
                <a:latin typeface="Arial" panose="020B0604020202020204" pitchFamily="34" charset="0"/>
                <a:cs typeface="Arial" panose="020B0604020202020204" pitchFamily="34" charset="0"/>
              </a:rPr>
              <a:t>không </a:t>
            </a:r>
            <a:r>
              <a:rPr lang="vi-VN" sz="1500" dirty="0">
                <a:latin typeface="Arial" panose="020B0604020202020204" pitchFamily="34" charset="0"/>
                <a:cs typeface="Arial" panose="020B0604020202020204" pitchFamily="34" charset="0"/>
              </a:rPr>
              <a:t>gian trạng </a:t>
            </a:r>
            <a:r>
              <a:rPr lang="en-US" sz="1500" dirty="0" smtClean="0">
                <a:latin typeface="Arial" panose="020B0604020202020204" pitchFamily="34" charset="0"/>
                <a:cs typeface="Arial" panose="020B0604020202020204" pitchFamily="34" charset="0"/>
              </a:rPr>
              <a:t>	</a:t>
            </a:r>
            <a:r>
              <a:rPr lang="vi-VN" sz="1500" dirty="0" smtClean="0">
                <a:latin typeface="Arial" panose="020B0604020202020204" pitchFamily="34" charset="0"/>
                <a:cs typeface="Arial" panose="020B0604020202020204" pitchFamily="34" charset="0"/>
              </a:rPr>
              <a:t>thái </a:t>
            </a:r>
            <a:r>
              <a:rPr lang="vi-VN" sz="1500" dirty="0">
                <a:latin typeface="Arial" panose="020B0604020202020204" pitchFamily="34" charset="0"/>
                <a:cs typeface="Arial" panose="020B0604020202020204" pitchFamily="34" charset="0"/>
              </a:rPr>
              <a:t>lớn mà không cần lưu trữ toàn bộ không gian trạng thái </a:t>
            </a:r>
            <a:r>
              <a:rPr lang="vi-VN" sz="1500" dirty="0" smtClean="0">
                <a:latin typeface="Arial" panose="020B0604020202020204" pitchFamily="34" charset="0"/>
                <a:cs typeface="Arial" panose="020B0604020202020204" pitchFamily="34" charset="0"/>
              </a:rPr>
              <a:t>trong </a:t>
            </a:r>
            <a:r>
              <a:rPr lang="vi-VN" sz="1500" dirty="0">
                <a:latin typeface="Arial" panose="020B0604020202020204" pitchFamily="34" charset="0"/>
                <a:cs typeface="Arial" panose="020B0604020202020204" pitchFamily="34" charset="0"/>
              </a:rPr>
              <a:t>bộ nhớ.</a:t>
            </a:r>
          </a:p>
          <a:p>
            <a:pPr>
              <a:lnSpc>
                <a:spcPct val="150000"/>
              </a:lnSpc>
            </a:pPr>
            <a:endParaRPr lang="en-US" sz="18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701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497369" cy="430887"/>
          </a:xfrm>
        </p:spPr>
        <p:txBody>
          <a:bodyPr/>
          <a:lstStyle/>
          <a:p>
            <a:r>
              <a:rPr lang="en-US" sz="2800" dirty="0" err="1">
                <a:solidFill>
                  <a:schemeClr val="tx1"/>
                </a:solidFill>
                <a:latin typeface="Arial" panose="020B0604020202020204" pitchFamily="34" charset="0"/>
                <a:cs typeface="Arial" panose="020B0604020202020204" pitchFamily="34" charset="0"/>
              </a:rPr>
              <a:t>Câu</a:t>
            </a:r>
            <a:r>
              <a:rPr lang="en-US" sz="2800" spc="-1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2: Random Restart Hill-Climbing(</a:t>
            </a:r>
            <a:r>
              <a:rPr lang="en-US" sz="2800" dirty="0" err="1">
                <a:solidFill>
                  <a:schemeClr val="tx1"/>
                </a:solidFill>
                <a:latin typeface="Arial" panose="020B0604020202020204" pitchFamily="34" charset="0"/>
                <a:cs typeface="Arial" panose="020B0604020202020204" pitchFamily="34" charset="0"/>
              </a:rPr>
              <a:t>cont</a:t>
            </a:r>
            <a:r>
              <a:rPr lang="en-US" sz="2800" dirty="0">
                <a:solidFill>
                  <a:schemeClr val="tx1"/>
                </a:solidFill>
                <a:latin typeface="Arial" panose="020B0604020202020204" pitchFamily="34" charset="0"/>
                <a:cs typeface="Arial" panose="020B0604020202020204" pitchFamily="34" charset="0"/>
              </a:rPr>
              <a:t>)</a:t>
            </a:r>
            <a:endParaRPr lang="en-US" sz="2800" dirty="0"/>
          </a:p>
        </p:txBody>
      </p:sp>
      <p:sp>
        <p:nvSpPr>
          <p:cNvPr id="3" name="Text Placeholder 2"/>
          <p:cNvSpPr>
            <a:spLocks noGrp="1"/>
          </p:cNvSpPr>
          <p:nvPr>
            <p:ph type="body" idx="1"/>
          </p:nvPr>
        </p:nvSpPr>
        <p:spPr>
          <a:xfrm>
            <a:off x="152400" y="1143000"/>
            <a:ext cx="8763000" cy="3688189"/>
          </a:xfrm>
        </p:spPr>
        <p:txBody>
          <a:bodyPr/>
          <a:lstStyle/>
          <a:p>
            <a:pPr marL="285750" indent="-285750" algn="just">
              <a:lnSpc>
                <a:spcPct val="150000"/>
              </a:lnSpc>
              <a:buFont typeface="Arial" panose="020B0604020202020204" pitchFamily="34" charset="0"/>
              <a:buChar char="•"/>
            </a:pPr>
            <a:r>
              <a:rPr lang="en-US" sz="1800" b="1" dirty="0" err="1" smtClean="0">
                <a:latin typeface="+mn-lt"/>
              </a:rPr>
              <a:t>Nhược</a:t>
            </a:r>
            <a:r>
              <a:rPr lang="en-US" sz="1800" b="1" dirty="0" smtClean="0">
                <a:latin typeface="+mn-lt"/>
              </a:rPr>
              <a:t> </a:t>
            </a:r>
            <a:r>
              <a:rPr lang="en-US" sz="1800" b="1" dirty="0" err="1" smtClean="0">
                <a:latin typeface="+mn-lt"/>
              </a:rPr>
              <a:t>điểm</a:t>
            </a:r>
            <a:r>
              <a:rPr lang="en-US" sz="1800" b="1" dirty="0" smtClean="0">
                <a:latin typeface="+mn-lt"/>
              </a:rPr>
              <a:t>:</a:t>
            </a:r>
          </a:p>
          <a:p>
            <a:pPr marL="742950" lvl="1" indent="-285750" algn="just">
              <a:lnSpc>
                <a:spcPct val="150000"/>
              </a:lnSpc>
              <a:buFont typeface="Courier New" panose="02070309020205020404" pitchFamily="49" charset="0"/>
              <a:buChar char="o"/>
            </a:pPr>
            <a:r>
              <a:rPr lang="vi-VN" b="1" dirty="0" smtClean="0">
                <a:latin typeface="+mn-lt"/>
              </a:rPr>
              <a:t>Tốn thời gian:</a:t>
            </a:r>
            <a:r>
              <a:rPr lang="vi-VN" dirty="0" smtClean="0">
                <a:latin typeface="+mn-lt"/>
              </a:rPr>
              <a:t> RRHC có thể tốn nhiều thời gian khi cần thực hiện nhiều lần khởi đầu ngẫu nhiên, đặc biệt là trong các không gian trạng thái lớn.</a:t>
            </a:r>
          </a:p>
          <a:p>
            <a:pPr marL="742950" lvl="1" indent="-285750" algn="just">
              <a:lnSpc>
                <a:spcPct val="150000"/>
              </a:lnSpc>
              <a:buFont typeface="Courier New" panose="02070309020205020404" pitchFamily="49" charset="0"/>
              <a:buChar char="o"/>
            </a:pPr>
            <a:r>
              <a:rPr lang="vi-VN" b="1" dirty="0" smtClean="0">
                <a:latin typeface="+mn-lt"/>
              </a:rPr>
              <a:t>Không </a:t>
            </a:r>
            <a:r>
              <a:rPr lang="vi-VN" b="1" dirty="0">
                <a:latin typeface="+mn-lt"/>
              </a:rPr>
              <a:t>hiệu quả với bài toán có nhiều cục bộ:</a:t>
            </a:r>
            <a:r>
              <a:rPr lang="vi-VN" dirty="0">
                <a:latin typeface="+mn-lt"/>
              </a:rPr>
              <a:t> Trong các bài toán có nhiều điểm cực đại cục bộ, RRHC có thể không hiệu quả vì việc thực hiện nhiều lần khởi đầu ngẫu nhiên cũng không đảm bảo tìm ra giải pháp toàn cục.</a:t>
            </a:r>
          </a:p>
          <a:p>
            <a:pPr marL="742950" lvl="1" indent="-285750" algn="just">
              <a:lnSpc>
                <a:spcPct val="150000"/>
              </a:lnSpc>
              <a:buFont typeface="Courier New" panose="02070309020205020404" pitchFamily="49" charset="0"/>
              <a:buChar char="o"/>
            </a:pPr>
            <a:r>
              <a:rPr lang="vi-VN" b="1" dirty="0">
                <a:latin typeface="+mn-lt"/>
              </a:rPr>
              <a:t>Không đảm bảo tìm kiếm toàn cục tối ưu:</a:t>
            </a:r>
            <a:r>
              <a:rPr lang="vi-VN" dirty="0">
                <a:latin typeface="+mn-lt"/>
              </a:rPr>
              <a:t> Mặc dù RRHC giúp giảm thiểu nguy cơ rơi vào cực tiểu cục bộ, nhưng không có đảm bảo tìm kiếm được giải pháp toàn cục tối ưu.</a:t>
            </a:r>
          </a:p>
        </p:txBody>
      </p:sp>
    </p:spTree>
    <p:extLst>
      <p:ext uri="{BB962C8B-B14F-4D97-AF65-F5344CB8AC3E}">
        <p14:creationId xmlns:p14="http://schemas.microsoft.com/office/powerpoint/2010/main" val="413716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28600"/>
            <a:ext cx="7772400" cy="536992"/>
          </a:xfrm>
          <a:prstGeom prst="rect">
            <a:avLst/>
          </a:prstGeom>
        </p:spPr>
        <p:txBody>
          <a:bodyPr vert="horz" wrap="square" lIns="0" tIns="120319" rIns="0" bIns="0" rtlCol="0">
            <a:spAutoFit/>
          </a:bodyPr>
          <a:lstStyle/>
          <a:p>
            <a:pPr marL="113030">
              <a:lnSpc>
                <a:spcPct val="100000"/>
              </a:lnSpc>
              <a:spcBef>
                <a:spcPts val="100"/>
              </a:spcBef>
            </a:pPr>
            <a:r>
              <a:rPr sz="2700" dirty="0" err="1">
                <a:solidFill>
                  <a:schemeClr val="tx1"/>
                </a:solidFill>
              </a:rPr>
              <a:t>Câu</a:t>
            </a:r>
            <a:r>
              <a:rPr sz="2700" spc="-10" dirty="0">
                <a:solidFill>
                  <a:schemeClr val="tx1"/>
                </a:solidFill>
              </a:rPr>
              <a:t> </a:t>
            </a:r>
            <a:r>
              <a:rPr lang="en-US" sz="2700" dirty="0" smtClean="0">
                <a:solidFill>
                  <a:schemeClr val="tx1"/>
                </a:solidFill>
              </a:rPr>
              <a:t>2: Random Restart Hill-Climbing </a:t>
            </a:r>
            <a:r>
              <a:rPr lang="en-US" sz="2700" dirty="0" smtClean="0">
                <a:solidFill>
                  <a:schemeClr val="tx1"/>
                </a:solidFill>
              </a:rPr>
              <a:t>(</a:t>
            </a:r>
            <a:r>
              <a:rPr lang="en-US" sz="2700" dirty="0" err="1" smtClean="0">
                <a:solidFill>
                  <a:schemeClr val="tx1"/>
                </a:solidFill>
              </a:rPr>
              <a:t>psuedocode</a:t>
            </a:r>
            <a:r>
              <a:rPr lang="en-US" sz="2700" dirty="0" smtClean="0">
                <a:solidFill>
                  <a:schemeClr val="tx1"/>
                </a:solidFill>
              </a:rPr>
              <a:t>)</a:t>
            </a:r>
            <a:endParaRPr sz="2700" dirty="0">
              <a:solidFill>
                <a:schemeClr val="tx1"/>
              </a:solidFill>
            </a:endParaRPr>
          </a:p>
        </p:txBody>
      </p:sp>
      <p:sp>
        <p:nvSpPr>
          <p:cNvPr id="3" name="Text Placeholder 2"/>
          <p:cNvSpPr>
            <a:spLocks noGrp="1"/>
          </p:cNvSpPr>
          <p:nvPr>
            <p:ph type="body" idx="1"/>
          </p:nvPr>
        </p:nvSpPr>
        <p:spPr>
          <a:xfrm>
            <a:off x="152400" y="914400"/>
            <a:ext cx="8856345" cy="6140142"/>
          </a:xfrm>
        </p:spPr>
        <p:txBody>
          <a:bodyPr/>
          <a:lstStyle/>
          <a:p>
            <a:pPr algn="just">
              <a:lnSpc>
                <a:spcPct val="150000"/>
              </a:lnSpc>
              <a:tabLst>
                <a:tab pos="457200" algn="l"/>
              </a:tabLst>
            </a:pPr>
            <a:r>
              <a:rPr lang="en-US" sz="1400" b="1" dirty="0" smtClean="0">
                <a:latin typeface="Arial" panose="020B0604020202020204" pitchFamily="34" charset="0"/>
                <a:cs typeface="Arial" panose="020B0604020202020204" pitchFamily="34" charset="0"/>
              </a:rPr>
              <a:t>function</a:t>
            </a:r>
            <a:r>
              <a:rPr lang="en-US" sz="1400" dirty="0" smtClean="0">
                <a:latin typeface="Arial" panose="020B0604020202020204" pitchFamily="34" charset="0"/>
                <a:cs typeface="Arial" panose="020B0604020202020204" pitchFamily="34" charset="0"/>
              </a:rPr>
              <a:t> random-restart-hill-climbing(problem, </a:t>
            </a:r>
            <a:r>
              <a:rPr lang="en-US" sz="1400" dirty="0" err="1" smtClean="0">
                <a:latin typeface="Arial" panose="020B0604020202020204" pitchFamily="34" charset="0"/>
                <a:cs typeface="Arial" panose="020B0604020202020204" pitchFamily="34" charset="0"/>
              </a:rPr>
              <a:t>num</a:t>
            </a:r>
            <a:r>
              <a:rPr lang="en-US" sz="1400" dirty="0" smtClean="0">
                <a:latin typeface="Arial" panose="020B0604020202020204" pitchFamily="34" charset="0"/>
                <a:cs typeface="Arial" panose="020B0604020202020204" pitchFamily="34" charset="0"/>
              </a:rPr>
              <a:t>-trial) </a:t>
            </a:r>
            <a:r>
              <a:rPr lang="en-US" sz="1400" b="1" dirty="0" smtClean="0">
                <a:latin typeface="Arial" panose="020B0604020202020204" pitchFamily="34" charset="0"/>
                <a:cs typeface="Arial" panose="020B0604020202020204" pitchFamily="34" charset="0"/>
              </a:rPr>
              <a:t>returns </a:t>
            </a:r>
            <a:r>
              <a:rPr lang="en-US" sz="1400" dirty="0" smtClean="0">
                <a:latin typeface="Arial" panose="020B0604020202020204" pitchFamily="34" charset="0"/>
                <a:cs typeface="Arial" panose="020B0604020202020204" pitchFamily="34" charset="0"/>
              </a:rPr>
              <a:t>path</a:t>
            </a:r>
            <a:endParaRPr lang="en-US" sz="1400" b="1" dirty="0" smtClean="0">
              <a:latin typeface="Arial" panose="020B0604020202020204" pitchFamily="34" charset="0"/>
              <a:cs typeface="Arial" panose="020B0604020202020204" pitchFamily="34" charset="0"/>
            </a:endParaRPr>
          </a:p>
          <a:p>
            <a:pPr algn="just">
              <a:lnSpc>
                <a:spcPct val="150000"/>
              </a:lnSpc>
              <a:tabLst>
                <a:tab pos="457200" algn="l"/>
              </a:tabLst>
            </a:pPr>
            <a:r>
              <a:rPr lang="en-US" sz="1400" b="1"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path </a:t>
            </a:r>
            <a:r>
              <a:rPr lang="en" sz="1400" dirty="0" smtClean="0">
                <a:solidFill>
                  <a:schemeClr val="dk1"/>
                </a:solidFill>
                <a:latin typeface="Arial" panose="020B0604020202020204" pitchFamily="34" charset="0"/>
                <a:cs typeface="Arial" panose="020B0604020202020204" pitchFamily="34" charset="0"/>
              </a:rPr>
              <a:t>← </a:t>
            </a:r>
            <a:r>
              <a:rPr lang="en-US" sz="1400" dirty="0" smtClean="0">
                <a:solidFill>
                  <a:schemeClr val="dk1"/>
                </a:solidFill>
                <a:latin typeface="Arial" panose="020B0604020202020204" pitchFamily="34" charset="0"/>
                <a:cs typeface="Arial" panose="020B0604020202020204" pitchFamily="34" charset="0"/>
              </a:rPr>
              <a:t>an empty list that stores a unique path from the starting point until the local maximum is found</a:t>
            </a:r>
          </a:p>
          <a:p>
            <a:pPr algn="just">
              <a:lnSpc>
                <a:spcPct val="150000"/>
              </a:lnSpc>
              <a:tabLst>
                <a:tab pos="457200" algn="l"/>
              </a:tabLst>
            </a:pPr>
            <a:r>
              <a:rPr lang="en-US" sz="1400" dirty="0" smtClean="0">
                <a:solidFill>
                  <a:schemeClr val="dk1"/>
                </a:solidFill>
                <a:latin typeface="Arial" panose="020B0604020202020204" pitchFamily="34" charset="0"/>
                <a:cs typeface="Arial" panose="020B0604020202020204" pitchFamily="34" charset="0"/>
              </a:rPr>
              <a:t>	cur-best-state </a:t>
            </a:r>
            <a:r>
              <a:rPr lang="en" sz="1400" dirty="0" smtClean="0">
                <a:solidFill>
                  <a:schemeClr val="dk1"/>
                </a:solidFill>
                <a:latin typeface="Arial" panose="020B0604020202020204" pitchFamily="34" charset="0"/>
                <a:cs typeface="Arial" panose="020B0604020202020204" pitchFamily="34" charset="0"/>
              </a:rPr>
              <a:t>← </a:t>
            </a:r>
            <a:r>
              <a:rPr lang="en-US" sz="1400" dirty="0" smtClean="0">
                <a:solidFill>
                  <a:schemeClr val="dk1"/>
                </a:solidFill>
                <a:latin typeface="Arial" panose="020B0604020202020204" pitchFamily="34" charset="0"/>
                <a:cs typeface="Arial" panose="020B0604020202020204" pitchFamily="34" charset="0"/>
              </a:rPr>
              <a:t>s</a:t>
            </a:r>
            <a:r>
              <a:rPr lang="en-US" sz="1400" dirty="0" smtClean="0">
                <a:solidFill>
                  <a:schemeClr val="dk1"/>
                </a:solidFill>
                <a:latin typeface="Arial" panose="020B0604020202020204" pitchFamily="34" charset="0"/>
                <a:cs typeface="Arial" panose="020B0604020202020204" pitchFamily="34" charset="0"/>
              </a:rPr>
              <a:t>tores the best state during algorithm execution</a:t>
            </a:r>
          </a:p>
          <a:p>
            <a:pPr algn="just">
              <a:lnSpc>
                <a:spcPct val="150000"/>
              </a:lnSpc>
              <a:tabLst>
                <a:tab pos="457200" algn="l"/>
              </a:tabLst>
            </a:pPr>
            <a:r>
              <a:rPr lang="en-US" sz="1400" dirty="0" smtClean="0">
                <a:solidFill>
                  <a:schemeClr val="dk1"/>
                </a:solidFill>
                <a:latin typeface="Arial" panose="020B0604020202020204" pitchFamily="34" charset="0"/>
                <a:cs typeface="Arial" panose="020B0604020202020204" pitchFamily="34" charset="0"/>
              </a:rPr>
              <a:t>	</a:t>
            </a:r>
            <a:r>
              <a:rPr lang="en-US" sz="1400" b="1" dirty="0" smtClean="0">
                <a:solidFill>
                  <a:schemeClr val="dk1"/>
                </a:solidFill>
                <a:latin typeface="Arial" panose="020B0604020202020204" pitchFamily="34" charset="0"/>
                <a:cs typeface="Arial" panose="020B0604020202020204" pitchFamily="34" charset="0"/>
              </a:rPr>
              <a:t>for each trial from 1 to </a:t>
            </a:r>
            <a:r>
              <a:rPr lang="en-US" sz="1400" b="1" dirty="0" err="1" smtClean="0">
                <a:solidFill>
                  <a:schemeClr val="dk1"/>
                </a:solidFill>
                <a:latin typeface="Arial" panose="020B0604020202020204" pitchFamily="34" charset="0"/>
                <a:cs typeface="Arial" panose="020B0604020202020204" pitchFamily="34" charset="0"/>
              </a:rPr>
              <a:t>num</a:t>
            </a:r>
            <a:r>
              <a:rPr lang="en-US" sz="1400" b="1" dirty="0" smtClean="0">
                <a:solidFill>
                  <a:schemeClr val="dk1"/>
                </a:solidFill>
                <a:latin typeface="Arial" panose="020B0604020202020204" pitchFamily="34" charset="0"/>
                <a:cs typeface="Arial" panose="020B0604020202020204" pitchFamily="34" charset="0"/>
              </a:rPr>
              <a:t>-trial do</a:t>
            </a:r>
          </a:p>
          <a:p>
            <a:pPr algn="just">
              <a:lnSpc>
                <a:spcPct val="150000"/>
              </a:lnSpc>
              <a:tabLst>
                <a:tab pos="457200" algn="l"/>
              </a:tabLst>
            </a:pPr>
            <a:r>
              <a:rPr lang="en-US" sz="1400" b="1" dirty="0" smtClean="0">
                <a:solidFill>
                  <a:schemeClr val="dk1"/>
                </a:solidFill>
                <a:latin typeface="Arial" panose="020B0604020202020204" pitchFamily="34" charset="0"/>
                <a:cs typeface="Arial" panose="020B0604020202020204" pitchFamily="34" charset="0"/>
              </a:rPr>
              <a:t>		</a:t>
            </a:r>
            <a:r>
              <a:rPr lang="en-US" sz="1400" dirty="0" smtClean="0">
                <a:solidFill>
                  <a:schemeClr val="dk1"/>
                </a:solidFill>
                <a:latin typeface="Arial" panose="020B0604020202020204" pitchFamily="34" charset="0"/>
                <a:cs typeface="Arial" panose="020B0604020202020204" pitchFamily="34" charset="0"/>
              </a:rPr>
              <a:t>cur-path ← an empty list to store the path for the current trial</a:t>
            </a:r>
          </a:p>
          <a:p>
            <a:pPr algn="just">
              <a:lnSpc>
                <a:spcPct val="150000"/>
              </a:lnSpc>
              <a:tabLst>
                <a:tab pos="457200" algn="l"/>
              </a:tabLst>
            </a:pPr>
            <a:r>
              <a:rPr lang="en-US" sz="1400" b="1" dirty="0" smtClean="0">
                <a:solidFill>
                  <a:schemeClr val="dk1"/>
                </a:solidFill>
                <a:latin typeface="Arial" panose="020B0604020202020204" pitchFamily="34" charset="0"/>
                <a:cs typeface="Arial" panose="020B0604020202020204" pitchFamily="34" charset="0"/>
              </a:rPr>
              <a:t>       		</a:t>
            </a:r>
            <a:r>
              <a:rPr lang="en-US" sz="1400" dirty="0" smtClean="0">
                <a:solidFill>
                  <a:schemeClr val="dk1"/>
                </a:solidFill>
                <a:latin typeface="Arial" panose="020B0604020202020204" pitchFamily="34" charset="0"/>
                <a:cs typeface="Arial" panose="020B0604020202020204" pitchFamily="34" charset="0"/>
              </a:rPr>
              <a:t>current-state ← MAKE-NODE(</a:t>
            </a:r>
            <a:r>
              <a:rPr lang="en-US" sz="1400" dirty="0" err="1" smtClean="0">
                <a:solidFill>
                  <a:schemeClr val="dk1"/>
                </a:solidFill>
                <a:latin typeface="Arial" panose="020B0604020202020204" pitchFamily="34" charset="0"/>
                <a:cs typeface="Arial" panose="020B0604020202020204" pitchFamily="34" charset="0"/>
              </a:rPr>
              <a:t>problem.get</a:t>
            </a:r>
            <a:r>
              <a:rPr lang="en-US" sz="1400" dirty="0" smtClean="0">
                <a:solidFill>
                  <a:schemeClr val="dk1"/>
                </a:solidFill>
                <a:latin typeface="Arial" panose="020B0604020202020204" pitchFamily="34" charset="0"/>
                <a:cs typeface="Arial" panose="020B0604020202020204" pitchFamily="34" charset="0"/>
              </a:rPr>
              <a:t>-random-state)</a:t>
            </a:r>
          </a:p>
          <a:p>
            <a:pPr algn="just">
              <a:lnSpc>
                <a:spcPct val="150000"/>
              </a:lnSpc>
              <a:tabLst>
                <a:tab pos="457200" algn="l"/>
              </a:tabLst>
            </a:pPr>
            <a:r>
              <a:rPr lang="en-US" sz="1400" dirty="0" smtClean="0">
                <a:solidFill>
                  <a:schemeClr val="dk1"/>
                </a:solidFill>
                <a:latin typeface="Arial" panose="020B0604020202020204" pitchFamily="34" charset="0"/>
                <a:cs typeface="Arial" panose="020B0604020202020204" pitchFamily="34" charset="0"/>
              </a:rPr>
              <a:t>		</a:t>
            </a:r>
            <a:r>
              <a:rPr lang="en-US" sz="1400" dirty="0" smtClean="0">
                <a:solidFill>
                  <a:schemeClr val="dk1"/>
                </a:solidFill>
                <a:latin typeface="Arial" panose="020B0604020202020204" pitchFamily="34" charset="0"/>
                <a:cs typeface="Arial" panose="020B0604020202020204" pitchFamily="34" charset="0"/>
              </a:rPr>
              <a:t>append current-state to cur-path</a:t>
            </a:r>
            <a:r>
              <a:rPr lang="en-US" sz="1400" b="1" dirty="0" smtClean="0">
                <a:solidFill>
                  <a:schemeClr val="dk1"/>
                </a:solidFill>
                <a:latin typeface="Arial" panose="020B0604020202020204" pitchFamily="34" charset="0"/>
                <a:cs typeface="Arial" panose="020B0604020202020204" pitchFamily="34" charset="0"/>
              </a:rPr>
              <a:t>		</a:t>
            </a:r>
          </a:p>
          <a:p>
            <a:pPr algn="just">
              <a:lnSpc>
                <a:spcPct val="150000"/>
              </a:lnSpc>
              <a:tabLst>
                <a:tab pos="457200" algn="l"/>
              </a:tabLst>
            </a:pPr>
            <a:r>
              <a:rPr lang="en-US" sz="1400" b="1" dirty="0" smtClean="0">
                <a:solidFill>
                  <a:schemeClr val="dk1"/>
                </a:solidFill>
                <a:latin typeface="Arial" panose="020B0604020202020204" pitchFamily="34" charset="0"/>
                <a:cs typeface="Arial" panose="020B0604020202020204" pitchFamily="34" charset="0"/>
              </a:rPr>
              <a:t>		</a:t>
            </a:r>
            <a:r>
              <a:rPr lang="en-US" sz="1400" b="1" dirty="0" smtClean="0">
                <a:solidFill>
                  <a:schemeClr val="dk1"/>
                </a:solidFill>
                <a:latin typeface="Arial" panose="020B0604020202020204" pitchFamily="34" charset="0"/>
                <a:cs typeface="Arial" panose="020B0604020202020204" pitchFamily="34" charset="0"/>
              </a:rPr>
              <a:t>loop do</a:t>
            </a:r>
          </a:p>
          <a:p>
            <a:pPr lvl="0" algn="just" rtl="0">
              <a:lnSpc>
                <a:spcPct val="150000"/>
              </a:lnSpc>
              <a:tabLst>
                <a:tab pos="457200" algn="l"/>
              </a:tabLst>
            </a:pPr>
            <a:r>
              <a:rPr lang="en-US" sz="1400" b="1" dirty="0" smtClean="0">
                <a:solidFill>
                  <a:schemeClr val="dk1"/>
                </a:solidFill>
                <a:latin typeface="Arial" panose="020B0604020202020204" pitchFamily="34" charset="0"/>
                <a:cs typeface="Arial" panose="020B0604020202020204" pitchFamily="34" charset="0"/>
              </a:rPr>
              <a:t>			</a:t>
            </a:r>
            <a:r>
              <a:rPr lang="en-US" sz="1400" dirty="0" smtClean="0">
                <a:solidFill>
                  <a:schemeClr val="dk1"/>
                </a:solidFill>
                <a:latin typeface="Arial" panose="020B0604020202020204" pitchFamily="34" charset="0"/>
                <a:cs typeface="Arial" panose="020B0604020202020204" pitchFamily="34" charset="0"/>
              </a:rPr>
              <a:t>the-best-neighbor ← a highest-valued successor of current</a:t>
            </a:r>
          </a:p>
          <a:p>
            <a:pPr lvl="0" algn="just" rtl="0">
              <a:lnSpc>
                <a:spcPct val="150000"/>
              </a:lnSpc>
              <a:tabLst>
                <a:tab pos="457200" algn="l"/>
              </a:tabLst>
            </a:pPr>
            <a:r>
              <a:rPr lang="en-US" sz="1400" dirty="0" smtClean="0">
                <a:solidFill>
                  <a:schemeClr val="dk1"/>
                </a:solidFill>
                <a:latin typeface="Arial" panose="020B0604020202020204" pitchFamily="34" charset="0"/>
                <a:cs typeface="Arial" panose="020B0604020202020204" pitchFamily="34" charset="0"/>
              </a:rPr>
              <a:t>			</a:t>
            </a:r>
            <a:r>
              <a:rPr lang="en-US" sz="1400" b="1" dirty="0" smtClean="0">
                <a:solidFill>
                  <a:schemeClr val="dk1"/>
                </a:solidFill>
                <a:latin typeface="Arial" panose="020B0604020202020204" pitchFamily="34" charset="0"/>
                <a:cs typeface="Arial" panose="020B0604020202020204" pitchFamily="34" charset="0"/>
              </a:rPr>
              <a:t>if </a:t>
            </a:r>
            <a:r>
              <a:rPr lang="en-US" sz="1400" dirty="0" smtClean="0">
                <a:solidFill>
                  <a:schemeClr val="dk1"/>
                </a:solidFill>
                <a:latin typeface="Arial" panose="020B0604020202020204" pitchFamily="34" charset="0"/>
                <a:cs typeface="Arial" panose="020B0604020202020204" pitchFamily="34" charset="0"/>
              </a:rPr>
              <a:t>the-best-neighbor is None </a:t>
            </a:r>
            <a:r>
              <a:rPr lang="en-US" sz="1400" b="1" dirty="0" smtClean="0">
                <a:solidFill>
                  <a:schemeClr val="dk1"/>
                </a:solidFill>
                <a:latin typeface="Arial" panose="020B0604020202020204" pitchFamily="34" charset="0"/>
                <a:cs typeface="Arial" panose="020B0604020202020204" pitchFamily="34" charset="0"/>
              </a:rPr>
              <a:t>then</a:t>
            </a:r>
          </a:p>
          <a:p>
            <a:pPr lvl="0" algn="just" rtl="0">
              <a:lnSpc>
                <a:spcPct val="150000"/>
              </a:lnSpc>
              <a:tabLst>
                <a:tab pos="457200" algn="l"/>
              </a:tabLst>
            </a:pPr>
            <a:r>
              <a:rPr lang="en-US" sz="1400" dirty="0" smtClean="0">
                <a:solidFill>
                  <a:schemeClr val="dk1"/>
                </a:solidFill>
                <a:latin typeface="Arial" panose="020B0604020202020204" pitchFamily="34" charset="0"/>
                <a:cs typeface="Arial" panose="020B0604020202020204" pitchFamily="34" charset="0"/>
              </a:rPr>
              <a:t>				</a:t>
            </a:r>
            <a:r>
              <a:rPr lang="en-US" sz="1400" b="1" dirty="0" smtClean="0">
                <a:solidFill>
                  <a:schemeClr val="dk1"/>
                </a:solidFill>
                <a:latin typeface="Arial" panose="020B0604020202020204" pitchFamily="34" charset="0"/>
                <a:cs typeface="Arial" panose="020B0604020202020204" pitchFamily="34" charset="0"/>
              </a:rPr>
              <a:t>if </a:t>
            </a:r>
            <a:r>
              <a:rPr lang="en-US" sz="1400" dirty="0" err="1" smtClean="0">
                <a:solidFill>
                  <a:schemeClr val="dk1"/>
                </a:solidFill>
                <a:latin typeface="Arial" panose="020B0604020202020204" pitchFamily="34" charset="0"/>
                <a:cs typeface="Arial" panose="020B0604020202020204" pitchFamily="34" charset="0"/>
              </a:rPr>
              <a:t>problem.evaluate</a:t>
            </a:r>
            <a:r>
              <a:rPr lang="en-US" sz="1400" dirty="0" smtClean="0">
                <a:solidFill>
                  <a:schemeClr val="dk1"/>
                </a:solidFill>
                <a:latin typeface="Arial" panose="020B0604020202020204" pitchFamily="34" charset="0"/>
                <a:cs typeface="Arial" panose="020B0604020202020204" pitchFamily="34" charset="0"/>
              </a:rPr>
              <a:t>-state(current-state) &gt; current-best-state then</a:t>
            </a:r>
          </a:p>
          <a:p>
            <a:pPr lvl="0" algn="just" rtl="0">
              <a:lnSpc>
                <a:spcPct val="150000"/>
              </a:lnSpc>
              <a:tabLst>
                <a:tab pos="457200" algn="l"/>
              </a:tabLst>
            </a:pPr>
            <a:r>
              <a:rPr lang="en-US" sz="1400" dirty="0" smtClean="0">
                <a:solidFill>
                  <a:schemeClr val="dk1"/>
                </a:solidFill>
                <a:latin typeface="Arial" panose="020B0604020202020204" pitchFamily="34" charset="0"/>
                <a:cs typeface="Arial" panose="020B0604020202020204" pitchFamily="34" charset="0"/>
              </a:rPr>
              <a:t>				</a:t>
            </a:r>
            <a:r>
              <a:rPr lang="en-US" sz="1400" dirty="0" smtClean="0">
                <a:solidFill>
                  <a:schemeClr val="dk1"/>
                </a:solidFill>
                <a:latin typeface="Arial" panose="020B0604020202020204" pitchFamily="34" charset="0"/>
                <a:cs typeface="Arial" panose="020B0604020202020204" pitchFamily="34" charset="0"/>
              </a:rPr>
              <a:t>	cur-best-state ← </a:t>
            </a:r>
            <a:r>
              <a:rPr lang="en-US" sz="1400" dirty="0" err="1" smtClean="0">
                <a:solidFill>
                  <a:schemeClr val="dk1"/>
                </a:solidFill>
                <a:latin typeface="Arial" panose="020B0604020202020204" pitchFamily="34" charset="0"/>
                <a:cs typeface="Arial" panose="020B0604020202020204" pitchFamily="34" charset="0"/>
              </a:rPr>
              <a:t>problem.evaluate_state</a:t>
            </a:r>
            <a:r>
              <a:rPr lang="en-US" sz="1400" dirty="0" smtClean="0">
                <a:solidFill>
                  <a:schemeClr val="dk1"/>
                </a:solidFill>
                <a:latin typeface="Arial" panose="020B0604020202020204" pitchFamily="34" charset="0"/>
                <a:cs typeface="Arial" panose="020B0604020202020204" pitchFamily="34" charset="0"/>
              </a:rPr>
              <a:t>(current-state)</a:t>
            </a:r>
          </a:p>
          <a:p>
            <a:pPr lvl="0" algn="just" rtl="0">
              <a:lnSpc>
                <a:spcPct val="150000"/>
              </a:lnSpc>
              <a:tabLst>
                <a:tab pos="457200" algn="l"/>
              </a:tabLst>
            </a:pPr>
            <a:r>
              <a:rPr lang="en-US" sz="1400" dirty="0" smtClean="0">
                <a:solidFill>
                  <a:schemeClr val="dk1"/>
                </a:solidFill>
                <a:latin typeface="Arial" panose="020B0604020202020204" pitchFamily="34" charset="0"/>
                <a:cs typeface="Arial" panose="020B0604020202020204" pitchFamily="34" charset="0"/>
              </a:rPr>
              <a:t>				</a:t>
            </a:r>
            <a:r>
              <a:rPr lang="en-US" sz="1400" dirty="0" smtClean="0">
                <a:solidFill>
                  <a:schemeClr val="dk1"/>
                </a:solidFill>
                <a:latin typeface="Arial" panose="020B0604020202020204" pitchFamily="34" charset="0"/>
                <a:cs typeface="Arial" panose="020B0604020202020204" pitchFamily="34" charset="0"/>
              </a:rPr>
              <a:t>	path ← cur-path</a:t>
            </a:r>
          </a:p>
          <a:p>
            <a:pPr lvl="0" algn="just" rtl="0">
              <a:lnSpc>
                <a:spcPct val="150000"/>
              </a:lnSpc>
              <a:tabLst>
                <a:tab pos="457200" algn="l"/>
              </a:tabLst>
            </a:pPr>
            <a:r>
              <a:rPr lang="en-US" sz="1400" dirty="0" smtClean="0">
                <a:solidFill>
                  <a:schemeClr val="dk1"/>
                </a:solidFill>
                <a:latin typeface="Arial" panose="020B0604020202020204" pitchFamily="34" charset="0"/>
                <a:cs typeface="Arial" panose="020B0604020202020204" pitchFamily="34" charset="0"/>
              </a:rPr>
              <a:t>			</a:t>
            </a:r>
            <a:r>
              <a:rPr lang="en-US" sz="1400" dirty="0" smtClean="0">
                <a:solidFill>
                  <a:schemeClr val="dk1"/>
                </a:solidFill>
                <a:latin typeface="Arial" panose="020B0604020202020204" pitchFamily="34" charset="0"/>
                <a:cs typeface="Arial" panose="020B0604020202020204" pitchFamily="34" charset="0"/>
              </a:rPr>
              <a:t>	break the loop</a:t>
            </a:r>
          </a:p>
          <a:p>
            <a:pPr lvl="0" algn="just" rtl="0">
              <a:lnSpc>
                <a:spcPct val="150000"/>
              </a:lnSpc>
              <a:tabLst>
                <a:tab pos="457200" algn="l"/>
              </a:tabLst>
            </a:pPr>
            <a:r>
              <a:rPr lang="en-US" sz="1400" dirty="0" smtClean="0">
                <a:solidFill>
                  <a:schemeClr val="dk1"/>
                </a:solidFill>
                <a:latin typeface="Arial" panose="020B0604020202020204" pitchFamily="34" charset="0"/>
                <a:cs typeface="Arial" panose="020B0604020202020204" pitchFamily="34" charset="0"/>
              </a:rPr>
              <a:t>		</a:t>
            </a:r>
            <a:r>
              <a:rPr lang="en-US" sz="1400" dirty="0" smtClean="0">
                <a:solidFill>
                  <a:schemeClr val="dk1"/>
                </a:solidFill>
                <a:latin typeface="Arial" panose="020B0604020202020204" pitchFamily="34" charset="0"/>
                <a:cs typeface="Arial" panose="020B0604020202020204" pitchFamily="34" charset="0"/>
              </a:rPr>
              <a:t>	current-state ← the-best-neighbor</a:t>
            </a:r>
          </a:p>
          <a:p>
            <a:pPr lvl="0" algn="just" rtl="0">
              <a:lnSpc>
                <a:spcPct val="150000"/>
              </a:lnSpc>
              <a:tabLst>
                <a:tab pos="457200" algn="l"/>
              </a:tabLst>
            </a:pPr>
            <a:r>
              <a:rPr lang="en-US" sz="1400" dirty="0" smtClean="0">
                <a:solidFill>
                  <a:schemeClr val="dk1"/>
                </a:solidFill>
                <a:latin typeface="Arial" panose="020B0604020202020204" pitchFamily="34" charset="0"/>
                <a:cs typeface="Arial" panose="020B0604020202020204" pitchFamily="34" charset="0"/>
              </a:rPr>
              <a:t>		</a:t>
            </a:r>
            <a:r>
              <a:rPr lang="en-US" sz="1400" dirty="0" smtClean="0">
                <a:solidFill>
                  <a:schemeClr val="dk1"/>
                </a:solidFill>
                <a:latin typeface="Arial" panose="020B0604020202020204" pitchFamily="34" charset="0"/>
                <a:cs typeface="Arial" panose="020B0604020202020204" pitchFamily="34" charset="0"/>
              </a:rPr>
              <a:t>	append current-state to cur-path</a:t>
            </a:r>
          </a:p>
          <a:p>
            <a:pPr lvl="0" algn="just" rtl="0">
              <a:lnSpc>
                <a:spcPct val="150000"/>
              </a:lnSpc>
              <a:tabLst>
                <a:tab pos="457200" algn="l"/>
              </a:tabLst>
            </a:pPr>
            <a:r>
              <a:rPr lang="en-US" sz="1400" dirty="0" smtClean="0">
                <a:solidFill>
                  <a:schemeClr val="dk1"/>
                </a:solidFill>
                <a:latin typeface="Arial" panose="020B0604020202020204" pitchFamily="34" charset="0"/>
                <a:cs typeface="Arial" panose="020B0604020202020204" pitchFamily="34" charset="0"/>
              </a:rPr>
              <a:t>	</a:t>
            </a:r>
            <a:r>
              <a:rPr lang="en-US" sz="1400" b="1" dirty="0" smtClean="0">
                <a:solidFill>
                  <a:schemeClr val="dk1"/>
                </a:solidFill>
                <a:latin typeface="Arial" panose="020B0604020202020204" pitchFamily="34" charset="0"/>
                <a:cs typeface="Arial" panose="020B0604020202020204" pitchFamily="34" charset="0"/>
              </a:rPr>
              <a:t>return</a:t>
            </a:r>
            <a:r>
              <a:rPr lang="en-US" sz="1400" dirty="0" smtClean="0">
                <a:solidFill>
                  <a:schemeClr val="dk1"/>
                </a:solidFill>
                <a:latin typeface="Arial" panose="020B0604020202020204" pitchFamily="34" charset="0"/>
                <a:cs typeface="Arial" panose="020B0604020202020204" pitchFamily="34" charset="0"/>
              </a:rPr>
              <a:t> path</a:t>
            </a:r>
            <a:endParaRPr lang="en-US" sz="1400" dirty="0" smtClean="0">
              <a:solidFill>
                <a:schemeClr val="dk1"/>
              </a:solidFill>
              <a:latin typeface="Arial" panose="020B0604020202020204" pitchFamily="34" charset="0"/>
              <a:cs typeface="Arial" panose="020B0604020202020204" pitchFamily="34" charset="0"/>
            </a:endParaRPr>
          </a:p>
          <a:p>
            <a:pPr lvl="0" algn="just" rtl="0">
              <a:tabLst>
                <a:tab pos="457200" algn="l"/>
              </a:tabLst>
            </a:pPr>
            <a:r>
              <a:rPr lang="en-US" sz="1400" dirty="0">
                <a:solidFill>
                  <a:schemeClr val="dk1"/>
                </a:solidFill>
                <a:latin typeface="Arial" panose="020B0604020202020204" pitchFamily="34" charset="0"/>
                <a:cs typeface="Arial" panose="020B0604020202020204" pitchFamily="34" charset="0"/>
              </a:rPr>
              <a:t>	</a:t>
            </a:r>
            <a:r>
              <a:rPr lang="en-US" sz="1400" dirty="0" smtClean="0">
                <a:solidFill>
                  <a:schemeClr val="dk1"/>
                </a:solidFill>
                <a:latin typeface="Arial" panose="020B0604020202020204" pitchFamily="34" charset="0"/>
                <a:cs typeface="Arial" panose="020B0604020202020204" pitchFamily="34" charset="0"/>
              </a:rPr>
              <a:t>			</a:t>
            </a:r>
            <a:endParaRPr lang="en-US" sz="1400" dirty="0" smtClean="0">
              <a:solidFill>
                <a:schemeClr val="dk1"/>
              </a:solidFill>
              <a:latin typeface="Arial" panose="020B0604020202020204" pitchFamily="34" charset="0"/>
              <a:cs typeface="Arial" panose="020B0604020202020204" pitchFamily="34" charset="0"/>
            </a:endParaRPr>
          </a:p>
          <a:p>
            <a:pPr lvl="0" algn="just" rtl="0">
              <a:tabLst>
                <a:tab pos="457200" algn="l"/>
              </a:tabLst>
            </a:pPr>
            <a:r>
              <a:rPr lang="en-US" sz="1400" dirty="0">
                <a:solidFill>
                  <a:schemeClr val="dk1"/>
                </a:solidFill>
                <a:latin typeface="Arial" panose="020B0604020202020204" pitchFamily="34" charset="0"/>
                <a:cs typeface="Arial" panose="020B0604020202020204" pitchFamily="34" charset="0"/>
              </a:rPr>
              <a:t>	</a:t>
            </a:r>
            <a:r>
              <a:rPr lang="en-US" sz="1400" dirty="0" smtClean="0">
                <a:solidFill>
                  <a:schemeClr val="dk1"/>
                </a:solidFill>
                <a:latin typeface="Arial" panose="020B0604020202020204" pitchFamily="34" charset="0"/>
                <a:cs typeface="Arial" panose="020B0604020202020204" pitchFamily="34" charset="0"/>
              </a:rPr>
              <a:t>		</a:t>
            </a:r>
            <a:endParaRPr lang="en-US" sz="1400" dirty="0">
              <a:solidFill>
                <a:schemeClr val="dk1"/>
              </a:solidFill>
              <a:latin typeface="Arial" panose="020B0604020202020204" pitchFamily="34" charset="0"/>
              <a:cs typeface="Arial" panose="020B0604020202020204" pitchFamily="34" charset="0"/>
            </a:endParaRPr>
          </a:p>
          <a:p>
            <a:pPr algn="just">
              <a:tabLst>
                <a:tab pos="457200" algn="l"/>
              </a:tabLst>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8157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831" y="47066"/>
            <a:ext cx="6242050" cy="613936"/>
          </a:xfrm>
          <a:prstGeom prst="rect">
            <a:avLst/>
          </a:prstGeom>
        </p:spPr>
        <p:txBody>
          <a:bodyPr vert="horz" wrap="square" lIns="0" tIns="120319" rIns="0" bIns="0" rtlCol="0">
            <a:spAutoFit/>
          </a:bodyPr>
          <a:lstStyle/>
          <a:p>
            <a:pPr marL="113030">
              <a:lnSpc>
                <a:spcPct val="100000"/>
              </a:lnSpc>
              <a:spcBef>
                <a:spcPts val="100"/>
              </a:spcBef>
            </a:pPr>
            <a:r>
              <a:rPr sz="3200" dirty="0" err="1"/>
              <a:t>Câu</a:t>
            </a:r>
            <a:r>
              <a:rPr sz="3200" spc="-10" dirty="0"/>
              <a:t> </a:t>
            </a:r>
            <a:r>
              <a:rPr lang="en-US" sz="3200" dirty="0" smtClean="0"/>
              <a:t>2: Random Restart Hill-Climbing</a:t>
            </a:r>
            <a:endParaRPr sz="3200" dirty="0"/>
          </a:p>
        </p:txBody>
      </p:sp>
      <p:sp>
        <p:nvSpPr>
          <p:cNvPr id="3" name="TextBox 2"/>
          <p:cNvSpPr txBox="1"/>
          <p:nvPr/>
        </p:nvSpPr>
        <p:spPr>
          <a:xfrm>
            <a:off x="1447800" y="6116547"/>
            <a:ext cx="6724918" cy="369332"/>
          </a:xfrm>
          <a:prstGeom prst="rect">
            <a:avLst/>
          </a:prstGeom>
          <a:noFill/>
        </p:spPr>
        <p:txBody>
          <a:bodyPr wrap="none" rtlCol="0">
            <a:spAutoFit/>
          </a:bodyPr>
          <a:lstStyle/>
          <a:p>
            <a:r>
              <a:rPr lang="en-US" dirty="0" err="1" smtClean="0"/>
              <a:t>Hình</a:t>
            </a:r>
            <a:r>
              <a:rPr lang="en-US" dirty="0" smtClean="0"/>
              <a:t> 1: </a:t>
            </a:r>
            <a:r>
              <a:rPr lang="en-US" dirty="0" err="1" smtClean="0"/>
              <a:t>Biểu</a:t>
            </a:r>
            <a:r>
              <a:rPr lang="en-US" dirty="0" smtClean="0"/>
              <a:t> </a:t>
            </a:r>
            <a:r>
              <a:rPr lang="en-US" dirty="0" err="1" smtClean="0"/>
              <a:t>đồ</a:t>
            </a:r>
            <a:r>
              <a:rPr lang="en-US" dirty="0" smtClean="0"/>
              <a:t> </a:t>
            </a:r>
            <a:r>
              <a:rPr lang="en-US" dirty="0" err="1" smtClean="0"/>
              <a:t>trực</a:t>
            </a:r>
            <a:r>
              <a:rPr lang="en-US" dirty="0" smtClean="0"/>
              <a:t> </a:t>
            </a:r>
            <a:r>
              <a:rPr lang="en-US" dirty="0" err="1" smtClean="0"/>
              <a:t>quan</a:t>
            </a:r>
            <a:r>
              <a:rPr lang="en-US" dirty="0" smtClean="0"/>
              <a:t> </a:t>
            </a:r>
            <a:r>
              <a:rPr lang="en-US" dirty="0" smtClean="0"/>
              <a:t>Random Restart </a:t>
            </a:r>
            <a:r>
              <a:rPr lang="en-US" dirty="0" smtClean="0"/>
              <a:t>Hill-Climbing </a:t>
            </a:r>
            <a:r>
              <a:rPr lang="en-US" dirty="0" smtClean="0"/>
              <a:t>Search</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19200"/>
            <a:ext cx="7010400" cy="4897347"/>
          </a:xfrm>
          <a:prstGeom prst="rect">
            <a:avLst/>
          </a:prstGeom>
        </p:spPr>
      </p:pic>
    </p:spTree>
    <p:extLst>
      <p:ext uri="{BB962C8B-B14F-4D97-AF65-F5344CB8AC3E}">
        <p14:creationId xmlns:p14="http://schemas.microsoft.com/office/powerpoint/2010/main" val="2109745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508</TotalTime>
  <Words>2517</Words>
  <Application>Microsoft Office PowerPoint</Application>
  <PresentationFormat>On-screen Show (4:3)</PresentationFormat>
  <Paragraphs>213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Courier New</vt:lpstr>
      <vt:lpstr>Times New Roman</vt:lpstr>
      <vt:lpstr>Office Theme</vt:lpstr>
      <vt:lpstr>Bài thuyết trình Quá trình 2 </vt:lpstr>
      <vt:lpstr>Câu 1: Problem</vt:lpstr>
      <vt:lpstr>Câu 1: Problem(cont)</vt:lpstr>
      <vt:lpstr>Câu 1: Problem(cont)</vt:lpstr>
      <vt:lpstr>Câu 2: Random Restart Hill-Climbing</vt:lpstr>
      <vt:lpstr>Câu 2: Random Restart Hill-Climbing(cont)</vt:lpstr>
      <vt:lpstr>Câu 2: Random Restart Hill-Climbing(cont)</vt:lpstr>
      <vt:lpstr>Câu 2: Random Restart Hill-Climbing (psuedocode)</vt:lpstr>
      <vt:lpstr>Câu 2: Random Restart Hill-Climbing</vt:lpstr>
      <vt:lpstr>Câu 3: Simulated Annealing Search</vt:lpstr>
      <vt:lpstr>Câu 3: Simulated Annealing Search(cont)</vt:lpstr>
      <vt:lpstr>Câu 3: Simulated Annealing Search(cont)</vt:lpstr>
      <vt:lpstr>Câu 3: Simulated Annealing Search(cont)</vt:lpstr>
      <vt:lpstr>Câu 3: Simulated Annealing Search(cont)</vt:lpstr>
      <vt:lpstr>Câu 3: Simulated Annealing Search(cont)</vt:lpstr>
      <vt:lpstr>Câu 3: Simulated Annealing Search(pseudocode)</vt:lpstr>
      <vt:lpstr>Câu 3: Simulated Annealing Search</vt:lpstr>
      <vt:lpstr>Câu 4: Local Beam Search</vt:lpstr>
      <vt:lpstr>Câu 4: Local Beam Search(cont)</vt:lpstr>
      <vt:lpstr>Câu 4: Local Beam Search(cont)</vt:lpstr>
      <vt:lpstr>Câu 4: Local Beam Search(cont)</vt:lpstr>
      <vt:lpstr>Câu 4: Local Beam Search(cont)</vt:lpstr>
      <vt:lpstr>Câu 4: Local Beam Search(cont)</vt:lpstr>
      <vt:lpstr>Câu 4: Local Beam Search</vt:lpstr>
      <vt:lpstr>Phân công công việc</vt:lpstr>
      <vt:lpstr>Tài liệu tham khảo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giữa kỳ môn Nhập môn trí tuệ nhân tạo</dc:title>
  <dc:creator>admin</dc:creator>
  <cp:lastModifiedBy>PC</cp:lastModifiedBy>
  <cp:revision>93</cp:revision>
  <dcterms:created xsi:type="dcterms:W3CDTF">2024-04-25T05:03:00Z</dcterms:created>
  <dcterms:modified xsi:type="dcterms:W3CDTF">2024-04-27T16:56:05Z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2024-03-15T00:00:00Z</vt:filetime>
  </property>
  <property fmtid="{D5CDD505-2E9C-101B-9397-08002B2CF9AE}" pid="3" name="Creator">
    <vt:lpwstr>Microsoft® PowerPoint® 2016</vt:lpwstr>
  </property>
  <property fmtid="{D5CDD505-2E9C-101B-9397-08002B2CF9AE}" pid="4" name="LastSaved">
    <vt:filetime>2024-04-25T00:00:00Z</vt:filetime>
  </property>
  <property fmtid="{D5CDD505-2E9C-101B-9397-08002B2CF9AE}" pid="5" name="Producer">
    <vt:lpwstr>Microsoft® PowerPoint® 2016</vt:lpwstr>
  </property>
</Properties>
</file>