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embeddedFontLst>
    <p:embeddedFont>
      <p:font typeface="Barlow Semi Condensed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39">
          <p15:clr>
            <a:srgbClr val="747775"/>
          </p15:clr>
        </p15:guide>
        <p15:guide id="2" orient="horz" pos="95">
          <p15:clr>
            <a:srgbClr val="747775"/>
          </p15:clr>
        </p15:guide>
        <p15:guide id="3" orient="horz" pos="45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08A7E-9CED-4E50-9158-8B7C25557F6C}">
  <a:tblStyle styleId="{6B908A7E-9CED-4E50-9158-8B7C25557F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tcBdr/>
        <a:fill>
          <a:solidFill>
            <a:srgbClr val="FCDC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C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pos="139"/>
        <p:guide orient="horz" pos="95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891900"/>
            <a:ext cx="9144000" cy="603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0" y="6641050"/>
            <a:ext cx="9144000" cy="2169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891900"/>
            <a:ext cx="9144000" cy="11088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575" y="192225"/>
            <a:ext cx="940125" cy="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/>
          <p:nvPr/>
        </p:nvSpPr>
        <p:spPr>
          <a:xfrm>
            <a:off x="0" y="4616200"/>
            <a:ext cx="9144000" cy="2241600"/>
          </a:xfrm>
          <a:prstGeom prst="rect">
            <a:avLst/>
          </a:prstGeom>
          <a:solidFill>
            <a:srgbClr val="00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0" y="3206000"/>
            <a:ext cx="1326000" cy="204900"/>
          </a:xfrm>
          <a:prstGeom prst="rect">
            <a:avLst/>
          </a:prstGeom>
          <a:solidFill>
            <a:srgbClr val="DE4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7818000" y="3206000"/>
            <a:ext cx="1326000" cy="204900"/>
          </a:xfrm>
          <a:prstGeom prst="rect">
            <a:avLst/>
          </a:prstGeom>
          <a:solidFill>
            <a:srgbClr val="DE41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-instance-8-puzzle-solvabl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FZSectdg6fQ-0GW7XNZXcMuuHyyQ6dSU?authuser=1" TargetMode="External"/><Relationship Id="rId4" Type="http://schemas.openxmlformats.org/officeDocument/2006/relationships/hyperlink" Target="https://www.youtube.com/watch?v=bhmCmbj9VAg&amp;t=326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2216150"/>
            <a:ext cx="7838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000" b="1">
                <a:solidFill>
                  <a:srgbClr val="0068AC"/>
                </a:solidFill>
              </a:rPr>
              <a:t>Bài thuyết trình giữa kỳ môn</a:t>
            </a:r>
            <a:br>
              <a:rPr lang="en-US" sz="5000" b="1">
                <a:solidFill>
                  <a:srgbClr val="0068AC"/>
                </a:solidFill>
              </a:rPr>
            </a:br>
            <a:r>
              <a:rPr lang="en-US" sz="5000" b="1">
                <a:solidFill>
                  <a:srgbClr val="0068AC"/>
                </a:solidFill>
              </a:rPr>
              <a:t>Nhập môn trí tuệ nhân tạo</a:t>
            </a:r>
            <a:endParaRPr sz="5000" b="1">
              <a:solidFill>
                <a:srgbClr val="0068AC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85800" y="4400941"/>
            <a:ext cx="6400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Nhóm</a:t>
            </a:r>
            <a:r>
              <a:rPr lang="en-US" sz="160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8: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Mã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Quang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52100925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Huỳnh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Tấn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Đạt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52200152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Lê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Đạt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52200160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Ngô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Đức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Anh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Tuấn</a:t>
            </a:r>
            <a:r>
              <a:rPr lang="en-US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- 51800951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4294967295"/>
          </p:nvPr>
        </p:nvSpPr>
        <p:spPr>
          <a:xfrm>
            <a:off x="988350" y="1731850"/>
            <a:ext cx="71673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solidFill>
                  <a:schemeClr val="tx1"/>
                </a:solidFill>
              </a:rPr>
              <a:t>Ý </a:t>
            </a:r>
            <a:r>
              <a:rPr lang="en-US" sz="2200" b="1" dirty="0" err="1">
                <a:solidFill>
                  <a:schemeClr val="tx1"/>
                </a:solidFill>
              </a:rPr>
              <a:t>tưởng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xây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dựng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cấu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trúc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giải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bài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toán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gồm</a:t>
            </a:r>
            <a:r>
              <a:rPr lang="en-US" sz="2200" b="1" dirty="0">
                <a:solidFill>
                  <a:schemeClr val="tx1"/>
                </a:solidFill>
              </a:rPr>
              <a:t> 4 file </a:t>
            </a:r>
            <a:r>
              <a:rPr lang="en-US" sz="2200" b="1" dirty="0" err="1">
                <a:solidFill>
                  <a:schemeClr val="tx1"/>
                </a:solidFill>
              </a:rPr>
              <a:t>chính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endParaRPr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342900" lvl="0" indent="-32385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20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fringes.py: </a:t>
            </a:r>
            <a:r>
              <a:rPr lang="en-US" sz="2200" dirty="0" err="1">
                <a:solidFill>
                  <a:schemeClr val="tx1"/>
                </a:solidFill>
              </a:rPr>
              <a:t>định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nghĩa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các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nguyên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giải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như</a:t>
            </a:r>
            <a:r>
              <a:rPr lang="en-US" sz="2200" dirty="0">
                <a:solidFill>
                  <a:schemeClr val="tx1"/>
                </a:solidFill>
              </a:rPr>
              <a:t> Queue, Stack, Node</a:t>
            </a:r>
            <a:endParaRPr sz="2200" dirty="0">
              <a:solidFill>
                <a:schemeClr val="tx1"/>
              </a:solidFill>
            </a:endParaRPr>
          </a:p>
          <a:p>
            <a:pPr marL="342900" lvl="0" indent="-32385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20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searchAgents.py: </a:t>
            </a:r>
            <a:r>
              <a:rPr lang="en-US" sz="2200" dirty="0" err="1">
                <a:solidFill>
                  <a:schemeClr val="tx1"/>
                </a:solidFill>
              </a:rPr>
              <a:t>định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nghĩa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các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thuật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tìm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kiếm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endParaRPr sz="2200" dirty="0">
              <a:solidFill>
                <a:schemeClr val="tx1"/>
              </a:solidFill>
            </a:endParaRPr>
          </a:p>
          <a:p>
            <a:pPr marL="342900" lvl="0" indent="-32385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20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problems.py: </a:t>
            </a:r>
            <a:r>
              <a:rPr lang="en-US" sz="2200" dirty="0" err="1">
                <a:solidFill>
                  <a:schemeClr val="tx1"/>
                </a:solidFill>
              </a:rPr>
              <a:t>định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nghĩa</a:t>
            </a:r>
            <a:r>
              <a:rPr lang="en-US" sz="2200" dirty="0">
                <a:solidFill>
                  <a:schemeClr val="tx1"/>
                </a:solidFill>
              </a:rPr>
              <a:t> class problems </a:t>
            </a:r>
            <a:r>
              <a:rPr lang="en-US" sz="2200" dirty="0" err="1">
                <a:solidFill>
                  <a:schemeClr val="tx1"/>
                </a:solidFill>
              </a:rPr>
              <a:t>để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giải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quyết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endParaRPr sz="2200" dirty="0">
              <a:solidFill>
                <a:schemeClr val="tx1"/>
              </a:solidFill>
            </a:endParaRPr>
          </a:p>
          <a:p>
            <a:pPr marL="342900" lvl="0" indent="-32385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20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pacman.py: main</a:t>
            </a:r>
            <a:endParaRPr sz="2200" dirty="0">
              <a:solidFill>
                <a:schemeClr val="tx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200" dirty="0">
              <a:solidFill>
                <a:srgbClr val="1F4A7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294967295"/>
          </p:nvPr>
        </p:nvSpPr>
        <p:spPr>
          <a:xfrm>
            <a:off x="1371600" y="2346050"/>
            <a:ext cx="6400800" cy="27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000" dirty="0">
                <a:solidFill>
                  <a:schemeClr val="tx1"/>
                </a:solidFill>
              </a:rPr>
              <a:t>Class problems </a:t>
            </a:r>
            <a:r>
              <a:rPr lang="en-US" sz="3000" dirty="0" err="1">
                <a:solidFill>
                  <a:schemeClr val="tx1"/>
                </a:solidFill>
              </a:rPr>
              <a:t>trong</a:t>
            </a:r>
            <a:r>
              <a:rPr lang="en-US" sz="3000" dirty="0">
                <a:solidFill>
                  <a:schemeClr val="tx1"/>
                </a:solidFill>
              </a:rPr>
              <a:t> file problems.py </a:t>
            </a:r>
            <a:r>
              <a:rPr lang="en-US" sz="3000" dirty="0" err="1">
                <a:solidFill>
                  <a:schemeClr val="tx1"/>
                </a:solidFill>
              </a:rPr>
              <a:t>với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các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thuộc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tính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i="1" dirty="0" err="1">
                <a:solidFill>
                  <a:schemeClr val="tx1"/>
                </a:solidFill>
              </a:rPr>
              <a:t>InitialState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i="1" dirty="0" err="1">
                <a:solidFill>
                  <a:schemeClr val="tx1"/>
                </a:solidFill>
              </a:rPr>
              <a:t>GoalList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và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các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hàm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để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giải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quyết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bài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toán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readMaze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 err="1">
                <a:solidFill>
                  <a:schemeClr val="tx1"/>
                </a:solidFill>
              </a:rPr>
              <a:t>PathCost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en-US" sz="3000" dirty="0" err="1">
                <a:solidFill>
                  <a:schemeClr val="tx1"/>
                </a:solidFill>
              </a:rPr>
              <a:t>getSuccessor</a:t>
            </a:r>
            <a:r>
              <a:rPr lang="en-US" sz="3000" dirty="0">
                <a:solidFill>
                  <a:schemeClr val="tx1"/>
                </a:solidFill>
              </a:rPr>
              <a:t>, …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4294967295"/>
          </p:nvPr>
        </p:nvSpPr>
        <p:spPr>
          <a:xfrm>
            <a:off x="532100" y="1553925"/>
            <a:ext cx="61710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 err="1">
                <a:solidFill>
                  <a:schemeClr val="tx1"/>
                </a:solidFill>
              </a:rPr>
              <a:t>Tiền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xử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lý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endParaRPr sz="2200" dirty="0">
              <a:solidFill>
                <a:schemeClr val="tx1"/>
              </a:solidFill>
            </a:endParaRPr>
          </a:p>
          <a:p>
            <a:pPr marL="342900" lvl="0" indent="-32385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20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Đọc</a:t>
            </a:r>
            <a:r>
              <a:rPr lang="en-US" sz="2200" dirty="0">
                <a:solidFill>
                  <a:schemeClr val="tx1"/>
                </a:solidFill>
              </a:rPr>
              <a:t> file </a:t>
            </a:r>
            <a:r>
              <a:rPr lang="en-US" sz="2200" dirty="0" err="1">
                <a:solidFill>
                  <a:schemeClr val="tx1"/>
                </a:solidFill>
              </a:rPr>
              <a:t>mê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cung</a:t>
            </a:r>
            <a:r>
              <a:rPr lang="en-US" sz="2200" dirty="0">
                <a:solidFill>
                  <a:schemeClr val="tx1"/>
                </a:solidFill>
              </a:rPr>
              <a:t>( .lay), </a:t>
            </a:r>
            <a:r>
              <a:rPr lang="en-US" sz="2200" dirty="0" err="1">
                <a:solidFill>
                  <a:schemeClr val="tx1"/>
                </a:solidFill>
              </a:rPr>
              <a:t>có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định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dạng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endParaRPr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342900" lvl="0" indent="-32385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20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Tạo</a:t>
            </a:r>
            <a:r>
              <a:rPr lang="en-US" sz="2200" dirty="0">
                <a:solidFill>
                  <a:schemeClr val="tx1"/>
                </a:solidFill>
              </a:rPr>
              <a:t> node </a:t>
            </a:r>
            <a:r>
              <a:rPr lang="en-US" sz="2200" dirty="0" err="1">
                <a:solidFill>
                  <a:schemeClr val="tx1"/>
                </a:solidFill>
              </a:rPr>
              <a:t>cho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mỗi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vị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trí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và</a:t>
            </a:r>
            <a:r>
              <a:rPr lang="en-US" sz="2200" dirty="0">
                <a:solidFill>
                  <a:schemeClr val="tx1"/>
                </a:solidFill>
              </a:rPr>
              <a:t> link </a:t>
            </a:r>
            <a:r>
              <a:rPr lang="en-US" sz="2200" dirty="0" err="1">
                <a:solidFill>
                  <a:schemeClr val="tx1"/>
                </a:solidFill>
              </a:rPr>
              <a:t>chúng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lại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endParaRPr sz="2200" dirty="0">
              <a:solidFill>
                <a:schemeClr val="tx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200" dirty="0">
              <a:solidFill>
                <a:srgbClr val="1F4A7D"/>
              </a:solidFill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552313"/>
            <a:ext cx="2086266" cy="187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2750" y="4137231"/>
            <a:ext cx="5663307" cy="198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subTitle" idx="4294967295"/>
          </p:nvPr>
        </p:nvSpPr>
        <p:spPr>
          <a:xfrm>
            <a:off x="1449100" y="1283775"/>
            <a:ext cx="6400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>
                <a:solidFill>
                  <a:schemeClr val="tx1"/>
                </a:solidFill>
              </a:rPr>
              <a:t>Tiền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xử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rgbClr val="1F4A7D"/>
              </a:buClr>
              <a:buSzPts val="250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Tìm</a:t>
            </a:r>
            <a:r>
              <a:rPr lang="en-US" sz="2500" dirty="0">
                <a:solidFill>
                  <a:schemeClr val="tx1"/>
                </a:solidFill>
              </a:rPr>
              <a:t> Initial State  </a:t>
            </a:r>
            <a:r>
              <a:rPr lang="en-US" sz="2500" dirty="0" err="1">
                <a:solidFill>
                  <a:schemeClr val="tx1"/>
                </a:solidFill>
              </a:rPr>
              <a:t>và</a:t>
            </a:r>
            <a:r>
              <a:rPr lang="en-US" sz="2500" dirty="0">
                <a:solidFill>
                  <a:schemeClr val="tx1"/>
                </a:solidFill>
              </a:rPr>
              <a:t> Goal List </a:t>
            </a:r>
            <a:r>
              <a:rPr lang="en-US" sz="2500" dirty="0" err="1">
                <a:solidFill>
                  <a:schemeClr val="tx1"/>
                </a:solidFill>
              </a:rPr>
              <a:t>từ</a:t>
            </a:r>
            <a:r>
              <a:rPr lang="en-US" sz="2500" dirty="0">
                <a:solidFill>
                  <a:schemeClr val="tx1"/>
                </a:solidFill>
              </a:rPr>
              <a:t> Node List: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20825" y="2739325"/>
            <a:ext cx="4255500" cy="3657600"/>
          </a:xfrm>
          <a:prstGeom prst="rect">
            <a:avLst/>
          </a:prstGeom>
          <a:solidFill>
            <a:srgbClr val="0068AC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#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Tìm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Initial State: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to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len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NodeList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): //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theo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hàng</a:t>
            </a:r>
            <a:endParaRPr sz="1400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For j to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len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NodeList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[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]): //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theo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cột</a:t>
            </a:r>
            <a:endParaRPr sz="1400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if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NodeList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[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][j] == ‘p’: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InitialState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= 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NodeList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[</a:t>
            </a:r>
            <a:r>
              <a:rPr lang="en-US" sz="140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][j] 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return None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4636500" y="2739325"/>
            <a:ext cx="4126500" cy="3657600"/>
          </a:xfrm>
          <a:prstGeom prst="rect">
            <a:avLst/>
          </a:prstGeom>
          <a:solidFill>
            <a:srgbClr val="0068AC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#Tìm Goal List: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i to len( NodeList): // theo hàng</a:t>
            </a:r>
            <a:endParaRPr sz="14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For j to len( NodeList[i]): // theo cột</a:t>
            </a:r>
            <a:endParaRPr sz="14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if NodeList[i][j] == ‘.’: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GoalList.append(NodeList[i][j].Pos 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subTitle" idx="4294967295"/>
          </p:nvPr>
        </p:nvSpPr>
        <p:spPr>
          <a:xfrm>
            <a:off x="1215300" y="2215350"/>
            <a:ext cx="6713400" cy="24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>
                <a:solidFill>
                  <a:schemeClr val="tx1"/>
                </a:solidFill>
              </a:rPr>
              <a:t>Cuối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cùng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class problems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InitialState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GoalList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file maze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( UCS, ASTAR)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pacman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 (mã giả UCS)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4294967295"/>
          </p:nvPr>
        </p:nvSpPr>
        <p:spPr>
          <a:xfrm>
            <a:off x="1274618" y="1237674"/>
            <a:ext cx="6497781" cy="5194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visited, </a:t>
            </a:r>
            <a:r>
              <a:rPr lang="en-US" sz="1600" dirty="0" err="1">
                <a:solidFill>
                  <a:schemeClr val="tx1"/>
                </a:solidFill>
              </a:rPr>
              <a:t>pqueue</a:t>
            </a:r>
            <a:r>
              <a:rPr lang="en-US" sz="1600" dirty="0">
                <a:solidFill>
                  <a:schemeClr val="tx1"/>
                </a:solidFill>
              </a:rPr>
              <a:t> = set(), Queue()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 err="1">
                <a:solidFill>
                  <a:schemeClr val="tx1"/>
                </a:solidFill>
              </a:rPr>
              <a:t>Pqueue.add</a:t>
            </a:r>
            <a:r>
              <a:rPr lang="en-US" sz="1600" dirty="0">
                <a:solidFill>
                  <a:schemeClr val="tx1"/>
                </a:solidFill>
              </a:rPr>
              <a:t>(((</a:t>
            </a:r>
            <a:r>
              <a:rPr lang="en-US" sz="1600" dirty="0" err="1">
                <a:solidFill>
                  <a:schemeClr val="tx1"/>
                </a:solidFill>
              </a:rPr>
              <a:t>problem.InitialState</a:t>
            </a:r>
            <a:r>
              <a:rPr lang="en-US" sz="1600" dirty="0">
                <a:solidFill>
                  <a:schemeClr val="tx1"/>
                </a:solidFill>
              </a:rPr>
              <a:t>, []),0))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while not </a:t>
            </a:r>
            <a:r>
              <a:rPr lang="en-US" sz="1600" dirty="0" err="1">
                <a:solidFill>
                  <a:schemeClr val="tx1"/>
                </a:solidFill>
              </a:rPr>
              <a:t>pqueue.isEmpty</a:t>
            </a:r>
            <a:r>
              <a:rPr lang="en-US" sz="1600" dirty="0">
                <a:solidFill>
                  <a:schemeClr val="tx1"/>
                </a:solidFill>
              </a:rPr>
              <a:t>():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(</a:t>
            </a:r>
            <a:r>
              <a:rPr lang="en-US" sz="1600" dirty="0" err="1">
                <a:solidFill>
                  <a:schemeClr val="tx1"/>
                </a:solidFill>
              </a:rPr>
              <a:t>curPos,actions</a:t>
            </a:r>
            <a:r>
              <a:rPr lang="en-US" sz="1600" dirty="0">
                <a:solidFill>
                  <a:schemeClr val="tx1"/>
                </a:solidFill>
              </a:rPr>
              <a:t>), cost = </a:t>
            </a:r>
            <a:r>
              <a:rPr lang="en-US" sz="1600" dirty="0" err="1">
                <a:solidFill>
                  <a:schemeClr val="tx1"/>
                </a:solidFill>
              </a:rPr>
              <a:t>pqueue.remove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if </a:t>
            </a:r>
            <a:r>
              <a:rPr lang="en-US" sz="1600" dirty="0" err="1">
                <a:solidFill>
                  <a:schemeClr val="tx1"/>
                </a:solidFill>
              </a:rPr>
              <a:t>curPos</a:t>
            </a:r>
            <a:r>
              <a:rPr lang="en-US" sz="1600" dirty="0">
                <a:solidFill>
                  <a:schemeClr val="tx1"/>
                </a:solidFill>
              </a:rPr>
              <a:t> not in visited: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visited.add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curPos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flag = </a:t>
            </a:r>
            <a:r>
              <a:rPr lang="en-US" sz="1600" dirty="0" err="1">
                <a:solidFill>
                  <a:schemeClr val="tx1"/>
                </a:solidFill>
              </a:rPr>
              <a:t>problem.goalTest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curPos</a:t>
            </a:r>
            <a:r>
              <a:rPr lang="en-US" sz="1600" dirty="0">
                <a:solidFill>
                  <a:schemeClr val="tx1"/>
                </a:solidFill>
              </a:rPr>
              <a:t>)	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if flag &gt; 0: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    return actions + [‘Stop’]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</a:t>
            </a:r>
            <a:r>
              <a:rPr lang="en-US" sz="1600" dirty="0" err="1">
                <a:solidFill>
                  <a:schemeClr val="tx1"/>
                </a:solidFill>
              </a:rPr>
              <a:t>elif</a:t>
            </a:r>
            <a:r>
              <a:rPr lang="en-US" sz="1600" dirty="0">
                <a:solidFill>
                  <a:schemeClr val="tx1"/>
                </a:solidFill>
              </a:rPr>
              <a:t> flag &lt; 0: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    visited, </a:t>
            </a:r>
            <a:r>
              <a:rPr lang="en-US" sz="1600" dirty="0" err="1">
                <a:solidFill>
                  <a:schemeClr val="tx1"/>
                </a:solidFill>
              </a:rPr>
              <a:t>pqueue</a:t>
            </a:r>
            <a:r>
              <a:rPr lang="en-US" sz="1600" dirty="0">
                <a:solidFill>
                  <a:schemeClr val="tx1"/>
                </a:solidFill>
              </a:rPr>
              <a:t> = set(), Queue()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    </a:t>
            </a:r>
            <a:r>
              <a:rPr lang="en-US" sz="1600" dirty="0" err="1">
                <a:solidFill>
                  <a:schemeClr val="tx1"/>
                </a:solidFill>
              </a:rPr>
              <a:t>pqueue.add</a:t>
            </a:r>
            <a:r>
              <a:rPr lang="en-US" sz="1600" dirty="0">
                <a:solidFill>
                  <a:schemeClr val="tx1"/>
                </a:solidFill>
              </a:rPr>
              <a:t>(((</a:t>
            </a:r>
            <a:r>
              <a:rPr lang="en-US" sz="1600" dirty="0" err="1">
                <a:solidFill>
                  <a:schemeClr val="tx1"/>
                </a:solidFill>
              </a:rPr>
              <a:t>curPos</a:t>
            </a:r>
            <a:r>
              <a:rPr lang="en-US" sz="1600" dirty="0">
                <a:solidFill>
                  <a:schemeClr val="tx1"/>
                </a:solidFill>
              </a:rPr>
              <a:t>, actions,0))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else: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    successors = </a:t>
            </a:r>
            <a:r>
              <a:rPr lang="en-US" sz="1600" dirty="0" err="1">
                <a:solidFill>
                  <a:schemeClr val="tx1"/>
                </a:solidFill>
              </a:rPr>
              <a:t>problem.setSuccessors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curPos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      for </a:t>
            </a:r>
            <a:r>
              <a:rPr lang="en-US" sz="1600" dirty="0" err="1">
                <a:solidFill>
                  <a:schemeClr val="tx1"/>
                </a:solidFill>
              </a:rPr>
              <a:t>nPos</a:t>
            </a:r>
            <a:r>
              <a:rPr lang="en-US" sz="1600" dirty="0">
                <a:solidFill>
                  <a:schemeClr val="tx1"/>
                </a:solidFill>
              </a:rPr>
              <a:t>, d in successors: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	   </a:t>
            </a:r>
            <a:r>
              <a:rPr lang="en-US" sz="1600" dirty="0" err="1">
                <a:solidFill>
                  <a:schemeClr val="tx1"/>
                </a:solidFill>
              </a:rPr>
              <a:t>nActions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ncost</a:t>
            </a:r>
            <a:r>
              <a:rPr lang="en-US" sz="1600" dirty="0">
                <a:solidFill>
                  <a:schemeClr val="tx1"/>
                </a:solidFill>
              </a:rPr>
              <a:t> = actions + [d], cost + 1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	   </a:t>
            </a:r>
            <a:r>
              <a:rPr lang="en-US" sz="1600" dirty="0" err="1">
                <a:solidFill>
                  <a:schemeClr val="tx1"/>
                </a:solidFill>
              </a:rPr>
              <a:t>pqueue.add</a:t>
            </a:r>
            <a:r>
              <a:rPr lang="en-US" sz="1600" dirty="0">
                <a:solidFill>
                  <a:schemeClr val="tx1"/>
                </a:solidFill>
              </a:rPr>
              <a:t>(((</a:t>
            </a:r>
            <a:r>
              <a:rPr lang="en-US" sz="1600" dirty="0" err="1">
                <a:solidFill>
                  <a:schemeClr val="tx1"/>
                </a:solidFill>
              </a:rPr>
              <a:t>nPos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nActions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ncost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return actions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 (mã giả A*)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11062" y="1009930"/>
            <a:ext cx="6400800" cy="50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 err="1">
                <a:solidFill>
                  <a:schemeClr val="tx1"/>
                </a:solidFill>
              </a:rPr>
              <a:t>Pq</a:t>
            </a:r>
            <a:r>
              <a:rPr lang="en-US" sz="1300" dirty="0">
                <a:solidFill>
                  <a:schemeClr val="tx1"/>
                </a:solidFill>
              </a:rPr>
              <a:t> = </a:t>
            </a:r>
            <a:r>
              <a:rPr lang="en-US" sz="1300" dirty="0" err="1">
                <a:solidFill>
                  <a:schemeClr val="tx1"/>
                </a:solidFill>
              </a:rPr>
              <a:t>PriorityQueue</a:t>
            </a:r>
            <a:r>
              <a:rPr lang="en-US" sz="1300" dirty="0">
                <a:solidFill>
                  <a:schemeClr val="tx1"/>
                </a:solidFill>
              </a:rPr>
              <a:t> () ,Visited = []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 err="1">
                <a:solidFill>
                  <a:schemeClr val="tx1"/>
                </a:solidFill>
              </a:rPr>
              <a:t>Pq.add</a:t>
            </a:r>
            <a:r>
              <a:rPr lang="en-US" sz="1300" dirty="0">
                <a:solidFill>
                  <a:schemeClr val="tx1"/>
                </a:solidFill>
              </a:rPr>
              <a:t> ((0,problem.InitialState,[])) // (</a:t>
            </a:r>
            <a:r>
              <a:rPr lang="en-US" sz="1300" dirty="0" err="1">
                <a:solidFill>
                  <a:schemeClr val="tx1"/>
                </a:solidFill>
              </a:rPr>
              <a:t>w,Node</a:t>
            </a:r>
            <a:r>
              <a:rPr lang="en-US" sz="1300" dirty="0">
                <a:solidFill>
                  <a:schemeClr val="tx1"/>
                </a:solidFill>
              </a:rPr>
              <a:t>, actions)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While(</a:t>
            </a:r>
            <a:r>
              <a:rPr lang="en-US" sz="1300" dirty="0" err="1">
                <a:solidFill>
                  <a:schemeClr val="tx1"/>
                </a:solidFill>
              </a:rPr>
              <a:t>Pq</a:t>
            </a:r>
            <a:r>
              <a:rPr lang="en-US" sz="1300" dirty="0">
                <a:solidFill>
                  <a:schemeClr val="tx1"/>
                </a:solidFill>
              </a:rPr>
              <a:t> is not empty):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</a:t>
            </a:r>
            <a:r>
              <a:rPr lang="en-US" sz="1300" dirty="0" err="1">
                <a:solidFill>
                  <a:schemeClr val="tx1"/>
                </a:solidFill>
              </a:rPr>
              <a:t>Visited.apped</a:t>
            </a:r>
            <a:r>
              <a:rPr lang="en-US" sz="1300" dirty="0">
                <a:solidFill>
                  <a:schemeClr val="tx1"/>
                </a:solidFill>
              </a:rPr>
              <a:t>((</a:t>
            </a:r>
            <a:r>
              <a:rPr lang="en-US" sz="1300" dirty="0" err="1">
                <a:solidFill>
                  <a:schemeClr val="tx1"/>
                </a:solidFill>
              </a:rPr>
              <a:t>curNode</a:t>
            </a:r>
            <a:r>
              <a:rPr lang="en-US" sz="1300" dirty="0">
                <a:solidFill>
                  <a:schemeClr val="tx1"/>
                </a:solidFill>
              </a:rPr>
              <a:t>, actions))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</a:t>
            </a:r>
            <a:r>
              <a:rPr lang="en-US" sz="1300" dirty="0" err="1">
                <a:solidFill>
                  <a:schemeClr val="tx1"/>
                </a:solidFill>
              </a:rPr>
              <a:t>goalTest</a:t>
            </a:r>
            <a:r>
              <a:rPr lang="en-US" sz="1300" dirty="0">
                <a:solidFill>
                  <a:schemeClr val="tx1"/>
                </a:solidFill>
              </a:rPr>
              <a:t> =  0 return actions + [‘Stop’]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goal Test &lt; 0 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    </a:t>
            </a:r>
            <a:r>
              <a:rPr lang="en-US" sz="1300" dirty="0" err="1">
                <a:solidFill>
                  <a:schemeClr val="tx1"/>
                </a:solidFill>
              </a:rPr>
              <a:t>Visited.clear</a:t>
            </a:r>
            <a:r>
              <a:rPr lang="en-US" sz="1300" dirty="0">
                <a:solidFill>
                  <a:schemeClr val="tx1"/>
                </a:solidFill>
              </a:rPr>
              <a:t>(), </a:t>
            </a:r>
            <a:r>
              <a:rPr lang="en-US" sz="1300" dirty="0" err="1">
                <a:solidFill>
                  <a:schemeClr val="tx1"/>
                </a:solidFill>
              </a:rPr>
              <a:t>Pq.clear</a:t>
            </a:r>
            <a:r>
              <a:rPr lang="en-US" sz="1300" dirty="0">
                <a:solidFill>
                  <a:schemeClr val="tx1"/>
                </a:solidFill>
              </a:rPr>
              <a:t>(), </a:t>
            </a:r>
            <a:r>
              <a:rPr lang="en-US" sz="1300" dirty="0" err="1">
                <a:solidFill>
                  <a:schemeClr val="tx1"/>
                </a:solidFill>
              </a:rPr>
              <a:t>Pq.add</a:t>
            </a:r>
            <a:r>
              <a:rPr lang="en-US" sz="1300" dirty="0">
                <a:solidFill>
                  <a:schemeClr val="tx1"/>
                </a:solidFill>
              </a:rPr>
              <a:t> (0, </a:t>
            </a:r>
            <a:r>
              <a:rPr lang="en-US" sz="1300" dirty="0" err="1">
                <a:solidFill>
                  <a:schemeClr val="tx1"/>
                </a:solidFill>
              </a:rPr>
              <a:t>curNode</a:t>
            </a:r>
            <a:r>
              <a:rPr lang="en-US" sz="1300" dirty="0">
                <a:solidFill>
                  <a:schemeClr val="tx1"/>
                </a:solidFill>
              </a:rPr>
              <a:t>, actions)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else: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           for d, </a:t>
            </a:r>
            <a:r>
              <a:rPr lang="en-US" sz="1300" dirty="0" err="1">
                <a:solidFill>
                  <a:schemeClr val="tx1"/>
                </a:solidFill>
              </a:rPr>
              <a:t>nNode</a:t>
            </a:r>
            <a:r>
              <a:rPr lang="en-US" sz="1300" dirty="0">
                <a:solidFill>
                  <a:schemeClr val="tx1"/>
                </a:solidFill>
              </a:rPr>
              <a:t> in successor: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           </a:t>
            </a:r>
            <a:r>
              <a:rPr lang="en-US" sz="1300" dirty="0" err="1">
                <a:solidFill>
                  <a:schemeClr val="tx1"/>
                </a:solidFill>
              </a:rPr>
              <a:t>already_explored</a:t>
            </a:r>
            <a:r>
              <a:rPr lang="en-US" sz="1300" dirty="0">
                <a:solidFill>
                  <a:schemeClr val="tx1"/>
                </a:solidFill>
              </a:rPr>
              <a:t> = False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           if successor in visited: </a:t>
            </a:r>
            <a:r>
              <a:rPr lang="en-US" sz="1300" dirty="0" err="1">
                <a:solidFill>
                  <a:schemeClr val="tx1"/>
                </a:solidFill>
              </a:rPr>
              <a:t>already_explored</a:t>
            </a:r>
            <a:r>
              <a:rPr lang="en-US" sz="1300" dirty="0">
                <a:solidFill>
                  <a:schemeClr val="tx1"/>
                </a:solidFill>
              </a:rPr>
              <a:t> = True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                 if not </a:t>
            </a:r>
            <a:r>
              <a:rPr lang="en-US" sz="1300" dirty="0" err="1">
                <a:solidFill>
                  <a:schemeClr val="tx1"/>
                </a:solidFill>
              </a:rPr>
              <a:t>already_explored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nActions</a:t>
            </a:r>
            <a:r>
              <a:rPr lang="en-US" sz="1300" dirty="0">
                <a:solidFill>
                  <a:schemeClr val="tx1"/>
                </a:solidFill>
              </a:rPr>
              <a:t> = actions + [d]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	w = </a:t>
            </a:r>
            <a:r>
              <a:rPr lang="en-US" sz="1300" dirty="0" err="1">
                <a:solidFill>
                  <a:schemeClr val="tx1"/>
                </a:solidFill>
              </a:rPr>
              <a:t>len</a:t>
            </a:r>
            <a:r>
              <a:rPr lang="en-US" sz="1300" dirty="0">
                <a:solidFill>
                  <a:schemeClr val="tx1"/>
                </a:solidFill>
              </a:rPr>
              <a:t>(actions) + Heuristic(</a:t>
            </a:r>
            <a:r>
              <a:rPr lang="en-US" sz="1300" dirty="0" err="1">
                <a:solidFill>
                  <a:schemeClr val="tx1"/>
                </a:solidFill>
              </a:rPr>
              <a:t>nNode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Pq.add</a:t>
            </a:r>
            <a:r>
              <a:rPr lang="en-US" sz="1300" dirty="0">
                <a:solidFill>
                  <a:schemeClr val="tx1"/>
                </a:solidFill>
              </a:rPr>
              <a:t> ((w, </a:t>
            </a:r>
            <a:r>
              <a:rPr lang="en-US" sz="1300" dirty="0" err="1">
                <a:solidFill>
                  <a:schemeClr val="tx1"/>
                </a:solidFill>
              </a:rPr>
              <a:t>nNode</a:t>
            </a:r>
            <a:r>
              <a:rPr lang="en-US" sz="1300" dirty="0">
                <a:solidFill>
                  <a:schemeClr val="tx1"/>
                </a:solidFill>
              </a:rPr>
              <a:t>, actions))</a:t>
            </a:r>
            <a:endParaRPr sz="13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 dirty="0">
                <a:solidFill>
                  <a:schemeClr val="tx1"/>
                </a:solidFill>
              </a:rPr>
              <a:t>	</a:t>
            </a:r>
            <a:r>
              <a:rPr lang="en-US" sz="1300" dirty="0" err="1">
                <a:solidFill>
                  <a:schemeClr val="tx1"/>
                </a:solidFill>
              </a:rPr>
              <a:t>Visited.apped</a:t>
            </a:r>
            <a:r>
              <a:rPr lang="en-US" sz="1300" dirty="0">
                <a:solidFill>
                  <a:schemeClr val="tx1"/>
                </a:solidFill>
              </a:rPr>
              <a:t> (( </a:t>
            </a:r>
            <a:r>
              <a:rPr lang="en-US" sz="1300" dirty="0" err="1">
                <a:solidFill>
                  <a:schemeClr val="tx1"/>
                </a:solidFill>
              </a:rPr>
              <a:t>nNode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len</a:t>
            </a:r>
            <a:r>
              <a:rPr lang="en-US" sz="1300" dirty="0">
                <a:solidFill>
                  <a:schemeClr val="tx1"/>
                </a:solidFill>
              </a:rPr>
              <a:t>(actions)))</a:t>
            </a:r>
            <a:endParaRPr sz="1300" dirty="0">
              <a:solidFill>
                <a:schemeClr val="tx1"/>
              </a:solidFill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300" dirty="0">
              <a:solidFill>
                <a:srgbClr val="1F4A7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 idx="4294967295"/>
          </p:nvPr>
        </p:nvSpPr>
        <p:spPr>
          <a:xfrm>
            <a:off x="220825" y="-11775"/>
            <a:ext cx="7772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 (A*)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4294967295"/>
          </p:nvPr>
        </p:nvSpPr>
        <p:spPr>
          <a:xfrm>
            <a:off x="425825" y="1407800"/>
            <a:ext cx="84204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90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Với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thuật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toán</a:t>
            </a:r>
            <a:r>
              <a:rPr lang="en-US" sz="1900" dirty="0">
                <a:solidFill>
                  <a:schemeClr val="tx1"/>
                </a:solidFill>
              </a:rPr>
              <a:t> A*, </a:t>
            </a:r>
            <a:r>
              <a:rPr lang="en-US" sz="1900" dirty="0" err="1">
                <a:solidFill>
                  <a:schemeClr val="tx1"/>
                </a:solidFill>
              </a:rPr>
              <a:t>tạo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hàm</a:t>
            </a:r>
            <a:r>
              <a:rPr lang="en-US" sz="1900" dirty="0">
                <a:solidFill>
                  <a:schemeClr val="tx1"/>
                </a:solidFill>
              </a:rPr>
              <a:t> heuristic </a:t>
            </a:r>
            <a:r>
              <a:rPr lang="en-US" sz="1900" dirty="0" err="1">
                <a:solidFill>
                  <a:schemeClr val="tx1"/>
                </a:solidFill>
              </a:rPr>
              <a:t>dựa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trên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khoảng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cách</a:t>
            </a:r>
            <a:r>
              <a:rPr lang="en-US" sz="1900" dirty="0">
                <a:solidFill>
                  <a:schemeClr val="tx1"/>
                </a:solidFill>
              </a:rPr>
              <a:t> Manhattan </a:t>
            </a:r>
            <a:r>
              <a:rPr lang="en-US" sz="1900" dirty="0" err="1">
                <a:solidFill>
                  <a:schemeClr val="tx1"/>
                </a:solidFill>
              </a:rPr>
              <a:t>như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sau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dirty="0">
                <a:solidFill>
                  <a:schemeClr val="tx1"/>
                </a:solidFill>
              </a:rPr>
              <a:t>Def </a:t>
            </a:r>
            <a:r>
              <a:rPr lang="en-US" sz="1900" dirty="0" err="1">
                <a:solidFill>
                  <a:schemeClr val="tx1"/>
                </a:solidFill>
              </a:rPr>
              <a:t>manhattanDistance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dirty="0" err="1">
                <a:solidFill>
                  <a:schemeClr val="tx1"/>
                </a:solidFill>
              </a:rPr>
              <a:t>Pos</a:t>
            </a:r>
            <a:r>
              <a:rPr lang="en-US" sz="1900" dirty="0">
                <a:solidFill>
                  <a:schemeClr val="tx1"/>
                </a:solidFill>
              </a:rPr>
              <a:t>, Goal):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dirty="0">
                <a:solidFill>
                  <a:schemeClr val="tx1"/>
                </a:solidFill>
              </a:rPr>
              <a:t>	</a:t>
            </a:r>
            <a:r>
              <a:rPr lang="en-US" sz="1900" dirty="0" err="1">
                <a:solidFill>
                  <a:schemeClr val="tx1"/>
                </a:solidFill>
              </a:rPr>
              <a:t>minHeuristic</a:t>
            </a:r>
            <a:r>
              <a:rPr lang="en-US" sz="1900" dirty="0">
                <a:solidFill>
                  <a:schemeClr val="tx1"/>
                </a:solidFill>
              </a:rPr>
              <a:t> = 999999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dirty="0">
                <a:solidFill>
                  <a:schemeClr val="tx1"/>
                </a:solidFill>
              </a:rPr>
              <a:t>	for g in Goal: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dirty="0">
                <a:solidFill>
                  <a:schemeClr val="tx1"/>
                </a:solidFill>
              </a:rPr>
              <a:t>		h = abs( </a:t>
            </a:r>
            <a:r>
              <a:rPr lang="en-US" sz="1900" dirty="0" err="1">
                <a:solidFill>
                  <a:schemeClr val="tx1"/>
                </a:solidFill>
              </a:rPr>
              <a:t>Pos</a:t>
            </a:r>
            <a:r>
              <a:rPr lang="en-US" sz="1900" dirty="0">
                <a:solidFill>
                  <a:schemeClr val="tx1"/>
                </a:solidFill>
              </a:rPr>
              <a:t>[0] – g[0]) + abs( </a:t>
            </a:r>
            <a:r>
              <a:rPr lang="en-US" sz="1900" dirty="0" err="1">
                <a:solidFill>
                  <a:schemeClr val="tx1"/>
                </a:solidFill>
              </a:rPr>
              <a:t>Pos</a:t>
            </a:r>
            <a:r>
              <a:rPr lang="en-US" sz="1900" dirty="0">
                <a:solidFill>
                  <a:schemeClr val="tx1"/>
                </a:solidFill>
              </a:rPr>
              <a:t>[1] – g[1])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dirty="0">
                <a:solidFill>
                  <a:schemeClr val="tx1"/>
                </a:solidFill>
              </a:rPr>
              <a:t>		if h &lt; </a:t>
            </a:r>
            <a:r>
              <a:rPr lang="en-US" sz="1900" dirty="0" err="1">
                <a:solidFill>
                  <a:schemeClr val="tx1"/>
                </a:solidFill>
              </a:rPr>
              <a:t>minHeuristic</a:t>
            </a:r>
            <a:r>
              <a:rPr lang="en-US" sz="1900" dirty="0">
                <a:solidFill>
                  <a:schemeClr val="tx1"/>
                </a:solidFill>
              </a:rPr>
              <a:t> = h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dirty="0">
                <a:solidFill>
                  <a:schemeClr val="tx1"/>
                </a:solidFill>
              </a:rPr>
              <a:t>	return </a:t>
            </a:r>
            <a:r>
              <a:rPr lang="en-US" sz="1900" dirty="0" err="1">
                <a:solidFill>
                  <a:schemeClr val="tx1"/>
                </a:solidFill>
              </a:rPr>
              <a:t>minHeuristic</a:t>
            </a:r>
            <a:endParaRPr sz="1900" dirty="0">
              <a:solidFill>
                <a:schemeClr val="tx1"/>
              </a:solidFill>
            </a:endParaRPr>
          </a:p>
          <a:p>
            <a:pPr marL="342900" lvl="0" indent="-336550" algn="just" rtl="0">
              <a:spcBef>
                <a:spcPts val="400"/>
              </a:spcBef>
              <a:spcAft>
                <a:spcPts val="0"/>
              </a:spcAft>
              <a:buClr>
                <a:srgbClr val="1F4A7D"/>
              </a:buClr>
              <a:buSzPts val="190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Tính</a:t>
            </a:r>
            <a:r>
              <a:rPr lang="en-US" sz="1900" dirty="0">
                <a:solidFill>
                  <a:schemeClr val="tx1"/>
                </a:solidFill>
              </a:rPr>
              <a:t> admissibility: </a:t>
            </a:r>
            <a:r>
              <a:rPr lang="en-US" sz="1900" dirty="0" err="1">
                <a:solidFill>
                  <a:schemeClr val="tx1"/>
                </a:solidFill>
              </a:rPr>
              <a:t>hàm</a:t>
            </a:r>
            <a:r>
              <a:rPr lang="en-US" sz="1900" dirty="0">
                <a:solidFill>
                  <a:schemeClr val="tx1"/>
                </a:solidFill>
              </a:rPr>
              <a:t> Manhattan Distance </a:t>
            </a:r>
            <a:r>
              <a:rPr lang="en-US" sz="1900" dirty="0" err="1">
                <a:solidFill>
                  <a:schemeClr val="tx1"/>
                </a:solidFill>
              </a:rPr>
              <a:t>giữa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hai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điểm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trên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dưới</a:t>
            </a:r>
            <a:r>
              <a:rPr lang="en-US" sz="1900" dirty="0">
                <a:solidFill>
                  <a:schemeClr val="tx1"/>
                </a:solidFill>
              </a:rPr>
              <a:t> ô </a:t>
            </a:r>
            <a:r>
              <a:rPr lang="en-US" sz="1900" dirty="0" err="1">
                <a:solidFill>
                  <a:schemeClr val="tx1"/>
                </a:solidFill>
              </a:rPr>
              <a:t>vuông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là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tổng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của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sự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chênh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lệch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giữa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các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thành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phần</a:t>
            </a:r>
            <a:r>
              <a:rPr lang="en-US" sz="1900" dirty="0">
                <a:solidFill>
                  <a:schemeClr val="tx1"/>
                </a:solidFill>
              </a:rPr>
              <a:t> x </a:t>
            </a:r>
            <a:r>
              <a:rPr lang="en-US" sz="1900" dirty="0" err="1">
                <a:solidFill>
                  <a:schemeClr val="tx1"/>
                </a:solidFill>
              </a:rPr>
              <a:t>và</a:t>
            </a:r>
            <a:r>
              <a:rPr lang="en-US" sz="1900" dirty="0">
                <a:solidFill>
                  <a:schemeClr val="tx1"/>
                </a:solidFill>
              </a:rPr>
              <a:t> y </a:t>
            </a:r>
            <a:r>
              <a:rPr lang="en-US" sz="1900" dirty="0" err="1">
                <a:solidFill>
                  <a:schemeClr val="tx1"/>
                </a:solidFill>
              </a:rPr>
              <a:t>của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hai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điểm</a:t>
            </a:r>
            <a:r>
              <a:rPr lang="en-US" sz="1900" dirty="0">
                <a:solidFill>
                  <a:schemeClr val="tx1"/>
                </a:solidFill>
              </a:rPr>
              <a:t>. Do </a:t>
            </a:r>
            <a:r>
              <a:rPr lang="en-US" sz="1900" dirty="0" err="1">
                <a:solidFill>
                  <a:schemeClr val="tx1"/>
                </a:solidFill>
              </a:rPr>
              <a:t>đó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nó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không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bao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giờ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vượt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quá</a:t>
            </a:r>
            <a:r>
              <a:rPr lang="en-US" sz="1900" dirty="0">
                <a:solidFill>
                  <a:schemeClr val="tx1"/>
                </a:solidFill>
              </a:rPr>
              <a:t> chi </a:t>
            </a:r>
            <a:r>
              <a:rPr lang="en-US" sz="1900" dirty="0" err="1">
                <a:solidFill>
                  <a:schemeClr val="tx1"/>
                </a:solidFill>
              </a:rPr>
              <a:t>phí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thực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tế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nếu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chỉ</a:t>
            </a:r>
            <a:r>
              <a:rPr lang="en-US" sz="1900" dirty="0">
                <a:solidFill>
                  <a:schemeClr val="tx1"/>
                </a:solidFill>
              </a:rPr>
              <a:t> di </a:t>
            </a:r>
            <a:r>
              <a:rPr lang="en-US" sz="1900" dirty="0" err="1">
                <a:solidFill>
                  <a:schemeClr val="tx1"/>
                </a:solidFill>
              </a:rPr>
              <a:t>chuyển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theo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hướng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ngang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hoặc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dọc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  <a:endParaRPr sz="1900" dirty="0">
              <a:solidFill>
                <a:schemeClr val="tx1"/>
              </a:solidFill>
            </a:endParaRPr>
          </a:p>
          <a:p>
            <a:pPr marL="342900" lvl="0" indent="-336550" algn="just" rtl="0">
              <a:spcBef>
                <a:spcPts val="400"/>
              </a:spcBef>
              <a:spcAft>
                <a:spcPts val="0"/>
              </a:spcAft>
              <a:buClr>
                <a:srgbClr val="1F4A7D"/>
              </a:buClr>
              <a:buSzPts val="190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Tính</a:t>
            </a:r>
            <a:r>
              <a:rPr lang="en-US" sz="1900" dirty="0">
                <a:solidFill>
                  <a:schemeClr val="tx1"/>
                </a:solidFill>
              </a:rPr>
              <a:t> consistency: </a:t>
            </a:r>
            <a:r>
              <a:rPr lang="en-US" sz="1900" dirty="0" err="1">
                <a:solidFill>
                  <a:schemeClr val="tx1"/>
                </a:solidFill>
              </a:rPr>
              <a:t>thể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hiện</a:t>
            </a:r>
            <a:r>
              <a:rPr lang="en-US" sz="1900" dirty="0">
                <a:solidFill>
                  <a:schemeClr val="tx1"/>
                </a:solidFill>
              </a:rPr>
              <a:t> ở </a:t>
            </a:r>
            <a:r>
              <a:rPr lang="en-US" sz="1900" dirty="0" err="1">
                <a:solidFill>
                  <a:schemeClr val="tx1"/>
                </a:solidFill>
              </a:rPr>
              <a:t>việc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khi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chúng</a:t>
            </a:r>
            <a:r>
              <a:rPr lang="en-US" sz="1900" dirty="0">
                <a:solidFill>
                  <a:schemeClr val="tx1"/>
                </a:solidFill>
              </a:rPr>
              <a:t> ta di </a:t>
            </a:r>
            <a:r>
              <a:rPr lang="en-US" sz="1900" dirty="0" err="1">
                <a:solidFill>
                  <a:schemeClr val="tx1"/>
                </a:solidFill>
              </a:rPr>
              <a:t>chuyển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giữa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các</a:t>
            </a:r>
            <a:r>
              <a:rPr lang="en-US" sz="1900" dirty="0">
                <a:solidFill>
                  <a:schemeClr val="tx1"/>
                </a:solidFill>
              </a:rPr>
              <a:t> ô </a:t>
            </a:r>
            <a:r>
              <a:rPr lang="en-US" sz="1900" dirty="0" err="1">
                <a:solidFill>
                  <a:schemeClr val="tx1"/>
                </a:solidFill>
              </a:rPr>
              <a:t>liên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tiếp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thì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giá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trị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chênh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lệch</a:t>
            </a:r>
            <a:r>
              <a:rPr lang="en-US" sz="1900" dirty="0">
                <a:solidFill>
                  <a:schemeClr val="tx1"/>
                </a:solidFill>
              </a:rPr>
              <a:t> Manhattan Distance </a:t>
            </a:r>
            <a:r>
              <a:rPr lang="en-US" sz="1900" dirty="0" err="1">
                <a:solidFill>
                  <a:schemeClr val="tx1"/>
                </a:solidFill>
              </a:rPr>
              <a:t>giữa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các</a:t>
            </a:r>
            <a:r>
              <a:rPr lang="en-US" sz="1900" dirty="0">
                <a:solidFill>
                  <a:schemeClr val="tx1"/>
                </a:solidFill>
              </a:rPr>
              <a:t> ô </a:t>
            </a:r>
            <a:r>
              <a:rPr lang="en-US" sz="1900" dirty="0" err="1">
                <a:solidFill>
                  <a:schemeClr val="tx1"/>
                </a:solidFill>
              </a:rPr>
              <a:t>đó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không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bị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giảm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đi</a:t>
            </a:r>
            <a:r>
              <a:rPr lang="en-US" sz="1900" dirty="0">
                <a:solidFill>
                  <a:schemeClr val="tx1"/>
                </a:solidFill>
              </a:rPr>
              <a:t>.  </a:t>
            </a:r>
            <a:endParaRPr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subTitle" idx="4294967295"/>
          </p:nvPr>
        </p:nvSpPr>
        <p:spPr>
          <a:xfrm>
            <a:off x="220824" y="947056"/>
            <a:ext cx="8344677" cy="525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4</a:t>
            </a:r>
            <a:r>
              <a:rPr lang="en-US" dirty="0" smtClean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00" dirty="0" err="1" smtClean="0"/>
              <a:t>Với</a:t>
            </a:r>
            <a:r>
              <a:rPr lang="en-US" sz="2500" dirty="0" smtClean="0"/>
              <a:t> ma </a:t>
            </a:r>
            <a:r>
              <a:rPr lang="en-US" sz="2500" dirty="0" err="1" smtClean="0"/>
              <a:t>trận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n </a:t>
            </a:r>
            <a:r>
              <a:rPr lang="en-US" sz="2500" dirty="0" err="1" smtClean="0"/>
              <a:t>dòng</a:t>
            </a:r>
            <a:r>
              <a:rPr lang="en-US" sz="2500" dirty="0" smtClean="0"/>
              <a:t> m </a:t>
            </a:r>
            <a:r>
              <a:rPr lang="en-US" sz="2500" dirty="0" err="1" smtClean="0"/>
              <a:t>cột</a:t>
            </a:r>
            <a:r>
              <a:rPr lang="en-US" sz="2500" dirty="0" smtClean="0"/>
              <a:t> </a:t>
            </a:r>
            <a:r>
              <a:rPr lang="en-US" sz="2500" dirty="0" err="1" smtClean="0"/>
              <a:t>đều</a:t>
            </a:r>
            <a:r>
              <a:rPr lang="en-US" sz="2500" dirty="0" smtClean="0"/>
              <a:t> </a:t>
            </a:r>
            <a:r>
              <a:rPr lang="en-US" sz="2500" dirty="0" err="1" smtClean="0"/>
              <a:t>lớn</a:t>
            </a:r>
            <a:r>
              <a:rPr lang="en-US" sz="2500" dirty="0" smtClean="0"/>
              <a:t> </a:t>
            </a:r>
            <a:r>
              <a:rPr lang="en-US" sz="2500" dirty="0" err="1" smtClean="0"/>
              <a:t>hơn</a:t>
            </a:r>
            <a:r>
              <a:rPr lang="en-US" sz="2500" dirty="0" smtClean="0"/>
              <a:t> </a:t>
            </a:r>
            <a:r>
              <a:rPr lang="en-US" sz="2500" dirty="0"/>
              <a:t>2</a:t>
            </a:r>
            <a:r>
              <a:rPr lang="en-US" sz="2500" dirty="0" smtClean="0"/>
              <a:t>( ma </a:t>
            </a:r>
            <a:r>
              <a:rPr lang="en-US" sz="2500" dirty="0" err="1" smtClean="0"/>
              <a:t>trận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vách</a:t>
            </a:r>
            <a:r>
              <a:rPr lang="en-US" sz="2500" dirty="0" smtClean="0"/>
              <a:t>), ta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xác</a:t>
            </a:r>
            <a:r>
              <a:rPr lang="en-US" sz="2500" dirty="0" smtClean="0"/>
              <a:t> </a:t>
            </a:r>
            <a:r>
              <a:rPr lang="en-US" sz="2500" dirty="0" err="1" smtClean="0"/>
              <a:t>định</a:t>
            </a:r>
            <a:r>
              <a:rPr lang="en-US" sz="2500" dirty="0" smtClean="0"/>
              <a:t> index 4 </a:t>
            </a:r>
            <a:r>
              <a:rPr lang="en-US" sz="2500" dirty="0" err="1" smtClean="0"/>
              <a:t>góc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ma </a:t>
            </a:r>
            <a:r>
              <a:rPr lang="en-US" sz="2500" dirty="0" err="1" smtClean="0"/>
              <a:t>trận</a:t>
            </a:r>
            <a:r>
              <a:rPr lang="en-US" sz="2500" dirty="0" smtClean="0"/>
              <a:t>( </a:t>
            </a:r>
            <a:r>
              <a:rPr lang="en-US" sz="2500" dirty="0" err="1" smtClean="0"/>
              <a:t>bỏ</a:t>
            </a:r>
            <a:r>
              <a:rPr lang="en-US" sz="2500" dirty="0" smtClean="0"/>
              <a:t> </a:t>
            </a:r>
            <a:r>
              <a:rPr lang="en-US" sz="2500" dirty="0" err="1" smtClean="0"/>
              <a:t>thành</a:t>
            </a:r>
            <a:r>
              <a:rPr lang="en-US" sz="2500" dirty="0" smtClean="0"/>
              <a:t> ma </a:t>
            </a:r>
            <a:r>
              <a:rPr lang="en-US" sz="2500" dirty="0" err="1" smtClean="0"/>
              <a:t>trận</a:t>
            </a:r>
            <a:r>
              <a:rPr lang="en-US" sz="2500" dirty="0" smtClean="0"/>
              <a:t>) </a:t>
            </a:r>
            <a:r>
              <a:rPr lang="en-US" sz="2500" dirty="0" err="1" smtClean="0"/>
              <a:t>như</a:t>
            </a:r>
            <a:r>
              <a:rPr lang="en-US" sz="2500" dirty="0" smtClean="0"/>
              <a:t> </a:t>
            </a:r>
            <a:r>
              <a:rPr lang="en-US" sz="2500" dirty="0" err="1" smtClean="0"/>
              <a:t>sau</a:t>
            </a:r>
            <a:r>
              <a:rPr lang="en-US" sz="2500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00" dirty="0"/>
              <a:t>	</a:t>
            </a:r>
            <a:endParaRPr lang="en-US" sz="2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500" dirty="0" smtClean="0"/>
              <a:t>So </a:t>
            </a:r>
            <a:r>
              <a:rPr lang="en-US" sz="2500" dirty="0" err="1" smtClean="0"/>
              <a:t>đó</a:t>
            </a:r>
            <a:r>
              <a:rPr lang="en-US" sz="2500" dirty="0" smtClean="0"/>
              <a:t> </a:t>
            </a:r>
            <a:r>
              <a:rPr lang="en-US" sz="2500" dirty="0" err="1" smtClean="0"/>
              <a:t>kiểm</a:t>
            </a:r>
            <a:r>
              <a:rPr lang="en-US" sz="2500" dirty="0" smtClean="0"/>
              <a:t> </a:t>
            </a:r>
            <a:r>
              <a:rPr lang="en-US" sz="2500" dirty="0" err="1" smtClean="0"/>
              <a:t>tra</a:t>
            </a:r>
            <a:r>
              <a:rPr lang="en-US" sz="2500" dirty="0" smtClean="0"/>
              <a:t> </a:t>
            </a:r>
            <a:r>
              <a:rPr lang="en-US" sz="2500" dirty="0" err="1" smtClean="0"/>
              <a:t>nếu</a:t>
            </a:r>
            <a:r>
              <a:rPr lang="en-US" sz="2500" dirty="0" smtClean="0"/>
              <a:t> </a:t>
            </a:r>
            <a:r>
              <a:rPr lang="en-US" sz="2500" dirty="0" err="1" smtClean="0"/>
              <a:t>chúng</a:t>
            </a:r>
            <a:r>
              <a:rPr lang="en-US" sz="2500" dirty="0" smtClean="0"/>
              <a:t> </a:t>
            </a:r>
            <a:r>
              <a:rPr lang="en-US" sz="2500" dirty="0" err="1" smtClean="0"/>
              <a:t>là</a:t>
            </a:r>
            <a:r>
              <a:rPr lang="en-US" sz="2500" dirty="0" smtClean="0"/>
              <a:t> </a:t>
            </a:r>
            <a:r>
              <a:rPr lang="en-US" sz="2500" dirty="0" err="1" smtClean="0"/>
              <a:t>vị</a:t>
            </a:r>
            <a:r>
              <a:rPr lang="en-US" sz="2500" dirty="0" smtClean="0"/>
              <a:t> </a:t>
            </a:r>
            <a:r>
              <a:rPr lang="en-US" sz="2500" dirty="0" err="1" smtClean="0"/>
              <a:t>trí</a:t>
            </a:r>
            <a:r>
              <a:rPr lang="en-US" sz="2500" dirty="0" smtClean="0"/>
              <a:t> </a:t>
            </a:r>
            <a:r>
              <a:rPr lang="en-US" sz="2500" dirty="0" err="1" smtClean="0"/>
              <a:t>trống</a:t>
            </a:r>
            <a:r>
              <a:rPr lang="en-US" sz="2500" dirty="0" smtClean="0"/>
              <a:t>(“ “) </a:t>
            </a:r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thêm</a:t>
            </a:r>
            <a:r>
              <a:rPr lang="en-US" sz="2500" dirty="0" smtClean="0"/>
              <a:t> </a:t>
            </a:r>
            <a:r>
              <a:rPr lang="en-US" sz="2500" dirty="0" err="1" smtClean="0"/>
              <a:t>vào</a:t>
            </a:r>
            <a:r>
              <a:rPr lang="en-US" sz="2500" dirty="0" smtClean="0"/>
              <a:t> </a:t>
            </a:r>
            <a:r>
              <a:rPr lang="en-US" sz="2500" dirty="0" err="1" smtClean="0"/>
              <a:t>GoalList</a:t>
            </a:r>
            <a:r>
              <a:rPr lang="en-US" sz="2500" dirty="0" smtClean="0"/>
              <a:t>. Do </a:t>
            </a:r>
            <a:r>
              <a:rPr lang="en-US" sz="2500" dirty="0" err="1" smtClean="0"/>
              <a:t>nếu</a:t>
            </a:r>
            <a:r>
              <a:rPr lang="en-US" sz="2500" dirty="0" smtClean="0"/>
              <a:t> </a:t>
            </a:r>
            <a:r>
              <a:rPr lang="en-US" sz="2500" dirty="0" err="1" smtClean="0"/>
              <a:t>bằng</a:t>
            </a:r>
            <a:r>
              <a:rPr lang="en-US" sz="2500" dirty="0" smtClean="0"/>
              <a:t> “%” </a:t>
            </a:r>
            <a:r>
              <a:rPr lang="en-US" sz="2500" dirty="0" err="1" smtClean="0"/>
              <a:t>thì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đi</a:t>
            </a:r>
            <a:r>
              <a:rPr lang="en-US" sz="2500" dirty="0" smtClean="0"/>
              <a:t> qua, </a:t>
            </a:r>
            <a:r>
              <a:rPr lang="en-US" sz="2500" dirty="0" err="1" smtClean="0"/>
              <a:t>còn</a:t>
            </a:r>
            <a:r>
              <a:rPr lang="en-US" sz="2500" dirty="0"/>
              <a:t> </a:t>
            </a:r>
            <a:r>
              <a:rPr lang="en-US" sz="2500" dirty="0" err="1" smtClean="0"/>
              <a:t>bằng</a:t>
            </a:r>
            <a:r>
              <a:rPr lang="en-US" sz="2500" dirty="0" smtClean="0"/>
              <a:t> “P” </a:t>
            </a:r>
            <a:r>
              <a:rPr lang="en-US" sz="2500" dirty="0" err="1" smtClean="0"/>
              <a:t>hoặc</a:t>
            </a:r>
            <a:r>
              <a:rPr lang="en-US" sz="2500" dirty="0" smtClean="0"/>
              <a:t> “.” </a:t>
            </a:r>
            <a:r>
              <a:rPr lang="en-US" sz="2500" dirty="0" err="1" smtClean="0"/>
              <a:t>chắc</a:t>
            </a:r>
            <a:r>
              <a:rPr lang="en-US" sz="2500" dirty="0" smtClean="0"/>
              <a:t> </a:t>
            </a:r>
            <a:r>
              <a:rPr lang="en-US" sz="2500" dirty="0" err="1" smtClean="0"/>
              <a:t>chắn</a:t>
            </a:r>
            <a:r>
              <a:rPr lang="en-US" sz="2500" dirty="0" smtClean="0"/>
              <a:t> </a:t>
            </a:r>
            <a:r>
              <a:rPr lang="en-US" sz="2500" dirty="0" err="1" smtClean="0"/>
              <a:t>sẽ</a:t>
            </a:r>
            <a:r>
              <a:rPr lang="en-US" sz="2500" dirty="0" smtClean="0"/>
              <a:t> </a:t>
            </a:r>
            <a:r>
              <a:rPr lang="en-US" sz="2500" dirty="0" err="1" smtClean="0"/>
              <a:t>đi</a:t>
            </a:r>
            <a:r>
              <a:rPr lang="en-US" sz="2500" dirty="0" smtClean="0"/>
              <a:t> qua.</a:t>
            </a:r>
          </a:p>
        </p:txBody>
      </p:sp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13" y="2316749"/>
            <a:ext cx="2626975" cy="20724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Phân công công việc</a:t>
            </a:r>
            <a:endParaRPr sz="3500" b="1">
              <a:solidFill>
                <a:srgbClr val="0068AC"/>
              </a:solidFill>
            </a:endParaRPr>
          </a:p>
        </p:txBody>
      </p:sp>
      <p:graphicFrame>
        <p:nvGraphicFramePr>
          <p:cNvPr id="267" name="Google Shape;267;p30"/>
          <p:cNvGraphicFramePr/>
          <p:nvPr/>
        </p:nvGraphicFramePr>
        <p:xfrm>
          <a:off x="46684" y="1426261"/>
          <a:ext cx="9050625" cy="5071105"/>
        </p:xfrm>
        <a:graphic>
          <a:graphicData uri="http://schemas.openxmlformats.org/drawingml/2006/table">
            <a:tbl>
              <a:tblPr>
                <a:noFill/>
                <a:tableStyleId>{6B908A7E-9CED-4E50-9158-8B7C25557F6C}</a:tableStyleId>
              </a:tblPr>
              <a:tblGrid>
                <a:gridCol w="158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Họ và tên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MSSV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Email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Phần phụ trách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Mức độ hoàn thành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Mã Trường Quang </a:t>
                      </a:r>
                      <a:endParaRPr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52100925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Matruongquang1@gmail.com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Pacman(70%)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100%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Huỳnh Tấn Đạt 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52200152</a:t>
                      </a:r>
                      <a:endParaRPr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huynhtandat184@gmail.com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8-Puzzle (BFS)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90%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Lê Như Đạt 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52200160</a:t>
                      </a:r>
                      <a:endParaRPr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F4A7D"/>
                          </a:solidFill>
                        </a:rPr>
                        <a:t>lenhudat181104@gmail.com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8-Puzzle (A*)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F4A7D"/>
                          </a:solidFill>
                        </a:rPr>
                        <a:t>100%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Ngô Đức Anh Tuấn 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51800951</a:t>
                      </a:r>
                      <a:endParaRPr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anhtuan.11020@gmail.com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Pacman(30%), </a:t>
                      </a:r>
                      <a:endParaRPr>
                        <a:solidFill>
                          <a:srgbClr val="1F4A7D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soạn slide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1F4A7D"/>
                          </a:solidFill>
                        </a:rPr>
                        <a:t>90%</a:t>
                      </a:r>
                      <a:endParaRPr sz="1800" u="none" strike="noStrike" cap="none">
                        <a:solidFill>
                          <a:srgbClr val="1F4A7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F4A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037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1. 8-Puzzle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90850" y="1818950"/>
            <a:ext cx="4624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diễn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bài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toán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thái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Initial state: user’s input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Actions: the possible actions available (L, R, U, D)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Transition model: what each action does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Successor: a state reachable from a given state by a single action (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lệ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mà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thái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cha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600"/>
              <a:buFont typeface="Calibri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Total_cost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(node) in explored set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1F4A7D"/>
              </a:buClr>
              <a:buSzPts val="1600"/>
              <a:buFont typeface="Calibri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Goal_Test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550" y="1700229"/>
            <a:ext cx="1802325" cy="4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875" y="4112925"/>
            <a:ext cx="1288600" cy="23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Tài liệu tham khảo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4294967295"/>
          </p:nvPr>
        </p:nvSpPr>
        <p:spPr>
          <a:xfrm>
            <a:off x="1251025" y="1969150"/>
            <a:ext cx="6460500" cy="4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geeksforgeeks.org. “How to check if an instance of 8 puzzle solvable”. Available: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https://www.geeksforgeeks.org/check-instance-8-puzzle-solvable/</a:t>
            </a:r>
            <a:r>
              <a:rPr lang="en-US" sz="1800"/>
              <a:t>, 26/7/2022, [Đã truy cập: 13/3/2024]</a:t>
            </a:r>
            <a:endParaRPr sz="3600"/>
          </a:p>
          <a:p>
            <a:pPr marL="342900" lvl="0" indent="-3683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youtube.com. “Solvability of N puzzle problem”. Available: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https://www.youtube.com/watch?v=bhmCmbj9VAg&amp;t=326s/</a:t>
            </a:r>
            <a:r>
              <a:rPr lang="en-US" sz="1800"/>
              <a:t>, [Đã truy cập: 13/3/2024]</a:t>
            </a:r>
            <a:endParaRPr sz="3600"/>
          </a:p>
          <a:p>
            <a:pPr marL="342900" lvl="0" indent="-3683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https://colab.research.google.com/drive/1FZSectdg6fQ-0GW7XNZXcMuuHyyQ6dSU?authuser=1</a:t>
            </a:r>
            <a:r>
              <a:rPr lang="en-US" sz="1800"/>
              <a:t> </a:t>
            </a:r>
            <a:endParaRPr sz="3600"/>
          </a:p>
          <a:p>
            <a:pPr marL="342900" lvl="0" indent="-2667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/>
        </p:nvSpPr>
        <p:spPr>
          <a:xfrm>
            <a:off x="1258050" y="2399400"/>
            <a:ext cx="6627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b="1">
                <a:solidFill>
                  <a:srgbClr val="0068AC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0500" b="1">
              <a:solidFill>
                <a:srgbClr val="0068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1. 8-Puzzle (mã giả BFS)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4294967295"/>
          </p:nvPr>
        </p:nvSpPr>
        <p:spPr>
          <a:xfrm>
            <a:off x="294250" y="1161100"/>
            <a:ext cx="8132400" cy="5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500" dirty="0"/>
              <a:t>• BFS( graph, </a:t>
            </a:r>
            <a:r>
              <a:rPr lang="en-US" sz="1500" dirty="0" err="1"/>
              <a:t>start_node</a:t>
            </a:r>
            <a:r>
              <a:rPr lang="en-US" sz="1500" dirty="0"/>
              <a:t>):</a:t>
            </a:r>
          </a:p>
          <a:p>
            <a:pPr marL="25400" indent="0">
              <a:buNone/>
            </a:pPr>
            <a:r>
              <a:rPr lang="en-US" sz="1500" dirty="0" smtClean="0"/>
              <a:t>	create </a:t>
            </a:r>
            <a:r>
              <a:rPr lang="en-US" sz="1500" dirty="0"/>
              <a:t>an empty queue Q</a:t>
            </a:r>
          </a:p>
          <a:p>
            <a:pPr marL="25400" indent="0">
              <a:buNone/>
            </a:pPr>
            <a:r>
              <a:rPr lang="en-US" sz="1500" dirty="0" smtClean="0"/>
              <a:t>	Create </a:t>
            </a:r>
            <a:r>
              <a:rPr lang="en-US" sz="1500" dirty="0"/>
              <a:t>a set visited to keep track of visited nodes</a:t>
            </a:r>
          </a:p>
          <a:p>
            <a:pPr marL="25400" indent="0">
              <a:buNone/>
            </a:pPr>
            <a:r>
              <a:rPr lang="en-US" sz="1500" dirty="0" smtClean="0"/>
              <a:t>	create </a:t>
            </a:r>
            <a:r>
              <a:rPr lang="en-US" sz="1500" dirty="0"/>
              <a:t>a set </a:t>
            </a:r>
            <a:r>
              <a:rPr lang="en-US" sz="1500" dirty="0" err="1"/>
              <a:t>infrontier</a:t>
            </a:r>
            <a:r>
              <a:rPr lang="en-US" sz="1500" dirty="0"/>
              <a:t> to know if nodes were into frontier or no</a:t>
            </a:r>
          </a:p>
          <a:p>
            <a:pPr marL="25400" indent="0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enqueue</a:t>
            </a:r>
            <a:r>
              <a:rPr lang="en-US" sz="1500" dirty="0" smtClean="0"/>
              <a:t> </a:t>
            </a:r>
            <a:r>
              <a:rPr lang="en-US" sz="1500" dirty="0" err="1"/>
              <a:t>start_node</a:t>
            </a:r>
            <a:r>
              <a:rPr lang="en-US" sz="1500" dirty="0"/>
              <a:t> into Q</a:t>
            </a:r>
          </a:p>
          <a:p>
            <a:pPr marL="25400" indent="0">
              <a:buNone/>
            </a:pPr>
            <a:r>
              <a:rPr lang="en-US" sz="1500" dirty="0" smtClean="0"/>
              <a:t>	add </a:t>
            </a:r>
            <a:r>
              <a:rPr lang="en-US" sz="1500" dirty="0" err="1"/>
              <a:t>start_node</a:t>
            </a:r>
            <a:r>
              <a:rPr lang="en-US" sz="1500" dirty="0"/>
              <a:t> to visited set</a:t>
            </a:r>
          </a:p>
          <a:p>
            <a:pPr marL="25400" indent="0">
              <a:buNone/>
            </a:pPr>
            <a:r>
              <a:rPr lang="en-US" sz="1500" dirty="0" smtClean="0"/>
              <a:t>	while </a:t>
            </a:r>
            <a:r>
              <a:rPr lang="en-US" sz="1500" dirty="0"/>
              <a:t>Q is not empty</a:t>
            </a:r>
          </a:p>
          <a:p>
            <a:pPr marL="25400" indent="0">
              <a:buNone/>
            </a:pPr>
            <a:r>
              <a:rPr lang="en-US" sz="1500" dirty="0" smtClean="0"/>
              <a:t>		</a:t>
            </a:r>
            <a:r>
              <a:rPr lang="en-US" sz="1500" dirty="0" err="1" smtClean="0"/>
              <a:t>current_node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err="1"/>
              <a:t>dequeue</a:t>
            </a:r>
            <a:r>
              <a:rPr lang="en-US" sz="1500" dirty="0"/>
              <a:t> from Q</a:t>
            </a:r>
          </a:p>
          <a:p>
            <a:pPr marL="25400" indent="0">
              <a:buNone/>
            </a:pPr>
            <a:r>
              <a:rPr lang="en-US" sz="1500" dirty="0" smtClean="0"/>
              <a:t>		visit </a:t>
            </a:r>
            <a:r>
              <a:rPr lang="en-US" sz="1500" dirty="0" err="1"/>
              <a:t>current_node</a:t>
            </a:r>
            <a:r>
              <a:rPr lang="en-US" sz="1500" dirty="0"/>
              <a:t> for each successor of </a:t>
            </a:r>
            <a:r>
              <a:rPr lang="en-US" sz="1500" dirty="0" err="1"/>
              <a:t>current_node</a:t>
            </a:r>
            <a:r>
              <a:rPr lang="en-US" sz="1500" dirty="0"/>
              <a:t>:</a:t>
            </a:r>
          </a:p>
          <a:p>
            <a:pPr marL="25400" indent="0">
              <a:buNone/>
            </a:pPr>
            <a:r>
              <a:rPr lang="en-US" sz="1500" dirty="0" smtClean="0"/>
              <a:t>			if </a:t>
            </a:r>
            <a:r>
              <a:rPr lang="en-US" sz="1500" dirty="0"/>
              <a:t>successor is not in visited set:</a:t>
            </a:r>
          </a:p>
          <a:p>
            <a:pPr marL="25400" indent="0">
              <a:buNone/>
            </a:pPr>
            <a:r>
              <a:rPr lang="en-US" sz="1500" dirty="0" smtClean="0"/>
              <a:t>				if </a:t>
            </a:r>
            <a:r>
              <a:rPr lang="en-US" sz="1500" dirty="0"/>
              <a:t>successor is a goal:</a:t>
            </a:r>
          </a:p>
          <a:p>
            <a:pPr marL="25400" indent="0">
              <a:buNone/>
            </a:pPr>
            <a:r>
              <a:rPr lang="en-US" sz="1500" dirty="0" smtClean="0"/>
              <a:t>					return </a:t>
            </a:r>
            <a:r>
              <a:rPr lang="en-US" sz="1500" dirty="0"/>
              <a:t>successor</a:t>
            </a:r>
          </a:p>
          <a:p>
            <a:pPr marL="25400" indent="0">
              <a:buNone/>
            </a:pPr>
            <a:r>
              <a:rPr lang="en-US" sz="1500" dirty="0" smtClean="0"/>
              <a:t>				if </a:t>
            </a:r>
            <a:r>
              <a:rPr lang="en-US" sz="1500" dirty="0"/>
              <a:t>successor not in frontier:</a:t>
            </a:r>
          </a:p>
          <a:p>
            <a:pPr marL="25400" indent="0">
              <a:buNone/>
            </a:pPr>
            <a:r>
              <a:rPr lang="en-US" sz="1500" dirty="0" smtClean="0"/>
              <a:t>					Add </a:t>
            </a:r>
            <a:r>
              <a:rPr lang="en-US" sz="1500" dirty="0"/>
              <a:t>neighbor to visited set</a:t>
            </a:r>
          </a:p>
          <a:p>
            <a:pPr marL="25400" indent="0">
              <a:buNone/>
            </a:pPr>
            <a:r>
              <a:rPr lang="en-US" sz="1500" dirty="0" smtClean="0"/>
              <a:t>					</a:t>
            </a:r>
            <a:r>
              <a:rPr lang="en-US" sz="1500" dirty="0" err="1" smtClean="0"/>
              <a:t>enqueue</a:t>
            </a:r>
            <a:r>
              <a:rPr lang="en-US" sz="1500" dirty="0" smtClean="0"/>
              <a:t> neighbor into Q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65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1. 8-Puzzle (BFS)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89" name="Google Shape;89;p16"/>
          <p:cNvSpPr>
            <a:spLocks noGrp="1"/>
          </p:cNvSpPr>
          <p:nvPr>
            <p:ph type="subTitle" idx="4294967295"/>
          </p:nvPr>
        </p:nvSpPr>
        <p:spPr>
          <a:xfrm>
            <a:off x="571400" y="1176825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4_5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678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82708" y="5125525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5_6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71404" y="3151172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56_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371038" y="1194396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45_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170693" y="1184554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67_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972184" y="1170708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6_7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779127" y="1170708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_67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6"/>
          <p:cNvCxnSpPr>
            <a:stCxn id="89" idx="6"/>
          </p:cNvCxnSpPr>
          <p:nvPr/>
        </p:nvCxnSpPr>
        <p:spPr>
          <a:xfrm>
            <a:off x="1614500" y="1890375"/>
            <a:ext cx="7620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7" name="Google Shape;97;p16"/>
          <p:cNvCxnSpPr/>
          <p:nvPr/>
        </p:nvCxnSpPr>
        <p:spPr>
          <a:xfrm>
            <a:off x="3405192" y="1884216"/>
            <a:ext cx="762000" cy="69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7017127" y="1891139"/>
            <a:ext cx="762000" cy="69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5210184" y="1863438"/>
            <a:ext cx="762000" cy="69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7779127" y="315190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_58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383198" y="5112588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_56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988449" y="3145271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5_8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205779" y="3152188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4_7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484985" y="3153506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568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47_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183597" y="511991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_78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999147" y="511991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7_8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794732" y="511991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78_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6"/>
          <p:cNvCxnSpPr>
            <a:stCxn id="95" idx="4"/>
            <a:endCxn id="100" idx="0"/>
          </p:cNvCxnSpPr>
          <p:nvPr/>
        </p:nvCxnSpPr>
        <p:spPr>
          <a:xfrm>
            <a:off x="8300623" y="2597724"/>
            <a:ext cx="0" cy="55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9" name="Google Shape;109;p16"/>
          <p:cNvCxnSpPr>
            <a:stCxn id="91" idx="4"/>
            <a:endCxn id="90" idx="0"/>
          </p:cNvCxnSpPr>
          <p:nvPr/>
        </p:nvCxnSpPr>
        <p:spPr>
          <a:xfrm>
            <a:off x="1092954" y="4578272"/>
            <a:ext cx="11400" cy="54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0" name="Google Shape;110;p16"/>
          <p:cNvCxnSpPr>
            <a:stCxn id="104" idx="2"/>
            <a:endCxn id="91" idx="6"/>
          </p:cNvCxnSpPr>
          <p:nvPr/>
        </p:nvCxnSpPr>
        <p:spPr>
          <a:xfrm rot="10800000">
            <a:off x="1614385" y="3864656"/>
            <a:ext cx="870600" cy="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" name="Google Shape;111;p16"/>
          <p:cNvCxnSpPr>
            <a:stCxn id="103" idx="2"/>
            <a:endCxn id="104" idx="6"/>
          </p:cNvCxnSpPr>
          <p:nvPr/>
        </p:nvCxnSpPr>
        <p:spPr>
          <a:xfrm flipH="1">
            <a:off x="3528079" y="3865739"/>
            <a:ext cx="677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" name="Google Shape;112;p16"/>
          <p:cNvCxnSpPr>
            <a:stCxn id="102" idx="2"/>
            <a:endCxn id="103" idx="6"/>
          </p:cNvCxnSpPr>
          <p:nvPr/>
        </p:nvCxnSpPr>
        <p:spPr>
          <a:xfrm flipH="1">
            <a:off x="5248949" y="3858821"/>
            <a:ext cx="7395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3" name="Google Shape;113;p16"/>
          <p:cNvCxnSpPr>
            <a:stCxn id="100" idx="2"/>
            <a:endCxn id="102" idx="6"/>
          </p:cNvCxnSpPr>
          <p:nvPr/>
        </p:nvCxnSpPr>
        <p:spPr>
          <a:xfrm rot="10800000">
            <a:off x="7031527" y="3858809"/>
            <a:ext cx="747600" cy="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16"/>
          <p:cNvCxnSpPr>
            <a:stCxn id="105" idx="6"/>
            <a:endCxn id="106" idx="2"/>
          </p:cNvCxnSpPr>
          <p:nvPr/>
        </p:nvCxnSpPr>
        <p:spPr>
          <a:xfrm>
            <a:off x="5226589" y="5833419"/>
            <a:ext cx="77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6"/>
          <p:cNvCxnSpPr>
            <a:stCxn id="101" idx="6"/>
            <a:endCxn id="105" idx="2"/>
          </p:cNvCxnSpPr>
          <p:nvPr/>
        </p:nvCxnSpPr>
        <p:spPr>
          <a:xfrm>
            <a:off x="3426298" y="5826138"/>
            <a:ext cx="757200" cy="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6"/>
          <p:cNvCxnSpPr>
            <a:stCxn id="106" idx="6"/>
            <a:endCxn id="107" idx="2"/>
          </p:cNvCxnSpPr>
          <p:nvPr/>
        </p:nvCxnSpPr>
        <p:spPr>
          <a:xfrm>
            <a:off x="7042139" y="5833419"/>
            <a:ext cx="75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" name="Google Shape;117;p16"/>
          <p:cNvCxnSpPr>
            <a:stCxn id="90" idx="6"/>
            <a:endCxn id="101" idx="2"/>
          </p:cNvCxnSpPr>
          <p:nvPr/>
        </p:nvCxnSpPr>
        <p:spPr>
          <a:xfrm rot="10800000" flipH="1">
            <a:off x="1625808" y="5826175"/>
            <a:ext cx="7575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2022488" y="1401773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824881" y="1408696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228578" y="4616024"/>
            <a:ext cx="858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 flipH="1">
            <a:off x="8562166" y="2683314"/>
            <a:ext cx="45719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418825" y="5283723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674972" y="5283724"/>
            <a:ext cx="171668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635610" y="3304639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236919" y="3304640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517970" y="3304640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7080679" y="3304640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469144" y="1401772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677018" y="1382053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824881" y="5308763"/>
            <a:ext cx="211827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022488" y="5283722"/>
            <a:ext cx="171668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1. 8-Puzzle (mã giả A*)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4294967295"/>
          </p:nvPr>
        </p:nvSpPr>
        <p:spPr>
          <a:xfrm>
            <a:off x="174300" y="1548525"/>
            <a:ext cx="8795400" cy="4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function A-STAR-SEARCH(problem) returns a solution or failure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node ← a node with STATE = </a:t>
            </a:r>
            <a:r>
              <a:rPr lang="en-US" sz="1600" dirty="0" err="1">
                <a:solidFill>
                  <a:schemeClr val="tx1"/>
                </a:solidFill>
              </a:rPr>
              <a:t>problem.INITIAL</a:t>
            </a:r>
            <a:r>
              <a:rPr lang="en-US" sz="1600" dirty="0">
                <a:solidFill>
                  <a:schemeClr val="tx1"/>
                </a:solidFill>
              </a:rPr>
              <a:t>-STATE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	path ← save the path from start state to goal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	frontier ← a priority queue with node as the only element, ordered by f(n) = g(n) + h(n)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	explored ← an empty set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	parent ← trace the path from start state to goal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	loop do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		 if EMPTY?(frontier) then return failure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		 node ← POP(frontier)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	 if </a:t>
            </a:r>
            <a:r>
              <a:rPr lang="en-US" sz="1600" dirty="0" err="1">
                <a:solidFill>
                  <a:schemeClr val="tx1"/>
                </a:solidFill>
              </a:rPr>
              <a:t>problem.GOAL</a:t>
            </a:r>
            <a:r>
              <a:rPr lang="en-US" sz="1600" dirty="0">
                <a:solidFill>
                  <a:schemeClr val="tx1"/>
                </a:solidFill>
              </a:rPr>
              <a:t>-TEST(</a:t>
            </a:r>
            <a:r>
              <a:rPr lang="en-US" sz="1600" dirty="0" err="1">
                <a:solidFill>
                  <a:schemeClr val="tx1"/>
                </a:solidFill>
              </a:rPr>
              <a:t>node.STATE</a:t>
            </a:r>
            <a:r>
              <a:rPr lang="en-US" sz="1600" dirty="0">
                <a:solidFill>
                  <a:schemeClr val="tx1"/>
                </a:solidFill>
              </a:rPr>
              <a:t>) then return SOLUTION(node)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 		 add </a:t>
            </a:r>
            <a:r>
              <a:rPr lang="en-US" sz="1600" dirty="0" err="1">
                <a:solidFill>
                  <a:schemeClr val="tx1"/>
                </a:solidFill>
              </a:rPr>
              <a:t>node.STATE</a:t>
            </a:r>
            <a:r>
              <a:rPr lang="en-US" sz="1600" dirty="0">
                <a:solidFill>
                  <a:schemeClr val="tx1"/>
                </a:solidFill>
              </a:rPr>
              <a:t> to explored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		 for each action in </a:t>
            </a:r>
            <a:r>
              <a:rPr lang="en-US" sz="1600" dirty="0" err="1">
                <a:solidFill>
                  <a:schemeClr val="tx1"/>
                </a:solidFill>
              </a:rPr>
              <a:t>problem.ACTIONS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node.STATE</a:t>
            </a:r>
            <a:r>
              <a:rPr lang="en-US" sz="1600" dirty="0">
                <a:solidFill>
                  <a:schemeClr val="tx1"/>
                </a:solidFill>
              </a:rPr>
              <a:t>) do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 			   child ← CHILD-NODE(problem, node, action)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  			   if </a:t>
            </a:r>
            <a:r>
              <a:rPr lang="en-US" sz="1600" dirty="0" err="1">
                <a:solidFill>
                  <a:schemeClr val="tx1"/>
                </a:solidFill>
              </a:rPr>
              <a:t>child.STATE</a:t>
            </a:r>
            <a:r>
              <a:rPr lang="en-US" sz="1600" dirty="0">
                <a:solidFill>
                  <a:schemeClr val="tx1"/>
                </a:solidFill>
              </a:rPr>
              <a:t> is not in explored or frontier then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				  frontier ← INSERT(child, frontier)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tx1"/>
                </a:solidFill>
              </a:rPr>
              <a:t>				  update parent for CHILD-NODE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1. 8-Puzzle (A* )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143" name="Google Shape;143;p18"/>
          <p:cNvSpPr>
            <a:spLocks noGrp="1"/>
          </p:cNvSpPr>
          <p:nvPr>
            <p:ph type="subTitle" idx="4294967295"/>
          </p:nvPr>
        </p:nvSpPr>
        <p:spPr>
          <a:xfrm>
            <a:off x="3930794" y="1197704"/>
            <a:ext cx="1043100" cy="14439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smtClean="0"/>
              <a:t>458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67_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57208" y="5105400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5_6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478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48704" y="3103947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56_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478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112509" y="1272286"/>
            <a:ext cx="1043100" cy="1427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45_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678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711674" y="1093456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dirty="0"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458</a:t>
            </a:r>
            <a:endParaRPr dirty="0"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6_7</a:t>
            </a:r>
            <a:endParaRPr sz="18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7779127" y="1086533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dirty="0"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458</a:t>
            </a:r>
            <a:endParaRPr dirty="0"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_67</a:t>
            </a:r>
            <a:endParaRPr sz="18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>
            <a:off x="4928269" y="1848960"/>
            <a:ext cx="762000" cy="690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6828493" y="1800041"/>
            <a:ext cx="762000" cy="6923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4" name="Google Shape;154;p18"/>
          <p:cNvSpPr/>
          <p:nvPr/>
        </p:nvSpPr>
        <p:spPr>
          <a:xfrm>
            <a:off x="7779127" y="315190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dirty="0"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_58</a:t>
            </a:r>
            <a:endParaRPr dirty="0"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467</a:t>
            </a:r>
            <a:endParaRPr sz="18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398373" y="5105400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_56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478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5998061" y="3134383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5_8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467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4165716" y="3123876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568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4_7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371410" y="311098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568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47_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183597" y="511991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_78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999147" y="511991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7_8</a:t>
            </a:r>
            <a:endParaRPr>
              <a:solidFill>
                <a:srgbClr val="1F4A7D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7794732" y="5119911"/>
            <a:ext cx="1042992" cy="142701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1F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>
              <a:solidFill>
                <a:srgbClr val="1F4A7D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78_</a:t>
            </a:r>
            <a:endParaRPr sz="18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8"/>
          <p:cNvCxnSpPr>
            <a:stCxn id="149" idx="4"/>
            <a:endCxn id="154" idx="0"/>
          </p:cNvCxnSpPr>
          <p:nvPr/>
        </p:nvCxnSpPr>
        <p:spPr>
          <a:xfrm>
            <a:off x="8300623" y="2513549"/>
            <a:ext cx="0" cy="6383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3" name="Google Shape;163;p18"/>
          <p:cNvCxnSpPr>
            <a:stCxn id="145" idx="4"/>
            <a:endCxn id="144" idx="0"/>
          </p:cNvCxnSpPr>
          <p:nvPr/>
        </p:nvCxnSpPr>
        <p:spPr>
          <a:xfrm>
            <a:off x="1070200" y="4530963"/>
            <a:ext cx="8400" cy="57450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4" name="Google Shape;164;p18"/>
          <p:cNvCxnSpPr>
            <a:stCxn id="158" idx="2"/>
            <a:endCxn id="145" idx="6"/>
          </p:cNvCxnSpPr>
          <p:nvPr/>
        </p:nvCxnSpPr>
        <p:spPr>
          <a:xfrm rot="10800000">
            <a:off x="1591710" y="3817589"/>
            <a:ext cx="779700" cy="690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5" name="Google Shape;165;p18"/>
          <p:cNvCxnSpPr>
            <a:stCxn id="157" idx="2"/>
            <a:endCxn id="158" idx="6"/>
          </p:cNvCxnSpPr>
          <p:nvPr/>
        </p:nvCxnSpPr>
        <p:spPr>
          <a:xfrm rot="10800000">
            <a:off x="3414516" y="3824484"/>
            <a:ext cx="751200" cy="1290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6" name="Google Shape;166;p18"/>
          <p:cNvCxnSpPr>
            <a:stCxn id="156" idx="2"/>
            <a:endCxn id="157" idx="6"/>
          </p:cNvCxnSpPr>
          <p:nvPr/>
        </p:nvCxnSpPr>
        <p:spPr>
          <a:xfrm rot="10800000">
            <a:off x="5208761" y="3837391"/>
            <a:ext cx="789300" cy="1050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" name="Google Shape;167;p18"/>
          <p:cNvCxnSpPr>
            <a:stCxn id="154" idx="2"/>
            <a:endCxn id="156" idx="6"/>
          </p:cNvCxnSpPr>
          <p:nvPr/>
        </p:nvCxnSpPr>
        <p:spPr>
          <a:xfrm rot="10800000">
            <a:off x="7041127" y="3848009"/>
            <a:ext cx="738000" cy="1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p18"/>
          <p:cNvCxnSpPr>
            <a:stCxn id="159" idx="6"/>
            <a:endCxn id="160" idx="2"/>
          </p:cNvCxnSpPr>
          <p:nvPr/>
        </p:nvCxnSpPr>
        <p:spPr>
          <a:xfrm>
            <a:off x="5226589" y="5833419"/>
            <a:ext cx="772500" cy="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9" name="Google Shape;169;p18"/>
          <p:cNvCxnSpPr>
            <a:stCxn id="155" idx="6"/>
            <a:endCxn id="159" idx="2"/>
          </p:cNvCxnSpPr>
          <p:nvPr/>
        </p:nvCxnSpPr>
        <p:spPr>
          <a:xfrm>
            <a:off x="3441365" y="5818908"/>
            <a:ext cx="742200" cy="1440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0" name="Google Shape;170;p18"/>
          <p:cNvCxnSpPr>
            <a:stCxn id="160" idx="6"/>
            <a:endCxn id="161" idx="2"/>
          </p:cNvCxnSpPr>
          <p:nvPr/>
        </p:nvCxnSpPr>
        <p:spPr>
          <a:xfrm>
            <a:off x="7042139" y="5833419"/>
            <a:ext cx="752700" cy="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1" name="Google Shape;171;p18"/>
          <p:cNvCxnSpPr>
            <a:stCxn id="144" idx="6"/>
            <a:endCxn id="155" idx="2"/>
          </p:cNvCxnSpPr>
          <p:nvPr/>
        </p:nvCxnSpPr>
        <p:spPr>
          <a:xfrm>
            <a:off x="1600200" y="5818908"/>
            <a:ext cx="798300" cy="0"/>
          </a:xfrm>
          <a:prstGeom prst="straightConnector1">
            <a:avLst/>
          </a:prstGeom>
          <a:noFill/>
          <a:ln w="9525" cap="flat" cmpd="sng">
            <a:solidFill>
              <a:srgbClr val="1F4A7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3304402" y="1407368"/>
            <a:ext cx="1716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4A7D"/>
                </a:solidFill>
                <a:latin typeface="Calibri"/>
                <a:cs typeface="Calibri"/>
                <a:sym typeface="Calibri"/>
              </a:rPr>
              <a:t>U</a:t>
            </a:r>
            <a:endParaRPr dirty="0">
              <a:solidFill>
                <a:srgbClr val="1F4A7D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228578" y="4616024"/>
            <a:ext cx="85834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 flipH="1">
            <a:off x="8562166" y="2683314"/>
            <a:ext cx="45719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418825" y="5283723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solidFill>
                <a:srgbClr val="1F4A7D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674972" y="5283724"/>
            <a:ext cx="171668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635610" y="3304639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236919" y="3304640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517970" y="3304640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solidFill>
                <a:srgbClr val="1F4A7D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080679" y="3304640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080679" y="1338376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3824881" y="5308763"/>
            <a:ext cx="211827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022488" y="5283722"/>
            <a:ext cx="17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8"/>
          <p:cNvCxnSpPr/>
          <p:nvPr/>
        </p:nvCxnSpPr>
        <p:spPr>
          <a:xfrm>
            <a:off x="3136970" y="1898081"/>
            <a:ext cx="7620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" name="Rectangle 4"/>
          <p:cNvSpPr/>
          <p:nvPr/>
        </p:nvSpPr>
        <p:spPr>
          <a:xfrm>
            <a:off x="5345175" y="126851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srgbClr val="1F4A7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lang="en-US" sz="2400" dirty="0">
              <a:solidFill>
                <a:srgbClr val="1F4A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 dirty="0" err="1">
                <a:solidFill>
                  <a:srgbClr val="0068AC"/>
                </a:solidFill>
              </a:rPr>
              <a:t>Câu</a:t>
            </a:r>
            <a:r>
              <a:rPr lang="en-US" sz="3500" b="1" dirty="0">
                <a:solidFill>
                  <a:srgbClr val="0068AC"/>
                </a:solidFill>
              </a:rPr>
              <a:t> 1. 8-Puzzle (A*)</a:t>
            </a:r>
            <a:endParaRPr sz="3500" b="1" dirty="0">
              <a:solidFill>
                <a:srgbClr val="0068AC"/>
              </a:solidFill>
            </a:endParaRPr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4294967295"/>
          </p:nvPr>
        </p:nvSpPr>
        <p:spPr>
          <a:xfrm>
            <a:off x="220825" y="1292675"/>
            <a:ext cx="6265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733"/>
              <a:buNone/>
            </a:pPr>
            <a:r>
              <a:rPr lang="en-US" sz="8261" dirty="0" err="1">
                <a:solidFill>
                  <a:schemeClr val="tx1"/>
                </a:solidFill>
              </a:rPr>
              <a:t>Hàm</a:t>
            </a:r>
            <a:r>
              <a:rPr lang="en-US" sz="8261" dirty="0">
                <a:solidFill>
                  <a:schemeClr val="tx1"/>
                </a:solidFill>
              </a:rPr>
              <a:t> heuristic </a:t>
            </a:r>
            <a:r>
              <a:rPr lang="en-US" sz="8261" dirty="0" err="1">
                <a:solidFill>
                  <a:schemeClr val="tx1"/>
                </a:solidFill>
              </a:rPr>
              <a:t>đề</a:t>
            </a:r>
            <a:r>
              <a:rPr lang="en-US" sz="8261" dirty="0">
                <a:solidFill>
                  <a:schemeClr val="tx1"/>
                </a:solidFill>
              </a:rPr>
              <a:t> </a:t>
            </a:r>
            <a:r>
              <a:rPr lang="en-US" sz="8261" dirty="0" err="1">
                <a:solidFill>
                  <a:schemeClr val="tx1"/>
                </a:solidFill>
              </a:rPr>
              <a:t>xuất</a:t>
            </a:r>
            <a:r>
              <a:rPr lang="en-US" sz="8261" dirty="0">
                <a:solidFill>
                  <a:schemeClr val="tx1"/>
                </a:solidFill>
              </a:rPr>
              <a:t>:</a:t>
            </a:r>
            <a:endParaRPr sz="826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solidFill>
                  <a:srgbClr val="1F4A7D"/>
                </a:solidFill>
              </a:rPr>
              <a:t> </a:t>
            </a:r>
            <a:endParaRPr dirty="0">
              <a:solidFill>
                <a:srgbClr val="1F4A7D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1F4A7D"/>
              </a:solidFill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86182"/>
            <a:ext cx="4679638" cy="291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38" y="2361761"/>
            <a:ext cx="4464362" cy="313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72" y="221673"/>
            <a:ext cx="772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000" b="1" dirty="0">
                <a:solidFill>
                  <a:srgbClr val="0070C0"/>
                </a:solidFill>
              </a:rPr>
              <a:t>How to check if an instance of 8 puzzle is solvable?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37" y="959728"/>
            <a:ext cx="4518796" cy="27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017" y="1801398"/>
            <a:ext cx="40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 is not possible to solve an instance of 8 puzzle if number of inversions is odd in the input state.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964" y="1142425"/>
            <a:ext cx="399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rule to check if a 8 puzzle is solvable.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964" y="2629817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inversion?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072" y="3212454"/>
            <a:ext cx="4387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Một cặp ô tạo thành một sự đảo ngược nếu các giá trị trên các ô đó được sắp xếp theo thứ tự ngược lại so với vị trí mục tiêu của chúng. Ví dụ, trạng thái bắt đầu của trò chơi 8 ô dưới đây có hai sự đảo ngược, (8, 6) và (8, 7)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694" y="4737656"/>
                <a:ext cx="3271270" cy="101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4" y="4737656"/>
                <a:ext cx="3271270" cy="1017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uble Bracket 9"/>
          <p:cNvSpPr/>
          <p:nvPr/>
        </p:nvSpPr>
        <p:spPr>
          <a:xfrm flipH="1">
            <a:off x="1151952" y="4664364"/>
            <a:ext cx="1840630" cy="12561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ctrTitle" idx="4294967295"/>
          </p:nvPr>
        </p:nvSpPr>
        <p:spPr>
          <a:xfrm>
            <a:off x="220825" y="150825"/>
            <a:ext cx="7772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 b="1">
                <a:solidFill>
                  <a:srgbClr val="0068AC"/>
                </a:solidFill>
              </a:rPr>
              <a:t>Câu 2. pacman</a:t>
            </a:r>
            <a:endParaRPr sz="3500" b="1">
              <a:solidFill>
                <a:srgbClr val="0068AC"/>
              </a:solidFill>
            </a:endParaRPr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4294967295"/>
          </p:nvPr>
        </p:nvSpPr>
        <p:spPr>
          <a:xfrm>
            <a:off x="446225" y="1625750"/>
            <a:ext cx="4694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 b="1" dirty="0" err="1">
                <a:solidFill>
                  <a:schemeClr val="tx1"/>
                </a:solidFill>
              </a:rPr>
              <a:t>Mục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err="1">
                <a:solidFill>
                  <a:schemeClr val="tx1"/>
                </a:solidFill>
              </a:rPr>
              <a:t>tiêu</a:t>
            </a:r>
            <a:r>
              <a:rPr lang="en-US" sz="3000" dirty="0">
                <a:solidFill>
                  <a:schemeClr val="tx1"/>
                </a:solidFill>
              </a:rPr>
              <a:t>: </a:t>
            </a:r>
            <a:r>
              <a:rPr lang="en-US" sz="3000" dirty="0" err="1">
                <a:solidFill>
                  <a:schemeClr val="tx1"/>
                </a:solidFill>
              </a:rPr>
              <a:t>giúp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pacman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ăn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hết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các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điểm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mồi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trong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bản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đồ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và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đi</a:t>
            </a:r>
            <a:r>
              <a:rPr lang="en-US" sz="3000" dirty="0">
                <a:solidFill>
                  <a:schemeClr val="tx1"/>
                </a:solidFill>
              </a:rPr>
              <a:t> qua </a:t>
            </a:r>
            <a:r>
              <a:rPr lang="en-US" sz="3000" dirty="0" err="1">
                <a:solidFill>
                  <a:schemeClr val="tx1"/>
                </a:solidFill>
              </a:rPr>
              <a:t>bốn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góc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của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bản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đồ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theo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thứ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tự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bất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kỳ</a:t>
            </a:r>
            <a:endParaRPr sz="3000" dirty="0">
              <a:solidFill>
                <a:schemeClr val="tx1"/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 dirty="0">
              <a:solidFill>
                <a:srgbClr val="1F4A7D"/>
              </a:solidFill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125" y="2231654"/>
            <a:ext cx="3286858" cy="297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/>
        </p:nvSpPr>
        <p:spPr>
          <a:xfrm>
            <a:off x="446225" y="3984825"/>
            <a:ext cx="4694100" cy="193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đó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vật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cản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qua</a:t>
            </a:r>
            <a:endParaRPr sz="3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pacman</a:t>
            </a:r>
            <a:endParaRPr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vị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trí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điểm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mồi</a:t>
            </a:r>
            <a:endParaRPr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1069</Words>
  <Application>Microsoft Office PowerPoint</Application>
  <PresentationFormat>On-screen Show (4:3)</PresentationFormat>
  <Paragraphs>311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Barlow Semi Condensed</vt:lpstr>
      <vt:lpstr>Cambria Math</vt:lpstr>
      <vt:lpstr>Arial</vt:lpstr>
      <vt:lpstr>Calibri</vt:lpstr>
      <vt:lpstr>Office Theme</vt:lpstr>
      <vt:lpstr>Bài thuyết trình giữa kỳ môn Nhập môn trí tuệ nhân tạo</vt:lpstr>
      <vt:lpstr>Câu 1. 8-Puzzle</vt:lpstr>
      <vt:lpstr>Câu 1. 8-Puzzle (mã giả BFS)</vt:lpstr>
      <vt:lpstr>Câu 1. 8-Puzzle (BFS)</vt:lpstr>
      <vt:lpstr>Câu 1. 8-Puzzle (mã giả A*)</vt:lpstr>
      <vt:lpstr>Câu 1. 8-Puzzle (A* )</vt:lpstr>
      <vt:lpstr>Câu 1. 8-Puzzle (A*)</vt:lpstr>
      <vt:lpstr>PowerPoint Presentation</vt:lpstr>
      <vt:lpstr>Câu 2. pacman</vt:lpstr>
      <vt:lpstr>Câu 2. pacman</vt:lpstr>
      <vt:lpstr>Câu 2. pacman</vt:lpstr>
      <vt:lpstr>Câu 2. pacman</vt:lpstr>
      <vt:lpstr>Câu 2. pacman</vt:lpstr>
      <vt:lpstr>Câu 2. pacman</vt:lpstr>
      <vt:lpstr>Câu 2. pacman (mã giả UCS)</vt:lpstr>
      <vt:lpstr>Câu 2. pacman (mã giả A*)</vt:lpstr>
      <vt:lpstr>Câu 2. pacman (A*)</vt:lpstr>
      <vt:lpstr>Câu 2. pacman</vt:lpstr>
      <vt:lpstr>Phân công công việc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giữa kỳ môn Nhập môn trí tuệ nhân tạo</dc:title>
  <cp:lastModifiedBy>PC</cp:lastModifiedBy>
  <cp:revision>16</cp:revision>
  <dcterms:modified xsi:type="dcterms:W3CDTF">2024-04-01T03:42:01Z</dcterms:modified>
</cp:coreProperties>
</file>