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57" r:id="rId3"/>
    <p:sldId id="279" r:id="rId4"/>
    <p:sldId id="278" r:id="rId5"/>
    <p:sldId id="275" r:id="rId6"/>
    <p:sldId id="302" r:id="rId7"/>
    <p:sldId id="260" r:id="rId8"/>
    <p:sldId id="277" r:id="rId9"/>
    <p:sldId id="276" r:id="rId10"/>
    <p:sldId id="283" r:id="rId11"/>
    <p:sldId id="265" r:id="rId12"/>
    <p:sldId id="284" r:id="rId13"/>
    <p:sldId id="267" r:id="rId14"/>
    <p:sldId id="268" r:id="rId15"/>
    <p:sldId id="271" r:id="rId16"/>
    <p:sldId id="281" r:id="rId17"/>
    <p:sldId id="282" r:id="rId18"/>
    <p:sldId id="314" r:id="rId19"/>
    <p:sldId id="315" r:id="rId20"/>
    <p:sldId id="280" r:id="rId21"/>
    <p:sldId id="287" r:id="rId22"/>
    <p:sldId id="288" r:id="rId23"/>
    <p:sldId id="290" r:id="rId24"/>
    <p:sldId id="291" r:id="rId25"/>
    <p:sldId id="293" r:id="rId26"/>
    <p:sldId id="292" r:id="rId27"/>
    <p:sldId id="294" r:id="rId28"/>
    <p:sldId id="295" r:id="rId29"/>
    <p:sldId id="296" r:id="rId30"/>
    <p:sldId id="297" r:id="rId31"/>
    <p:sldId id="303" r:id="rId32"/>
    <p:sldId id="307" r:id="rId33"/>
    <p:sldId id="308" r:id="rId34"/>
    <p:sldId id="298" r:id="rId35"/>
    <p:sldId id="299" r:id="rId36"/>
    <p:sldId id="300" r:id="rId37"/>
    <p:sldId id="311" r:id="rId38"/>
    <p:sldId id="301" r:id="rId39"/>
    <p:sldId id="31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0B21-66BE-4B3B-951A-295606254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D1385-116B-40FD-B8D0-B796C745D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5899D-3581-4B6D-9411-9F827771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2FDF-D396-4F49-BF48-85D1CE7DDF34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1E3FD-B379-446E-BCFF-66774C0C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7D0B5-0CFB-4E9E-9AB6-000239F0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E8E1-A903-4724-AB4E-20C0FFEC3A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707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DC43-C3B9-423D-BAAC-E2530552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33BB9-03E4-4209-8B2F-44A74F234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7A660-9E7D-4761-B948-91245240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2FDF-D396-4F49-BF48-85D1CE7DDF34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C6004-E0CA-4F8E-BA0A-1E75B0B9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0CF92-0A00-460B-9A11-2ACB3C86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E8E1-A903-4724-AB4E-20C0FFEC3A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2557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DDEE3-14DF-4A4A-94C6-D01E3EBE5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CEF5D-6F31-4DDD-94FD-9089A37EE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C9210-5687-4856-858D-FBA0A4B1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2FDF-D396-4F49-BF48-85D1CE7DDF34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62EE3-EF95-4677-B140-AF500F4E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4016A-DAD3-41AB-9977-D66C0588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E8E1-A903-4724-AB4E-20C0FFEC3A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4936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CBF-B260-4983-8A63-034E758B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BA46-C71A-4DEE-91E3-C1D92A6ED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D7E28-96BA-4B67-8DE0-585020DB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2FDF-D396-4F49-BF48-85D1CE7DDF34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962DB-BFCB-43CA-9483-0BDB711A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5E7FC-FD8F-419F-9BBA-0A4A7990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E8E1-A903-4724-AB4E-20C0FFEC3A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874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DC98-C833-4397-A500-E0EB6F10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84A83-D261-40B7-A562-6255D2BAB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08BE5-17F2-4AD0-AA17-AB53FC01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2FDF-D396-4F49-BF48-85D1CE7DDF34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4435E-6721-4841-A208-8E6A6726C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D37A6-9AD5-4D28-A8DA-439C51DB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E8E1-A903-4724-AB4E-20C0FFEC3A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2442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A5F7C-9923-42B1-840E-64D993E4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82AF-522C-4EF7-95EE-B308F98C6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EF04D-668F-4BBA-A3D4-197DD8D90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5F52A-8A88-49E6-BA0B-C4FC18F2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2FDF-D396-4F49-BF48-85D1CE7DDF34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3B9E3-F301-4853-9BBA-0955588A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395E-2BFF-4CE1-BE67-8085259D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E8E1-A903-4724-AB4E-20C0FFEC3A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691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AC0F-EF67-420B-B919-D7366E5D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ACE4A-C533-40FA-BB44-C95E5A695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5DFD2-E5F3-41B2-B415-B73B1079F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D629-57DE-4474-8382-C3C96C183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01F51-007E-4D1C-AA6B-08443BD54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4C939F-98BF-4683-9F6B-27CCAD1E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2FDF-D396-4F49-BF48-85D1CE7DDF34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981FD-4E3B-4AF5-9584-6A0EB33A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FC690-DCCD-4A7D-8785-41D19B94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E8E1-A903-4724-AB4E-20C0FFEC3A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0937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7255-4DD8-498B-B84D-8A036CCE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FE35-24FF-4ABE-B17F-FB5947D8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2FDF-D396-4F49-BF48-85D1CE7DDF34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9252C-E257-4926-9E1A-24BE6879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F52EE-DCA5-4F64-ABB9-9009A01A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E8E1-A903-4724-AB4E-20C0FFEC3A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306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CB98B-C763-413E-AEFD-CF190FCD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2FDF-D396-4F49-BF48-85D1CE7DDF34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79F55-E516-47C5-B349-0E4CB8D7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2848A-53F2-4C9E-AE00-A8F1AC4B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E8E1-A903-4724-AB4E-20C0FFEC3A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793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A6A2-D84D-4955-A37D-2655D2D3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3A79C-889D-4D88-99F4-F0044A380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DB87F-A0C5-41EA-A95E-D9446DB2D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05DA-C3ED-4B62-965F-8A56F360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2FDF-D396-4F49-BF48-85D1CE7DDF34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0D17D-0C8F-44F4-A3C1-8E6047E9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CEB95-252E-4833-AAEC-2CB7F5F9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E8E1-A903-4724-AB4E-20C0FFEC3A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740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DE86-7B5B-4028-9710-A99139B1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373A0-C267-409B-A3DF-6B3E81EA8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CAFE5-259D-4A92-AC89-D3BCC0986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79E56-A1BE-4A67-AD1F-8F824088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2FDF-D396-4F49-BF48-85D1CE7DDF34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001A0-3527-4351-9149-E479D64E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EF101-5CCD-4B60-BE1D-0693532D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E8E1-A903-4724-AB4E-20C0FFEC3A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534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EED9A-0469-4BDE-8028-E7CC03A8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DAEE0-9FD8-4695-B2B2-FEBC9C62F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BF949-F1F9-46FD-90B1-D8877FC8A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52FDF-D396-4F49-BF48-85D1CE7DDF34}" type="datetimeFigureOut">
              <a:rPr lang="en-CA" smtClean="0"/>
              <a:t>2022-06-12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E1A46-B4B4-4F40-89EE-534B43A8F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3F43C-4734-46BD-B70B-8735FA699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8E8E1-A903-4724-AB4E-20C0FFEC3A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488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88C3-6842-4F71-AE5E-DF451A155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2022 Canadian Chemical Crystallography Workshop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247D3-3F87-4F30-8D7F-F02E76FCE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6000" dirty="0">
                <a:solidFill>
                  <a:srgbClr val="FF0000"/>
                </a:solidFill>
              </a:rPr>
              <a:t>(</a:t>
            </a:r>
            <a:r>
              <a:rPr lang="en-US" sz="6000">
                <a:solidFill>
                  <a:srgbClr val="FF0000"/>
                </a:solidFill>
              </a:rPr>
              <a:t>Post?) Pandemic </a:t>
            </a:r>
            <a:r>
              <a:rPr lang="en-US" sz="6000" dirty="0">
                <a:solidFill>
                  <a:srgbClr val="FF0000"/>
                </a:solidFill>
              </a:rPr>
              <a:t>Edition!!</a:t>
            </a:r>
            <a:endParaRPr lang="en-CA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2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975EA4-130D-4B4D-9EE6-82F2F9E06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155" y="1278221"/>
            <a:ext cx="7718986" cy="5216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C52DB6-E52F-452B-904C-2FBF9EEA3F96}"/>
              </a:ext>
            </a:extLst>
          </p:cNvPr>
          <p:cNvSpPr txBox="1"/>
          <p:nvPr/>
        </p:nvSpPr>
        <p:spPr>
          <a:xfrm>
            <a:off x="4977623" y="585070"/>
            <a:ext cx="353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What information is found in a CIF?</a:t>
            </a:r>
            <a:endParaRPr lang="en-CA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5BE52B-1409-4D5D-A308-9E434A890154}"/>
              </a:ext>
            </a:extLst>
          </p:cNvPr>
          <p:cNvSpPr txBox="1"/>
          <p:nvPr/>
        </p:nvSpPr>
        <p:spPr>
          <a:xfrm>
            <a:off x="8403748" y="2644800"/>
            <a:ext cx="2539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and versions used to compile the CIF.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C767C-D726-411C-A7C0-C255FAFB4A53}"/>
              </a:ext>
            </a:extLst>
          </p:cNvPr>
          <p:cNvSpPr txBox="1"/>
          <p:nvPr/>
        </p:nvSpPr>
        <p:spPr>
          <a:xfrm>
            <a:off x="8369918" y="5718932"/>
            <a:ext cx="351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Chemical formula input by the user.</a:t>
            </a:r>
            <a:endParaRPr lang="en-CA" dirty="0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5EC14E7C-2949-493F-B758-6C28AF116ABB}"/>
              </a:ext>
            </a:extLst>
          </p:cNvPr>
          <p:cNvSpPr/>
          <p:nvPr/>
        </p:nvSpPr>
        <p:spPr>
          <a:xfrm>
            <a:off x="6441053" y="2906007"/>
            <a:ext cx="1711667" cy="25210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DDB3FD3E-6444-4A8E-8E54-29F311D1969E}"/>
              </a:ext>
            </a:extLst>
          </p:cNvPr>
          <p:cNvSpPr/>
          <p:nvPr/>
        </p:nvSpPr>
        <p:spPr>
          <a:xfrm>
            <a:off x="6743418" y="5777545"/>
            <a:ext cx="1525301" cy="252105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026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35ADF3-256D-49B2-9E1D-A2008676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155" y="1431880"/>
            <a:ext cx="7741920" cy="47402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C52DB6-E52F-452B-904C-2FBF9EEA3F96}"/>
              </a:ext>
            </a:extLst>
          </p:cNvPr>
          <p:cNvSpPr txBox="1"/>
          <p:nvPr/>
        </p:nvSpPr>
        <p:spPr>
          <a:xfrm>
            <a:off x="4838329" y="954401"/>
            <a:ext cx="53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information is found in a CIF?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F8CA53-2FE6-4BED-B917-A8717CA3FB45}"/>
              </a:ext>
            </a:extLst>
          </p:cNvPr>
          <p:cNvSpPr txBox="1"/>
          <p:nvPr/>
        </p:nvSpPr>
        <p:spPr>
          <a:xfrm>
            <a:off x="7830196" y="2066062"/>
            <a:ext cx="35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about the space group.</a:t>
            </a:r>
            <a:endParaRPr lang="en-CA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6C7DEED-7DDF-4EBB-9A6A-84A30D99B752}"/>
              </a:ext>
            </a:extLst>
          </p:cNvPr>
          <p:cNvSpPr/>
          <p:nvPr/>
        </p:nvSpPr>
        <p:spPr>
          <a:xfrm>
            <a:off x="6377940" y="2121254"/>
            <a:ext cx="1265734" cy="25894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4EC9DD-3E06-4E8B-B73F-CBD0933CAD7A}"/>
              </a:ext>
            </a:extLst>
          </p:cNvPr>
          <p:cNvSpPr txBox="1"/>
          <p:nvPr/>
        </p:nvSpPr>
        <p:spPr>
          <a:xfrm>
            <a:off x="7830196" y="3105834"/>
            <a:ext cx="442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Symmetry equivalent positions as defined by the space group.</a:t>
            </a:r>
            <a:endParaRPr lang="en-CA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23780890-6306-4E8A-B417-3C0B0EAF037D}"/>
              </a:ext>
            </a:extLst>
          </p:cNvPr>
          <p:cNvSpPr/>
          <p:nvPr/>
        </p:nvSpPr>
        <p:spPr>
          <a:xfrm>
            <a:off x="5246703" y="3170052"/>
            <a:ext cx="2396971" cy="25894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795C47-A09E-4D91-962F-768928F4468E}"/>
              </a:ext>
            </a:extLst>
          </p:cNvPr>
          <p:cNvSpPr txBox="1"/>
          <p:nvPr/>
        </p:nvSpPr>
        <p:spPr>
          <a:xfrm>
            <a:off x="7830196" y="4121420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cell parameters</a:t>
            </a:r>
            <a:endParaRPr lang="en-CA" dirty="0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E1E62AD3-118B-4FB4-9A3A-FB79EF1A8EED}"/>
              </a:ext>
            </a:extLst>
          </p:cNvPr>
          <p:cNvSpPr/>
          <p:nvPr/>
        </p:nvSpPr>
        <p:spPr>
          <a:xfrm>
            <a:off x="6445188" y="4121420"/>
            <a:ext cx="1265734" cy="25392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8885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35ADF3-256D-49B2-9E1D-A2008676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155" y="1431880"/>
            <a:ext cx="7741920" cy="47402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C52DB6-E52F-452B-904C-2FBF9EEA3F96}"/>
              </a:ext>
            </a:extLst>
          </p:cNvPr>
          <p:cNvSpPr txBox="1"/>
          <p:nvPr/>
        </p:nvSpPr>
        <p:spPr>
          <a:xfrm>
            <a:off x="4838329" y="954401"/>
            <a:ext cx="53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information is found in a CIF?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F8CA53-2FE6-4BED-B917-A8717CA3FB45}"/>
              </a:ext>
            </a:extLst>
          </p:cNvPr>
          <p:cNvSpPr txBox="1"/>
          <p:nvPr/>
        </p:nvSpPr>
        <p:spPr>
          <a:xfrm>
            <a:off x="7830196" y="2066062"/>
            <a:ext cx="35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about the space group.</a:t>
            </a:r>
            <a:endParaRPr lang="en-CA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6C7DEED-7DDF-4EBB-9A6A-84A30D99B752}"/>
              </a:ext>
            </a:extLst>
          </p:cNvPr>
          <p:cNvSpPr/>
          <p:nvPr/>
        </p:nvSpPr>
        <p:spPr>
          <a:xfrm>
            <a:off x="6377940" y="2121254"/>
            <a:ext cx="1265734" cy="258948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0A347DD-9DD3-45F3-A71D-A8F3AC7ECC2C}"/>
              </a:ext>
            </a:extLst>
          </p:cNvPr>
          <p:cNvSpPr/>
          <p:nvPr/>
        </p:nvSpPr>
        <p:spPr>
          <a:xfrm>
            <a:off x="6674720" y="2873686"/>
            <a:ext cx="577048" cy="241976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E38BB6-137B-4045-93C4-49A3D93B09AA}"/>
              </a:ext>
            </a:extLst>
          </p:cNvPr>
          <p:cNvSpPr/>
          <p:nvPr/>
        </p:nvSpPr>
        <p:spPr>
          <a:xfrm>
            <a:off x="7932420" y="3599760"/>
            <a:ext cx="236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(in addition to fractional coordinates) is all that’s required to ‘build’ the crystal.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7282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71C4D3-9DDB-490A-B627-D25957823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155" y="1323733"/>
            <a:ext cx="7520940" cy="5258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C52DB6-E52F-452B-904C-2FBF9EEA3F96}"/>
              </a:ext>
            </a:extLst>
          </p:cNvPr>
          <p:cNvSpPr txBox="1"/>
          <p:nvPr/>
        </p:nvSpPr>
        <p:spPr>
          <a:xfrm>
            <a:off x="4838329" y="954401"/>
            <a:ext cx="53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information is found in a CIF?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7A69FF-EA6E-4A21-A331-62DD583E3342}"/>
              </a:ext>
            </a:extLst>
          </p:cNvPr>
          <p:cNvSpPr txBox="1"/>
          <p:nvPr/>
        </p:nvSpPr>
        <p:spPr>
          <a:xfrm>
            <a:off x="7821227" y="2752078"/>
            <a:ext cx="227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Crystal stuff!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55C6E1-9115-486E-AFA8-826BFC814A4D}"/>
              </a:ext>
            </a:extLst>
          </p:cNvPr>
          <p:cNvSpPr txBox="1"/>
          <p:nvPr/>
        </p:nvSpPr>
        <p:spPr>
          <a:xfrm>
            <a:off x="7821227" y="4656470"/>
            <a:ext cx="197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stuff!</a:t>
            </a:r>
            <a:endParaRPr lang="en-CA" dirty="0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3D9D384D-CE7F-4378-AF69-D73B43212515}"/>
              </a:ext>
            </a:extLst>
          </p:cNvPr>
          <p:cNvSpPr/>
          <p:nvPr/>
        </p:nvSpPr>
        <p:spPr>
          <a:xfrm>
            <a:off x="5842986" y="2844411"/>
            <a:ext cx="1660125" cy="184666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E9E3EB6-0A91-4A4D-A5EC-46B37EF71E26}"/>
              </a:ext>
            </a:extLst>
          </p:cNvPr>
          <p:cNvSpPr/>
          <p:nvPr/>
        </p:nvSpPr>
        <p:spPr>
          <a:xfrm>
            <a:off x="6873240" y="3657600"/>
            <a:ext cx="320040" cy="236982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6884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C52DB6-E52F-452B-904C-2FBF9EEA3F96}"/>
              </a:ext>
            </a:extLst>
          </p:cNvPr>
          <p:cNvSpPr txBox="1"/>
          <p:nvPr/>
        </p:nvSpPr>
        <p:spPr>
          <a:xfrm>
            <a:off x="4838329" y="954401"/>
            <a:ext cx="53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information is found in a CIF?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D47A07-13A7-49A7-8D6A-0C4FC4C45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155" y="1323733"/>
            <a:ext cx="6805612" cy="5536769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8BAD876E-5FBC-4709-8429-B6C081849040}"/>
              </a:ext>
            </a:extLst>
          </p:cNvPr>
          <p:cNvSpPr/>
          <p:nvPr/>
        </p:nvSpPr>
        <p:spPr>
          <a:xfrm>
            <a:off x="5974081" y="3429000"/>
            <a:ext cx="579120" cy="3429000"/>
          </a:xfrm>
          <a:prstGeom prst="rightBrace">
            <a:avLst>
              <a:gd name="adj1" fmla="val 8333"/>
              <a:gd name="adj2" fmla="val 4977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1B383F-5C37-4931-890B-CCF7CFB73A25}"/>
              </a:ext>
            </a:extLst>
          </p:cNvPr>
          <p:cNvSpPr/>
          <p:nvPr/>
        </p:nvSpPr>
        <p:spPr>
          <a:xfrm>
            <a:off x="6873924" y="4958834"/>
            <a:ext cx="2028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Refinement results!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2509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81E06C-3C22-407F-975A-390704CC6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155" y="1323733"/>
            <a:ext cx="7032236" cy="54082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C52DB6-E52F-452B-904C-2FBF9EEA3F96}"/>
              </a:ext>
            </a:extLst>
          </p:cNvPr>
          <p:cNvSpPr txBox="1"/>
          <p:nvPr/>
        </p:nvSpPr>
        <p:spPr>
          <a:xfrm>
            <a:off x="4838329" y="954401"/>
            <a:ext cx="53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information is found in a CIF?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26588-F4A7-4543-AF8A-EF5FD32A9BC1}"/>
              </a:ext>
            </a:extLst>
          </p:cNvPr>
          <p:cNvSpPr txBox="1"/>
          <p:nvPr/>
        </p:nvSpPr>
        <p:spPr>
          <a:xfrm>
            <a:off x="6604986" y="1917577"/>
            <a:ext cx="2844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Fractional coordinates for each atom!  Your structure!</a:t>
            </a:r>
            <a:endParaRPr lang="en-CA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12847733-41F9-494E-9DCA-167577A682E7}"/>
              </a:ext>
            </a:extLst>
          </p:cNvPr>
          <p:cNvSpPr/>
          <p:nvPr/>
        </p:nvSpPr>
        <p:spPr>
          <a:xfrm rot="18533817">
            <a:off x="6454140" y="3368040"/>
            <a:ext cx="1866900" cy="19812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384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C52DB6-E52F-452B-904C-2FBF9EEA3F96}"/>
              </a:ext>
            </a:extLst>
          </p:cNvPr>
          <p:cNvSpPr txBox="1"/>
          <p:nvPr/>
        </p:nvSpPr>
        <p:spPr>
          <a:xfrm>
            <a:off x="4838329" y="954401"/>
            <a:ext cx="53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information is found in a CIF?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BF123C-3767-43ED-B20B-B9F3D8D48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155" y="1409699"/>
            <a:ext cx="7444596" cy="48672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1E58EE-4085-4E6A-979D-9D46844B3321}"/>
              </a:ext>
            </a:extLst>
          </p:cNvPr>
          <p:cNvSpPr/>
          <p:nvPr/>
        </p:nvSpPr>
        <p:spPr>
          <a:xfrm>
            <a:off x="2804160" y="2697480"/>
            <a:ext cx="6035040" cy="1295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803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C52DB6-E52F-452B-904C-2FBF9EEA3F96}"/>
              </a:ext>
            </a:extLst>
          </p:cNvPr>
          <p:cNvSpPr txBox="1"/>
          <p:nvPr/>
        </p:nvSpPr>
        <p:spPr>
          <a:xfrm>
            <a:off x="4838329" y="954401"/>
            <a:ext cx="53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information is found in a CIF?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EFDFD8-B023-42C2-95F0-27C26DB41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155" y="1323733"/>
            <a:ext cx="9838697" cy="55342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3CE2AC-6227-4C0E-AFFD-AD852510FA59}"/>
              </a:ext>
            </a:extLst>
          </p:cNvPr>
          <p:cNvSpPr txBox="1"/>
          <p:nvPr/>
        </p:nvSpPr>
        <p:spPr>
          <a:xfrm>
            <a:off x="9311640" y="4053840"/>
            <a:ext cx="280416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Olex2 will populate fields that describe the crystal, the instrument, etc., from information culled from vendor output files.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997EB9-B909-43DC-B746-9700568E3D37}"/>
              </a:ext>
            </a:extLst>
          </p:cNvPr>
          <p:cNvSpPr txBox="1"/>
          <p:nvPr/>
        </p:nvSpPr>
        <p:spPr>
          <a:xfrm>
            <a:off x="2674620" y="969641"/>
            <a:ext cx="166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files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A695FA-C0F1-43E5-AC20-68A61A297F4A}"/>
              </a:ext>
            </a:extLst>
          </p:cNvPr>
          <p:cNvSpPr txBox="1"/>
          <p:nvPr/>
        </p:nvSpPr>
        <p:spPr>
          <a:xfrm>
            <a:off x="9628979" y="954401"/>
            <a:ext cx="108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files</a:t>
            </a:r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F780B9-BCAC-4B53-A301-B88C20823AAB}"/>
              </a:ext>
            </a:extLst>
          </p:cNvPr>
          <p:cNvCxnSpPr>
            <a:cxnSpLocks/>
          </p:cNvCxnSpPr>
          <p:nvPr/>
        </p:nvCxnSpPr>
        <p:spPr>
          <a:xfrm flipV="1">
            <a:off x="4838329" y="1677824"/>
            <a:ext cx="1127464" cy="1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CA8C6B-1F03-4038-8473-17DC15B6123C}"/>
              </a:ext>
            </a:extLst>
          </p:cNvPr>
          <p:cNvCxnSpPr>
            <a:cxnSpLocks/>
          </p:cNvCxnSpPr>
          <p:nvPr/>
        </p:nvCxnSpPr>
        <p:spPr>
          <a:xfrm flipV="1">
            <a:off x="4838329" y="2047157"/>
            <a:ext cx="1127464" cy="1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13D828-859E-4EA0-AA59-8F487242B389}"/>
              </a:ext>
            </a:extLst>
          </p:cNvPr>
          <p:cNvSpPr/>
          <p:nvPr/>
        </p:nvSpPr>
        <p:spPr>
          <a:xfrm>
            <a:off x="5903171" y="4696286"/>
            <a:ext cx="3205795" cy="483875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159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21F182-54E5-4CB5-8445-99811FC5D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45" y="0"/>
            <a:ext cx="11582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13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348D08-8854-470F-9085-B2C519F7F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4" y="214250"/>
            <a:ext cx="11900612" cy="64295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BEE904C-3CD4-43F3-A8E2-B271986747D3}"/>
              </a:ext>
            </a:extLst>
          </p:cNvPr>
          <p:cNvSpPr/>
          <p:nvPr/>
        </p:nvSpPr>
        <p:spPr>
          <a:xfrm>
            <a:off x="7581530" y="4856085"/>
            <a:ext cx="3941686" cy="39949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4C412-8337-4B7F-9176-26E5EE2EFEA3}"/>
              </a:ext>
            </a:extLst>
          </p:cNvPr>
          <p:cNvSpPr/>
          <p:nvPr/>
        </p:nvSpPr>
        <p:spPr>
          <a:xfrm>
            <a:off x="452761" y="5211192"/>
            <a:ext cx="1225119" cy="3906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CCD195-8D1B-4145-85E8-EDD1F2554FFC}"/>
              </a:ext>
            </a:extLst>
          </p:cNvPr>
          <p:cNvSpPr/>
          <p:nvPr/>
        </p:nvSpPr>
        <p:spPr>
          <a:xfrm>
            <a:off x="408373" y="6418555"/>
            <a:ext cx="816745" cy="2251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6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545341-D72B-44CD-9466-B85E3D0E2159}"/>
              </a:ext>
            </a:extLst>
          </p:cNvPr>
          <p:cNvSpPr/>
          <p:nvPr/>
        </p:nvSpPr>
        <p:spPr>
          <a:xfrm>
            <a:off x="397266" y="506473"/>
            <a:ext cx="107296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L12. Crystallographic Information Framework and Validation: The CIF file and </a:t>
            </a:r>
            <a:r>
              <a:rPr lang="en-CA" sz="32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checkCIF</a:t>
            </a:r>
            <a:endParaRPr lang="en-CA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E6D54-2564-4A46-8804-87418229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7" y="1835015"/>
            <a:ext cx="5482561" cy="4042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A43155-9AC2-4B45-9988-5867C7E9B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088" y="2219417"/>
            <a:ext cx="6482573" cy="37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80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713006" y="913580"/>
            <a:ext cx="47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Structure validation / </a:t>
            </a:r>
            <a:r>
              <a:rPr lang="en-US" sz="2800" dirty="0" err="1"/>
              <a:t>checkCIF</a:t>
            </a:r>
            <a:endParaRPr lang="en-CA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684DFE-DA06-44A8-A20D-382B29B54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3185180"/>
            <a:ext cx="6572250" cy="2238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629360-0F43-44ED-9C65-1B7BA539D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875" y="1434445"/>
            <a:ext cx="8133397" cy="16099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01EC8C-000E-45C8-A6CD-8DE91222B807}"/>
              </a:ext>
            </a:extLst>
          </p:cNvPr>
          <p:cNvSpPr txBox="1"/>
          <p:nvPr/>
        </p:nvSpPr>
        <p:spPr>
          <a:xfrm>
            <a:off x="4236529" y="5565457"/>
            <a:ext cx="3718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Acta </a:t>
            </a:r>
            <a:r>
              <a:rPr lang="en-US" sz="2400" i="1" dirty="0" err="1">
                <a:solidFill>
                  <a:srgbClr val="FF0000"/>
                </a:solidFill>
              </a:rPr>
              <a:t>Cryst</a:t>
            </a:r>
            <a:r>
              <a:rPr lang="en-US" sz="2400" i="1" dirty="0">
                <a:solidFill>
                  <a:srgbClr val="FF0000"/>
                </a:solidFill>
              </a:rPr>
              <a:t>.</a:t>
            </a:r>
            <a:r>
              <a:rPr lang="en-US" sz="2400" dirty="0">
                <a:solidFill>
                  <a:srgbClr val="FF0000"/>
                </a:solidFill>
              </a:rPr>
              <a:t> (2020). </a:t>
            </a:r>
            <a:r>
              <a:rPr lang="en-US" sz="2400" b="1" dirty="0">
                <a:solidFill>
                  <a:srgbClr val="FF0000"/>
                </a:solidFill>
              </a:rPr>
              <a:t>E76</a:t>
            </a:r>
            <a:r>
              <a:rPr lang="en-US" sz="2400" dirty="0">
                <a:solidFill>
                  <a:srgbClr val="FF0000"/>
                </a:solidFill>
              </a:rPr>
              <a:t>, 1-11</a:t>
            </a:r>
            <a:endParaRPr lang="en-CA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09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713006" y="913580"/>
            <a:ext cx="47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CheckCIF</a:t>
            </a:r>
            <a:r>
              <a:rPr lang="en-US" sz="2800" dirty="0"/>
              <a:t>/Structure validation</a:t>
            </a:r>
            <a:endParaRPr lang="en-CA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6E1C01-DB69-4CAE-8199-FDBC3A796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81249"/>
            <a:ext cx="12140337" cy="2450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FF2A5C-6D5D-49DC-9219-C61015D4C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893" y="5366466"/>
            <a:ext cx="82105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46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713006" y="913580"/>
            <a:ext cx="47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CheckCIF</a:t>
            </a:r>
            <a:r>
              <a:rPr lang="en-US" sz="2800" dirty="0"/>
              <a:t>/Structure validation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6424D-77E0-4D2A-B7D6-5606312712D5}"/>
              </a:ext>
            </a:extLst>
          </p:cNvPr>
          <p:cNvSpPr txBox="1"/>
          <p:nvPr/>
        </p:nvSpPr>
        <p:spPr>
          <a:xfrm>
            <a:off x="2417155" y="1974102"/>
            <a:ext cx="85912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CheckCIF</a:t>
            </a:r>
            <a:r>
              <a:rPr lang="en-US" sz="2800" dirty="0"/>
              <a:t>:  </a:t>
            </a:r>
          </a:p>
          <a:p>
            <a:endParaRPr lang="en-US" sz="2800" dirty="0"/>
          </a:p>
          <a:p>
            <a:r>
              <a:rPr lang="en-US" sz="2800" dirty="0"/>
              <a:t>Reads the CIF and performs a myriad of tests (&gt;500) to assess the validity of the structure.  These include, but are not limited to, tests for </a:t>
            </a:r>
            <a:r>
              <a:rPr lang="en-US" sz="2800" b="1" dirty="0"/>
              <a:t>missed symmetry</a:t>
            </a:r>
            <a:r>
              <a:rPr lang="en-US" sz="2800" dirty="0"/>
              <a:t>, </a:t>
            </a:r>
            <a:r>
              <a:rPr lang="en-US" sz="2800" b="1" dirty="0"/>
              <a:t>missed twinning</a:t>
            </a:r>
            <a:r>
              <a:rPr lang="en-US" sz="2800" dirty="0"/>
              <a:t>, </a:t>
            </a:r>
            <a:r>
              <a:rPr lang="en-US" sz="2800" b="1" dirty="0"/>
              <a:t>solvent accessible voids</a:t>
            </a:r>
            <a:r>
              <a:rPr lang="en-US" sz="2800" dirty="0"/>
              <a:t>, and </a:t>
            </a:r>
            <a:r>
              <a:rPr lang="en-US" sz="2800" b="1" dirty="0"/>
              <a:t>mis-assigned atom types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r>
              <a:rPr lang="en-US" sz="2800" dirty="0"/>
              <a:t>Accessible via the </a:t>
            </a:r>
            <a:r>
              <a:rPr lang="en-US" sz="2800" dirty="0" err="1"/>
              <a:t>checkCIF</a:t>
            </a:r>
            <a:r>
              <a:rPr lang="en-US" sz="2800" dirty="0"/>
              <a:t> website </a:t>
            </a:r>
            <a:r>
              <a:rPr lang="en-US" sz="2800" b="1" dirty="0"/>
              <a:t>(checkcif.iucr.org) </a:t>
            </a:r>
            <a:r>
              <a:rPr lang="en-US" sz="2800" dirty="0"/>
              <a:t>as well as via a stand-alone version available via PLATON. 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591008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AD5305-8C78-4875-ABE4-22278B89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534" y="0"/>
            <a:ext cx="61629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4161" y="2414726"/>
            <a:ext cx="464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CheckCIF</a:t>
            </a:r>
            <a:r>
              <a:rPr lang="en-US" sz="2000" dirty="0"/>
              <a:t>/Structure validation</a:t>
            </a:r>
            <a:endParaRPr lang="en-CA" sz="2000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9BA94089-B465-4D82-95B8-880B6DCC8D77}"/>
              </a:ext>
            </a:extLst>
          </p:cNvPr>
          <p:cNvSpPr/>
          <p:nvPr/>
        </p:nvSpPr>
        <p:spPr>
          <a:xfrm>
            <a:off x="7839802" y="1418354"/>
            <a:ext cx="1420427" cy="213064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313254-5244-43D3-94FA-7E42BBDD1866}"/>
              </a:ext>
            </a:extLst>
          </p:cNvPr>
          <p:cNvSpPr txBox="1"/>
          <p:nvPr/>
        </p:nvSpPr>
        <p:spPr>
          <a:xfrm>
            <a:off x="9401453" y="1340220"/>
            <a:ext cx="18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Embedded links!!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5122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8391DC-8617-4EED-A2CC-CCE99C5A0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111" y="353258"/>
            <a:ext cx="7572375" cy="5867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4161" y="2414726"/>
            <a:ext cx="464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CheckCIF</a:t>
            </a:r>
            <a:r>
              <a:rPr lang="en-US" sz="2000" dirty="0"/>
              <a:t>/Structure validation</a:t>
            </a:r>
            <a:endParaRPr lang="en-CA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5B0D4-2309-45C1-BDE5-90511527AC91}"/>
              </a:ext>
            </a:extLst>
          </p:cNvPr>
          <p:cNvSpPr/>
          <p:nvPr/>
        </p:nvSpPr>
        <p:spPr>
          <a:xfrm>
            <a:off x="3888420" y="4385569"/>
            <a:ext cx="6187736" cy="7368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14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713006" y="913580"/>
            <a:ext cx="476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CheckCIF</a:t>
            </a:r>
            <a:r>
              <a:rPr lang="en-US" sz="2800" dirty="0"/>
              <a:t>/Structure validation</a:t>
            </a:r>
            <a:endParaRPr lang="en-CA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29AF0B-B115-4DDB-B277-838CC5995D52}"/>
              </a:ext>
            </a:extLst>
          </p:cNvPr>
          <p:cNvSpPr txBox="1"/>
          <p:nvPr/>
        </p:nvSpPr>
        <p:spPr>
          <a:xfrm>
            <a:off x="2823099" y="2013735"/>
            <a:ext cx="66937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Generates “…a report consisting of a list of ALERTS, with associated A, B and C levels of importance, for issues that needed to be addressed.  It should be clear the ALERTS are not necessarily errors.  They might also point to interesting feature is a crystal structure … All ALERTS should be checked by the authors: a set of lower-level ALERTS may in combination point to a serious issue that needs to be addressed.”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7B5FAD-BEED-457F-A609-4E9B08D3773E}"/>
              </a:ext>
            </a:extLst>
          </p:cNvPr>
          <p:cNvSpPr txBox="1"/>
          <p:nvPr/>
        </p:nvSpPr>
        <p:spPr>
          <a:xfrm>
            <a:off x="2823099" y="4344996"/>
            <a:ext cx="6693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all ALERTS need to be addressed or at least considered, that does not mean that they have to be eliminated (although that is the best outcome).  The </a:t>
            </a:r>
            <a:r>
              <a:rPr lang="en-US" b="1" dirty="0"/>
              <a:t>Validation Response Form</a:t>
            </a:r>
            <a:r>
              <a:rPr lang="en-US" dirty="0"/>
              <a:t> (</a:t>
            </a:r>
            <a:r>
              <a:rPr lang="en-US" dirty="0" err="1"/>
              <a:t>vrf</a:t>
            </a:r>
            <a:r>
              <a:rPr lang="en-US" dirty="0"/>
              <a:t>) is used to respond to each ALERT.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8132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8391DC-8617-4EED-A2CC-CCE99C5A0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111" y="353258"/>
            <a:ext cx="7572375" cy="5867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4161" y="2414726"/>
            <a:ext cx="464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CheckCIF</a:t>
            </a:r>
            <a:r>
              <a:rPr lang="en-US" sz="2000" dirty="0"/>
              <a:t>/Structure validation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A2D2E-2CAD-426F-874D-FD66DCA0D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232" y="3183946"/>
            <a:ext cx="5963667" cy="3437703"/>
          </a:xfrm>
          <a:prstGeom prst="rect">
            <a:avLst/>
          </a:prstGeom>
        </p:spPr>
      </p:pic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CAA4DAD8-8C09-4546-A8C0-AF00E264F27D}"/>
              </a:ext>
            </a:extLst>
          </p:cNvPr>
          <p:cNvSpPr/>
          <p:nvPr/>
        </p:nvSpPr>
        <p:spPr>
          <a:xfrm>
            <a:off x="2654423" y="1748901"/>
            <a:ext cx="887767" cy="3577701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1B5CF8-9265-4E49-BC05-71BC4DB71C7A}"/>
              </a:ext>
            </a:extLst>
          </p:cNvPr>
          <p:cNvSpPr txBox="1"/>
          <p:nvPr/>
        </p:nvSpPr>
        <p:spPr>
          <a:xfrm>
            <a:off x="142042" y="3542190"/>
            <a:ext cx="260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embedded links!!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9637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4161" y="2414726"/>
            <a:ext cx="464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CheckCIF</a:t>
            </a:r>
            <a:r>
              <a:rPr lang="en-US" sz="2000" dirty="0"/>
              <a:t>/Structure validation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70EE8-A605-4293-AA7B-9AEC368F3FF0}"/>
              </a:ext>
            </a:extLst>
          </p:cNvPr>
          <p:cNvSpPr txBox="1"/>
          <p:nvPr/>
        </p:nvSpPr>
        <p:spPr>
          <a:xfrm>
            <a:off x="4678532" y="264400"/>
            <a:ext cx="4157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Validation Response Forms</a:t>
            </a:r>
            <a:endParaRPr lang="en-CA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C664B-995A-447B-A754-E0C6D90D0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111" y="715750"/>
            <a:ext cx="5439656" cy="614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56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4161" y="2414726"/>
            <a:ext cx="464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CheckCIF</a:t>
            </a:r>
            <a:r>
              <a:rPr lang="en-US" sz="2000" dirty="0"/>
              <a:t>/Structure validation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70EE8-A605-4293-AA7B-9AEC368F3FF0}"/>
              </a:ext>
            </a:extLst>
          </p:cNvPr>
          <p:cNvSpPr txBox="1"/>
          <p:nvPr/>
        </p:nvSpPr>
        <p:spPr>
          <a:xfrm>
            <a:off x="4678532" y="264400"/>
            <a:ext cx="4157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Validation Response Forms</a:t>
            </a:r>
            <a:endParaRPr lang="en-CA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9E5730-12BF-467E-871F-BDAD15326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532" y="729029"/>
            <a:ext cx="6003188" cy="6125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1FDFA3-972D-427E-912A-6CC0F35F01FC}"/>
              </a:ext>
            </a:extLst>
          </p:cNvPr>
          <p:cNvSpPr txBox="1"/>
          <p:nvPr/>
        </p:nvSpPr>
        <p:spPr>
          <a:xfrm>
            <a:off x="195309" y="3338004"/>
            <a:ext cx="4243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Cut-and-paste the </a:t>
            </a:r>
            <a:r>
              <a:rPr lang="en-US" dirty="0" err="1"/>
              <a:t>vrf</a:t>
            </a:r>
            <a:r>
              <a:rPr lang="en-US" dirty="0"/>
              <a:t> into your CIF, edit in your own response at the ‘…’, save and re-submit to checkCIF.org.  </a:t>
            </a:r>
            <a:r>
              <a:rPr lang="en-US" b="1" dirty="0"/>
              <a:t>Your new report will include your responses.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512888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4161" y="2414726"/>
            <a:ext cx="464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CheckCIF</a:t>
            </a:r>
            <a:r>
              <a:rPr lang="en-US" sz="2000" dirty="0"/>
              <a:t>/Structure validation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70EE8-A605-4293-AA7B-9AEC368F3FF0}"/>
              </a:ext>
            </a:extLst>
          </p:cNvPr>
          <p:cNvSpPr txBox="1"/>
          <p:nvPr/>
        </p:nvSpPr>
        <p:spPr>
          <a:xfrm>
            <a:off x="4678532" y="264400"/>
            <a:ext cx="4157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Validation Response Forms</a:t>
            </a:r>
            <a:endParaRPr lang="en-CA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F98C9-592A-4F8D-B641-ABDAEB6B8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20" y="2814836"/>
            <a:ext cx="11263572" cy="36431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7DE322-0B78-419E-9BAD-EF60D2A50B99}"/>
              </a:ext>
            </a:extLst>
          </p:cNvPr>
          <p:cNvSpPr/>
          <p:nvPr/>
        </p:nvSpPr>
        <p:spPr>
          <a:xfrm>
            <a:off x="371475" y="4327632"/>
            <a:ext cx="10715625" cy="930167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F67644-B983-457F-9B76-EC80174FDA78}"/>
              </a:ext>
            </a:extLst>
          </p:cNvPr>
          <p:cNvSpPr/>
          <p:nvPr/>
        </p:nvSpPr>
        <p:spPr>
          <a:xfrm>
            <a:off x="9201150" y="3946602"/>
            <a:ext cx="1885949" cy="361950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87648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545341-D72B-44CD-9466-B85E3D0E2159}"/>
              </a:ext>
            </a:extLst>
          </p:cNvPr>
          <p:cNvSpPr/>
          <p:nvPr/>
        </p:nvSpPr>
        <p:spPr>
          <a:xfrm>
            <a:off x="397266" y="506473"/>
            <a:ext cx="107296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L12. Crystallographic Information Framework and Validation: The CIF file and </a:t>
            </a:r>
            <a:r>
              <a:rPr lang="en-CA" sz="32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checkCIF</a:t>
            </a:r>
            <a:endParaRPr lang="en-CA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E6D54-2564-4A46-8804-87418229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7" y="1835015"/>
            <a:ext cx="5482561" cy="4042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A43155-9AC2-4B45-9988-5867C7E9B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088" y="2219417"/>
            <a:ext cx="6482573" cy="3771391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189B8B5-CF92-4DCD-BE49-CB8F0DA468EC}"/>
              </a:ext>
            </a:extLst>
          </p:cNvPr>
          <p:cNvSpPr/>
          <p:nvPr/>
        </p:nvSpPr>
        <p:spPr>
          <a:xfrm>
            <a:off x="5882640" y="2773680"/>
            <a:ext cx="6057900" cy="3070860"/>
          </a:xfrm>
          <a:custGeom>
            <a:avLst/>
            <a:gdLst>
              <a:gd name="connsiteX0" fmla="*/ 0 w 6057900"/>
              <a:gd name="connsiteY0" fmla="*/ 2247900 h 3070860"/>
              <a:gd name="connsiteX1" fmla="*/ 0 w 6057900"/>
              <a:gd name="connsiteY1" fmla="*/ 2247900 h 3070860"/>
              <a:gd name="connsiteX2" fmla="*/ 15240 w 6057900"/>
              <a:gd name="connsiteY2" fmla="*/ 2514600 h 3070860"/>
              <a:gd name="connsiteX3" fmla="*/ 22860 w 6057900"/>
              <a:gd name="connsiteY3" fmla="*/ 2583180 h 3070860"/>
              <a:gd name="connsiteX4" fmla="*/ 30480 w 6057900"/>
              <a:gd name="connsiteY4" fmla="*/ 2606040 h 3070860"/>
              <a:gd name="connsiteX5" fmla="*/ 45720 w 6057900"/>
              <a:gd name="connsiteY5" fmla="*/ 2705100 h 3070860"/>
              <a:gd name="connsiteX6" fmla="*/ 53340 w 6057900"/>
              <a:gd name="connsiteY6" fmla="*/ 2743200 h 3070860"/>
              <a:gd name="connsiteX7" fmla="*/ 68580 w 6057900"/>
              <a:gd name="connsiteY7" fmla="*/ 2781300 h 3070860"/>
              <a:gd name="connsiteX8" fmla="*/ 76200 w 6057900"/>
              <a:gd name="connsiteY8" fmla="*/ 2811780 h 3070860"/>
              <a:gd name="connsiteX9" fmla="*/ 83820 w 6057900"/>
              <a:gd name="connsiteY9" fmla="*/ 2834640 h 3070860"/>
              <a:gd name="connsiteX10" fmla="*/ 99060 w 6057900"/>
              <a:gd name="connsiteY10" fmla="*/ 2933700 h 3070860"/>
              <a:gd name="connsiteX11" fmla="*/ 160020 w 6057900"/>
              <a:gd name="connsiteY11" fmla="*/ 3009900 h 3070860"/>
              <a:gd name="connsiteX12" fmla="*/ 205740 w 6057900"/>
              <a:gd name="connsiteY12" fmla="*/ 3032760 h 3070860"/>
              <a:gd name="connsiteX13" fmla="*/ 228600 w 6057900"/>
              <a:gd name="connsiteY13" fmla="*/ 3040380 h 3070860"/>
              <a:gd name="connsiteX14" fmla="*/ 251460 w 6057900"/>
              <a:gd name="connsiteY14" fmla="*/ 3055620 h 3070860"/>
              <a:gd name="connsiteX15" fmla="*/ 297180 w 6057900"/>
              <a:gd name="connsiteY15" fmla="*/ 3070860 h 3070860"/>
              <a:gd name="connsiteX16" fmla="*/ 480060 w 6057900"/>
              <a:gd name="connsiteY16" fmla="*/ 3063240 h 3070860"/>
              <a:gd name="connsiteX17" fmla="*/ 510540 w 6057900"/>
              <a:gd name="connsiteY17" fmla="*/ 3055620 h 3070860"/>
              <a:gd name="connsiteX18" fmla="*/ 624840 w 6057900"/>
              <a:gd name="connsiteY18" fmla="*/ 3048000 h 3070860"/>
              <a:gd name="connsiteX19" fmla="*/ 647700 w 6057900"/>
              <a:gd name="connsiteY19" fmla="*/ 3040380 h 3070860"/>
              <a:gd name="connsiteX20" fmla="*/ 762000 w 6057900"/>
              <a:gd name="connsiteY20" fmla="*/ 3025140 h 3070860"/>
              <a:gd name="connsiteX21" fmla="*/ 1844040 w 6057900"/>
              <a:gd name="connsiteY21" fmla="*/ 3032760 h 3070860"/>
              <a:gd name="connsiteX22" fmla="*/ 2971800 w 6057900"/>
              <a:gd name="connsiteY22" fmla="*/ 3025140 h 3070860"/>
              <a:gd name="connsiteX23" fmla="*/ 2994660 w 6057900"/>
              <a:gd name="connsiteY23" fmla="*/ 3017520 h 3070860"/>
              <a:gd name="connsiteX24" fmla="*/ 3025140 w 6057900"/>
              <a:gd name="connsiteY24" fmla="*/ 3009900 h 3070860"/>
              <a:gd name="connsiteX25" fmla="*/ 3078480 w 6057900"/>
              <a:gd name="connsiteY25" fmla="*/ 2994660 h 3070860"/>
              <a:gd name="connsiteX26" fmla="*/ 3078480 w 6057900"/>
              <a:gd name="connsiteY26" fmla="*/ 2918460 h 3070860"/>
              <a:gd name="connsiteX27" fmla="*/ 3070860 w 6057900"/>
              <a:gd name="connsiteY27" fmla="*/ 2895600 h 3070860"/>
              <a:gd name="connsiteX28" fmla="*/ 3032760 w 6057900"/>
              <a:gd name="connsiteY28" fmla="*/ 2849880 h 3070860"/>
              <a:gd name="connsiteX29" fmla="*/ 3017520 w 6057900"/>
              <a:gd name="connsiteY29" fmla="*/ 2796540 h 3070860"/>
              <a:gd name="connsiteX30" fmla="*/ 3002280 w 6057900"/>
              <a:gd name="connsiteY30" fmla="*/ 2705100 h 3070860"/>
              <a:gd name="connsiteX31" fmla="*/ 2994660 w 6057900"/>
              <a:gd name="connsiteY31" fmla="*/ 2659380 h 3070860"/>
              <a:gd name="connsiteX32" fmla="*/ 3002280 w 6057900"/>
              <a:gd name="connsiteY32" fmla="*/ 2461260 h 3070860"/>
              <a:gd name="connsiteX33" fmla="*/ 3055620 w 6057900"/>
              <a:gd name="connsiteY33" fmla="*/ 2400300 h 3070860"/>
              <a:gd name="connsiteX34" fmla="*/ 3078480 w 6057900"/>
              <a:gd name="connsiteY34" fmla="*/ 2392680 h 3070860"/>
              <a:gd name="connsiteX35" fmla="*/ 3101340 w 6057900"/>
              <a:gd name="connsiteY35" fmla="*/ 2377440 h 3070860"/>
              <a:gd name="connsiteX36" fmla="*/ 3238500 w 6057900"/>
              <a:gd name="connsiteY36" fmla="*/ 2369820 h 3070860"/>
              <a:gd name="connsiteX37" fmla="*/ 3543300 w 6057900"/>
              <a:gd name="connsiteY37" fmla="*/ 2362200 h 3070860"/>
              <a:gd name="connsiteX38" fmla="*/ 3649980 w 6057900"/>
              <a:gd name="connsiteY38" fmla="*/ 2346960 h 3070860"/>
              <a:gd name="connsiteX39" fmla="*/ 3954780 w 6057900"/>
              <a:gd name="connsiteY39" fmla="*/ 2339340 h 3070860"/>
              <a:gd name="connsiteX40" fmla="*/ 5074920 w 6057900"/>
              <a:gd name="connsiteY40" fmla="*/ 2331720 h 3070860"/>
              <a:gd name="connsiteX41" fmla="*/ 5715000 w 6057900"/>
              <a:gd name="connsiteY41" fmla="*/ 2324100 h 3070860"/>
              <a:gd name="connsiteX42" fmla="*/ 5806440 w 6057900"/>
              <a:gd name="connsiteY42" fmla="*/ 2316480 h 3070860"/>
              <a:gd name="connsiteX43" fmla="*/ 5829300 w 6057900"/>
              <a:gd name="connsiteY43" fmla="*/ 2308860 h 3070860"/>
              <a:gd name="connsiteX44" fmla="*/ 5913120 w 6057900"/>
              <a:gd name="connsiteY44" fmla="*/ 2301240 h 3070860"/>
              <a:gd name="connsiteX45" fmla="*/ 5935980 w 6057900"/>
              <a:gd name="connsiteY45" fmla="*/ 2286000 h 3070860"/>
              <a:gd name="connsiteX46" fmla="*/ 5989320 w 6057900"/>
              <a:gd name="connsiteY46" fmla="*/ 2270760 h 3070860"/>
              <a:gd name="connsiteX47" fmla="*/ 6050280 w 6057900"/>
              <a:gd name="connsiteY47" fmla="*/ 2202180 h 3070860"/>
              <a:gd name="connsiteX48" fmla="*/ 6057900 w 6057900"/>
              <a:gd name="connsiteY48" fmla="*/ 2179320 h 3070860"/>
              <a:gd name="connsiteX49" fmla="*/ 6050280 w 6057900"/>
              <a:gd name="connsiteY49" fmla="*/ 2019300 h 3070860"/>
              <a:gd name="connsiteX50" fmla="*/ 6035040 w 6057900"/>
              <a:gd name="connsiteY50" fmla="*/ 1996440 h 3070860"/>
              <a:gd name="connsiteX51" fmla="*/ 6027420 w 6057900"/>
              <a:gd name="connsiteY51" fmla="*/ 1973580 h 3070860"/>
              <a:gd name="connsiteX52" fmla="*/ 6019800 w 6057900"/>
              <a:gd name="connsiteY52" fmla="*/ 1897380 h 3070860"/>
              <a:gd name="connsiteX53" fmla="*/ 6012180 w 6057900"/>
              <a:gd name="connsiteY53" fmla="*/ 1874520 h 3070860"/>
              <a:gd name="connsiteX54" fmla="*/ 5996940 w 6057900"/>
              <a:gd name="connsiteY54" fmla="*/ 1219200 h 3070860"/>
              <a:gd name="connsiteX55" fmla="*/ 5989320 w 6057900"/>
              <a:gd name="connsiteY55" fmla="*/ 944880 h 3070860"/>
              <a:gd name="connsiteX56" fmla="*/ 5981700 w 6057900"/>
              <a:gd name="connsiteY56" fmla="*/ 914400 h 3070860"/>
              <a:gd name="connsiteX57" fmla="*/ 5974080 w 6057900"/>
              <a:gd name="connsiteY57" fmla="*/ 777240 h 3070860"/>
              <a:gd name="connsiteX58" fmla="*/ 5996940 w 6057900"/>
              <a:gd name="connsiteY58" fmla="*/ 518160 h 3070860"/>
              <a:gd name="connsiteX59" fmla="*/ 6012180 w 6057900"/>
              <a:gd name="connsiteY59" fmla="*/ 495300 h 3070860"/>
              <a:gd name="connsiteX60" fmla="*/ 6012180 w 6057900"/>
              <a:gd name="connsiteY60" fmla="*/ 320040 h 3070860"/>
              <a:gd name="connsiteX61" fmla="*/ 6004560 w 6057900"/>
              <a:gd name="connsiteY61" fmla="*/ 259080 h 3070860"/>
              <a:gd name="connsiteX62" fmla="*/ 5974080 w 6057900"/>
              <a:gd name="connsiteY62" fmla="*/ 213360 h 3070860"/>
              <a:gd name="connsiteX63" fmla="*/ 5958840 w 6057900"/>
              <a:gd name="connsiteY63" fmla="*/ 167640 h 3070860"/>
              <a:gd name="connsiteX64" fmla="*/ 5935980 w 6057900"/>
              <a:gd name="connsiteY64" fmla="*/ 121920 h 3070860"/>
              <a:gd name="connsiteX65" fmla="*/ 5928360 w 6057900"/>
              <a:gd name="connsiteY65" fmla="*/ 99060 h 3070860"/>
              <a:gd name="connsiteX66" fmla="*/ 5882640 w 6057900"/>
              <a:gd name="connsiteY66" fmla="*/ 83820 h 3070860"/>
              <a:gd name="connsiteX67" fmla="*/ 5509260 w 6057900"/>
              <a:gd name="connsiteY67" fmla="*/ 91440 h 3070860"/>
              <a:gd name="connsiteX68" fmla="*/ 4739640 w 6057900"/>
              <a:gd name="connsiteY68" fmla="*/ 91440 h 3070860"/>
              <a:gd name="connsiteX69" fmla="*/ 4716780 w 6057900"/>
              <a:gd name="connsiteY69" fmla="*/ 99060 h 3070860"/>
              <a:gd name="connsiteX70" fmla="*/ 4693920 w 6057900"/>
              <a:gd name="connsiteY70" fmla="*/ 114300 h 3070860"/>
              <a:gd name="connsiteX71" fmla="*/ 4663440 w 6057900"/>
              <a:gd name="connsiteY71" fmla="*/ 91440 h 3070860"/>
              <a:gd name="connsiteX72" fmla="*/ 4610100 w 6057900"/>
              <a:gd name="connsiteY72" fmla="*/ 60960 h 3070860"/>
              <a:gd name="connsiteX73" fmla="*/ 4579620 w 6057900"/>
              <a:gd name="connsiteY73" fmla="*/ 53340 h 3070860"/>
              <a:gd name="connsiteX74" fmla="*/ 4533900 w 6057900"/>
              <a:gd name="connsiteY74" fmla="*/ 30480 h 3070860"/>
              <a:gd name="connsiteX75" fmla="*/ 4511040 w 6057900"/>
              <a:gd name="connsiteY75" fmla="*/ 15240 h 3070860"/>
              <a:gd name="connsiteX76" fmla="*/ 4457700 w 6057900"/>
              <a:gd name="connsiteY76" fmla="*/ 0 h 3070860"/>
              <a:gd name="connsiteX77" fmla="*/ 4320540 w 6057900"/>
              <a:gd name="connsiteY77" fmla="*/ 7620 h 3070860"/>
              <a:gd name="connsiteX78" fmla="*/ 4297680 w 6057900"/>
              <a:gd name="connsiteY78" fmla="*/ 22860 h 3070860"/>
              <a:gd name="connsiteX79" fmla="*/ 4274820 w 6057900"/>
              <a:gd name="connsiteY79" fmla="*/ 30480 h 3070860"/>
              <a:gd name="connsiteX80" fmla="*/ 4244340 w 6057900"/>
              <a:gd name="connsiteY80" fmla="*/ 38100 h 3070860"/>
              <a:gd name="connsiteX81" fmla="*/ 4191000 w 6057900"/>
              <a:gd name="connsiteY81" fmla="*/ 60960 h 3070860"/>
              <a:gd name="connsiteX82" fmla="*/ 4137660 w 6057900"/>
              <a:gd name="connsiteY82" fmla="*/ 68580 h 3070860"/>
              <a:gd name="connsiteX83" fmla="*/ 4061460 w 6057900"/>
              <a:gd name="connsiteY83" fmla="*/ 91440 h 3070860"/>
              <a:gd name="connsiteX84" fmla="*/ 3383280 w 6057900"/>
              <a:gd name="connsiteY84" fmla="*/ 99060 h 3070860"/>
              <a:gd name="connsiteX85" fmla="*/ 3337560 w 6057900"/>
              <a:gd name="connsiteY85" fmla="*/ 106680 h 3070860"/>
              <a:gd name="connsiteX86" fmla="*/ 3246120 w 6057900"/>
              <a:gd name="connsiteY86" fmla="*/ 114300 h 3070860"/>
              <a:gd name="connsiteX87" fmla="*/ 3192780 w 6057900"/>
              <a:gd name="connsiteY87" fmla="*/ 167640 h 3070860"/>
              <a:gd name="connsiteX88" fmla="*/ 3169920 w 6057900"/>
              <a:gd name="connsiteY88" fmla="*/ 175260 h 3070860"/>
              <a:gd name="connsiteX89" fmla="*/ 3093720 w 6057900"/>
              <a:gd name="connsiteY89" fmla="*/ 205740 h 3070860"/>
              <a:gd name="connsiteX90" fmla="*/ 3078480 w 6057900"/>
              <a:gd name="connsiteY90" fmla="*/ 251460 h 3070860"/>
              <a:gd name="connsiteX91" fmla="*/ 3070860 w 6057900"/>
              <a:gd name="connsiteY91" fmla="*/ 922020 h 3070860"/>
              <a:gd name="connsiteX92" fmla="*/ 3055620 w 6057900"/>
              <a:gd name="connsiteY92" fmla="*/ 944880 h 3070860"/>
              <a:gd name="connsiteX93" fmla="*/ 3048000 w 6057900"/>
              <a:gd name="connsiteY93" fmla="*/ 998220 h 3070860"/>
              <a:gd name="connsiteX94" fmla="*/ 3040380 w 6057900"/>
              <a:gd name="connsiteY94" fmla="*/ 1104900 h 3070860"/>
              <a:gd name="connsiteX95" fmla="*/ 3032760 w 6057900"/>
              <a:gd name="connsiteY95" fmla="*/ 1127760 h 3070860"/>
              <a:gd name="connsiteX96" fmla="*/ 3009900 w 6057900"/>
              <a:gd name="connsiteY96" fmla="*/ 1257300 h 3070860"/>
              <a:gd name="connsiteX97" fmla="*/ 3002280 w 6057900"/>
              <a:gd name="connsiteY97" fmla="*/ 1363980 h 3070860"/>
              <a:gd name="connsiteX98" fmla="*/ 2987040 w 6057900"/>
              <a:gd name="connsiteY98" fmla="*/ 1463040 h 3070860"/>
              <a:gd name="connsiteX99" fmla="*/ 2971800 w 6057900"/>
              <a:gd name="connsiteY99" fmla="*/ 1554480 h 3070860"/>
              <a:gd name="connsiteX100" fmla="*/ 2964180 w 6057900"/>
              <a:gd name="connsiteY100" fmla="*/ 1668780 h 3070860"/>
              <a:gd name="connsiteX101" fmla="*/ 2956560 w 6057900"/>
              <a:gd name="connsiteY101" fmla="*/ 2103120 h 3070860"/>
              <a:gd name="connsiteX102" fmla="*/ 2941320 w 6057900"/>
              <a:gd name="connsiteY102" fmla="*/ 2125980 h 3070860"/>
              <a:gd name="connsiteX103" fmla="*/ 2918460 w 6057900"/>
              <a:gd name="connsiteY103" fmla="*/ 2141220 h 3070860"/>
              <a:gd name="connsiteX104" fmla="*/ 2910840 w 6057900"/>
              <a:gd name="connsiteY104" fmla="*/ 2179320 h 3070860"/>
              <a:gd name="connsiteX105" fmla="*/ 2887980 w 6057900"/>
              <a:gd name="connsiteY105" fmla="*/ 2202180 h 3070860"/>
              <a:gd name="connsiteX106" fmla="*/ 2834640 w 6057900"/>
              <a:gd name="connsiteY106" fmla="*/ 2232660 h 3070860"/>
              <a:gd name="connsiteX107" fmla="*/ 2811780 w 6057900"/>
              <a:gd name="connsiteY107" fmla="*/ 2240280 h 3070860"/>
              <a:gd name="connsiteX108" fmla="*/ 2354580 w 6057900"/>
              <a:gd name="connsiteY108" fmla="*/ 2232660 h 3070860"/>
              <a:gd name="connsiteX109" fmla="*/ 2331720 w 6057900"/>
              <a:gd name="connsiteY109" fmla="*/ 2225040 h 3070860"/>
              <a:gd name="connsiteX110" fmla="*/ 2232660 w 6057900"/>
              <a:gd name="connsiteY110" fmla="*/ 2217420 h 3070860"/>
              <a:gd name="connsiteX111" fmla="*/ 335280 w 6057900"/>
              <a:gd name="connsiteY111" fmla="*/ 2217420 h 3070860"/>
              <a:gd name="connsiteX112" fmla="*/ 68580 w 6057900"/>
              <a:gd name="connsiteY112" fmla="*/ 2225040 h 3070860"/>
              <a:gd name="connsiteX113" fmla="*/ 45720 w 6057900"/>
              <a:gd name="connsiteY113" fmla="*/ 2240280 h 3070860"/>
              <a:gd name="connsiteX114" fmla="*/ 22860 w 6057900"/>
              <a:gd name="connsiteY114" fmla="*/ 2263140 h 3070860"/>
              <a:gd name="connsiteX115" fmla="*/ 0 w 6057900"/>
              <a:gd name="connsiteY115" fmla="*/ 2247900 h 307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6057900" h="3070860">
                <a:moveTo>
                  <a:pt x="0" y="2247900"/>
                </a:moveTo>
                <a:lnTo>
                  <a:pt x="0" y="2247900"/>
                </a:lnTo>
                <a:cubicBezTo>
                  <a:pt x="4812" y="2348960"/>
                  <a:pt x="6822" y="2417791"/>
                  <a:pt x="15240" y="2514600"/>
                </a:cubicBezTo>
                <a:cubicBezTo>
                  <a:pt x="17233" y="2537514"/>
                  <a:pt x="19079" y="2560492"/>
                  <a:pt x="22860" y="2583180"/>
                </a:cubicBezTo>
                <a:cubicBezTo>
                  <a:pt x="24180" y="2591103"/>
                  <a:pt x="28738" y="2598199"/>
                  <a:pt x="30480" y="2606040"/>
                </a:cubicBezTo>
                <a:cubicBezTo>
                  <a:pt x="36103" y="2631344"/>
                  <a:pt x="41669" y="2680793"/>
                  <a:pt x="45720" y="2705100"/>
                </a:cubicBezTo>
                <a:cubicBezTo>
                  <a:pt x="47849" y="2717875"/>
                  <a:pt x="49618" y="2730795"/>
                  <a:pt x="53340" y="2743200"/>
                </a:cubicBezTo>
                <a:cubicBezTo>
                  <a:pt x="57270" y="2756301"/>
                  <a:pt x="64255" y="2768324"/>
                  <a:pt x="68580" y="2781300"/>
                </a:cubicBezTo>
                <a:cubicBezTo>
                  <a:pt x="71892" y="2791235"/>
                  <a:pt x="73323" y="2801710"/>
                  <a:pt x="76200" y="2811780"/>
                </a:cubicBezTo>
                <a:cubicBezTo>
                  <a:pt x="78407" y="2819503"/>
                  <a:pt x="81280" y="2827020"/>
                  <a:pt x="83820" y="2834640"/>
                </a:cubicBezTo>
                <a:cubicBezTo>
                  <a:pt x="85431" y="2845919"/>
                  <a:pt x="95536" y="2919603"/>
                  <a:pt x="99060" y="2933700"/>
                </a:cubicBezTo>
                <a:cubicBezTo>
                  <a:pt x="109645" y="2976040"/>
                  <a:pt x="112845" y="2994175"/>
                  <a:pt x="160020" y="3009900"/>
                </a:cubicBezTo>
                <a:cubicBezTo>
                  <a:pt x="217479" y="3029053"/>
                  <a:pt x="146654" y="3003217"/>
                  <a:pt x="205740" y="3032760"/>
                </a:cubicBezTo>
                <a:cubicBezTo>
                  <a:pt x="212924" y="3036352"/>
                  <a:pt x="221416" y="3036788"/>
                  <a:pt x="228600" y="3040380"/>
                </a:cubicBezTo>
                <a:cubicBezTo>
                  <a:pt x="236791" y="3044476"/>
                  <a:pt x="243091" y="3051901"/>
                  <a:pt x="251460" y="3055620"/>
                </a:cubicBezTo>
                <a:cubicBezTo>
                  <a:pt x="266140" y="3062144"/>
                  <a:pt x="297180" y="3070860"/>
                  <a:pt x="297180" y="3070860"/>
                </a:cubicBezTo>
                <a:cubicBezTo>
                  <a:pt x="358140" y="3068320"/>
                  <a:pt x="419202" y="3067587"/>
                  <a:pt x="480060" y="3063240"/>
                </a:cubicBezTo>
                <a:cubicBezTo>
                  <a:pt x="490506" y="3062494"/>
                  <a:pt x="500125" y="3056716"/>
                  <a:pt x="510540" y="3055620"/>
                </a:cubicBezTo>
                <a:cubicBezTo>
                  <a:pt x="548515" y="3051623"/>
                  <a:pt x="586740" y="3050540"/>
                  <a:pt x="624840" y="3048000"/>
                </a:cubicBezTo>
                <a:cubicBezTo>
                  <a:pt x="632460" y="3045460"/>
                  <a:pt x="639738" y="3041442"/>
                  <a:pt x="647700" y="3040380"/>
                </a:cubicBezTo>
                <a:cubicBezTo>
                  <a:pt x="772006" y="3023806"/>
                  <a:pt x="703595" y="3044608"/>
                  <a:pt x="762000" y="3025140"/>
                </a:cubicBezTo>
                <a:lnTo>
                  <a:pt x="1844040" y="3032760"/>
                </a:lnTo>
                <a:lnTo>
                  <a:pt x="2971800" y="3025140"/>
                </a:lnTo>
                <a:cubicBezTo>
                  <a:pt x="2979831" y="3025034"/>
                  <a:pt x="2986937" y="3019727"/>
                  <a:pt x="2994660" y="3017520"/>
                </a:cubicBezTo>
                <a:cubicBezTo>
                  <a:pt x="3004730" y="3014643"/>
                  <a:pt x="3015070" y="3012777"/>
                  <a:pt x="3025140" y="3009900"/>
                </a:cubicBezTo>
                <a:cubicBezTo>
                  <a:pt x="3101662" y="2988036"/>
                  <a:pt x="2983195" y="3018481"/>
                  <a:pt x="3078480" y="2994660"/>
                </a:cubicBezTo>
                <a:cubicBezTo>
                  <a:pt x="3090801" y="2957698"/>
                  <a:pt x="3089425" y="2973185"/>
                  <a:pt x="3078480" y="2918460"/>
                </a:cubicBezTo>
                <a:cubicBezTo>
                  <a:pt x="3076905" y="2910584"/>
                  <a:pt x="3075315" y="2902283"/>
                  <a:pt x="3070860" y="2895600"/>
                </a:cubicBezTo>
                <a:cubicBezTo>
                  <a:pt x="3037155" y="2845043"/>
                  <a:pt x="3057691" y="2899741"/>
                  <a:pt x="3032760" y="2849880"/>
                </a:cubicBezTo>
                <a:cubicBezTo>
                  <a:pt x="3027669" y="2839697"/>
                  <a:pt x="3019473" y="2805329"/>
                  <a:pt x="3017520" y="2796540"/>
                </a:cubicBezTo>
                <a:cubicBezTo>
                  <a:pt x="3007459" y="2751267"/>
                  <a:pt x="3010232" y="2756785"/>
                  <a:pt x="3002280" y="2705100"/>
                </a:cubicBezTo>
                <a:cubicBezTo>
                  <a:pt x="2999931" y="2689829"/>
                  <a:pt x="2997200" y="2674620"/>
                  <a:pt x="2994660" y="2659380"/>
                </a:cubicBezTo>
                <a:cubicBezTo>
                  <a:pt x="2997200" y="2593340"/>
                  <a:pt x="2992077" y="2526557"/>
                  <a:pt x="3002280" y="2461260"/>
                </a:cubicBezTo>
                <a:cubicBezTo>
                  <a:pt x="3006155" y="2436463"/>
                  <a:pt x="3033363" y="2411429"/>
                  <a:pt x="3055620" y="2400300"/>
                </a:cubicBezTo>
                <a:cubicBezTo>
                  <a:pt x="3062804" y="2396708"/>
                  <a:pt x="3071296" y="2396272"/>
                  <a:pt x="3078480" y="2392680"/>
                </a:cubicBezTo>
                <a:cubicBezTo>
                  <a:pt x="3086671" y="2388584"/>
                  <a:pt x="3092274" y="2378735"/>
                  <a:pt x="3101340" y="2377440"/>
                </a:cubicBezTo>
                <a:cubicBezTo>
                  <a:pt x="3146670" y="2370964"/>
                  <a:pt x="3192737" y="2371398"/>
                  <a:pt x="3238500" y="2369820"/>
                </a:cubicBezTo>
                <a:lnTo>
                  <a:pt x="3543300" y="2362200"/>
                </a:lnTo>
                <a:cubicBezTo>
                  <a:pt x="3588391" y="2350927"/>
                  <a:pt x="3588108" y="2349435"/>
                  <a:pt x="3649980" y="2346960"/>
                </a:cubicBezTo>
                <a:cubicBezTo>
                  <a:pt x="3751531" y="2342898"/>
                  <a:pt x="3853154" y="2340427"/>
                  <a:pt x="3954780" y="2339340"/>
                </a:cubicBezTo>
                <a:lnTo>
                  <a:pt x="5074920" y="2331720"/>
                </a:lnTo>
                <a:lnTo>
                  <a:pt x="5715000" y="2324100"/>
                </a:lnTo>
                <a:cubicBezTo>
                  <a:pt x="5745480" y="2321560"/>
                  <a:pt x="5776123" y="2320522"/>
                  <a:pt x="5806440" y="2316480"/>
                </a:cubicBezTo>
                <a:cubicBezTo>
                  <a:pt x="5814402" y="2315418"/>
                  <a:pt x="5821349" y="2309996"/>
                  <a:pt x="5829300" y="2308860"/>
                </a:cubicBezTo>
                <a:cubicBezTo>
                  <a:pt x="5857073" y="2304892"/>
                  <a:pt x="5885180" y="2303780"/>
                  <a:pt x="5913120" y="2301240"/>
                </a:cubicBezTo>
                <a:cubicBezTo>
                  <a:pt x="5920740" y="2296160"/>
                  <a:pt x="5927789" y="2290096"/>
                  <a:pt x="5935980" y="2286000"/>
                </a:cubicBezTo>
                <a:cubicBezTo>
                  <a:pt x="5946912" y="2280534"/>
                  <a:pt x="5979554" y="2273201"/>
                  <a:pt x="5989320" y="2270760"/>
                </a:cubicBezTo>
                <a:cubicBezTo>
                  <a:pt x="6009515" y="2250565"/>
                  <a:pt x="6036682" y="2229375"/>
                  <a:pt x="6050280" y="2202180"/>
                </a:cubicBezTo>
                <a:cubicBezTo>
                  <a:pt x="6053872" y="2194996"/>
                  <a:pt x="6055360" y="2186940"/>
                  <a:pt x="6057900" y="2179320"/>
                </a:cubicBezTo>
                <a:cubicBezTo>
                  <a:pt x="6055360" y="2125980"/>
                  <a:pt x="6056904" y="2072288"/>
                  <a:pt x="6050280" y="2019300"/>
                </a:cubicBezTo>
                <a:cubicBezTo>
                  <a:pt x="6049144" y="2010213"/>
                  <a:pt x="6039136" y="2004631"/>
                  <a:pt x="6035040" y="1996440"/>
                </a:cubicBezTo>
                <a:cubicBezTo>
                  <a:pt x="6031448" y="1989256"/>
                  <a:pt x="6029960" y="1981200"/>
                  <a:pt x="6027420" y="1973580"/>
                </a:cubicBezTo>
                <a:cubicBezTo>
                  <a:pt x="6024880" y="1948180"/>
                  <a:pt x="6023682" y="1922610"/>
                  <a:pt x="6019800" y="1897380"/>
                </a:cubicBezTo>
                <a:cubicBezTo>
                  <a:pt x="6018579" y="1889441"/>
                  <a:pt x="6012373" y="1882550"/>
                  <a:pt x="6012180" y="1874520"/>
                </a:cubicBezTo>
                <a:cubicBezTo>
                  <a:pt x="5995894" y="1198631"/>
                  <a:pt x="6038613" y="1469236"/>
                  <a:pt x="5996940" y="1219200"/>
                </a:cubicBezTo>
                <a:cubicBezTo>
                  <a:pt x="5994400" y="1127760"/>
                  <a:pt x="5993888" y="1036241"/>
                  <a:pt x="5989320" y="944880"/>
                </a:cubicBezTo>
                <a:cubicBezTo>
                  <a:pt x="5988797" y="934420"/>
                  <a:pt x="5982648" y="924830"/>
                  <a:pt x="5981700" y="914400"/>
                </a:cubicBezTo>
                <a:cubicBezTo>
                  <a:pt x="5977554" y="868798"/>
                  <a:pt x="5976620" y="822960"/>
                  <a:pt x="5974080" y="777240"/>
                </a:cubicBezTo>
                <a:cubicBezTo>
                  <a:pt x="5979148" y="625201"/>
                  <a:pt x="5948040" y="603735"/>
                  <a:pt x="5996940" y="518160"/>
                </a:cubicBezTo>
                <a:cubicBezTo>
                  <a:pt x="6001484" y="510209"/>
                  <a:pt x="6007100" y="502920"/>
                  <a:pt x="6012180" y="495300"/>
                </a:cubicBezTo>
                <a:cubicBezTo>
                  <a:pt x="6028125" y="415574"/>
                  <a:pt x="6022835" y="458550"/>
                  <a:pt x="6012180" y="320040"/>
                </a:cubicBezTo>
                <a:cubicBezTo>
                  <a:pt x="6010609" y="299622"/>
                  <a:pt x="6011448" y="278365"/>
                  <a:pt x="6004560" y="259080"/>
                </a:cubicBezTo>
                <a:cubicBezTo>
                  <a:pt x="5998400" y="241831"/>
                  <a:pt x="5979872" y="230736"/>
                  <a:pt x="5974080" y="213360"/>
                </a:cubicBezTo>
                <a:lnTo>
                  <a:pt x="5958840" y="167640"/>
                </a:lnTo>
                <a:cubicBezTo>
                  <a:pt x="5939687" y="110181"/>
                  <a:pt x="5965523" y="181006"/>
                  <a:pt x="5935980" y="121920"/>
                </a:cubicBezTo>
                <a:cubicBezTo>
                  <a:pt x="5932388" y="114736"/>
                  <a:pt x="5934896" y="103729"/>
                  <a:pt x="5928360" y="99060"/>
                </a:cubicBezTo>
                <a:cubicBezTo>
                  <a:pt x="5915288" y="89723"/>
                  <a:pt x="5882640" y="83820"/>
                  <a:pt x="5882640" y="83820"/>
                </a:cubicBezTo>
                <a:cubicBezTo>
                  <a:pt x="5758180" y="86360"/>
                  <a:pt x="5633746" y="91440"/>
                  <a:pt x="5509260" y="91440"/>
                </a:cubicBezTo>
                <a:cubicBezTo>
                  <a:pt x="4556993" y="91440"/>
                  <a:pt x="5491451" y="73540"/>
                  <a:pt x="4739640" y="91440"/>
                </a:cubicBezTo>
                <a:cubicBezTo>
                  <a:pt x="4732020" y="93980"/>
                  <a:pt x="4723964" y="95468"/>
                  <a:pt x="4716780" y="99060"/>
                </a:cubicBezTo>
                <a:cubicBezTo>
                  <a:pt x="4708589" y="103156"/>
                  <a:pt x="4702986" y="115595"/>
                  <a:pt x="4693920" y="114300"/>
                </a:cubicBezTo>
                <a:cubicBezTo>
                  <a:pt x="4681348" y="112504"/>
                  <a:pt x="4673774" y="98822"/>
                  <a:pt x="4663440" y="91440"/>
                </a:cubicBezTo>
                <a:cubicBezTo>
                  <a:pt x="4647150" y="79804"/>
                  <a:pt x="4628899" y="68010"/>
                  <a:pt x="4610100" y="60960"/>
                </a:cubicBezTo>
                <a:cubicBezTo>
                  <a:pt x="4600294" y="57283"/>
                  <a:pt x="4589780" y="55880"/>
                  <a:pt x="4579620" y="53340"/>
                </a:cubicBezTo>
                <a:cubicBezTo>
                  <a:pt x="4514106" y="9664"/>
                  <a:pt x="4596996" y="62028"/>
                  <a:pt x="4533900" y="30480"/>
                </a:cubicBezTo>
                <a:cubicBezTo>
                  <a:pt x="4525709" y="26384"/>
                  <a:pt x="4519231" y="19336"/>
                  <a:pt x="4511040" y="15240"/>
                </a:cubicBezTo>
                <a:cubicBezTo>
                  <a:pt x="4500108" y="9774"/>
                  <a:pt x="4467466" y="2441"/>
                  <a:pt x="4457700" y="0"/>
                </a:cubicBezTo>
                <a:cubicBezTo>
                  <a:pt x="4411980" y="2540"/>
                  <a:pt x="4365870" y="1144"/>
                  <a:pt x="4320540" y="7620"/>
                </a:cubicBezTo>
                <a:cubicBezTo>
                  <a:pt x="4311474" y="8915"/>
                  <a:pt x="4305871" y="18764"/>
                  <a:pt x="4297680" y="22860"/>
                </a:cubicBezTo>
                <a:cubicBezTo>
                  <a:pt x="4290496" y="26452"/>
                  <a:pt x="4282543" y="28273"/>
                  <a:pt x="4274820" y="30480"/>
                </a:cubicBezTo>
                <a:cubicBezTo>
                  <a:pt x="4264750" y="33357"/>
                  <a:pt x="4254146" y="34423"/>
                  <a:pt x="4244340" y="38100"/>
                </a:cubicBezTo>
                <a:cubicBezTo>
                  <a:pt x="4216016" y="48722"/>
                  <a:pt x="4218032" y="55554"/>
                  <a:pt x="4191000" y="60960"/>
                </a:cubicBezTo>
                <a:cubicBezTo>
                  <a:pt x="4173388" y="64482"/>
                  <a:pt x="4155440" y="66040"/>
                  <a:pt x="4137660" y="68580"/>
                </a:cubicBezTo>
                <a:cubicBezTo>
                  <a:pt x="4106085" y="84367"/>
                  <a:pt x="4101078" y="90606"/>
                  <a:pt x="4061460" y="91440"/>
                </a:cubicBezTo>
                <a:lnTo>
                  <a:pt x="3383280" y="99060"/>
                </a:lnTo>
                <a:cubicBezTo>
                  <a:pt x="3368040" y="101600"/>
                  <a:pt x="3352916" y="104974"/>
                  <a:pt x="3337560" y="106680"/>
                </a:cubicBezTo>
                <a:cubicBezTo>
                  <a:pt x="3307161" y="110058"/>
                  <a:pt x="3274309" y="102431"/>
                  <a:pt x="3246120" y="114300"/>
                </a:cubicBezTo>
                <a:cubicBezTo>
                  <a:pt x="3222946" y="124058"/>
                  <a:pt x="3216634" y="159689"/>
                  <a:pt x="3192780" y="167640"/>
                </a:cubicBezTo>
                <a:lnTo>
                  <a:pt x="3169920" y="175260"/>
                </a:lnTo>
                <a:cubicBezTo>
                  <a:pt x="3120805" y="248932"/>
                  <a:pt x="3214114" y="121464"/>
                  <a:pt x="3093720" y="205740"/>
                </a:cubicBezTo>
                <a:cubicBezTo>
                  <a:pt x="3080560" y="214952"/>
                  <a:pt x="3078480" y="251460"/>
                  <a:pt x="3078480" y="251460"/>
                </a:cubicBezTo>
                <a:cubicBezTo>
                  <a:pt x="3075940" y="474980"/>
                  <a:pt x="3078225" y="698607"/>
                  <a:pt x="3070860" y="922020"/>
                </a:cubicBezTo>
                <a:cubicBezTo>
                  <a:pt x="3070558" y="931173"/>
                  <a:pt x="3058252" y="936108"/>
                  <a:pt x="3055620" y="944880"/>
                </a:cubicBezTo>
                <a:cubicBezTo>
                  <a:pt x="3050459" y="962083"/>
                  <a:pt x="3049703" y="980340"/>
                  <a:pt x="3048000" y="998220"/>
                </a:cubicBezTo>
                <a:cubicBezTo>
                  <a:pt x="3044620" y="1033710"/>
                  <a:pt x="3044545" y="1069494"/>
                  <a:pt x="3040380" y="1104900"/>
                </a:cubicBezTo>
                <a:cubicBezTo>
                  <a:pt x="3039442" y="1112877"/>
                  <a:pt x="3034708" y="1119968"/>
                  <a:pt x="3032760" y="1127760"/>
                </a:cubicBezTo>
                <a:cubicBezTo>
                  <a:pt x="3025920" y="1155120"/>
                  <a:pt x="3010950" y="1251001"/>
                  <a:pt x="3009900" y="1257300"/>
                </a:cubicBezTo>
                <a:cubicBezTo>
                  <a:pt x="3007360" y="1292860"/>
                  <a:pt x="3005660" y="1328490"/>
                  <a:pt x="3002280" y="1363980"/>
                </a:cubicBezTo>
                <a:cubicBezTo>
                  <a:pt x="2999518" y="1392980"/>
                  <a:pt x="2991554" y="1433699"/>
                  <a:pt x="2987040" y="1463040"/>
                </a:cubicBezTo>
                <a:cubicBezTo>
                  <a:pt x="2974438" y="1544954"/>
                  <a:pt x="2985214" y="1487409"/>
                  <a:pt x="2971800" y="1554480"/>
                </a:cubicBezTo>
                <a:cubicBezTo>
                  <a:pt x="2969260" y="1592580"/>
                  <a:pt x="2965240" y="1630610"/>
                  <a:pt x="2964180" y="1668780"/>
                </a:cubicBezTo>
                <a:cubicBezTo>
                  <a:pt x="2960159" y="1813526"/>
                  <a:pt x="2963791" y="1958498"/>
                  <a:pt x="2956560" y="2103120"/>
                </a:cubicBezTo>
                <a:cubicBezTo>
                  <a:pt x="2956103" y="2112267"/>
                  <a:pt x="2947796" y="2119504"/>
                  <a:pt x="2941320" y="2125980"/>
                </a:cubicBezTo>
                <a:cubicBezTo>
                  <a:pt x="2934844" y="2132456"/>
                  <a:pt x="2926080" y="2136140"/>
                  <a:pt x="2918460" y="2141220"/>
                </a:cubicBezTo>
                <a:cubicBezTo>
                  <a:pt x="2915920" y="2153920"/>
                  <a:pt x="2916632" y="2167736"/>
                  <a:pt x="2910840" y="2179320"/>
                </a:cubicBezTo>
                <a:cubicBezTo>
                  <a:pt x="2906021" y="2188959"/>
                  <a:pt x="2896259" y="2195281"/>
                  <a:pt x="2887980" y="2202180"/>
                </a:cubicBezTo>
                <a:cubicBezTo>
                  <a:pt x="2874475" y="2213434"/>
                  <a:pt x="2849984" y="2226084"/>
                  <a:pt x="2834640" y="2232660"/>
                </a:cubicBezTo>
                <a:cubicBezTo>
                  <a:pt x="2827257" y="2235824"/>
                  <a:pt x="2819400" y="2237740"/>
                  <a:pt x="2811780" y="2240280"/>
                </a:cubicBezTo>
                <a:lnTo>
                  <a:pt x="2354580" y="2232660"/>
                </a:lnTo>
                <a:cubicBezTo>
                  <a:pt x="2346552" y="2232405"/>
                  <a:pt x="2339690" y="2226036"/>
                  <a:pt x="2331720" y="2225040"/>
                </a:cubicBezTo>
                <a:cubicBezTo>
                  <a:pt x="2298858" y="2220932"/>
                  <a:pt x="2265680" y="2219960"/>
                  <a:pt x="2232660" y="2217420"/>
                </a:cubicBezTo>
                <a:cubicBezTo>
                  <a:pt x="1415339" y="2244664"/>
                  <a:pt x="2319346" y="2217420"/>
                  <a:pt x="335280" y="2217420"/>
                </a:cubicBezTo>
                <a:cubicBezTo>
                  <a:pt x="246344" y="2217420"/>
                  <a:pt x="157480" y="2222500"/>
                  <a:pt x="68580" y="2225040"/>
                </a:cubicBezTo>
                <a:cubicBezTo>
                  <a:pt x="60960" y="2230120"/>
                  <a:pt x="52755" y="2234417"/>
                  <a:pt x="45720" y="2240280"/>
                </a:cubicBezTo>
                <a:cubicBezTo>
                  <a:pt x="37441" y="2247179"/>
                  <a:pt x="32950" y="2259356"/>
                  <a:pt x="22860" y="2263140"/>
                </a:cubicBezTo>
                <a:cubicBezTo>
                  <a:pt x="10969" y="2267599"/>
                  <a:pt x="3810" y="2250440"/>
                  <a:pt x="0" y="224790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5AB48-C4E5-494D-8D66-49E5D581D788}"/>
              </a:ext>
            </a:extLst>
          </p:cNvPr>
          <p:cNvSpPr txBox="1"/>
          <p:nvPr/>
        </p:nvSpPr>
        <p:spPr>
          <a:xfrm>
            <a:off x="5646198" y="1322773"/>
            <a:ext cx="246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3533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4161" y="2414726"/>
            <a:ext cx="464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CheckCIF</a:t>
            </a:r>
            <a:r>
              <a:rPr lang="en-US" sz="2000" dirty="0"/>
              <a:t>/Structure validation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70EE8-A605-4293-AA7B-9AEC368F3FF0}"/>
              </a:ext>
            </a:extLst>
          </p:cNvPr>
          <p:cNvSpPr txBox="1"/>
          <p:nvPr/>
        </p:nvSpPr>
        <p:spPr>
          <a:xfrm>
            <a:off x="4678532" y="264400"/>
            <a:ext cx="4157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Validation Response Forms</a:t>
            </a:r>
            <a:endParaRPr lang="en-CA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F98C9-592A-4F8D-B641-ABDAEB6B8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20" y="2814836"/>
            <a:ext cx="11263572" cy="36431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7DE322-0B78-419E-9BAD-EF60D2A50B99}"/>
              </a:ext>
            </a:extLst>
          </p:cNvPr>
          <p:cNvSpPr/>
          <p:nvPr/>
        </p:nvSpPr>
        <p:spPr>
          <a:xfrm>
            <a:off x="371475" y="4327632"/>
            <a:ext cx="10715625" cy="930167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F67644-B983-457F-9B76-EC80174FDA78}"/>
              </a:ext>
            </a:extLst>
          </p:cNvPr>
          <p:cNvSpPr/>
          <p:nvPr/>
        </p:nvSpPr>
        <p:spPr>
          <a:xfrm>
            <a:off x="9201150" y="3946602"/>
            <a:ext cx="1885949" cy="361950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553FFE-33DC-4053-BF47-BA3D69A153DF}"/>
              </a:ext>
            </a:extLst>
          </p:cNvPr>
          <p:cNvSpPr/>
          <p:nvPr/>
        </p:nvSpPr>
        <p:spPr>
          <a:xfrm>
            <a:off x="371475" y="5762624"/>
            <a:ext cx="10715624" cy="695325"/>
          </a:xfrm>
          <a:prstGeom prst="rect">
            <a:avLst/>
          </a:prstGeom>
          <a:solidFill>
            <a:srgbClr val="FF00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5854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96D4FE-CE7B-4B64-846A-592A0A50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896" y="1034120"/>
            <a:ext cx="7570459" cy="5823879"/>
          </a:xfrm>
          <a:prstGeom prst="rect">
            <a:avLst/>
          </a:prstGeom>
        </p:spPr>
      </p:pic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FA41D8CF-E984-4DDE-9F63-BE409D214FCC}"/>
              </a:ext>
            </a:extLst>
          </p:cNvPr>
          <p:cNvSpPr/>
          <p:nvPr/>
        </p:nvSpPr>
        <p:spPr>
          <a:xfrm rot="2792122">
            <a:off x="6151128" y="716038"/>
            <a:ext cx="3309099" cy="1019446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95E01-A8C0-4DE0-B6D7-A2AD8F9838C0}"/>
              </a:ext>
            </a:extLst>
          </p:cNvPr>
          <p:cNvSpPr txBox="1"/>
          <p:nvPr/>
        </p:nvSpPr>
        <p:spPr>
          <a:xfrm>
            <a:off x="1961965" y="177553"/>
            <a:ext cx="413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access </a:t>
            </a:r>
            <a:r>
              <a:rPr lang="en-US" dirty="0" err="1"/>
              <a:t>checkCIF</a:t>
            </a:r>
            <a:r>
              <a:rPr lang="en-US" dirty="0"/>
              <a:t> from PLATON directly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1255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8B6EC0-EC5C-41D0-BFBC-C3B55B925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66675"/>
            <a:ext cx="8096250" cy="6724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A9E770-8A2E-4AA6-9647-AB61DA9D8A0F}"/>
              </a:ext>
            </a:extLst>
          </p:cNvPr>
          <p:cNvSpPr/>
          <p:nvPr/>
        </p:nvSpPr>
        <p:spPr>
          <a:xfrm>
            <a:off x="3640822" y="2097248"/>
            <a:ext cx="5981350" cy="69628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E438A995-0CC5-4D59-81CB-D83E54345A82}"/>
              </a:ext>
            </a:extLst>
          </p:cNvPr>
          <p:cNvSpPr/>
          <p:nvPr/>
        </p:nvSpPr>
        <p:spPr>
          <a:xfrm>
            <a:off x="1300294" y="1937857"/>
            <a:ext cx="2936146" cy="419449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106D0-DFFA-486E-90B0-488543896EDA}"/>
              </a:ext>
            </a:extLst>
          </p:cNvPr>
          <p:cNvSpPr txBox="1"/>
          <p:nvPr/>
        </p:nvSpPr>
        <p:spPr>
          <a:xfrm>
            <a:off x="411061" y="2595305"/>
            <a:ext cx="1837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Text version of your validation response form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2041793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8B6EC0-EC5C-41D0-BFBC-C3B55B925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66675"/>
            <a:ext cx="8096250" cy="6724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A9E770-8A2E-4AA6-9647-AB61DA9D8A0F}"/>
              </a:ext>
            </a:extLst>
          </p:cNvPr>
          <p:cNvSpPr/>
          <p:nvPr/>
        </p:nvSpPr>
        <p:spPr>
          <a:xfrm>
            <a:off x="3640822" y="2097248"/>
            <a:ext cx="5981350" cy="69628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B97BB-EEEF-4C0E-8075-3B400088E761}"/>
              </a:ext>
            </a:extLst>
          </p:cNvPr>
          <p:cNvSpPr txBox="1"/>
          <p:nvPr/>
        </p:nvSpPr>
        <p:spPr>
          <a:xfrm>
            <a:off x="10455479" y="3356033"/>
            <a:ext cx="1736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Text version of your </a:t>
            </a:r>
            <a:r>
              <a:rPr lang="en-US" sz="1600" b="1" dirty="0" err="1"/>
              <a:t>checkCIF</a:t>
            </a:r>
            <a:r>
              <a:rPr lang="en-US" sz="1600" b="1" dirty="0"/>
              <a:t> report</a:t>
            </a:r>
            <a:endParaRPr lang="en-CA" sz="1600" b="1" dirty="0"/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BE7202D1-53AC-4886-936D-C695B18A61B3}"/>
              </a:ext>
            </a:extLst>
          </p:cNvPr>
          <p:cNvSpPr/>
          <p:nvPr/>
        </p:nvSpPr>
        <p:spPr>
          <a:xfrm rot="552211">
            <a:off x="3923970" y="3316656"/>
            <a:ext cx="6623469" cy="1019621"/>
          </a:xfrm>
          <a:prstGeom prst="curvedUpArrow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E438A995-0CC5-4D59-81CB-D83E54345A82}"/>
              </a:ext>
            </a:extLst>
          </p:cNvPr>
          <p:cNvSpPr/>
          <p:nvPr/>
        </p:nvSpPr>
        <p:spPr>
          <a:xfrm>
            <a:off x="1300294" y="1937857"/>
            <a:ext cx="2936146" cy="419449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106D0-DFFA-486E-90B0-488543896EDA}"/>
              </a:ext>
            </a:extLst>
          </p:cNvPr>
          <p:cNvSpPr txBox="1"/>
          <p:nvPr/>
        </p:nvSpPr>
        <p:spPr>
          <a:xfrm>
            <a:off x="411061" y="2595305"/>
            <a:ext cx="1837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Text version of your validation response form</a:t>
            </a:r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1901325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4161" y="2414726"/>
            <a:ext cx="464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CheckCIF</a:t>
            </a:r>
            <a:r>
              <a:rPr lang="en-US" sz="2000" dirty="0"/>
              <a:t>/Structure validation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70EE8-A605-4293-AA7B-9AEC368F3FF0}"/>
              </a:ext>
            </a:extLst>
          </p:cNvPr>
          <p:cNvSpPr txBox="1"/>
          <p:nvPr/>
        </p:nvSpPr>
        <p:spPr>
          <a:xfrm>
            <a:off x="34161" y="3519945"/>
            <a:ext cx="5079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Olex2 extension module </a:t>
            </a:r>
            <a:r>
              <a:rPr lang="en-US" sz="2800" b="1" u="sng" dirty="0" err="1"/>
              <a:t>CifPlus</a:t>
            </a:r>
            <a:endParaRPr lang="en-CA" sz="28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5DA9D5-0D26-4263-9D36-87E94A9F7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576" y="0"/>
            <a:ext cx="3598547" cy="6858000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40368756-0372-4456-BDF1-7B20B9F90600}"/>
              </a:ext>
            </a:extLst>
          </p:cNvPr>
          <p:cNvSpPr/>
          <p:nvPr/>
        </p:nvSpPr>
        <p:spPr>
          <a:xfrm>
            <a:off x="6772275" y="2493069"/>
            <a:ext cx="3757753" cy="214511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AB8BCE-7169-4B6F-BB40-E4D94A00547F}"/>
              </a:ext>
            </a:extLst>
          </p:cNvPr>
          <p:cNvSpPr txBox="1"/>
          <p:nvPr/>
        </p:nvSpPr>
        <p:spPr>
          <a:xfrm>
            <a:off x="4562475" y="2982724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checkCIF</a:t>
            </a:r>
            <a:r>
              <a:rPr lang="en-US" dirty="0"/>
              <a:t> from PLATON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721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4161" y="2414726"/>
            <a:ext cx="464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CheckCIF</a:t>
            </a:r>
            <a:r>
              <a:rPr lang="en-US" sz="2000" dirty="0"/>
              <a:t>/Structure validation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70EE8-A605-4293-AA7B-9AEC368F3FF0}"/>
              </a:ext>
            </a:extLst>
          </p:cNvPr>
          <p:cNvSpPr txBox="1"/>
          <p:nvPr/>
        </p:nvSpPr>
        <p:spPr>
          <a:xfrm>
            <a:off x="34161" y="3519945"/>
            <a:ext cx="4157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CifPlus</a:t>
            </a:r>
            <a:endParaRPr lang="en-CA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2A0BCB-1A00-4D76-8168-B30CACEE5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8" y="62707"/>
            <a:ext cx="6499981" cy="6732585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F83943E-5700-481F-B8DF-820B8F6DB36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10416" y="3338055"/>
            <a:ext cx="2192785" cy="1873188"/>
          </a:xfrm>
          <a:prstGeom prst="curvedConnector3">
            <a:avLst>
              <a:gd name="adj1" fmla="val 41903"/>
            </a:avLst>
          </a:prstGeom>
          <a:ln w="76200">
            <a:solidFill>
              <a:srgbClr val="FFFF00"/>
            </a:solidFill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CFF7A5E-6877-4D29-BDDD-2B83607ADFDA}"/>
              </a:ext>
            </a:extLst>
          </p:cNvPr>
          <p:cNvSpPr txBox="1"/>
          <p:nvPr/>
        </p:nvSpPr>
        <p:spPr>
          <a:xfrm>
            <a:off x="230819" y="4962617"/>
            <a:ext cx="302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edit directly into </a:t>
            </a:r>
            <a:r>
              <a:rPr lang="en-US" dirty="0" err="1"/>
              <a:t>vrf</a:t>
            </a:r>
            <a:r>
              <a:rPr lang="en-US" dirty="0"/>
              <a:t>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706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4161" y="2414726"/>
            <a:ext cx="464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CheckCIF</a:t>
            </a:r>
            <a:r>
              <a:rPr lang="en-US" sz="2000" dirty="0"/>
              <a:t>/Structure validation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70EE8-A605-4293-AA7B-9AEC368F3FF0}"/>
              </a:ext>
            </a:extLst>
          </p:cNvPr>
          <p:cNvSpPr txBox="1"/>
          <p:nvPr/>
        </p:nvSpPr>
        <p:spPr>
          <a:xfrm>
            <a:off x="34161" y="3519945"/>
            <a:ext cx="4157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Validation Response Forms</a:t>
            </a:r>
            <a:endParaRPr lang="en-CA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2A0BCB-1A00-4D76-8168-B30CACEE5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8" y="62707"/>
            <a:ext cx="6499981" cy="6732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F0DB4B-9D6F-458D-9441-FA16F8156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354" y="3405975"/>
            <a:ext cx="7150803" cy="3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86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4161" y="2414726"/>
            <a:ext cx="464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CheckCIF</a:t>
            </a:r>
            <a:r>
              <a:rPr lang="en-US" sz="2000" dirty="0"/>
              <a:t>/Structure validation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70EE8-A605-4293-AA7B-9AEC368F3FF0}"/>
              </a:ext>
            </a:extLst>
          </p:cNvPr>
          <p:cNvSpPr txBox="1"/>
          <p:nvPr/>
        </p:nvSpPr>
        <p:spPr>
          <a:xfrm>
            <a:off x="34161" y="3519945"/>
            <a:ext cx="4157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Validation Response Forms</a:t>
            </a:r>
            <a:endParaRPr lang="en-CA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2A0BCB-1A00-4D76-8168-B30CACEE5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8" y="62707"/>
            <a:ext cx="6499981" cy="6732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F0DB4B-9D6F-458D-9441-FA16F8156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354" y="3405975"/>
            <a:ext cx="7150803" cy="339426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45D2F8C-9FF7-4BF7-8F28-74C6B02F1371}"/>
              </a:ext>
            </a:extLst>
          </p:cNvPr>
          <p:cNvSpPr/>
          <p:nvPr/>
        </p:nvSpPr>
        <p:spPr>
          <a:xfrm>
            <a:off x="3799643" y="5610687"/>
            <a:ext cx="1500326" cy="31071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F4EA72-3B73-40B7-A8FE-87C01F9B1652}"/>
              </a:ext>
            </a:extLst>
          </p:cNvPr>
          <p:cNvSpPr txBox="1"/>
          <p:nvPr/>
        </p:nvSpPr>
        <p:spPr>
          <a:xfrm>
            <a:off x="150920" y="5202315"/>
            <a:ext cx="3062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‘_’ is PLAT_620 is a syntax error!  Horst is working on resolving this.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9286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3D048C-B468-4DC0-BA01-D6AC8CAA797B}"/>
              </a:ext>
            </a:extLst>
          </p:cNvPr>
          <p:cNvSpPr txBox="1"/>
          <p:nvPr/>
        </p:nvSpPr>
        <p:spPr>
          <a:xfrm>
            <a:off x="34161" y="2414726"/>
            <a:ext cx="4644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CheckCIF</a:t>
            </a:r>
            <a:r>
              <a:rPr lang="en-US" sz="2000" dirty="0"/>
              <a:t>/Structure validation</a:t>
            </a:r>
            <a:endParaRPr lang="en-CA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70EE8-A605-4293-AA7B-9AEC368F3FF0}"/>
              </a:ext>
            </a:extLst>
          </p:cNvPr>
          <p:cNvSpPr txBox="1"/>
          <p:nvPr/>
        </p:nvSpPr>
        <p:spPr>
          <a:xfrm>
            <a:off x="34161" y="3519945"/>
            <a:ext cx="4157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Validation Response Forms</a:t>
            </a:r>
            <a:endParaRPr lang="en-CA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12375-16EF-487D-8375-133403646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50" y="0"/>
            <a:ext cx="4819650" cy="6010275"/>
          </a:xfrm>
          <a:prstGeom prst="rect">
            <a:avLst/>
          </a:prstGeom>
        </p:spPr>
      </p:pic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41095D9C-AE63-4A21-8F76-17BA33D49264}"/>
              </a:ext>
            </a:extLst>
          </p:cNvPr>
          <p:cNvSpPr/>
          <p:nvPr/>
        </p:nvSpPr>
        <p:spPr>
          <a:xfrm>
            <a:off x="3797146" y="5588186"/>
            <a:ext cx="3275860" cy="40011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4BFD9-C5D0-4A18-BDD5-3319396D7FF3}"/>
              </a:ext>
            </a:extLst>
          </p:cNvPr>
          <p:cNvSpPr txBox="1"/>
          <p:nvPr/>
        </p:nvSpPr>
        <p:spPr>
          <a:xfrm>
            <a:off x="195309" y="5459767"/>
            <a:ext cx="341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Recorded response remains with CIF throughout.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447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880C04-3930-4FC1-ABB1-E744967FF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52" y="1229535"/>
            <a:ext cx="10305495" cy="52759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ECAF9E-EBD3-4D79-9942-23F98C286A51}"/>
              </a:ext>
            </a:extLst>
          </p:cNvPr>
          <p:cNvSpPr txBox="1"/>
          <p:nvPr/>
        </p:nvSpPr>
        <p:spPr>
          <a:xfrm>
            <a:off x="4536489" y="232304"/>
            <a:ext cx="5024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CIF editor – </a:t>
            </a:r>
            <a:r>
              <a:rPr lang="en-US" dirty="0" err="1"/>
              <a:t>FinalCif</a:t>
            </a:r>
            <a:endParaRPr lang="en-US" dirty="0"/>
          </a:p>
          <a:p>
            <a:endParaRPr lang="en-US" dirty="0"/>
          </a:p>
          <a:p>
            <a:r>
              <a:rPr lang="en-CA" dirty="0"/>
              <a:t>https://dkratzert.de/finalcif.html</a:t>
            </a:r>
          </a:p>
        </p:txBody>
      </p:sp>
    </p:spTree>
    <p:extLst>
      <p:ext uri="{BB962C8B-B14F-4D97-AF65-F5344CB8AC3E}">
        <p14:creationId xmlns:p14="http://schemas.microsoft.com/office/powerpoint/2010/main" val="3894993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545341-D72B-44CD-9466-B85E3D0E2159}"/>
              </a:ext>
            </a:extLst>
          </p:cNvPr>
          <p:cNvSpPr/>
          <p:nvPr/>
        </p:nvSpPr>
        <p:spPr>
          <a:xfrm>
            <a:off x="397266" y="506473"/>
            <a:ext cx="107296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L12. Crystallographic Information Framework and Validation: The CIF file and </a:t>
            </a:r>
            <a:r>
              <a:rPr lang="en-CA" sz="32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checkCIF</a:t>
            </a:r>
            <a:endParaRPr lang="en-CA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11CA9-92ED-47CB-83E5-626DCC3E4CC3}"/>
              </a:ext>
            </a:extLst>
          </p:cNvPr>
          <p:cNvSpPr txBox="1"/>
          <p:nvPr/>
        </p:nvSpPr>
        <p:spPr>
          <a:xfrm>
            <a:off x="667820" y="4664468"/>
            <a:ext cx="9041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introduced in 1990’s as a means of archiving and distributing structural information, as well as a means of formatting and publishing the same structural information (see Acta </a:t>
            </a:r>
            <a:r>
              <a:rPr lang="en-US" dirty="0" err="1"/>
              <a:t>Crystallographica</a:t>
            </a:r>
            <a:r>
              <a:rPr lang="en-US" dirty="0"/>
              <a:t> papers).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277" y="1723330"/>
            <a:ext cx="2553445" cy="255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69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EEB0CE-2924-4F3F-AE1A-A7742F8020FB}"/>
              </a:ext>
            </a:extLst>
          </p:cNvPr>
          <p:cNvSpPr txBox="1"/>
          <p:nvPr/>
        </p:nvSpPr>
        <p:spPr>
          <a:xfrm>
            <a:off x="2417154" y="1413570"/>
            <a:ext cx="7661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Crystal structures are essentially a collection of 3D atomic coordinates (and their ADPs) that define the asymmetric unit, combined with symmetry elements associated with a space group that we use to build the lattice.  They are ideally suited to electronic handling and archiving.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1611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EEB0CE-2924-4F3F-AE1A-A7742F8020FB}"/>
              </a:ext>
            </a:extLst>
          </p:cNvPr>
          <p:cNvSpPr txBox="1"/>
          <p:nvPr/>
        </p:nvSpPr>
        <p:spPr>
          <a:xfrm>
            <a:off x="2417154" y="1413570"/>
            <a:ext cx="7661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Crystal structures are essentially a collection of 3D atomic coordinates that define the asymmetric unit, combined with symmetry elements associated with a space group that we use to build the lattice.  They are ideally suited to electronic handling and archiving.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472443-8092-4B39-9CE4-2D6DAC2542CC}"/>
              </a:ext>
            </a:extLst>
          </p:cNvPr>
          <p:cNvSpPr/>
          <p:nvPr/>
        </p:nvSpPr>
        <p:spPr>
          <a:xfrm>
            <a:off x="2417154" y="2850370"/>
            <a:ext cx="84604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“The crystallographic community needed a common file structure that all crystallographic applications would recognize…the file structure had to be more than just a storage place for archiving the results of crystallographic determinations, it had to be a </a:t>
            </a:r>
            <a:r>
              <a:rPr lang="en-US" b="1" dirty="0"/>
              <a:t>crystallographic language </a:t>
            </a:r>
            <a:r>
              <a:rPr lang="en-US" dirty="0"/>
              <a:t>that could be used by computers to explore the wealth of information on crystal chemistry that was even then accumulating in electronic databases.”      </a:t>
            </a:r>
            <a:r>
              <a:rPr lang="en-US" dirty="0">
                <a:solidFill>
                  <a:srgbClr val="FF0000"/>
                </a:solidFill>
              </a:rPr>
              <a:t>Brown and McMahon, </a:t>
            </a:r>
            <a:r>
              <a:rPr lang="en-US" i="1" dirty="0">
                <a:solidFill>
                  <a:srgbClr val="FF0000"/>
                </a:solidFill>
              </a:rPr>
              <a:t>Acta </a:t>
            </a:r>
            <a:r>
              <a:rPr lang="en-US" i="1" dirty="0" err="1">
                <a:solidFill>
                  <a:srgbClr val="FF0000"/>
                </a:solidFill>
              </a:rPr>
              <a:t>Cryst</a:t>
            </a:r>
            <a:r>
              <a:rPr lang="en-US" i="1" dirty="0">
                <a:solidFill>
                  <a:srgbClr val="FF0000"/>
                </a:solidFill>
              </a:rPr>
              <a:t>. </a:t>
            </a:r>
            <a:r>
              <a:rPr lang="en-US" dirty="0">
                <a:solidFill>
                  <a:srgbClr val="FF0000"/>
                </a:solidFill>
              </a:rPr>
              <a:t>(2002), B</a:t>
            </a:r>
            <a:r>
              <a:rPr lang="en-US" b="1" dirty="0">
                <a:solidFill>
                  <a:srgbClr val="FF0000"/>
                </a:solidFill>
              </a:rPr>
              <a:t>58</a:t>
            </a:r>
            <a:r>
              <a:rPr lang="en-US" dirty="0">
                <a:solidFill>
                  <a:srgbClr val="FF0000"/>
                </a:solidFill>
              </a:rPr>
              <a:t>, 317-324</a:t>
            </a:r>
          </a:p>
        </p:txBody>
      </p:sp>
    </p:spTree>
    <p:extLst>
      <p:ext uri="{BB962C8B-B14F-4D97-AF65-F5344CB8AC3E}">
        <p14:creationId xmlns:p14="http://schemas.microsoft.com/office/powerpoint/2010/main" val="1136085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C52DB6-E52F-452B-904C-2FBF9EEA3F96}"/>
              </a:ext>
            </a:extLst>
          </p:cNvPr>
          <p:cNvSpPr txBox="1"/>
          <p:nvPr/>
        </p:nvSpPr>
        <p:spPr>
          <a:xfrm>
            <a:off x="5117976" y="677402"/>
            <a:ext cx="1956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a CIF?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558989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C52DB6-E52F-452B-904C-2FBF9EEA3F96}"/>
              </a:ext>
            </a:extLst>
          </p:cNvPr>
          <p:cNvSpPr txBox="1"/>
          <p:nvPr/>
        </p:nvSpPr>
        <p:spPr>
          <a:xfrm>
            <a:off x="5117976" y="677402"/>
            <a:ext cx="1956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a CIF?</a:t>
            </a:r>
            <a:endParaRPr lang="en-CA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54E562-E95B-4076-B583-3E076767C1EE}"/>
              </a:ext>
            </a:extLst>
          </p:cNvPr>
          <p:cNvSpPr txBox="1"/>
          <p:nvPr/>
        </p:nvSpPr>
        <p:spPr>
          <a:xfrm>
            <a:off x="1501806" y="2219417"/>
            <a:ext cx="91883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A CIF is simply a text file!</a:t>
            </a:r>
            <a:endParaRPr lang="en-CA" sz="6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9C8D3-A658-4C1A-89C8-7B0843377A51}"/>
              </a:ext>
            </a:extLst>
          </p:cNvPr>
          <p:cNvSpPr txBox="1"/>
          <p:nvPr/>
        </p:nvSpPr>
        <p:spPr>
          <a:xfrm>
            <a:off x="5154966" y="4223097"/>
            <a:ext cx="188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Feel free to edit…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1558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2F3DEF-5A6E-485B-A570-E2779D6DA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0" y="264400"/>
            <a:ext cx="1749335" cy="17493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C52DB6-E52F-452B-904C-2FBF9EEA3F96}"/>
              </a:ext>
            </a:extLst>
          </p:cNvPr>
          <p:cNvSpPr txBox="1"/>
          <p:nvPr/>
        </p:nvSpPr>
        <p:spPr>
          <a:xfrm>
            <a:off x="5350275" y="769735"/>
            <a:ext cx="149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CIF?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616350-B197-4932-9FE6-3A61AF9952B2}"/>
              </a:ext>
            </a:extLst>
          </p:cNvPr>
          <p:cNvSpPr txBox="1"/>
          <p:nvPr/>
        </p:nvSpPr>
        <p:spPr>
          <a:xfrm>
            <a:off x="2951382" y="4795601"/>
            <a:ext cx="7306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CIFs are generated at the completion of a refinement cycle when the command ‘ACTA’ is included in your .ins instruction file.  In Olex2, if the ACTA tab is selected </a:t>
            </a:r>
            <a:r>
              <a:rPr lang="en-US" b="1" u="sng" dirty="0"/>
              <a:t>a new CIF will overwrite the previous CIF after each cycle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8A6664-9EF0-4EA1-AAA4-36CD5C565450}"/>
              </a:ext>
            </a:extLst>
          </p:cNvPr>
          <p:cNvSpPr txBox="1"/>
          <p:nvPr/>
        </p:nvSpPr>
        <p:spPr>
          <a:xfrm>
            <a:off x="2951382" y="1480675"/>
            <a:ext cx="7306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CIF contains the most current information about your crystal (coordinates, ADPs) and the associated refinement data (R-values, residual electron density).  It should also contain a complete a copy of the .res file and a list of structure factors.  Most refinement packages (Olex2, </a:t>
            </a:r>
            <a:r>
              <a:rPr lang="en-US" dirty="0" err="1"/>
              <a:t>etc</a:t>
            </a:r>
            <a:r>
              <a:rPr lang="en-US" dirty="0"/>
              <a:t>) can generate new .ins and .</a:t>
            </a:r>
            <a:r>
              <a:rPr lang="en-US" dirty="0" err="1"/>
              <a:t>hkl</a:t>
            </a:r>
            <a:r>
              <a:rPr lang="en-US" dirty="0"/>
              <a:t> files directly from the CIF.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C684EF-5C2B-43E4-B2B5-B6E0BC9E560C}"/>
              </a:ext>
            </a:extLst>
          </p:cNvPr>
          <p:cNvSpPr txBox="1"/>
          <p:nvPr/>
        </p:nvSpPr>
        <p:spPr>
          <a:xfrm>
            <a:off x="2951382" y="3138138"/>
            <a:ext cx="7306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CIF contains fields to be filled in with information about the crystal, its structure, and the refinement results.  </a:t>
            </a:r>
            <a:r>
              <a:rPr lang="en-US" dirty="0" err="1"/>
              <a:t>ShelXL</a:t>
            </a:r>
            <a:r>
              <a:rPr lang="en-US" dirty="0"/>
              <a:t> (Crystals? Olex2.refine?) will fill in as many fields related to the refinement as possible, Olex2 (</a:t>
            </a:r>
            <a:r>
              <a:rPr lang="en-US" dirty="0" err="1"/>
              <a:t>Shelxle</a:t>
            </a:r>
            <a:r>
              <a:rPr lang="en-US" dirty="0"/>
              <a:t>? Crystals?) will fill in fields related to the crystal, the X-ray source, diffractometer, etc.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5329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3239</TotalTime>
  <Words>1041</Words>
  <Application>Microsoft Office PowerPoint</Application>
  <PresentationFormat>Widescreen</PresentationFormat>
  <Paragraphs>87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2022 Canadian Chemical Crystallography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Canadian Chemical Crystallography Workshop</dc:title>
  <dc:creator>User</dc:creator>
  <cp:lastModifiedBy>User</cp:lastModifiedBy>
  <cp:revision>111</cp:revision>
  <dcterms:created xsi:type="dcterms:W3CDTF">2020-05-12T19:44:30Z</dcterms:created>
  <dcterms:modified xsi:type="dcterms:W3CDTF">2022-06-12T13:51:20Z</dcterms:modified>
</cp:coreProperties>
</file>