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9" r:id="rId4"/>
    <p:sldId id="267" r:id="rId5"/>
    <p:sldId id="260" r:id="rId6"/>
    <p:sldId id="264" r:id="rId7"/>
    <p:sldId id="261" r:id="rId8"/>
    <p:sldId id="262" r:id="rId9"/>
    <p:sldId id="269" r:id="rId10"/>
    <p:sldId id="265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80D8-040C-4331-8BCD-B3FB36834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9CAE5-C407-4637-AD20-1C5592F9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519D-2F11-4FBF-BD22-23F5CBB5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2F4A-7038-47C0-8433-5AA17E182C6C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DCE5-E9AA-4314-996F-32ADFE4A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2E8F-418F-4AD6-B5DB-1F1F415A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9747-B835-423D-BB81-2EBEF4B2A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91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41A6-EE14-447E-940B-C6CB84B8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8A9B5-2713-487B-92DE-6C1339705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0DECE-F75C-4889-9E71-C7281290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2F4A-7038-47C0-8433-5AA17E182C6C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B754F-14CC-4425-B57B-51D41F4A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11DF-CED6-405B-8D03-197683E9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9747-B835-423D-BB81-2EBEF4B2A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56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07058-9F6B-4E77-A984-9922456D8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94626-B05C-4267-94C8-07B6BCDB0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A93E-A262-41A7-9EBD-CAFBE9AD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2F4A-7038-47C0-8433-5AA17E182C6C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ED98-8589-4F5F-8D39-7D2EA406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C590-6411-43D5-B903-E2D89CD9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9747-B835-423D-BB81-2EBEF4B2A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6F17-AFC9-4FF1-AB5C-5407C799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C797-4FBD-448C-AC80-04014038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05222-5F0B-45EF-ABE7-22ABC2C9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2F4A-7038-47C0-8433-5AA17E182C6C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69BB6-D17D-45DF-B1A9-1364995D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6A36-6848-4A43-9A9B-26ADA5EF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9747-B835-423D-BB81-2EBEF4B2A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86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F4D8-C2B9-4561-BE1F-412287F0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4FF9-8247-4457-A22E-FB3C73B4A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79558-3619-4B79-B252-DC954343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2F4A-7038-47C0-8433-5AA17E182C6C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F007-A48F-4236-B5A2-33DB9338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3476-F436-47AF-BF5B-7DF815F9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9747-B835-423D-BB81-2EBEF4B2A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47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F0D0-CBEF-46D7-98EE-1DF77D94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77AE-8435-483C-9F47-F99D73DEB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82601-75B1-4237-97D1-CADB71E20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8BD87-53F1-4B8D-8F5C-A8FCC970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2F4A-7038-47C0-8433-5AA17E182C6C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827A-D58B-401F-89CB-3339642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CB919-058F-480A-B12B-8067ECA4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9747-B835-423D-BB81-2EBEF4B2A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1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002C-4584-43B4-B64B-A8CD08F1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6DBB2-8EFC-49A8-A549-7397EAC8D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9D785-6070-4E84-BFC8-5A96EEAB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100FB-A524-4B65-B23D-CC6539D8F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BF4BC-3FD9-44DB-A3DC-1D1AB4815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B2379-54BA-4140-A484-804C2E94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2F4A-7038-47C0-8433-5AA17E182C6C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26A77-E4B9-440B-95F9-89D57299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22833-CB07-4111-97DA-9C776207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9747-B835-423D-BB81-2EBEF4B2A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81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B6A3-327B-4CCB-AF78-1E408154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FF6E0-8701-46C4-ABD9-CB9C7DF3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2F4A-7038-47C0-8433-5AA17E182C6C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A2FAE-0898-4F70-A312-186A9D62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CF3-5AC0-45F4-8956-7D02FE1A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9747-B835-423D-BB81-2EBEF4B2A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15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D2375-A419-48E8-A911-EB25EDE8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2F4A-7038-47C0-8433-5AA17E182C6C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B0AA1-8F4D-4EE6-AB06-1135C664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A5C9-64CB-4C4B-9C90-ECFED36F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9747-B835-423D-BB81-2EBEF4B2A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36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97F-8109-4859-9634-4D0FD84B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AB36-B708-45FC-96AB-892E87FB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49253-37C2-4F72-BE7F-2E2001D57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21475-DAA3-424F-8753-B29956DA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2F4A-7038-47C0-8433-5AA17E182C6C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B760F-A36B-4D35-8ACE-278FC0F0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64E73-802E-49AC-BD9E-5FFF0896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9747-B835-423D-BB81-2EBEF4B2A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78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CA84-82F8-4D0C-B5DA-7D4877BE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665FE-7948-40A4-9F38-F9246AB8E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8D53A-3C1A-435A-88ED-50FDB7772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81247-CA3C-438C-8E7C-8E294F74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2F4A-7038-47C0-8433-5AA17E182C6C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1F056-8825-42FA-8948-5BE226AC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656E3-918C-4607-B2EB-12A7973E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9747-B835-423D-BB81-2EBEF4B2A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0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1873D-9AB7-47C8-B766-45944FDA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7E5E0-28A6-4FA0-B8C0-513B84CC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340F-3D50-4643-9F9C-2989B933E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92F4A-7038-47C0-8433-5AA17E182C6C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F74D2-2C35-49FB-8145-415198003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B4AB6-FE36-40AC-B4CB-B3A098D2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F9747-B835-423D-BB81-2EBEF4B2A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4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emf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emf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E70B88-7CF3-4B00-B99D-4C5D03D7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05" y="585250"/>
            <a:ext cx="2756079" cy="277562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F144197-BC01-49CF-8C21-C718933C3303}"/>
              </a:ext>
            </a:extLst>
          </p:cNvPr>
          <p:cNvSpPr/>
          <p:nvPr/>
        </p:nvSpPr>
        <p:spPr>
          <a:xfrm>
            <a:off x="4501272" y="1149546"/>
            <a:ext cx="1896862" cy="3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A4594-4997-4069-AA26-5FAB7DF2590F}"/>
              </a:ext>
            </a:extLst>
          </p:cNvPr>
          <p:cNvSpPr txBox="1"/>
          <p:nvPr/>
        </p:nvSpPr>
        <p:spPr>
          <a:xfrm>
            <a:off x="7116341" y="1008374"/>
            <a:ext cx="393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Integrate reflections</a:t>
            </a:r>
            <a:endParaRPr lang="en-CA" sz="36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6FA2169-A0EC-4E8E-BA14-CE9157C87F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256375"/>
              </p:ext>
            </p:extLst>
          </p:nvPr>
        </p:nvGraphicFramePr>
        <p:xfrm>
          <a:off x="7370400" y="3060466"/>
          <a:ext cx="29257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4" imgW="1054100" imgH="304800" progId="Equation.3">
                  <p:embed/>
                </p:oleObj>
              </mc:Choice>
              <mc:Fallback>
                <p:oleObj r:id="rId4" imgW="1054100" imgH="3048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AF50B62-733F-4CD3-9A1F-94130668A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400" y="3060466"/>
                        <a:ext cx="2925763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E3DC5E1-715F-4F36-AD71-A2511AF74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52644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656CF58-9777-4108-A948-878846EF7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67339"/>
              </p:ext>
            </p:extLst>
          </p:nvPr>
        </p:nvGraphicFramePr>
        <p:xfrm>
          <a:off x="6902874" y="5177490"/>
          <a:ext cx="4343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6" imgW="3124200" imgH="546100" progId="Equation.3">
                  <p:embed/>
                </p:oleObj>
              </mc:Choice>
              <mc:Fallback>
                <p:oleObj r:id="rId6" imgW="3124200" imgH="546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874" y="5177490"/>
                        <a:ext cx="4343400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12BCEA62-7F58-4C5F-BB31-411F5011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60185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CA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F3D86A4-11B2-4B84-BEF1-21EE09F3E2A3}"/>
              </a:ext>
            </a:extLst>
          </p:cNvPr>
          <p:cNvSpPr/>
          <p:nvPr/>
        </p:nvSpPr>
        <p:spPr>
          <a:xfrm>
            <a:off x="8910337" y="1942021"/>
            <a:ext cx="328474" cy="887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9E654D2-A168-4A13-B1B1-CFE358DEB9F2}"/>
              </a:ext>
            </a:extLst>
          </p:cNvPr>
          <p:cNvSpPr/>
          <p:nvPr/>
        </p:nvSpPr>
        <p:spPr>
          <a:xfrm>
            <a:off x="8833282" y="4146013"/>
            <a:ext cx="390617" cy="887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FC41B5-2FD9-4FD9-8E0E-9FD07AFBCB0C}"/>
              </a:ext>
            </a:extLst>
          </p:cNvPr>
          <p:cNvSpPr/>
          <p:nvPr/>
        </p:nvSpPr>
        <p:spPr>
          <a:xfrm rot="10800000">
            <a:off x="4501272" y="5372529"/>
            <a:ext cx="1896862" cy="3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663BCC-775B-4DD2-A84B-E2B8EAD11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6" y="4415962"/>
            <a:ext cx="3308166" cy="2277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DB0345-C4FE-4A6D-AB25-C27BD17C2639}"/>
              </a:ext>
            </a:extLst>
          </p:cNvPr>
          <p:cNvSpPr/>
          <p:nvPr/>
        </p:nvSpPr>
        <p:spPr>
          <a:xfrm>
            <a:off x="479394" y="4146013"/>
            <a:ext cx="11171068" cy="254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92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6E5F30-779F-4110-938C-CE5DB78A273A}"/>
              </a:ext>
            </a:extLst>
          </p:cNvPr>
          <p:cNvSpPr txBox="1"/>
          <p:nvPr/>
        </p:nvSpPr>
        <p:spPr>
          <a:xfrm>
            <a:off x="919993" y="1305341"/>
            <a:ext cx="103520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Refine everything in the main structure, including disorder and hydrogen atoms.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Regular structures must contain the ACTA and LIST 4 command in the .ins file.  This will create the .</a:t>
            </a:r>
            <a:r>
              <a:rPr lang="en-US" sz="3600" dirty="0" err="1"/>
              <a:t>cif</a:t>
            </a:r>
            <a:r>
              <a:rPr lang="en-US" sz="3600" dirty="0"/>
              <a:t> and .</a:t>
            </a:r>
            <a:r>
              <a:rPr lang="en-US" sz="3600" dirty="0" err="1"/>
              <a:t>fcf</a:t>
            </a:r>
            <a:r>
              <a:rPr lang="en-US" sz="3600" dirty="0"/>
              <a:t> in a format that can be used by SQUEEZE.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Twinned data with HKLF5 or TWIN/BASF data requires LIST 8 (not 4).</a:t>
            </a:r>
          </a:p>
        </p:txBody>
      </p:sp>
    </p:spTree>
    <p:extLst>
      <p:ext uri="{BB962C8B-B14F-4D97-AF65-F5344CB8AC3E}">
        <p14:creationId xmlns:p14="http://schemas.microsoft.com/office/powerpoint/2010/main" val="315740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E0A12D-E574-453D-AFCE-ED31B77733C3}"/>
              </a:ext>
            </a:extLst>
          </p:cNvPr>
          <p:cNvSpPr txBox="1"/>
          <p:nvPr/>
        </p:nvSpPr>
        <p:spPr>
          <a:xfrm>
            <a:off x="1431721" y="889843"/>
            <a:ext cx="93285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Initiate PLATON/SQUEEZE.  It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	- Search for solvent accessible voids  </a:t>
            </a:r>
          </a:p>
          <a:p>
            <a:endParaRPr lang="en-US" sz="3600" dirty="0"/>
          </a:p>
          <a:p>
            <a:r>
              <a:rPr lang="en-US" sz="3600" dirty="0"/>
              <a:t>	- Calculate the electron density in each void</a:t>
            </a:r>
          </a:p>
          <a:p>
            <a:endParaRPr lang="en-US" sz="3600" dirty="0"/>
          </a:p>
          <a:p>
            <a:r>
              <a:rPr lang="en-US" sz="3600" dirty="0"/>
              <a:t> 	- Calculate the correction ( .fab file) required 	   to each reflection to remove that electron 	 	   density from the void.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76510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E0A12D-E574-453D-AFCE-ED31B77733C3}"/>
              </a:ext>
            </a:extLst>
          </p:cNvPr>
          <p:cNvSpPr txBox="1"/>
          <p:nvPr/>
        </p:nvSpPr>
        <p:spPr>
          <a:xfrm>
            <a:off x="1431721" y="889843"/>
            <a:ext cx="93285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Initiate PLATON/SQUEEZE.  It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	- Creates new .ins file (</a:t>
            </a:r>
            <a:r>
              <a:rPr lang="en-US" sz="3600" dirty="0" err="1"/>
              <a:t>name_sq.ins</a:t>
            </a:r>
            <a:r>
              <a:rPr lang="en-US" sz="3600" dirty="0"/>
              <a:t>) 	 		  containing the ABIN instruction</a:t>
            </a:r>
          </a:p>
          <a:p>
            <a:endParaRPr lang="en-US" sz="3600" dirty="0"/>
          </a:p>
          <a:p>
            <a:r>
              <a:rPr lang="en-US" sz="3600" dirty="0"/>
              <a:t>	- Creates new .</a:t>
            </a:r>
            <a:r>
              <a:rPr lang="en-US" sz="3600" dirty="0" err="1"/>
              <a:t>hkl</a:t>
            </a:r>
            <a:r>
              <a:rPr lang="en-US" sz="3600" dirty="0"/>
              <a:t> file (</a:t>
            </a:r>
            <a:r>
              <a:rPr lang="en-US" sz="3600" dirty="0" err="1"/>
              <a:t>name_sq.hkl</a:t>
            </a:r>
            <a:r>
              <a:rPr lang="en-US" sz="3600" dirty="0"/>
              <a:t>), 			   identical to original .</a:t>
            </a:r>
            <a:r>
              <a:rPr lang="en-US" sz="3600" dirty="0" err="1"/>
              <a:t>hkl</a:t>
            </a:r>
            <a:r>
              <a:rPr lang="en-US" sz="3600" dirty="0"/>
              <a:t> file</a:t>
            </a:r>
          </a:p>
          <a:p>
            <a:endParaRPr lang="en-US" sz="3600" dirty="0"/>
          </a:p>
          <a:p>
            <a:r>
              <a:rPr lang="en-US" sz="3600" dirty="0"/>
              <a:t>		 Go ahead and refine!!	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19068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E70B88-7CF3-4B00-B99D-4C5D03D7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05" y="585250"/>
            <a:ext cx="2756079" cy="277562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F144197-BC01-49CF-8C21-C718933C3303}"/>
              </a:ext>
            </a:extLst>
          </p:cNvPr>
          <p:cNvSpPr/>
          <p:nvPr/>
        </p:nvSpPr>
        <p:spPr>
          <a:xfrm>
            <a:off x="4501272" y="1149546"/>
            <a:ext cx="1896862" cy="3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A4594-4997-4069-AA26-5FAB7DF2590F}"/>
              </a:ext>
            </a:extLst>
          </p:cNvPr>
          <p:cNvSpPr txBox="1"/>
          <p:nvPr/>
        </p:nvSpPr>
        <p:spPr>
          <a:xfrm>
            <a:off x="7116341" y="1008374"/>
            <a:ext cx="393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Integrate reflections</a:t>
            </a:r>
            <a:endParaRPr lang="en-CA" sz="36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6FA2169-A0EC-4E8E-BA14-CE9157C87F5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370400" y="3060466"/>
          <a:ext cx="29257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4" imgW="1054100" imgH="304800" progId="Equation.3">
                  <p:embed/>
                </p:oleObj>
              </mc:Choice>
              <mc:Fallback>
                <p:oleObj r:id="rId4" imgW="1054100" imgH="3048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6FA2169-A0EC-4E8E-BA14-CE9157C87F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400" y="3060466"/>
                        <a:ext cx="2925763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E3DC5E1-715F-4F36-AD71-A2511AF74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52644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656CF58-9777-4108-A948-878846EF778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902874" y="5177490"/>
          <a:ext cx="4343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r:id="rId6" imgW="3124200" imgH="546100" progId="Equation.3">
                  <p:embed/>
                </p:oleObj>
              </mc:Choice>
              <mc:Fallback>
                <p:oleObj r:id="rId6" imgW="3124200" imgH="5461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656CF58-9777-4108-A948-878846EF7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874" y="5177490"/>
                        <a:ext cx="4343400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12BCEA62-7F58-4C5F-BB31-411F5011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60185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CA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F3D86A4-11B2-4B84-BEF1-21EE09F3E2A3}"/>
              </a:ext>
            </a:extLst>
          </p:cNvPr>
          <p:cNvSpPr/>
          <p:nvPr/>
        </p:nvSpPr>
        <p:spPr>
          <a:xfrm>
            <a:off x="8910337" y="1942021"/>
            <a:ext cx="328474" cy="887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9E654D2-A168-4A13-B1B1-CFE358DEB9F2}"/>
              </a:ext>
            </a:extLst>
          </p:cNvPr>
          <p:cNvSpPr/>
          <p:nvPr/>
        </p:nvSpPr>
        <p:spPr>
          <a:xfrm>
            <a:off x="8833282" y="4146013"/>
            <a:ext cx="390617" cy="887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FC41B5-2FD9-4FD9-8E0E-9FD07AFBCB0C}"/>
              </a:ext>
            </a:extLst>
          </p:cNvPr>
          <p:cNvSpPr/>
          <p:nvPr/>
        </p:nvSpPr>
        <p:spPr>
          <a:xfrm rot="10800000">
            <a:off x="4501272" y="5372529"/>
            <a:ext cx="1896862" cy="3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663BCC-775B-4DD2-A84B-E2B8EAD11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6" y="4415962"/>
            <a:ext cx="3308166" cy="22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9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D6C4A-3D5E-4414-B750-E37F51E3F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0" y="699117"/>
            <a:ext cx="3965931" cy="2729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50C5E-8E74-46F6-8147-67E11587A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07" y="699117"/>
            <a:ext cx="3737655" cy="332028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8AEC82D-CEAA-4649-9D43-A7E1931DE8F8}"/>
              </a:ext>
            </a:extLst>
          </p:cNvPr>
          <p:cNvSpPr/>
          <p:nvPr/>
        </p:nvSpPr>
        <p:spPr>
          <a:xfrm>
            <a:off x="4927107" y="2064058"/>
            <a:ext cx="1491448" cy="24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02A8000-1228-4222-93F3-413F6E855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39801"/>
              </p:ext>
            </p:extLst>
          </p:nvPr>
        </p:nvGraphicFramePr>
        <p:xfrm>
          <a:off x="3139328" y="5346646"/>
          <a:ext cx="5913343" cy="63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5" imgW="2413000" imgH="254000" progId="Equation.3">
                  <p:embed/>
                </p:oleObj>
              </mc:Choice>
              <mc:Fallback>
                <p:oleObj r:id="rId5" imgW="2413000" imgH="2540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9FC8E19-B55C-46FF-8932-D43F211ED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328" y="5346646"/>
                        <a:ext cx="5913343" cy="634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1BA2ED-6597-47E8-BEFC-901A9367CDE4}"/>
              </a:ext>
            </a:extLst>
          </p:cNvPr>
          <p:cNvSpPr txBox="1"/>
          <p:nvPr/>
        </p:nvSpPr>
        <p:spPr>
          <a:xfrm>
            <a:off x="2824577" y="4226641"/>
            <a:ext cx="654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scattering factors and coordinates (x, y, z) for each atom (j) in the unit cell to calculate structure factors (F) for each reflection.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136CE-2BCE-4B5E-B8D8-C4C143D98F86}"/>
              </a:ext>
            </a:extLst>
          </p:cNvPr>
          <p:cNvSpPr/>
          <p:nvPr/>
        </p:nvSpPr>
        <p:spPr>
          <a:xfrm>
            <a:off x="503339" y="4019401"/>
            <a:ext cx="10184235" cy="2633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11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D6C4A-3D5E-4414-B750-E37F51E3F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0" y="699117"/>
            <a:ext cx="3965931" cy="2729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50C5E-8E74-46F6-8147-67E11587A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07" y="699117"/>
            <a:ext cx="3737655" cy="332028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8AEC82D-CEAA-4649-9D43-A7E1931DE8F8}"/>
              </a:ext>
            </a:extLst>
          </p:cNvPr>
          <p:cNvSpPr/>
          <p:nvPr/>
        </p:nvSpPr>
        <p:spPr>
          <a:xfrm>
            <a:off x="4927107" y="2064058"/>
            <a:ext cx="1491448" cy="24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02A8000-1228-4222-93F3-413F6E8552A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139328" y="5346646"/>
          <a:ext cx="5913343" cy="63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5" imgW="2413000" imgH="254000" progId="Equation.3">
                  <p:embed/>
                </p:oleObj>
              </mc:Choice>
              <mc:Fallback>
                <p:oleObj r:id="rId5" imgW="2413000" imgH="2540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02A8000-1228-4222-93F3-413F6E855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328" y="5346646"/>
                        <a:ext cx="5913343" cy="634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1BA2ED-6597-47E8-BEFC-901A9367CDE4}"/>
              </a:ext>
            </a:extLst>
          </p:cNvPr>
          <p:cNvSpPr txBox="1"/>
          <p:nvPr/>
        </p:nvSpPr>
        <p:spPr>
          <a:xfrm>
            <a:off x="2824577" y="4226641"/>
            <a:ext cx="654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scattering factors and coordinates (x, y, z) for each atom (j) in the unit cell to calculate structure factors (F) for each reflection.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689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6D3A59-EB8D-463B-AAB1-92F8F213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7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B1A941-108A-41D2-81BD-716C18268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8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en-CA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0D92C-3052-4B06-B925-AA947584844B}"/>
              </a:ext>
            </a:extLst>
          </p:cNvPr>
          <p:cNvSpPr txBox="1"/>
          <p:nvPr/>
        </p:nvSpPr>
        <p:spPr>
          <a:xfrm>
            <a:off x="1624614" y="497150"/>
            <a:ext cx="848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Least-squares refinement tries to minimize</a:t>
            </a:r>
            <a:endParaRPr lang="en-CA" sz="36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A6E3429-65E7-4822-9E4A-FCFFBFA5D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529935"/>
              </p:ext>
            </p:extLst>
          </p:nvPr>
        </p:nvGraphicFramePr>
        <p:xfrm>
          <a:off x="4296188" y="1143481"/>
          <a:ext cx="3599624" cy="120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r:id="rId3" imgW="1701800" imgH="571500" progId="Equation.3">
                  <p:embed/>
                </p:oleObj>
              </mc:Choice>
              <mc:Fallback>
                <p:oleObj r:id="rId3" imgW="17018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188" y="1143481"/>
                        <a:ext cx="3599624" cy="12054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2B61F3-76C2-4990-ADE0-52578310F536}"/>
              </a:ext>
            </a:extLst>
          </p:cNvPr>
          <p:cNvCxnSpPr/>
          <p:nvPr/>
        </p:nvCxnSpPr>
        <p:spPr>
          <a:xfrm flipH="1">
            <a:off x="2574524" y="2077375"/>
            <a:ext cx="300953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6B8DA4-21C6-434B-A2CD-F206DFC21811}"/>
              </a:ext>
            </a:extLst>
          </p:cNvPr>
          <p:cNvSpPr txBox="1"/>
          <p:nvPr/>
        </p:nvSpPr>
        <p:spPr>
          <a:xfrm>
            <a:off x="870012" y="3105833"/>
            <a:ext cx="499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Your measured intensities</a:t>
            </a:r>
            <a:endParaRPr lang="en-CA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C6BA91-B571-48C5-AD6C-1BCDF909A7CB}"/>
              </a:ext>
            </a:extLst>
          </p:cNvPr>
          <p:cNvCxnSpPr>
            <a:cxnSpLocks/>
          </p:cNvCxnSpPr>
          <p:nvPr/>
        </p:nvCxnSpPr>
        <p:spPr>
          <a:xfrm>
            <a:off x="6870712" y="2077375"/>
            <a:ext cx="300953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12E6E4-7B23-41B4-96AF-1F4F8D60C7CB}"/>
              </a:ext>
            </a:extLst>
          </p:cNvPr>
          <p:cNvSpPr txBox="1"/>
          <p:nvPr/>
        </p:nvSpPr>
        <p:spPr>
          <a:xfrm>
            <a:off x="6738152" y="3105834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Calculated from your model</a:t>
            </a:r>
            <a:endParaRPr lang="en-CA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B9A96-7B85-468B-9FD9-2D5C281B6642}"/>
              </a:ext>
            </a:extLst>
          </p:cNvPr>
          <p:cNvSpPr txBox="1"/>
          <p:nvPr/>
        </p:nvSpPr>
        <p:spPr>
          <a:xfrm>
            <a:off x="1100831" y="4279037"/>
            <a:ext cx="9685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Each atom in your model contributes to the calculated structure factor.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33230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6D3A59-EB8D-463B-AAB1-92F8F213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7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B1A941-108A-41D2-81BD-716C18268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8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en-CA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0D92C-3052-4B06-B925-AA947584844B}"/>
              </a:ext>
            </a:extLst>
          </p:cNvPr>
          <p:cNvSpPr txBox="1"/>
          <p:nvPr/>
        </p:nvSpPr>
        <p:spPr>
          <a:xfrm>
            <a:off x="1624614" y="497150"/>
            <a:ext cx="848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Least-squares refinement tries to minimize</a:t>
            </a:r>
            <a:endParaRPr lang="en-CA" sz="36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A6E3429-65E7-4822-9E4A-FCFFBFA5D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6188" y="1143481"/>
          <a:ext cx="3599624" cy="120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r:id="rId3" imgW="1701800" imgH="571500" progId="Equation.3">
                  <p:embed/>
                </p:oleObj>
              </mc:Choice>
              <mc:Fallback>
                <p:oleObj r:id="rId3" imgW="1701800" imgH="5715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A6E3429-65E7-4822-9E4A-FCFFBFA5D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188" y="1143481"/>
                        <a:ext cx="3599624" cy="12054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2B61F3-76C2-4990-ADE0-52578310F536}"/>
              </a:ext>
            </a:extLst>
          </p:cNvPr>
          <p:cNvCxnSpPr/>
          <p:nvPr/>
        </p:nvCxnSpPr>
        <p:spPr>
          <a:xfrm flipH="1">
            <a:off x="2574524" y="2077375"/>
            <a:ext cx="300953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6B8DA4-21C6-434B-A2CD-F206DFC21811}"/>
              </a:ext>
            </a:extLst>
          </p:cNvPr>
          <p:cNvSpPr txBox="1"/>
          <p:nvPr/>
        </p:nvSpPr>
        <p:spPr>
          <a:xfrm>
            <a:off x="870012" y="3105833"/>
            <a:ext cx="499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Your measured intensities</a:t>
            </a:r>
            <a:endParaRPr lang="en-CA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C6BA91-B571-48C5-AD6C-1BCDF909A7CB}"/>
              </a:ext>
            </a:extLst>
          </p:cNvPr>
          <p:cNvCxnSpPr>
            <a:cxnSpLocks/>
          </p:cNvCxnSpPr>
          <p:nvPr/>
        </p:nvCxnSpPr>
        <p:spPr>
          <a:xfrm>
            <a:off x="6870712" y="2077375"/>
            <a:ext cx="300953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12E6E4-7B23-41B4-96AF-1F4F8D60C7CB}"/>
              </a:ext>
            </a:extLst>
          </p:cNvPr>
          <p:cNvSpPr txBox="1"/>
          <p:nvPr/>
        </p:nvSpPr>
        <p:spPr>
          <a:xfrm>
            <a:off x="6738152" y="3105834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Calculated from your model</a:t>
            </a:r>
            <a:endParaRPr lang="en-CA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B9A96-7B85-468B-9FD9-2D5C281B6642}"/>
              </a:ext>
            </a:extLst>
          </p:cNvPr>
          <p:cNvSpPr txBox="1"/>
          <p:nvPr/>
        </p:nvSpPr>
        <p:spPr>
          <a:xfrm>
            <a:off x="1100831" y="4279037"/>
            <a:ext cx="9685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closer your model approximates the electron density in your unit cell, the smaller the difference.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6740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628B4C-BB1E-4B5A-AD12-162A8B74A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91" y="579268"/>
            <a:ext cx="4381130" cy="5699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0FF4C-82EC-4638-86EF-F17D25706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606" y="576619"/>
            <a:ext cx="4749869" cy="52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D7FBF-8879-4EEE-829F-D1658ED1E3F2}"/>
              </a:ext>
            </a:extLst>
          </p:cNvPr>
          <p:cNvSpPr txBox="1"/>
          <p:nvPr/>
        </p:nvSpPr>
        <p:spPr>
          <a:xfrm>
            <a:off x="4395926" y="443884"/>
            <a:ext cx="340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Solvent Masking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64D60-2C8D-4B2A-81DC-4D2313F2FBB5}"/>
              </a:ext>
            </a:extLst>
          </p:cNvPr>
          <p:cNvSpPr txBox="1"/>
          <p:nvPr/>
        </p:nvSpPr>
        <p:spPr>
          <a:xfrm>
            <a:off x="905522" y="1225119"/>
            <a:ext cx="980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Identifies solvent accessible regions in the unit cell.</a:t>
            </a:r>
            <a:endParaRPr lang="en-C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B93F4-86B4-4B91-B6AB-976EEFE1D918}"/>
              </a:ext>
            </a:extLst>
          </p:cNvPr>
          <p:cNvSpPr txBox="1"/>
          <p:nvPr/>
        </p:nvSpPr>
        <p:spPr>
          <a:xfrm>
            <a:off x="905522" y="2112204"/>
            <a:ext cx="991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Calculates unresolved (unmodeled) electron density in that region.</a:t>
            </a:r>
            <a:endParaRPr lang="en-C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16E0B-A245-491E-9CCC-E3942F0E0A71}"/>
              </a:ext>
            </a:extLst>
          </p:cNvPr>
          <p:cNvSpPr txBox="1"/>
          <p:nvPr/>
        </p:nvSpPr>
        <p:spPr>
          <a:xfrm>
            <a:off x="905522" y="3553288"/>
            <a:ext cx="10753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SQUEEZE calculates </a:t>
            </a:r>
            <a:r>
              <a:rPr lang="en-US" sz="3600" dirty="0"/>
              <a:t>the solvent contribution to the structure factors by back-Fourier transformation of the electron density found in the </a:t>
            </a:r>
            <a:r>
              <a:rPr lang="en-CA" sz="3600" dirty="0"/>
              <a:t>solvent-accessible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46BC1-C31C-41A9-AA1A-B431B9D6B89F}"/>
                  </a:ext>
                </a:extLst>
              </p:cNvPr>
              <p:cNvSpPr txBox="1"/>
              <p:nvPr/>
            </p:nvSpPr>
            <p:spPr>
              <a:xfrm>
                <a:off x="2938508" y="5859262"/>
                <a:ext cx="5184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𝑀𝑎𝑖𝑛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𝑆𝑜𝑙𝑣𝑒𝑛𝑡</m:t>
                          </m:r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46BC1-C31C-41A9-AA1A-B431B9D6B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08" y="5859262"/>
                <a:ext cx="51845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77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CDA83A-8368-4798-8B7E-F5D39DC5B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10" y="883782"/>
            <a:ext cx="5739642" cy="5090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8B8CAF-C145-49ED-9A7A-68A0CE7A7F3A}"/>
              </a:ext>
            </a:extLst>
          </p:cNvPr>
          <p:cNvSpPr txBox="1"/>
          <p:nvPr/>
        </p:nvSpPr>
        <p:spPr>
          <a:xfrm>
            <a:off x="6096000" y="5535681"/>
            <a:ext cx="47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2DC21-FF81-441B-82B8-C178160DA054}"/>
              </a:ext>
            </a:extLst>
          </p:cNvPr>
          <p:cNvSpPr txBox="1"/>
          <p:nvPr/>
        </p:nvSpPr>
        <p:spPr>
          <a:xfrm>
            <a:off x="1744462" y="883782"/>
            <a:ext cx="41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CA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BED568-53FD-4803-9D50-65072D069B0A}"/>
                  </a:ext>
                </a:extLst>
              </p:cNvPr>
              <p:cNvSpPr txBox="1"/>
              <p:nvPr/>
            </p:nvSpPr>
            <p:spPr>
              <a:xfrm>
                <a:off x="6640497" y="3105834"/>
                <a:ext cx="5184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𝑀𝑎𝑖𝑛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𝑆𝑜𝑙𝑣𝑒𝑛𝑡</m:t>
                          </m:r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BED568-53FD-4803-9D50-65072D069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497" y="3105834"/>
                <a:ext cx="51845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18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367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37</cp:revision>
  <dcterms:created xsi:type="dcterms:W3CDTF">2022-06-01T17:09:24Z</dcterms:created>
  <dcterms:modified xsi:type="dcterms:W3CDTF">2022-06-10T20:22:24Z</dcterms:modified>
</cp:coreProperties>
</file>