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19"/>
  </p:notesMasterIdLst>
  <p:handoutMasterIdLst>
    <p:handoutMasterId r:id="rId20"/>
  </p:handoutMasterIdLst>
  <p:sldIdLst>
    <p:sldId id="321" r:id="rId2"/>
    <p:sldId id="347" r:id="rId3"/>
    <p:sldId id="392" r:id="rId4"/>
    <p:sldId id="401" r:id="rId5"/>
    <p:sldId id="402" r:id="rId6"/>
    <p:sldId id="391" r:id="rId7"/>
    <p:sldId id="406" r:id="rId8"/>
    <p:sldId id="405" r:id="rId9"/>
    <p:sldId id="393" r:id="rId10"/>
    <p:sldId id="394" r:id="rId11"/>
    <p:sldId id="404" r:id="rId12"/>
    <p:sldId id="396" r:id="rId13"/>
    <p:sldId id="397" r:id="rId14"/>
    <p:sldId id="398" r:id="rId15"/>
    <p:sldId id="403" r:id="rId16"/>
    <p:sldId id="399" r:id="rId17"/>
    <p:sldId id="400" r:id="rId18"/>
  </p:sldIdLst>
  <p:sldSz cx="9144000" cy="6858000" type="screen4x3"/>
  <p:notesSz cx="6858000" cy="9144000"/>
  <p:custDataLst>
    <p:tags r:id="rId21"/>
  </p:custDataLst>
  <p:defaultTextStyle>
    <a:defPPr>
      <a:defRPr lang="en-US"/>
    </a:defPPr>
    <a:lvl1pPr algn="l" rtl="0" fontAlgn="base">
      <a:lnSpc>
        <a:spcPct val="70000"/>
      </a:lnSpc>
      <a:spcBef>
        <a:spcPct val="50000"/>
      </a:spcBef>
      <a:spcAft>
        <a:spcPct val="0"/>
      </a:spcAft>
      <a:defRPr sz="1400" kern="1200">
        <a:solidFill>
          <a:schemeClr val="tx1"/>
        </a:solidFill>
        <a:latin typeface="Courier New" pitchFamily="49" charset="0"/>
        <a:ea typeface="+mn-ea"/>
        <a:cs typeface="+mn-cs"/>
      </a:defRPr>
    </a:lvl1pPr>
    <a:lvl2pPr marL="4572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2pPr>
    <a:lvl3pPr marL="9144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3pPr>
    <a:lvl4pPr marL="13716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4pPr>
    <a:lvl5pPr marL="18288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5pPr>
    <a:lvl6pPr marL="2286000" algn="l" defTabSz="914400" rtl="0" eaLnBrk="1" latinLnBrk="0" hangingPunct="1">
      <a:defRPr sz="1400" kern="1200">
        <a:solidFill>
          <a:schemeClr val="tx1"/>
        </a:solidFill>
        <a:latin typeface="Courier New" pitchFamily="49" charset="0"/>
        <a:ea typeface="+mn-ea"/>
        <a:cs typeface="+mn-cs"/>
      </a:defRPr>
    </a:lvl6pPr>
    <a:lvl7pPr marL="2743200" algn="l" defTabSz="914400" rtl="0" eaLnBrk="1" latinLnBrk="0" hangingPunct="1">
      <a:defRPr sz="1400" kern="1200">
        <a:solidFill>
          <a:schemeClr val="tx1"/>
        </a:solidFill>
        <a:latin typeface="Courier New" pitchFamily="49" charset="0"/>
        <a:ea typeface="+mn-ea"/>
        <a:cs typeface="+mn-cs"/>
      </a:defRPr>
    </a:lvl7pPr>
    <a:lvl8pPr marL="3200400" algn="l" defTabSz="914400" rtl="0" eaLnBrk="1" latinLnBrk="0" hangingPunct="1">
      <a:defRPr sz="1400" kern="1200">
        <a:solidFill>
          <a:schemeClr val="tx1"/>
        </a:solidFill>
        <a:latin typeface="Courier New" pitchFamily="49" charset="0"/>
        <a:ea typeface="+mn-ea"/>
        <a:cs typeface="+mn-cs"/>
      </a:defRPr>
    </a:lvl8pPr>
    <a:lvl9pPr marL="3657600" algn="l" defTabSz="914400" rtl="0" eaLnBrk="1" latinLnBrk="0" hangingPunct="1">
      <a:defRPr sz="14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be161dae93dff5f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801F"/>
    <a:srgbClr val="FFCC99"/>
    <a:srgbClr val="9F1D8C"/>
    <a:srgbClr val="F0AAE6"/>
    <a:srgbClr val="00CCFF"/>
    <a:srgbClr val="CCECFF"/>
    <a:srgbClr val="3898B2"/>
    <a:srgbClr val="3BA0BB"/>
    <a:srgbClr val="3590A9"/>
    <a:srgbClr val="3184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57" autoAdjust="0"/>
    <p:restoredTop sz="78747" autoAdjust="0"/>
  </p:normalViewPr>
  <p:slideViewPr>
    <p:cSldViewPr>
      <p:cViewPr varScale="1">
        <p:scale>
          <a:sx n="69" d="100"/>
          <a:sy n="69" d="100"/>
        </p:scale>
        <p:origin x="2083"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39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6-21T10:08:42.676" idx="1">
    <p:pos x="10" y="10"/>
    <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dirty="0"/>
          </a:p>
        </p:txBody>
      </p:sp>
      <p:sp>
        <p:nvSpPr>
          <p:cNvPr id="798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964B9725-44EB-408E-A670-A66AE5FBBF1B}" type="datetime1">
              <a:rPr lang="en-US"/>
              <a:pPr>
                <a:defRPr/>
              </a:pPr>
              <a:t>06/24/2020</a:t>
            </a:fld>
            <a:endParaRPr lang="en-US" dirty="0"/>
          </a:p>
        </p:txBody>
      </p:sp>
      <p:sp>
        <p:nvSpPr>
          <p:cNvPr id="798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dirty="0"/>
          </a:p>
        </p:txBody>
      </p:sp>
      <p:sp>
        <p:nvSpPr>
          <p:cNvPr id="798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8005E228-509B-414F-A9D0-D1C825059700}" type="slidenum">
              <a:rPr lang="en-US"/>
              <a:pPr>
                <a:defRPr/>
              </a:pPr>
              <a:t>‹#›</a:t>
            </a:fld>
            <a:endParaRPr lang="en-US" dirty="0"/>
          </a:p>
        </p:txBody>
      </p:sp>
    </p:spTree>
    <p:extLst>
      <p:ext uri="{BB962C8B-B14F-4D97-AF65-F5344CB8AC3E}">
        <p14:creationId xmlns:p14="http://schemas.microsoft.com/office/powerpoint/2010/main" val="35406037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dirty="0"/>
          </a:p>
        </p:txBody>
      </p:sp>
      <p:sp>
        <p:nvSpPr>
          <p:cNvPr id="788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B6F72C7C-C170-4C32-B42F-55464ECD45A1}" type="datetime1">
              <a:rPr lang="en-US"/>
              <a:pPr>
                <a:defRPr/>
              </a:pPr>
              <a:t>06/24/2020</a:t>
            </a:fld>
            <a:endParaRPr lang="en-US" dirty="0"/>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88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88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dirty="0"/>
          </a:p>
        </p:txBody>
      </p:sp>
      <p:sp>
        <p:nvSpPr>
          <p:cNvPr id="788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9CC863AC-7600-4022-BA06-9E5E1721FB66}" type="slidenum">
              <a:rPr lang="en-US"/>
              <a:pPr>
                <a:defRPr/>
              </a:pPr>
              <a:t>‹#›</a:t>
            </a:fld>
            <a:endParaRPr lang="en-US" dirty="0"/>
          </a:p>
        </p:txBody>
      </p:sp>
    </p:spTree>
    <p:extLst>
      <p:ext uri="{BB962C8B-B14F-4D97-AF65-F5344CB8AC3E}">
        <p14:creationId xmlns:p14="http://schemas.microsoft.com/office/powerpoint/2010/main" val="39368554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CC863AC-7600-4022-BA06-9E5E1721FB66}" type="slidenum">
              <a:rPr lang="en-US" smtClean="0"/>
              <a:pPr>
                <a:defRPr/>
              </a:pPr>
              <a:t>1</a:t>
            </a:fld>
            <a:endParaRPr lang="en-US" dirty="0"/>
          </a:p>
        </p:txBody>
      </p:sp>
    </p:spTree>
    <p:extLst>
      <p:ext uri="{BB962C8B-B14F-4D97-AF65-F5344CB8AC3E}">
        <p14:creationId xmlns:p14="http://schemas.microsoft.com/office/powerpoint/2010/main" val="27344164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CC863AC-7600-4022-BA06-9E5E1721FB66}" type="slidenum">
              <a:rPr lang="en-US" smtClean="0"/>
              <a:pPr>
                <a:defRPr/>
              </a:pPr>
              <a:t>14</a:t>
            </a:fld>
            <a:endParaRPr lang="en-US" dirty="0"/>
          </a:p>
        </p:txBody>
      </p:sp>
    </p:spTree>
    <p:extLst>
      <p:ext uri="{BB962C8B-B14F-4D97-AF65-F5344CB8AC3E}">
        <p14:creationId xmlns:p14="http://schemas.microsoft.com/office/powerpoint/2010/main" val="19035548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CC863AC-7600-4022-BA06-9E5E1721FB66}" type="slidenum">
              <a:rPr lang="en-US" smtClean="0"/>
              <a:pPr>
                <a:defRPr/>
              </a:pPr>
              <a:t>15</a:t>
            </a:fld>
            <a:endParaRPr lang="en-US" dirty="0"/>
          </a:p>
        </p:txBody>
      </p:sp>
    </p:spTree>
    <p:extLst>
      <p:ext uri="{BB962C8B-B14F-4D97-AF65-F5344CB8AC3E}">
        <p14:creationId xmlns:p14="http://schemas.microsoft.com/office/powerpoint/2010/main" val="1947193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C863AC-7600-4022-BA06-9E5E1721FB66}" type="slidenum">
              <a:rPr lang="en-US" smtClean="0"/>
              <a:pPr>
                <a:defRPr/>
              </a:pPr>
              <a:t>2</a:t>
            </a:fld>
            <a:endParaRPr lang="en-US" dirty="0"/>
          </a:p>
        </p:txBody>
      </p:sp>
    </p:spTree>
    <p:extLst>
      <p:ext uri="{BB962C8B-B14F-4D97-AF65-F5344CB8AC3E}">
        <p14:creationId xmlns:p14="http://schemas.microsoft.com/office/powerpoint/2010/main" val="1372713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CC863AC-7600-4022-BA06-9E5E1721FB66}" type="slidenum">
              <a:rPr lang="en-US" smtClean="0"/>
              <a:pPr>
                <a:defRPr/>
              </a:pPr>
              <a:t>3</a:t>
            </a:fld>
            <a:endParaRPr lang="en-US" dirty="0"/>
          </a:p>
        </p:txBody>
      </p:sp>
    </p:spTree>
    <p:extLst>
      <p:ext uri="{BB962C8B-B14F-4D97-AF65-F5344CB8AC3E}">
        <p14:creationId xmlns:p14="http://schemas.microsoft.com/office/powerpoint/2010/main" val="2220666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CC863AC-7600-4022-BA06-9E5E1721FB66}" type="slidenum">
              <a:rPr lang="en-US" smtClean="0"/>
              <a:pPr>
                <a:defRPr/>
              </a:pPr>
              <a:t>4</a:t>
            </a:fld>
            <a:endParaRPr lang="en-US" dirty="0"/>
          </a:p>
        </p:txBody>
      </p:sp>
    </p:spTree>
    <p:extLst>
      <p:ext uri="{BB962C8B-B14F-4D97-AF65-F5344CB8AC3E}">
        <p14:creationId xmlns:p14="http://schemas.microsoft.com/office/powerpoint/2010/main" val="2033510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CC863AC-7600-4022-BA06-9E5E1721FB66}" type="slidenum">
              <a:rPr lang="en-US" smtClean="0"/>
              <a:pPr>
                <a:defRPr/>
              </a:pPr>
              <a:t>5</a:t>
            </a:fld>
            <a:endParaRPr lang="en-US" dirty="0"/>
          </a:p>
        </p:txBody>
      </p:sp>
    </p:spTree>
    <p:extLst>
      <p:ext uri="{BB962C8B-B14F-4D97-AF65-F5344CB8AC3E}">
        <p14:creationId xmlns:p14="http://schemas.microsoft.com/office/powerpoint/2010/main" val="1748810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t>Non-functional</a:t>
            </a:r>
            <a:r>
              <a:rPr lang="en-US" dirty="0" smtClean="0"/>
              <a:t> (how the system works)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t>Functional</a:t>
            </a:r>
            <a:r>
              <a:rPr lang="en-US" dirty="0" smtClean="0"/>
              <a:t>  (what the system should do)</a:t>
            </a:r>
          </a:p>
          <a:p>
            <a:endParaRPr lang="en-US" dirty="0"/>
          </a:p>
        </p:txBody>
      </p:sp>
      <p:sp>
        <p:nvSpPr>
          <p:cNvPr id="4" name="Slide Number Placeholder 3"/>
          <p:cNvSpPr>
            <a:spLocks noGrp="1"/>
          </p:cNvSpPr>
          <p:nvPr>
            <p:ph type="sldNum" sz="quarter" idx="10"/>
          </p:nvPr>
        </p:nvSpPr>
        <p:spPr/>
        <p:txBody>
          <a:bodyPr/>
          <a:lstStyle/>
          <a:p>
            <a:pPr>
              <a:defRPr/>
            </a:pPr>
            <a:fld id="{9CC863AC-7600-4022-BA06-9E5E1721FB66}" type="slidenum">
              <a:rPr lang="en-US" smtClean="0"/>
              <a:pPr>
                <a:defRPr/>
              </a:pPr>
              <a:t>6</a:t>
            </a:fld>
            <a:endParaRPr lang="en-US" dirty="0"/>
          </a:p>
        </p:txBody>
      </p:sp>
    </p:spTree>
    <p:extLst>
      <p:ext uri="{BB962C8B-B14F-4D97-AF65-F5344CB8AC3E}">
        <p14:creationId xmlns:p14="http://schemas.microsoft.com/office/powerpoint/2010/main" val="1884466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t>Non-functional</a:t>
            </a:r>
            <a:r>
              <a:rPr lang="en-US" dirty="0" smtClean="0"/>
              <a:t> (how the system works)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t>Functional</a:t>
            </a:r>
            <a:r>
              <a:rPr lang="en-US" dirty="0" smtClean="0"/>
              <a:t>  (what the system should do)</a:t>
            </a:r>
          </a:p>
          <a:p>
            <a:endParaRPr lang="en-US" dirty="0"/>
          </a:p>
        </p:txBody>
      </p:sp>
      <p:sp>
        <p:nvSpPr>
          <p:cNvPr id="4" name="Slide Number Placeholder 3"/>
          <p:cNvSpPr>
            <a:spLocks noGrp="1"/>
          </p:cNvSpPr>
          <p:nvPr>
            <p:ph type="sldNum" sz="quarter" idx="10"/>
          </p:nvPr>
        </p:nvSpPr>
        <p:spPr/>
        <p:txBody>
          <a:bodyPr/>
          <a:lstStyle/>
          <a:p>
            <a:pPr>
              <a:defRPr/>
            </a:pPr>
            <a:fld id="{9CC863AC-7600-4022-BA06-9E5E1721FB66}" type="slidenum">
              <a:rPr lang="en-US" smtClean="0"/>
              <a:pPr>
                <a:defRPr/>
              </a:pPr>
              <a:t>7</a:t>
            </a:fld>
            <a:endParaRPr lang="en-US" dirty="0"/>
          </a:p>
        </p:txBody>
      </p:sp>
    </p:spTree>
    <p:extLst>
      <p:ext uri="{BB962C8B-B14F-4D97-AF65-F5344CB8AC3E}">
        <p14:creationId xmlns:p14="http://schemas.microsoft.com/office/powerpoint/2010/main" val="108795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t>Non-functional</a:t>
            </a:r>
            <a:r>
              <a:rPr lang="en-US" dirty="0" smtClean="0"/>
              <a:t> (how the system works)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t>Functional</a:t>
            </a:r>
            <a:r>
              <a:rPr lang="en-US" dirty="0" smtClean="0"/>
              <a:t>  (what the system should do)</a:t>
            </a:r>
          </a:p>
          <a:p>
            <a:endParaRPr lang="en-US" dirty="0"/>
          </a:p>
        </p:txBody>
      </p:sp>
      <p:sp>
        <p:nvSpPr>
          <p:cNvPr id="4" name="Slide Number Placeholder 3"/>
          <p:cNvSpPr>
            <a:spLocks noGrp="1"/>
          </p:cNvSpPr>
          <p:nvPr>
            <p:ph type="sldNum" sz="quarter" idx="10"/>
          </p:nvPr>
        </p:nvSpPr>
        <p:spPr/>
        <p:txBody>
          <a:bodyPr/>
          <a:lstStyle/>
          <a:p>
            <a:pPr>
              <a:defRPr/>
            </a:pPr>
            <a:fld id="{9CC863AC-7600-4022-BA06-9E5E1721FB66}" type="slidenum">
              <a:rPr lang="en-US" smtClean="0"/>
              <a:pPr>
                <a:defRPr/>
              </a:pPr>
              <a:t>8</a:t>
            </a:fld>
            <a:endParaRPr lang="en-US" dirty="0"/>
          </a:p>
        </p:txBody>
      </p:sp>
    </p:spTree>
    <p:extLst>
      <p:ext uri="{BB962C8B-B14F-4D97-AF65-F5344CB8AC3E}">
        <p14:creationId xmlns:p14="http://schemas.microsoft.com/office/powerpoint/2010/main" val="221692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CC863AC-7600-4022-BA06-9E5E1721FB66}" type="slidenum">
              <a:rPr lang="en-US" smtClean="0"/>
              <a:pPr>
                <a:defRPr/>
              </a:pPr>
              <a:t>12</a:t>
            </a:fld>
            <a:endParaRPr lang="en-US" dirty="0"/>
          </a:p>
        </p:txBody>
      </p:sp>
    </p:spTree>
    <p:extLst>
      <p:ext uri="{BB962C8B-B14F-4D97-AF65-F5344CB8AC3E}">
        <p14:creationId xmlns:p14="http://schemas.microsoft.com/office/powerpoint/2010/main" val="39248604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sp>
        <p:nvSpPr>
          <p:cNvPr id="13" name="Footer Placeholder 4"/>
          <p:cNvSpPr>
            <a:spLocks noGrp="1"/>
          </p:cNvSpPr>
          <p:nvPr>
            <p:ph type="ftr" sz="quarter" idx="3"/>
          </p:nvPr>
        </p:nvSpPr>
        <p:spPr>
          <a:xfrm>
            <a:off x="107156" y="6629400"/>
            <a:ext cx="8046244" cy="147012"/>
          </a:xfrm>
          <a:prstGeom prst="rect">
            <a:avLst/>
          </a:prstGeom>
        </p:spPr>
        <p:txBody>
          <a:bodyPr vert="horz" wrap="square" lIns="91440" tIns="45720" rIns="91440" bIns="45720" numCol="1" anchor="ctr" anchorCtr="0" compatLnSpc="1">
            <a:prstTxWarp prst="textNoShape">
              <a:avLst/>
            </a:prstTxWarp>
          </a:bodyPr>
          <a:lstStyle>
            <a:lvl1pPr algn="l">
              <a:lnSpc>
                <a:spcPct val="100000"/>
              </a:lnSpc>
              <a:spcBef>
                <a:spcPct val="0"/>
              </a:spcBef>
              <a:defRPr sz="1200" b="1" dirty="0" smtClean="0">
                <a:latin typeface="Calibri" pitchFamily="34" charset="0"/>
              </a:defRPr>
            </a:lvl1pPr>
          </a:lstStyle>
          <a:p>
            <a:pPr>
              <a:defRPr/>
            </a:pPr>
            <a:r>
              <a:rPr lang="en-US" dirty="0" smtClean="0"/>
              <a:t>©FPT-</a:t>
            </a:r>
            <a:r>
              <a:rPr lang="en-US" dirty="0" err="1" smtClean="0"/>
              <a:t>Aptech</a:t>
            </a:r>
            <a:r>
              <a:rPr lang="en-US" dirty="0" smtClean="0"/>
              <a:t>                                                                      project report</a:t>
            </a:r>
            <a:endParaRPr lang="en-US" dirty="0"/>
          </a:p>
        </p:txBody>
      </p:sp>
      <p:sp>
        <p:nvSpPr>
          <p:cNvPr id="3" name="Content Placeholder 2"/>
          <p:cNvSpPr>
            <a:spLocks noGrp="1"/>
          </p:cNvSpPr>
          <p:nvPr>
            <p:ph idx="1"/>
          </p:nvPr>
        </p:nvSpPr>
        <p:spPr/>
        <p:txBody>
          <a:bodyPr/>
          <a:lstStyle>
            <a:lvl1pPr>
              <a:buClr>
                <a:schemeClr val="accent4">
                  <a:lumMod val="50000"/>
                </a:schemeClr>
              </a:buClr>
              <a:defRPr sz="2400">
                <a:latin typeface="Calibri" pitchFamily="34" charset="0"/>
              </a:defRPr>
            </a:lvl1pPr>
            <a:lvl2pPr>
              <a:buClr>
                <a:schemeClr val="accent4">
                  <a:lumMod val="50000"/>
                </a:schemeClr>
              </a:buClr>
              <a:defRPr sz="2200">
                <a:latin typeface="Calibri" pitchFamily="34" charset="0"/>
              </a:defRPr>
            </a:lvl2pPr>
            <a:lvl3pPr>
              <a:buClr>
                <a:schemeClr val="tx2"/>
              </a:buClr>
              <a:defRPr sz="2000">
                <a:latin typeface="Calibri" pitchFamily="34" charset="0"/>
              </a:defRPr>
            </a:lvl3pPr>
            <a:lvl4pPr>
              <a:buClr>
                <a:schemeClr val="tx2"/>
              </a:buClr>
              <a:defRPr sz="1800"/>
            </a:lvl4pPr>
            <a:lvl5pPr>
              <a:buClr>
                <a:schemeClr val="tx2"/>
              </a:buCl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8"/>
          <p:cNvSpPr>
            <a:spLocks noGrp="1"/>
          </p:cNvSpPr>
          <p:nvPr>
            <p:ph type="title"/>
          </p:nvPr>
        </p:nvSpPr>
        <p:spPr>
          <a:xfrm>
            <a:off x="228600" y="152400"/>
            <a:ext cx="7620000" cy="411163"/>
          </a:xfrm>
        </p:spPr>
        <p:txBody>
          <a:bodyPr/>
          <a:lstStyle>
            <a:lvl1pPr>
              <a:defRPr sz="2800" b="1" cap="none" spc="200" baseline="0">
                <a:ln w="18415" cmpd="sng">
                  <a:solidFill>
                    <a:schemeClr val="bg1"/>
                  </a:solidFill>
                  <a:prstDash val="solid"/>
                </a:ln>
                <a:solidFill>
                  <a:schemeClr val="bg1"/>
                </a:solidFill>
                <a:effectLst>
                  <a:outerShdw blurRad="63500" dir="3600000" algn="tl" rotWithShape="0">
                    <a:srgbClr val="000000">
                      <a:alpha val="70000"/>
                    </a:srgbClr>
                  </a:outerShdw>
                </a:effectLst>
                <a:latin typeface="+mn-lt"/>
              </a:defRPr>
            </a:lvl1pPr>
          </a:lstStyle>
          <a:p>
            <a:r>
              <a:rPr lang="en-US" dirty="0" smtClean="0"/>
              <a:t>Click to edit Master title style</a:t>
            </a:r>
            <a:endParaRPr lang="en-US" dirty="0"/>
          </a:p>
        </p:txBody>
      </p:sp>
      <p:sp>
        <p:nvSpPr>
          <p:cNvPr id="14" name="Slide Number Placeholder 5"/>
          <p:cNvSpPr>
            <a:spLocks noGrp="1"/>
          </p:cNvSpPr>
          <p:nvPr>
            <p:ph type="sldNum" sz="quarter" idx="4"/>
          </p:nvPr>
        </p:nvSpPr>
        <p:spPr>
          <a:xfrm>
            <a:off x="107156" y="6629399"/>
            <a:ext cx="8929688" cy="162887"/>
          </a:xfrm>
          <a:prstGeom prst="rect">
            <a:avLst/>
          </a:prstGeom>
        </p:spPr>
        <p:txBody>
          <a:bodyPr vert="horz" wrap="square" lIns="91440" tIns="45720" rIns="91440" bIns="45720" numCol="1" anchor="ctr" anchorCtr="0" compatLnSpc="1">
            <a:prstTxWarp prst="textNoShape">
              <a:avLst/>
            </a:prstTxWarp>
          </a:bodyPr>
          <a:lstStyle>
            <a:lvl1pPr algn="r">
              <a:lnSpc>
                <a:spcPct val="100000"/>
              </a:lnSpc>
              <a:spcBef>
                <a:spcPct val="0"/>
              </a:spcBef>
              <a:defRPr sz="1200" b="1">
                <a:latin typeface="Calibri" pitchFamily="34" charset="0"/>
              </a:defRPr>
            </a:lvl1pPr>
          </a:lstStyle>
          <a:p>
            <a:pPr>
              <a:defRPr/>
            </a:pPr>
            <a:fld id="{0B7F2F63-BF3E-4C0C-A868-2C657446BA07}" type="slidenum">
              <a:rPr lang="en-US" smtClean="0"/>
              <a:pPr>
                <a:defRPr/>
              </a:pPr>
              <a:t>‹#›</a:t>
            </a:fld>
            <a:endParaRPr lang="en-US" dirty="0"/>
          </a:p>
        </p:txBody>
      </p:sp>
      <p:pic>
        <p:nvPicPr>
          <p:cNvPr id="6" name="Picture 9"/>
          <p:cNvPicPr>
            <a:picLocks noChangeAspect="1" noChangeArrowheads="1"/>
          </p:cNvPicPr>
          <p:nvPr userDrawn="1"/>
        </p:nvPicPr>
        <p:blipFill>
          <a:blip r:embed="rId2" cstate="print"/>
          <a:srcRect/>
          <a:stretch>
            <a:fillRect/>
          </a:stretch>
        </p:blipFill>
        <p:spPr bwMode="auto">
          <a:xfrm>
            <a:off x="0" y="751513"/>
            <a:ext cx="9144000" cy="5862012"/>
          </a:xfrm>
          <a:prstGeom prst="rect">
            <a:avLst/>
          </a:prstGeom>
          <a:noFill/>
          <a:ln w="9525">
            <a:noFill/>
            <a:miter lim="800000"/>
            <a:headEnd/>
            <a:tailEnd/>
          </a:ln>
        </p:spPr>
      </p:pic>
      <p:pic>
        <p:nvPicPr>
          <p:cNvPr id="7" name="Picture 6"/>
          <p:cNvPicPr>
            <a:picLocks noChangeAspect="1"/>
          </p:cNvPicPr>
          <p:nvPr userDrawn="1"/>
        </p:nvPicPr>
        <p:blipFill>
          <a:blip r:embed="rId3"/>
          <a:stretch>
            <a:fillRect/>
          </a:stretch>
        </p:blipFill>
        <p:spPr>
          <a:xfrm>
            <a:off x="533400" y="0"/>
            <a:ext cx="1295400" cy="737419"/>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a:defRPr/>
            </a:pPr>
            <a:r>
              <a:rPr lang="en-US" dirty="0" smtClean="0"/>
              <a:t>© FPT-</a:t>
            </a:r>
            <a:r>
              <a:rPr lang="en-US" dirty="0" err="1" smtClean="0"/>
              <a:t>Aptech</a:t>
            </a:r>
            <a:r>
              <a:rPr lang="en-US" dirty="0" smtClean="0"/>
              <a:t> 			Project report</a:t>
            </a:r>
            <a:endParaRPr lang="en-US" dirty="0"/>
          </a:p>
        </p:txBody>
      </p:sp>
      <p:sp>
        <p:nvSpPr>
          <p:cNvPr id="4" name="Slide Number Placeholder 3"/>
          <p:cNvSpPr>
            <a:spLocks noGrp="1"/>
          </p:cNvSpPr>
          <p:nvPr>
            <p:ph type="sldNum" sz="quarter" idx="11"/>
          </p:nvPr>
        </p:nvSpPr>
        <p:spPr/>
        <p:txBody>
          <a:bodyPr/>
          <a:lstStyle/>
          <a:p>
            <a:pPr>
              <a:defRPr/>
            </a:pPr>
            <a:fld id="{0B7F2F63-BF3E-4C0C-A868-2C657446BA07}" type="slidenum">
              <a:rPr lang="en-US" smtClean="0"/>
              <a:pPr>
                <a:defRPr/>
              </a:pPr>
              <a:t>‹#›</a:t>
            </a:fld>
            <a:endParaRPr lang="en-US" dirty="0"/>
          </a:p>
        </p:txBody>
      </p:sp>
    </p:spTree>
    <p:extLst>
      <p:ext uri="{BB962C8B-B14F-4D97-AF65-F5344CB8AC3E}">
        <p14:creationId xmlns:p14="http://schemas.microsoft.com/office/powerpoint/2010/main" val="140713432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a:defRPr/>
            </a:pPr>
            <a:r>
              <a:rPr lang="en-US" smtClean="0"/>
              <a:t>© FPT-Aptech                                                                          Project report</a:t>
            </a:r>
            <a:endParaRPr lang="en-US" dirty="0"/>
          </a:p>
        </p:txBody>
      </p:sp>
      <p:sp>
        <p:nvSpPr>
          <p:cNvPr id="4" name="Slide Number Placeholder 3"/>
          <p:cNvSpPr>
            <a:spLocks noGrp="1"/>
          </p:cNvSpPr>
          <p:nvPr>
            <p:ph type="sldNum" sz="quarter" idx="11"/>
          </p:nvPr>
        </p:nvSpPr>
        <p:spPr/>
        <p:txBody>
          <a:bodyPr/>
          <a:lstStyle/>
          <a:p>
            <a:pPr>
              <a:defRPr/>
            </a:pPr>
            <a:fld id="{0B7F2F63-BF3E-4C0C-A868-2C657446BA07}" type="slidenum">
              <a:rPr lang="en-US" smtClean="0"/>
              <a:pPr>
                <a:defRPr/>
              </a:pPr>
              <a:t>‹#›</a:t>
            </a:fld>
            <a:endParaRPr lang="en-US" dirty="0"/>
          </a:p>
        </p:txBody>
      </p:sp>
    </p:spTree>
    <p:extLst>
      <p:ext uri="{BB962C8B-B14F-4D97-AF65-F5344CB8AC3E}">
        <p14:creationId xmlns:p14="http://schemas.microsoft.com/office/powerpoint/2010/main" val="39180762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28600" y="152400"/>
            <a:ext cx="8229600" cy="411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304800" y="914400"/>
            <a:ext cx="8610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Footer Placeholder 4"/>
          <p:cNvSpPr>
            <a:spLocks noGrp="1"/>
          </p:cNvSpPr>
          <p:nvPr>
            <p:ph type="ftr" sz="quarter" idx="3"/>
          </p:nvPr>
        </p:nvSpPr>
        <p:spPr>
          <a:xfrm>
            <a:off x="0" y="6629400"/>
            <a:ext cx="8077200" cy="152400"/>
          </a:xfrm>
          <a:prstGeom prst="rect">
            <a:avLst/>
          </a:prstGeom>
        </p:spPr>
        <p:txBody>
          <a:bodyPr vert="horz" wrap="square" lIns="91440" tIns="45720" rIns="91440" bIns="45720" numCol="1" anchor="ctr" anchorCtr="0" compatLnSpc="1">
            <a:prstTxWarp prst="textNoShape">
              <a:avLst/>
            </a:prstTxWarp>
          </a:bodyPr>
          <a:lstStyle>
            <a:lvl1pPr algn="l">
              <a:lnSpc>
                <a:spcPct val="100000"/>
              </a:lnSpc>
              <a:spcBef>
                <a:spcPct val="0"/>
              </a:spcBef>
              <a:defRPr sz="1200" b="1" dirty="0" smtClean="0">
                <a:latin typeface="Calibri" pitchFamily="34" charset="0"/>
              </a:defRPr>
            </a:lvl1pPr>
          </a:lstStyle>
          <a:p>
            <a:pPr>
              <a:defRPr/>
            </a:pPr>
            <a:r>
              <a:rPr lang="en-US" dirty="0" smtClean="0"/>
              <a:t>© FPT-</a:t>
            </a:r>
            <a:r>
              <a:rPr lang="en-US" dirty="0" err="1" smtClean="0"/>
              <a:t>Aptech</a:t>
            </a:r>
            <a:r>
              <a:rPr lang="en-US" dirty="0" smtClean="0"/>
              <a:t>                                                                          Project report</a:t>
            </a:r>
            <a:endParaRPr lang="en-US" dirty="0"/>
          </a:p>
        </p:txBody>
      </p:sp>
      <p:sp>
        <p:nvSpPr>
          <p:cNvPr id="10" name="Slide Number Placeholder 5"/>
          <p:cNvSpPr>
            <a:spLocks noGrp="1"/>
          </p:cNvSpPr>
          <p:nvPr>
            <p:ph type="sldNum" sz="quarter" idx="4"/>
          </p:nvPr>
        </p:nvSpPr>
        <p:spPr>
          <a:xfrm>
            <a:off x="8153400" y="6613525"/>
            <a:ext cx="776288" cy="168275"/>
          </a:xfrm>
          <a:prstGeom prst="rect">
            <a:avLst/>
          </a:prstGeom>
        </p:spPr>
        <p:txBody>
          <a:bodyPr vert="horz" wrap="square" lIns="91440" tIns="45720" rIns="91440" bIns="45720" numCol="1" anchor="ctr" anchorCtr="0" compatLnSpc="1">
            <a:prstTxWarp prst="textNoShape">
              <a:avLst/>
            </a:prstTxWarp>
          </a:bodyPr>
          <a:lstStyle>
            <a:lvl1pPr algn="r">
              <a:lnSpc>
                <a:spcPct val="100000"/>
              </a:lnSpc>
              <a:spcBef>
                <a:spcPct val="0"/>
              </a:spcBef>
              <a:defRPr sz="1200" b="1">
                <a:latin typeface="Calibri" pitchFamily="34" charset="0"/>
              </a:defRPr>
            </a:lvl1pPr>
          </a:lstStyle>
          <a:p>
            <a:pPr>
              <a:defRPr/>
            </a:pPr>
            <a:fld id="{0B7F2F63-BF3E-4C0C-A868-2C657446BA07}" type="slidenum">
              <a:rPr lang="en-US" smtClean="0"/>
              <a:pPr>
                <a:defRPr/>
              </a:pPr>
              <a:t>‹#›</a:t>
            </a:fld>
            <a:endParaRPr lang="en-US" dirty="0"/>
          </a:p>
        </p:txBody>
      </p:sp>
      <p:sp>
        <p:nvSpPr>
          <p:cNvPr id="7" name="Rectangle 6"/>
          <p:cNvSpPr/>
          <p:nvPr/>
        </p:nvSpPr>
        <p:spPr>
          <a:xfrm>
            <a:off x="0" y="0"/>
            <a:ext cx="9144000" cy="762000"/>
          </a:xfrm>
          <a:prstGeom prst="rect">
            <a:avLst/>
          </a:prstGeom>
          <a:solidFill>
            <a:schemeClr val="accent6">
              <a:lumMod val="75000"/>
            </a:schemeClr>
          </a:solidFill>
          <a:ln/>
        </p:spPr>
        <p:style>
          <a:lnRef idx="1">
            <a:schemeClr val="accent6"/>
          </a:lnRef>
          <a:fillRef idx="2">
            <a:schemeClr val="accent6"/>
          </a:fillRef>
          <a:effectRef idx="1">
            <a:schemeClr val="accent6"/>
          </a:effectRef>
          <a:fontRef idx="minor">
            <a:schemeClr val="dk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endParaRPr lang="en-US" sz="4800" b="1" cap="none" spc="50" dirty="0">
              <a:ln w="11430">
                <a:solidFill>
                  <a:srgbClr val="FF0000"/>
                </a:solid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Lst>
  <p:timing>
    <p:tnLst>
      <p:par>
        <p:cTn id="1" dur="indefinite" restart="never" nodeType="tmRoot"/>
      </p:par>
    </p:tnLst>
  </p:timing>
  <p:hf hdr="0" dt="0"/>
  <p:txStyles>
    <p:titleStyle>
      <a:lvl1pPr algn="l" rtl="0" eaLnBrk="1" fontAlgn="base" hangingPunct="1">
        <a:spcBef>
          <a:spcPct val="0"/>
        </a:spcBef>
        <a:spcAft>
          <a:spcPct val="0"/>
        </a:spcAft>
        <a:defRPr sz="2500" b="1" kern="1200">
          <a:solidFill>
            <a:schemeClr val="bg1"/>
          </a:solidFill>
          <a:latin typeface="Arial" charset="0"/>
          <a:ea typeface="+mj-ea"/>
          <a:cs typeface="+mj-cs"/>
        </a:defRPr>
      </a:lvl1pPr>
      <a:lvl2pPr algn="l" rtl="0" eaLnBrk="1" fontAlgn="base" hangingPunct="1">
        <a:spcBef>
          <a:spcPct val="0"/>
        </a:spcBef>
        <a:spcAft>
          <a:spcPct val="0"/>
        </a:spcAft>
        <a:defRPr sz="2500" b="1">
          <a:solidFill>
            <a:schemeClr val="bg1"/>
          </a:solidFill>
          <a:latin typeface="Arial" charset="0"/>
        </a:defRPr>
      </a:lvl2pPr>
      <a:lvl3pPr algn="l" rtl="0" eaLnBrk="1" fontAlgn="base" hangingPunct="1">
        <a:spcBef>
          <a:spcPct val="0"/>
        </a:spcBef>
        <a:spcAft>
          <a:spcPct val="0"/>
        </a:spcAft>
        <a:defRPr sz="2500" b="1">
          <a:solidFill>
            <a:schemeClr val="bg1"/>
          </a:solidFill>
          <a:latin typeface="Arial" charset="0"/>
        </a:defRPr>
      </a:lvl3pPr>
      <a:lvl4pPr algn="l" rtl="0" eaLnBrk="1" fontAlgn="base" hangingPunct="1">
        <a:spcBef>
          <a:spcPct val="0"/>
        </a:spcBef>
        <a:spcAft>
          <a:spcPct val="0"/>
        </a:spcAft>
        <a:defRPr sz="2500" b="1">
          <a:solidFill>
            <a:schemeClr val="bg1"/>
          </a:solidFill>
          <a:latin typeface="Arial" charset="0"/>
        </a:defRPr>
      </a:lvl4pPr>
      <a:lvl5pPr algn="l" rtl="0" eaLnBrk="1" fontAlgn="base" hangingPunct="1">
        <a:spcBef>
          <a:spcPct val="0"/>
        </a:spcBef>
        <a:spcAft>
          <a:spcPct val="0"/>
        </a:spcAft>
        <a:defRPr sz="2500" b="1">
          <a:solidFill>
            <a:schemeClr val="bg1"/>
          </a:solidFill>
          <a:latin typeface="Arial" charset="0"/>
        </a:defRPr>
      </a:lvl5pPr>
      <a:lvl6pPr marL="457200" algn="l" rtl="0" eaLnBrk="1" fontAlgn="base" hangingPunct="1">
        <a:spcBef>
          <a:spcPct val="0"/>
        </a:spcBef>
        <a:spcAft>
          <a:spcPct val="0"/>
        </a:spcAft>
        <a:defRPr sz="2500" b="1">
          <a:solidFill>
            <a:schemeClr val="bg1"/>
          </a:solidFill>
          <a:latin typeface="Calibri" pitchFamily="34" charset="0"/>
        </a:defRPr>
      </a:lvl6pPr>
      <a:lvl7pPr marL="914400" algn="l" rtl="0" eaLnBrk="1" fontAlgn="base" hangingPunct="1">
        <a:spcBef>
          <a:spcPct val="0"/>
        </a:spcBef>
        <a:spcAft>
          <a:spcPct val="0"/>
        </a:spcAft>
        <a:defRPr sz="2500" b="1">
          <a:solidFill>
            <a:schemeClr val="bg1"/>
          </a:solidFill>
          <a:latin typeface="Calibri" pitchFamily="34" charset="0"/>
        </a:defRPr>
      </a:lvl7pPr>
      <a:lvl8pPr marL="1371600" algn="l" rtl="0" eaLnBrk="1" fontAlgn="base" hangingPunct="1">
        <a:spcBef>
          <a:spcPct val="0"/>
        </a:spcBef>
        <a:spcAft>
          <a:spcPct val="0"/>
        </a:spcAft>
        <a:defRPr sz="2500" b="1">
          <a:solidFill>
            <a:schemeClr val="bg1"/>
          </a:solidFill>
          <a:latin typeface="Calibri" pitchFamily="34" charset="0"/>
        </a:defRPr>
      </a:lvl8pPr>
      <a:lvl9pPr marL="1828800" algn="l" rtl="0" eaLnBrk="1" fontAlgn="base" hangingPunct="1">
        <a:spcBef>
          <a:spcPct val="0"/>
        </a:spcBef>
        <a:spcAft>
          <a:spcPct val="0"/>
        </a:spcAft>
        <a:defRPr sz="2500" b="1">
          <a:solidFill>
            <a:schemeClr val="bg1"/>
          </a:solidFill>
          <a:latin typeface="Calibri" pitchFamily="34" charset="0"/>
        </a:defRPr>
      </a:lvl9pPr>
    </p:titleStyle>
    <p:bodyStyle>
      <a:lvl1pPr marL="342900" indent="-342900" algn="l" rtl="0" eaLnBrk="1" fontAlgn="base" hangingPunct="1">
        <a:spcBef>
          <a:spcPct val="20000"/>
        </a:spcBef>
        <a:spcAft>
          <a:spcPct val="0"/>
        </a:spcAft>
        <a:buClr>
          <a:srgbClr val="000099"/>
        </a:buClr>
        <a:buSzPct val="50000"/>
        <a:buFont typeface="Wingdings" pitchFamily="2" charset="2"/>
        <a:buChar char="u"/>
        <a:defRPr sz="3200" kern="1200">
          <a:solidFill>
            <a:schemeClr val="tx1"/>
          </a:solidFill>
          <a:latin typeface="Arial" charset="0"/>
          <a:ea typeface="+mn-ea"/>
          <a:cs typeface="+mn-cs"/>
        </a:defRPr>
      </a:lvl1pPr>
      <a:lvl2pPr marL="742950" indent="-285750" algn="l" rtl="0" eaLnBrk="1" fontAlgn="base" hangingPunct="1">
        <a:spcBef>
          <a:spcPct val="20000"/>
        </a:spcBef>
        <a:spcAft>
          <a:spcPct val="0"/>
        </a:spcAft>
        <a:buClr>
          <a:srgbClr val="000099"/>
        </a:buClr>
        <a:buSzPct val="50000"/>
        <a:buFont typeface="Wingdings 2" pitchFamily="18" charset="2"/>
        <a:buChar char="²"/>
        <a:defRPr sz="2800" kern="1200">
          <a:solidFill>
            <a:schemeClr val="tx1"/>
          </a:solidFill>
          <a:latin typeface="Arial" charset="0"/>
          <a:ea typeface="+mn-ea"/>
          <a:cs typeface="+mn-cs"/>
        </a:defRPr>
      </a:lvl2pPr>
      <a:lvl3pPr marL="1143000" indent="-228600" algn="l" rtl="0" eaLnBrk="1" fontAlgn="base" hangingPunct="1">
        <a:spcBef>
          <a:spcPct val="20000"/>
        </a:spcBef>
        <a:spcAft>
          <a:spcPct val="0"/>
        </a:spcAft>
        <a:buClr>
          <a:srgbClr val="000099"/>
        </a:buClr>
        <a:buSzPct val="40000"/>
        <a:buFont typeface="Wingdings 2" pitchFamily="18" charset="2"/>
        <a:buChar char="³"/>
        <a:defRPr sz="2400" kern="1200">
          <a:solidFill>
            <a:schemeClr val="tx1"/>
          </a:solidFill>
          <a:latin typeface="Arial"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altLang="en-US" sz="3200" dirty="0" smtClean="0">
                <a:latin typeface="Times New Roman" panose="02020603050405020304" pitchFamily="18" charset="0"/>
                <a:cs typeface="Times New Roman" panose="02020603050405020304" pitchFamily="18" charset="0"/>
              </a:rPr>
              <a:t>Introduction</a:t>
            </a:r>
            <a:endParaRPr lang="en-US" sz="32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a:t>
            </a:fld>
            <a:endParaRPr lang="en-US" dirty="0"/>
          </a:p>
        </p:txBody>
      </p:sp>
      <p:sp>
        <p:nvSpPr>
          <p:cNvPr id="2" name="Rectangle 1"/>
          <p:cNvSpPr/>
          <p:nvPr/>
        </p:nvSpPr>
        <p:spPr>
          <a:xfrm>
            <a:off x="2095499" y="2590800"/>
            <a:ext cx="4953000" cy="3010055"/>
          </a:xfrm>
          <a:prstGeom prst="rect">
            <a:avLst/>
          </a:prstGeom>
        </p:spPr>
        <p:txBody>
          <a:bodyPr wrap="square">
            <a:spAutoFit/>
          </a:bodyPr>
          <a:lstStyle/>
          <a:p>
            <a:r>
              <a:rPr lang="en-US" sz="2400" b="1" u="sng" smtClean="0">
                <a:latin typeface="Times New Roman" pitchFamily="18" charset="0"/>
                <a:cs typeface="Times New Roman" pitchFamily="18" charset="0"/>
              </a:rPr>
              <a:t>Instructor</a:t>
            </a:r>
            <a:r>
              <a:rPr lang="en-US" sz="2400" b="1" smtClean="0">
                <a:latin typeface="Times New Roman" pitchFamily="18" charset="0"/>
                <a:cs typeface="Times New Roman" pitchFamily="18" charset="0"/>
              </a:rPr>
              <a:t>: </a:t>
            </a:r>
            <a:r>
              <a:rPr lang="en-US" sz="2400" smtClean="0">
                <a:latin typeface="Times New Roman" pitchFamily="18" charset="0"/>
                <a:cs typeface="Times New Roman" pitchFamily="18" charset="0"/>
              </a:rPr>
              <a:t>Mr</a:t>
            </a:r>
            <a:r>
              <a:rPr lang="en-US" sz="2400">
                <a:latin typeface="Times New Roman" pitchFamily="18" charset="0"/>
                <a:cs typeface="Times New Roman" pitchFamily="18" charset="0"/>
              </a:rPr>
              <a:t>. </a:t>
            </a:r>
            <a:r>
              <a:rPr lang="en-US" sz="2400" smtClean="0">
                <a:latin typeface="Times New Roman" pitchFamily="18" charset="0"/>
                <a:cs typeface="Times New Roman" pitchFamily="18" charset="0"/>
              </a:rPr>
              <a:t>Ngo Phuoc Nguyen</a:t>
            </a:r>
            <a:endParaRPr lang="en-US" sz="2400">
              <a:latin typeface="Times New Roman" pitchFamily="18" charset="0"/>
              <a:cs typeface="Times New Roman" pitchFamily="18" charset="0"/>
            </a:endParaRPr>
          </a:p>
          <a:p>
            <a:r>
              <a:rPr lang="en-US" sz="2400" b="1" u="sng">
                <a:latin typeface="Times New Roman" pitchFamily="18" charset="0"/>
                <a:cs typeface="Times New Roman" pitchFamily="18" charset="0"/>
              </a:rPr>
              <a:t>Class</a:t>
            </a:r>
            <a:r>
              <a:rPr lang="en-US" sz="2400" b="1">
                <a:latin typeface="Times New Roman" pitchFamily="18" charset="0"/>
                <a:cs typeface="Times New Roman" pitchFamily="18" charset="0"/>
              </a:rPr>
              <a:t>: </a:t>
            </a:r>
            <a:r>
              <a:rPr lang="en-US" sz="2400" smtClean="0">
                <a:latin typeface="Times New Roman" pitchFamily="18" charset="0"/>
                <a:cs typeface="Times New Roman" pitchFamily="18" charset="0"/>
              </a:rPr>
              <a:t>T1.1807.M0</a:t>
            </a:r>
          </a:p>
          <a:p>
            <a:r>
              <a:rPr lang="en-US" sz="2400" b="1" u="sng" smtClean="0">
                <a:latin typeface="Times New Roman" pitchFamily="18" charset="0"/>
                <a:cs typeface="Times New Roman" pitchFamily="18" charset="0"/>
              </a:rPr>
              <a:t>Group</a:t>
            </a:r>
            <a:r>
              <a:rPr lang="en-US" sz="2400" b="1" smtClean="0">
                <a:latin typeface="Times New Roman" pitchFamily="18" charset="0"/>
                <a:cs typeface="Times New Roman" pitchFamily="18" charset="0"/>
              </a:rPr>
              <a:t>:</a:t>
            </a:r>
            <a:r>
              <a:rPr lang="en-US" sz="2400" smtClean="0">
                <a:latin typeface="Times New Roman" pitchFamily="18" charset="0"/>
                <a:cs typeface="Times New Roman" pitchFamily="18" charset="0"/>
              </a:rPr>
              <a:t> 1</a:t>
            </a:r>
            <a:endParaRPr lang="en-US" sz="2400">
              <a:latin typeface="Times New Roman" pitchFamily="18" charset="0"/>
              <a:cs typeface="Times New Roman" pitchFamily="18" charset="0"/>
            </a:endParaRPr>
          </a:p>
          <a:p>
            <a:r>
              <a:rPr lang="en-US" sz="2400" b="1" u="sng">
                <a:latin typeface="Times New Roman" pitchFamily="18" charset="0"/>
                <a:cs typeface="Times New Roman" pitchFamily="18" charset="0"/>
              </a:rPr>
              <a:t>Team Members:</a:t>
            </a:r>
            <a:r>
              <a:rPr lang="en-US" sz="2400" b="1">
                <a:latin typeface="Times New Roman" pitchFamily="18" charset="0"/>
                <a:cs typeface="Times New Roman" pitchFamily="18" charset="0"/>
              </a:rPr>
              <a:t> </a:t>
            </a:r>
            <a:r>
              <a:rPr lang="en-US" sz="2400" smtClean="0">
                <a:latin typeface="Times New Roman" pitchFamily="18" charset="0"/>
                <a:cs typeface="Times New Roman" pitchFamily="18" charset="0"/>
              </a:rPr>
              <a:t>Le Ngoc Dang Khoa</a:t>
            </a:r>
          </a:p>
          <a:p>
            <a:r>
              <a:rPr lang="en-US" sz="2400">
                <a:latin typeface="Times New Roman" pitchFamily="18" charset="0"/>
                <a:cs typeface="Times New Roman" pitchFamily="18" charset="0"/>
              </a:rPr>
              <a:t>		</a:t>
            </a:r>
            <a:r>
              <a:rPr lang="en-US" sz="2400" smtClean="0">
                <a:latin typeface="Times New Roman" pitchFamily="18" charset="0"/>
                <a:cs typeface="Times New Roman" pitchFamily="18" charset="0"/>
              </a:rPr>
              <a:t>     Pham Huynh</a:t>
            </a:r>
          </a:p>
          <a:p>
            <a:r>
              <a:rPr lang="en-US" sz="2400">
                <a:latin typeface="Times New Roman" pitchFamily="18" charset="0"/>
                <a:cs typeface="Times New Roman" pitchFamily="18" charset="0"/>
              </a:rPr>
              <a:t>	</a:t>
            </a:r>
            <a:r>
              <a:rPr lang="en-US" sz="2400" smtClean="0">
                <a:latin typeface="Times New Roman" pitchFamily="18" charset="0"/>
                <a:cs typeface="Times New Roman" pitchFamily="18" charset="0"/>
              </a:rPr>
              <a:t>	     Ha Minh Tan</a:t>
            </a:r>
          </a:p>
          <a:p>
            <a:r>
              <a:rPr lang="en-US" sz="2400">
                <a:latin typeface="Times New Roman" pitchFamily="18" charset="0"/>
                <a:cs typeface="Times New Roman" pitchFamily="18" charset="0"/>
              </a:rPr>
              <a:t>	</a:t>
            </a:r>
            <a:r>
              <a:rPr lang="en-US" sz="2400" smtClean="0">
                <a:latin typeface="Times New Roman" pitchFamily="18" charset="0"/>
                <a:cs typeface="Times New Roman" pitchFamily="18" charset="0"/>
              </a:rPr>
              <a:t>	     Hoang Thanh Tai</a:t>
            </a:r>
          </a:p>
        </p:txBody>
      </p:sp>
      <p:sp>
        <p:nvSpPr>
          <p:cNvPr id="4" name="TextBox 3"/>
          <p:cNvSpPr txBox="1"/>
          <p:nvPr/>
        </p:nvSpPr>
        <p:spPr>
          <a:xfrm>
            <a:off x="2410478" y="1447800"/>
            <a:ext cx="4323043" cy="757451"/>
          </a:xfrm>
          <a:prstGeom prst="rect">
            <a:avLst/>
          </a:prstGeom>
          <a:noFill/>
        </p:spPr>
        <p:txBody>
          <a:bodyPr wrap="none" rtlCol="0">
            <a:spAutoFit/>
          </a:bodyPr>
          <a:lstStyle/>
          <a:p>
            <a:r>
              <a:rPr lang="en-US" sz="6000" b="1" smtClean="0">
                <a:latin typeface="Times New Roman" panose="02020603050405020304" pitchFamily="18" charset="0"/>
                <a:cs typeface="Times New Roman" panose="02020603050405020304" pitchFamily="18" charset="0"/>
              </a:rPr>
              <a:t>HKTT Store</a:t>
            </a:r>
            <a:endParaRPr lang="en-US" sz="6000" b="1">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10</a:t>
            </a:fld>
            <a:endParaRPr lang="en-US" dirty="0"/>
          </a:p>
        </p:txBody>
      </p:sp>
      <p:sp>
        <p:nvSpPr>
          <p:cNvPr id="8" name="Title 1"/>
          <p:cNvSpPr>
            <a:spLocks noGrp="1"/>
          </p:cNvSpPr>
          <p:nvPr>
            <p:ph type="title"/>
          </p:nvPr>
        </p:nvSpPr>
        <p:spPr>
          <a:xfrm>
            <a:off x="304800" y="76200"/>
            <a:ext cx="8610600" cy="609600"/>
          </a:xfrm>
        </p:spPr>
        <p:txBody>
          <a:bodyPr/>
          <a:lstStyle/>
          <a:p>
            <a:pPr lvl="1" algn="ctr"/>
            <a:r>
              <a:rPr lang="en-US" altLang="en-US" sz="2800" dirty="0" smtClean="0">
                <a:latin typeface="Times New Roman" panose="02020603050405020304" pitchFamily="18" charset="0"/>
                <a:ea typeface="Gulim" panose="020B0600000101010101" pitchFamily="34" charset="-127"/>
                <a:cs typeface="Times New Roman" panose="02020603050405020304" pitchFamily="18" charset="0"/>
              </a:rPr>
              <a:t>    </a:t>
            </a:r>
            <a:r>
              <a:rPr lang="en-US" altLang="en-US" sz="2800" smtClean="0">
                <a:latin typeface="Times New Roman" panose="02020603050405020304" pitchFamily="18" charset="0"/>
                <a:ea typeface="Gulim" panose="020B0600000101010101" pitchFamily="34" charset="-127"/>
                <a:cs typeface="Times New Roman" panose="02020603050405020304" pitchFamily="18" charset="0"/>
              </a:rPr>
              <a:t>	</a:t>
            </a:r>
            <a:r>
              <a:rPr lang="en-US" altLang="ko-KR" sz="3200">
                <a:latin typeface="Times New Roman" panose="02020603050405020304" pitchFamily="18" charset="0"/>
                <a:ea typeface="Gulim" panose="020B0600000101010101" pitchFamily="34" charset="-127"/>
                <a:cs typeface="Times New Roman" panose="02020603050405020304" pitchFamily="18" charset="0"/>
              </a:rPr>
              <a:t>Test Result for Admin website</a:t>
            </a:r>
            <a:endParaRPr lang="en-US" altLang="en-US" sz="3200" dirty="0" smtClean="0">
              <a:latin typeface="Times New Roman" panose="02020603050405020304" pitchFamily="18" charset="0"/>
              <a:ea typeface="Gulim" panose="020B0600000101010101" pitchFamily="34" charset="-127"/>
              <a:cs typeface="Times New Roman" panose="02020603050405020304" pitchFamily="18" charset="0"/>
            </a:endParaRPr>
          </a:p>
        </p:txBody>
      </p:sp>
      <p:graphicFrame>
        <p:nvGraphicFramePr>
          <p:cNvPr id="13" name="Table 12">
            <a:extLst>
              <a:ext uri="{FF2B5EF4-FFF2-40B4-BE49-F238E27FC236}">
                <a16:creationId xmlns:a16="http://schemas.microsoft.com/office/drawing/2014/main" id="{4D3F0741-0163-4037-B697-A680A7BD0820}"/>
              </a:ext>
            </a:extLst>
          </p:cNvPr>
          <p:cNvGraphicFramePr>
            <a:graphicFrameLocks noGrp="1"/>
          </p:cNvGraphicFramePr>
          <p:nvPr>
            <p:extLst>
              <p:ext uri="{D42A27DB-BD31-4B8C-83A1-F6EECF244321}">
                <p14:modId xmlns:p14="http://schemas.microsoft.com/office/powerpoint/2010/main" val="4286098830"/>
              </p:ext>
            </p:extLst>
          </p:nvPr>
        </p:nvGraphicFramePr>
        <p:xfrm>
          <a:off x="304799" y="847788"/>
          <a:ext cx="8610598" cy="5771720"/>
        </p:xfrm>
        <a:graphic>
          <a:graphicData uri="http://schemas.openxmlformats.org/drawingml/2006/table">
            <a:tbl>
              <a:tblPr firstRow="1" bandRow="1">
                <a:tableStyleId>{5940675A-B579-460E-94D1-54222C63F5DA}</a:tableStyleId>
              </a:tblPr>
              <a:tblGrid>
                <a:gridCol w="2438401">
                  <a:extLst>
                    <a:ext uri="{9D8B030D-6E8A-4147-A177-3AD203B41FA5}">
                      <a16:colId xmlns:a16="http://schemas.microsoft.com/office/drawing/2014/main" val="1079074861"/>
                    </a:ext>
                  </a:extLst>
                </a:gridCol>
                <a:gridCol w="3124200">
                  <a:extLst>
                    <a:ext uri="{9D8B030D-6E8A-4147-A177-3AD203B41FA5}">
                      <a16:colId xmlns:a16="http://schemas.microsoft.com/office/drawing/2014/main" val="958443532"/>
                    </a:ext>
                  </a:extLst>
                </a:gridCol>
                <a:gridCol w="3047997">
                  <a:extLst>
                    <a:ext uri="{9D8B030D-6E8A-4147-A177-3AD203B41FA5}">
                      <a16:colId xmlns:a16="http://schemas.microsoft.com/office/drawing/2014/main" val="3622595910"/>
                    </a:ext>
                  </a:extLst>
                </a:gridCol>
              </a:tblGrid>
              <a:tr h="981012">
                <a:tc>
                  <a:txBody>
                    <a:bodyPr/>
                    <a:lstStyle/>
                    <a:p>
                      <a:pPr algn="ctr"/>
                      <a:r>
                        <a:rPr lang="en-US" sz="2000" b="1" dirty="0" smtClean="0">
                          <a:solidFill>
                            <a:schemeClr val="bg1"/>
                          </a:solidFill>
                          <a:latin typeface="Times New Roman" panose="02020603050405020304" pitchFamily="18" charset="0"/>
                          <a:cs typeface="Times New Roman" panose="02020603050405020304" pitchFamily="18" charset="0"/>
                        </a:rPr>
                        <a:t>TEST CASE DESCRIPTION</a:t>
                      </a:r>
                      <a:endParaRPr lang="en-US" sz="2000" b="1" dirty="0">
                        <a:solidFill>
                          <a:schemeClr val="bg1"/>
                        </a:solidFill>
                        <a:latin typeface="Times New Roman" panose="02020603050405020304" pitchFamily="18" charset="0"/>
                        <a:cs typeface="Times New Roman" panose="02020603050405020304" pitchFamily="18" charset="0"/>
                      </a:endParaRPr>
                    </a:p>
                  </a:txBody>
                  <a:tcPr anchor="ctr">
                    <a:solidFill>
                      <a:schemeClr val="accent2"/>
                    </a:solidFill>
                  </a:tcPr>
                </a:tc>
                <a:tc>
                  <a:txBody>
                    <a:bodyPr/>
                    <a:lstStyle/>
                    <a:p>
                      <a:pPr algn="ctr"/>
                      <a:r>
                        <a:rPr lang="en-US" sz="2000" b="1" dirty="0">
                          <a:solidFill>
                            <a:schemeClr val="bg1"/>
                          </a:solidFill>
                          <a:latin typeface="Times New Roman" panose="02020603050405020304" pitchFamily="18" charset="0"/>
                          <a:cs typeface="Times New Roman" panose="02020603050405020304" pitchFamily="18" charset="0"/>
                        </a:rPr>
                        <a:t>EXPECTED RESULT</a:t>
                      </a:r>
                    </a:p>
                  </a:txBody>
                  <a:tcPr anchor="ctr">
                    <a:solidFill>
                      <a:schemeClr val="accent2"/>
                    </a:solidFill>
                  </a:tcPr>
                </a:tc>
                <a:tc>
                  <a:txBody>
                    <a:bodyPr/>
                    <a:lstStyle/>
                    <a:p>
                      <a:pPr algn="ctr"/>
                      <a:r>
                        <a:rPr lang="en-US" sz="2000" b="1" dirty="0">
                          <a:solidFill>
                            <a:schemeClr val="bg1"/>
                          </a:solidFill>
                          <a:latin typeface="Times New Roman" panose="02020603050405020304" pitchFamily="18" charset="0"/>
                          <a:cs typeface="Times New Roman" panose="02020603050405020304" pitchFamily="18" charset="0"/>
                        </a:rPr>
                        <a:t>ACTUAL RESULT</a:t>
                      </a:r>
                    </a:p>
                    <a:p>
                      <a:pPr algn="ctr"/>
                      <a:r>
                        <a:rPr lang="en-US" sz="2000" b="1" dirty="0">
                          <a:solidFill>
                            <a:schemeClr val="bg1"/>
                          </a:solidFill>
                          <a:latin typeface="Times New Roman" panose="02020603050405020304" pitchFamily="18" charset="0"/>
                          <a:cs typeface="Times New Roman" panose="02020603050405020304" pitchFamily="18" charset="0"/>
                        </a:rPr>
                        <a:t>(SUCCESS/PASS/FAIL)</a:t>
                      </a:r>
                    </a:p>
                  </a:txBody>
                  <a:tcPr anchor="ctr">
                    <a:solidFill>
                      <a:schemeClr val="accent2"/>
                    </a:solidFill>
                  </a:tcPr>
                </a:tc>
                <a:extLst>
                  <a:ext uri="{0D108BD9-81ED-4DB2-BD59-A6C34878D82A}">
                    <a16:rowId xmlns:a16="http://schemas.microsoft.com/office/drawing/2014/main" val="1216028029"/>
                  </a:ext>
                </a:extLst>
              </a:tr>
              <a:tr h="944678">
                <a:tc>
                  <a:txBody>
                    <a:bodyPr/>
                    <a:lstStyle/>
                    <a:p>
                      <a:r>
                        <a:rPr lang="en-US" sz="1600" b="1" dirty="0">
                          <a:solidFill>
                            <a:srgbClr val="FF0000"/>
                          </a:solidFill>
                          <a:latin typeface="Times New Roman" panose="02020603050405020304" pitchFamily="18" charset="0"/>
                          <a:cs typeface="Times New Roman" panose="02020603050405020304" pitchFamily="18" charset="0"/>
                        </a:rPr>
                        <a:t>Functionalities</a:t>
                      </a:r>
                    </a:p>
                  </a:txBody>
                  <a:tcPr anchor="c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Input should be inserted, removed, or updated in the database successfully</a:t>
                      </a:r>
                    </a:p>
                  </a:txBody>
                  <a:tcPr anchor="ctr">
                    <a:solidFill>
                      <a:schemeClr val="bg1"/>
                    </a:solidFill>
                  </a:tcPr>
                </a:tc>
                <a:tc>
                  <a:txBody>
                    <a:bodyPr/>
                    <a:lstStyle/>
                    <a:p>
                      <a:pPr algn="ctr"/>
                      <a:r>
                        <a:rPr lang="en-US" sz="1600" dirty="0">
                          <a:latin typeface="Times New Roman" panose="02020603050405020304" pitchFamily="18" charset="0"/>
                          <a:cs typeface="Times New Roman" panose="02020603050405020304" pitchFamily="18" charset="0"/>
                        </a:rPr>
                        <a:t>SUCCESS</a:t>
                      </a:r>
                    </a:p>
                  </a:txBody>
                  <a:tcPr anchor="ctr">
                    <a:solidFill>
                      <a:schemeClr val="bg1"/>
                    </a:solidFill>
                  </a:tcPr>
                </a:tc>
                <a:extLst>
                  <a:ext uri="{0D108BD9-81ED-4DB2-BD59-A6C34878D82A}">
                    <a16:rowId xmlns:a16="http://schemas.microsoft.com/office/drawing/2014/main" val="1860755401"/>
                  </a:ext>
                </a:extLst>
              </a:tr>
              <a:tr h="726675">
                <a:tc>
                  <a:txBody>
                    <a:bodyPr/>
                    <a:lstStyle/>
                    <a:p>
                      <a:r>
                        <a:rPr lang="en-US" sz="1600" b="1" dirty="0">
                          <a:solidFill>
                            <a:srgbClr val="FF0000"/>
                          </a:solidFill>
                          <a:latin typeface="Times New Roman" panose="02020603050405020304" pitchFamily="18" charset="0"/>
                          <a:cs typeface="Times New Roman" panose="02020603050405020304" pitchFamily="18" charset="0"/>
                        </a:rPr>
                        <a:t>Validation</a:t>
                      </a:r>
                    </a:p>
                  </a:txBody>
                  <a:tcPr anchor="c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Input validity should be checked before being submitted  </a:t>
                      </a:r>
                    </a:p>
                  </a:txBody>
                  <a:tcPr anchor="ctr">
                    <a:solidFill>
                      <a:schemeClr val="bg1"/>
                    </a:solidFill>
                  </a:tcPr>
                </a:tc>
                <a:tc>
                  <a:txBody>
                    <a:bodyPr/>
                    <a:lstStyle/>
                    <a:p>
                      <a:pPr algn="ctr"/>
                      <a:r>
                        <a:rPr lang="en-US" sz="1600" dirty="0">
                          <a:latin typeface="Times New Roman" panose="02020603050405020304" pitchFamily="18" charset="0"/>
                          <a:cs typeface="Times New Roman" panose="02020603050405020304" pitchFamily="18" charset="0"/>
                        </a:rPr>
                        <a:t>SUCCESS</a:t>
                      </a:r>
                    </a:p>
                  </a:txBody>
                  <a:tcPr anchor="ctr">
                    <a:solidFill>
                      <a:schemeClr val="bg1"/>
                    </a:solidFill>
                  </a:tcPr>
                </a:tc>
                <a:extLst>
                  <a:ext uri="{0D108BD9-81ED-4DB2-BD59-A6C34878D82A}">
                    <a16:rowId xmlns:a16="http://schemas.microsoft.com/office/drawing/2014/main" val="2643574511"/>
                  </a:ext>
                </a:extLst>
              </a:tr>
              <a:tr h="944678">
                <a:tc>
                  <a:txBody>
                    <a:bodyPr/>
                    <a:lstStyle/>
                    <a:p>
                      <a:r>
                        <a:rPr lang="en-US" sz="1600" b="1" dirty="0">
                          <a:solidFill>
                            <a:srgbClr val="FF0000"/>
                          </a:solidFill>
                          <a:latin typeface="Times New Roman" panose="02020603050405020304" pitchFamily="18" charset="0"/>
                          <a:cs typeface="Times New Roman" panose="02020603050405020304" pitchFamily="18" charset="0"/>
                        </a:rPr>
                        <a:t>Compatibility </a:t>
                      </a:r>
                    </a:p>
                  </a:txBody>
                  <a:tcPr anchor="c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The web application should function properly in web browsers</a:t>
                      </a:r>
                    </a:p>
                  </a:txBody>
                  <a:tcPr anchor="ctr">
                    <a:solidFill>
                      <a:schemeClr val="bg1"/>
                    </a:solidFill>
                  </a:tcPr>
                </a:tc>
                <a:tc>
                  <a:txBody>
                    <a:bodyPr/>
                    <a:lstStyle/>
                    <a:p>
                      <a:pPr algn="ctr"/>
                      <a:r>
                        <a:rPr lang="en-US" sz="1600" dirty="0" smtClean="0">
                          <a:latin typeface="Times New Roman" panose="02020603050405020304" pitchFamily="18" charset="0"/>
                          <a:cs typeface="Times New Roman" panose="02020603050405020304" pitchFamily="18" charset="0"/>
                        </a:rPr>
                        <a:t>SUCCESS</a:t>
                      </a:r>
                    </a:p>
                    <a:p>
                      <a:pPr algn="ctr"/>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Some of web components using JS frameworks are not working in IE)</a:t>
                      </a:r>
                    </a:p>
                  </a:txBody>
                  <a:tcPr anchor="ctr">
                    <a:solidFill>
                      <a:schemeClr val="bg1"/>
                    </a:solidFill>
                  </a:tcPr>
                </a:tc>
                <a:extLst>
                  <a:ext uri="{0D108BD9-81ED-4DB2-BD59-A6C34878D82A}">
                    <a16:rowId xmlns:a16="http://schemas.microsoft.com/office/drawing/2014/main" val="2237843160"/>
                  </a:ext>
                </a:extLst>
              </a:tr>
              <a:tr h="1325880">
                <a:tc>
                  <a:txBody>
                    <a:bodyPr/>
                    <a:lstStyle/>
                    <a:p>
                      <a:r>
                        <a:rPr lang="en-US" sz="1600" b="1" dirty="0">
                          <a:solidFill>
                            <a:srgbClr val="FF0000"/>
                          </a:solidFill>
                          <a:latin typeface="Times New Roman" panose="02020603050405020304" pitchFamily="18" charset="0"/>
                          <a:cs typeface="Times New Roman" panose="02020603050405020304" pitchFamily="18" charset="0"/>
                        </a:rPr>
                        <a:t>Speed </a:t>
                      </a:r>
                    </a:p>
                  </a:txBody>
                  <a:tcPr anchor="c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The web application should run fast and smoothly</a:t>
                      </a:r>
                    </a:p>
                  </a:txBody>
                  <a:tcPr anchor="ctr">
                    <a:solidFill>
                      <a:schemeClr val="bg1"/>
                    </a:solidFill>
                  </a:tcPr>
                </a:tc>
                <a:tc>
                  <a:txBody>
                    <a:bodyPr/>
                    <a:lstStyle/>
                    <a:p>
                      <a:pPr algn="ctr"/>
                      <a:r>
                        <a:rPr lang="en-US" sz="1600" dirty="0" smtClean="0">
                          <a:latin typeface="Times New Roman" panose="02020603050405020304" pitchFamily="18" charset="0"/>
                          <a:cs typeface="Times New Roman" panose="02020603050405020304" pitchFamily="18" charset="0"/>
                        </a:rPr>
                        <a:t>SUCCESS</a:t>
                      </a:r>
                    </a:p>
                    <a:p>
                      <a:pPr algn="ctr"/>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Some of web components using </a:t>
                      </a:r>
                      <a:r>
                        <a:rPr lang="en-US" sz="1600" dirty="0" smtClean="0">
                          <a:latin typeface="Times New Roman" panose="02020603050405020304" pitchFamily="18" charset="0"/>
                          <a:cs typeface="Times New Roman" panose="02020603050405020304" pitchFamily="18" charset="0"/>
                        </a:rPr>
                        <a:t>JS frameworks </a:t>
                      </a:r>
                      <a:r>
                        <a:rPr lang="en-US" sz="1600" dirty="0">
                          <a:latin typeface="Times New Roman" panose="02020603050405020304" pitchFamily="18" charset="0"/>
                          <a:cs typeface="Times New Roman" panose="02020603050405020304" pitchFamily="18" charset="0"/>
                        </a:rPr>
                        <a:t>are taking a while to </a:t>
                      </a:r>
                      <a:r>
                        <a:rPr lang="en-US" sz="1600">
                          <a:latin typeface="Times New Roman" panose="02020603050405020304" pitchFamily="18" charset="0"/>
                          <a:cs typeface="Times New Roman" panose="02020603050405020304" pitchFamily="18" charset="0"/>
                        </a:rPr>
                        <a:t>process</a:t>
                      </a:r>
                      <a:r>
                        <a:rPr lang="en-US" sz="160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nchor="ctr">
                    <a:solidFill>
                      <a:schemeClr val="bg1"/>
                    </a:solidFill>
                  </a:tcPr>
                </a:tc>
                <a:extLst>
                  <a:ext uri="{0D108BD9-81ED-4DB2-BD59-A6C34878D82A}">
                    <a16:rowId xmlns:a16="http://schemas.microsoft.com/office/drawing/2014/main" val="2592447343"/>
                  </a:ext>
                </a:extLst>
              </a:tr>
              <a:tr h="726675">
                <a:tc>
                  <a:txBody>
                    <a:bodyPr/>
                    <a:lstStyle/>
                    <a:p>
                      <a:r>
                        <a:rPr lang="en-US" sz="1600" b="1" dirty="0">
                          <a:solidFill>
                            <a:srgbClr val="FF0000"/>
                          </a:solidFill>
                          <a:latin typeface="Times New Roman" panose="02020603050405020304" pitchFamily="18" charset="0"/>
                          <a:cs typeface="Times New Roman" panose="02020603050405020304" pitchFamily="18" charset="0"/>
                        </a:rPr>
                        <a:t>GUI Design </a:t>
                      </a:r>
                    </a:p>
                  </a:txBody>
                  <a:tcPr anchor="c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The GUI should be user-friendly, clear and simple</a:t>
                      </a:r>
                    </a:p>
                  </a:txBody>
                  <a:tcPr anchor="ctr">
                    <a:solidFill>
                      <a:schemeClr val="bg1"/>
                    </a:solidFill>
                  </a:tcPr>
                </a:tc>
                <a:tc>
                  <a:txBody>
                    <a:bodyPr/>
                    <a:lstStyle/>
                    <a:p>
                      <a:pPr algn="ctr"/>
                      <a:r>
                        <a:rPr lang="en-US" sz="1600" dirty="0">
                          <a:latin typeface="Times New Roman" panose="02020603050405020304" pitchFamily="18" charset="0"/>
                          <a:cs typeface="Times New Roman" panose="02020603050405020304" pitchFamily="18" charset="0"/>
                        </a:rPr>
                        <a:t>SUCCESS</a:t>
                      </a:r>
                    </a:p>
                  </a:txBody>
                  <a:tcPr anchor="ctr">
                    <a:solidFill>
                      <a:schemeClr val="bg1"/>
                    </a:solidFill>
                  </a:tcPr>
                </a:tc>
                <a:extLst>
                  <a:ext uri="{0D108BD9-81ED-4DB2-BD59-A6C34878D82A}">
                    <a16:rowId xmlns:a16="http://schemas.microsoft.com/office/drawing/2014/main" val="3497352343"/>
                  </a:ext>
                </a:extLst>
              </a:tr>
            </a:tbl>
          </a:graphicData>
        </a:graphic>
      </p:graphicFrame>
    </p:spTree>
    <p:extLst>
      <p:ext uri="{BB962C8B-B14F-4D97-AF65-F5344CB8AC3E}">
        <p14:creationId xmlns:p14="http://schemas.microsoft.com/office/powerpoint/2010/main" val="24359387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11</a:t>
            </a:fld>
            <a:endParaRPr lang="en-US" dirty="0"/>
          </a:p>
        </p:txBody>
      </p:sp>
      <p:sp>
        <p:nvSpPr>
          <p:cNvPr id="8" name="Title 1"/>
          <p:cNvSpPr>
            <a:spLocks noGrp="1"/>
          </p:cNvSpPr>
          <p:nvPr>
            <p:ph type="title"/>
          </p:nvPr>
        </p:nvSpPr>
        <p:spPr>
          <a:xfrm>
            <a:off x="304800" y="76200"/>
            <a:ext cx="8610600" cy="609600"/>
          </a:xfrm>
        </p:spPr>
        <p:txBody>
          <a:bodyPr/>
          <a:lstStyle/>
          <a:p>
            <a:pPr lvl="1" algn="ctr"/>
            <a:r>
              <a:rPr lang="en-US" altLang="en-US" sz="2800" dirty="0" smtClean="0">
                <a:latin typeface="Times New Roman" panose="02020603050405020304" pitchFamily="18" charset="0"/>
                <a:ea typeface="Gulim" panose="020B0600000101010101" pitchFamily="34" charset="-127"/>
                <a:cs typeface="Times New Roman" panose="02020603050405020304" pitchFamily="18" charset="0"/>
              </a:rPr>
              <a:t>    	</a:t>
            </a:r>
            <a:r>
              <a:rPr lang="en-US" altLang="ko-KR" sz="3200" dirty="0" smtClean="0">
                <a:latin typeface="Times New Roman" panose="02020603050405020304" pitchFamily="18" charset="0"/>
                <a:ea typeface="Gulim" panose="020B0600000101010101" pitchFamily="34" charset="-127"/>
                <a:cs typeface="Times New Roman" panose="02020603050405020304" pitchFamily="18" charset="0"/>
              </a:rPr>
              <a:t>Test </a:t>
            </a:r>
            <a:r>
              <a:rPr lang="en-US" altLang="ko-KR" sz="3200" smtClean="0">
                <a:latin typeface="Times New Roman" panose="02020603050405020304" pitchFamily="18" charset="0"/>
                <a:ea typeface="Gulim" panose="020B0600000101010101" pitchFamily="34" charset="-127"/>
                <a:cs typeface="Times New Roman" panose="02020603050405020304" pitchFamily="18" charset="0"/>
              </a:rPr>
              <a:t>Result for Android application</a:t>
            </a:r>
            <a:endParaRPr lang="en-US" altLang="en-US" sz="3200" dirty="0" smtClean="0">
              <a:latin typeface="Times New Roman" panose="02020603050405020304" pitchFamily="18" charset="0"/>
              <a:ea typeface="Gulim" panose="020B0600000101010101" pitchFamily="34" charset="-127"/>
              <a:cs typeface="Times New Roman" panose="02020603050405020304" pitchFamily="18" charset="0"/>
            </a:endParaRPr>
          </a:p>
        </p:txBody>
      </p:sp>
      <p:graphicFrame>
        <p:nvGraphicFramePr>
          <p:cNvPr id="13" name="Table 12">
            <a:extLst>
              <a:ext uri="{FF2B5EF4-FFF2-40B4-BE49-F238E27FC236}">
                <a16:creationId xmlns:a16="http://schemas.microsoft.com/office/drawing/2014/main" id="{4D3F0741-0163-4037-B697-A680A7BD0820}"/>
              </a:ext>
            </a:extLst>
          </p:cNvPr>
          <p:cNvGraphicFramePr>
            <a:graphicFrameLocks noGrp="1"/>
          </p:cNvGraphicFramePr>
          <p:nvPr>
            <p:extLst>
              <p:ext uri="{D42A27DB-BD31-4B8C-83A1-F6EECF244321}">
                <p14:modId xmlns:p14="http://schemas.microsoft.com/office/powerpoint/2010/main" val="1242999228"/>
              </p:ext>
            </p:extLst>
          </p:nvPr>
        </p:nvGraphicFramePr>
        <p:xfrm>
          <a:off x="304799" y="847788"/>
          <a:ext cx="8610598" cy="5649598"/>
        </p:xfrm>
        <a:graphic>
          <a:graphicData uri="http://schemas.openxmlformats.org/drawingml/2006/table">
            <a:tbl>
              <a:tblPr firstRow="1" bandRow="1">
                <a:tableStyleId>{5940675A-B579-460E-94D1-54222C63F5DA}</a:tableStyleId>
              </a:tblPr>
              <a:tblGrid>
                <a:gridCol w="2438401">
                  <a:extLst>
                    <a:ext uri="{9D8B030D-6E8A-4147-A177-3AD203B41FA5}">
                      <a16:colId xmlns:a16="http://schemas.microsoft.com/office/drawing/2014/main" val="1079074861"/>
                    </a:ext>
                  </a:extLst>
                </a:gridCol>
                <a:gridCol w="3124200">
                  <a:extLst>
                    <a:ext uri="{9D8B030D-6E8A-4147-A177-3AD203B41FA5}">
                      <a16:colId xmlns:a16="http://schemas.microsoft.com/office/drawing/2014/main" val="958443532"/>
                    </a:ext>
                  </a:extLst>
                </a:gridCol>
                <a:gridCol w="3047997">
                  <a:extLst>
                    <a:ext uri="{9D8B030D-6E8A-4147-A177-3AD203B41FA5}">
                      <a16:colId xmlns:a16="http://schemas.microsoft.com/office/drawing/2014/main" val="3622595910"/>
                    </a:ext>
                  </a:extLst>
                </a:gridCol>
              </a:tblGrid>
              <a:tr h="981012">
                <a:tc>
                  <a:txBody>
                    <a:bodyPr/>
                    <a:lstStyle/>
                    <a:p>
                      <a:pPr algn="ctr"/>
                      <a:r>
                        <a:rPr lang="en-US" sz="2000" b="1" dirty="0" smtClean="0">
                          <a:solidFill>
                            <a:schemeClr val="bg1"/>
                          </a:solidFill>
                          <a:latin typeface="Times New Roman" panose="02020603050405020304" pitchFamily="18" charset="0"/>
                          <a:cs typeface="Times New Roman" panose="02020603050405020304" pitchFamily="18" charset="0"/>
                        </a:rPr>
                        <a:t>TEST CASE DESCRIPTION</a:t>
                      </a:r>
                      <a:endParaRPr lang="en-US" sz="2000" b="1" dirty="0">
                        <a:solidFill>
                          <a:schemeClr val="bg1"/>
                        </a:solidFill>
                        <a:latin typeface="Times New Roman" panose="02020603050405020304" pitchFamily="18" charset="0"/>
                        <a:cs typeface="Times New Roman" panose="02020603050405020304" pitchFamily="18" charset="0"/>
                      </a:endParaRPr>
                    </a:p>
                  </a:txBody>
                  <a:tcPr anchor="ctr">
                    <a:solidFill>
                      <a:schemeClr val="accent2"/>
                    </a:solidFill>
                  </a:tcPr>
                </a:tc>
                <a:tc>
                  <a:txBody>
                    <a:bodyPr/>
                    <a:lstStyle/>
                    <a:p>
                      <a:pPr algn="ctr"/>
                      <a:r>
                        <a:rPr lang="en-US" sz="2000" b="1" dirty="0">
                          <a:solidFill>
                            <a:schemeClr val="bg1"/>
                          </a:solidFill>
                          <a:latin typeface="Times New Roman" panose="02020603050405020304" pitchFamily="18" charset="0"/>
                          <a:cs typeface="Times New Roman" panose="02020603050405020304" pitchFamily="18" charset="0"/>
                        </a:rPr>
                        <a:t>EXPECTED RESULT</a:t>
                      </a:r>
                    </a:p>
                  </a:txBody>
                  <a:tcPr anchor="ctr">
                    <a:solidFill>
                      <a:schemeClr val="accent2"/>
                    </a:solidFill>
                  </a:tcPr>
                </a:tc>
                <a:tc>
                  <a:txBody>
                    <a:bodyPr/>
                    <a:lstStyle/>
                    <a:p>
                      <a:pPr algn="ctr"/>
                      <a:r>
                        <a:rPr lang="en-US" sz="2000" b="1" dirty="0">
                          <a:solidFill>
                            <a:schemeClr val="bg1"/>
                          </a:solidFill>
                          <a:latin typeface="Times New Roman" panose="02020603050405020304" pitchFamily="18" charset="0"/>
                          <a:cs typeface="Times New Roman" panose="02020603050405020304" pitchFamily="18" charset="0"/>
                        </a:rPr>
                        <a:t>ACTUAL RESULT</a:t>
                      </a:r>
                    </a:p>
                    <a:p>
                      <a:pPr algn="ctr"/>
                      <a:r>
                        <a:rPr lang="en-US" sz="2000" b="1" dirty="0">
                          <a:solidFill>
                            <a:schemeClr val="bg1"/>
                          </a:solidFill>
                          <a:latin typeface="Times New Roman" panose="02020603050405020304" pitchFamily="18" charset="0"/>
                          <a:cs typeface="Times New Roman" panose="02020603050405020304" pitchFamily="18" charset="0"/>
                        </a:rPr>
                        <a:t>(SUCCESS/PASS/FAIL)</a:t>
                      </a:r>
                    </a:p>
                  </a:txBody>
                  <a:tcPr anchor="ctr">
                    <a:solidFill>
                      <a:schemeClr val="accent2"/>
                    </a:solidFill>
                  </a:tcPr>
                </a:tc>
                <a:extLst>
                  <a:ext uri="{0D108BD9-81ED-4DB2-BD59-A6C34878D82A}">
                    <a16:rowId xmlns:a16="http://schemas.microsoft.com/office/drawing/2014/main" val="1216028029"/>
                  </a:ext>
                </a:extLst>
              </a:tr>
              <a:tr h="944678">
                <a:tc>
                  <a:txBody>
                    <a:bodyPr/>
                    <a:lstStyle/>
                    <a:p>
                      <a:r>
                        <a:rPr lang="en-US" sz="1600" b="1" dirty="0">
                          <a:solidFill>
                            <a:srgbClr val="FF0000"/>
                          </a:solidFill>
                          <a:latin typeface="Times New Roman" panose="02020603050405020304" pitchFamily="18" charset="0"/>
                          <a:cs typeface="Times New Roman" panose="02020603050405020304" pitchFamily="18" charset="0"/>
                        </a:rPr>
                        <a:t>Functionalities</a:t>
                      </a:r>
                    </a:p>
                  </a:txBody>
                  <a:tcPr anchor="ctr">
                    <a:solidFill>
                      <a:schemeClr val="bg1"/>
                    </a:solidFill>
                  </a:tcPr>
                </a:tc>
                <a:tc>
                  <a:txBody>
                    <a:bodyPr/>
                    <a:lstStyle/>
                    <a:p>
                      <a:r>
                        <a:rPr lang="en-US" sz="1600" smtClean="0">
                          <a:latin typeface="Times New Roman" panose="02020603050405020304" pitchFamily="18" charset="0"/>
                          <a:cs typeface="Times New Roman" panose="02020603050405020304" pitchFamily="18" charset="0"/>
                        </a:rPr>
                        <a:t>All</a:t>
                      </a:r>
                      <a:r>
                        <a:rPr lang="en-US" sz="1600" baseline="0" smtClean="0">
                          <a:latin typeface="Times New Roman" panose="02020603050405020304" pitchFamily="18" charset="0"/>
                          <a:cs typeface="Times New Roman" panose="02020603050405020304" pitchFamily="18" charset="0"/>
                        </a:rPr>
                        <a:t> function shoud be excuted exaclly as expected.</a:t>
                      </a:r>
                      <a:endParaRPr lang="en-US" sz="1600" dirty="0">
                        <a:latin typeface="Times New Roman" panose="02020603050405020304" pitchFamily="18" charset="0"/>
                        <a:cs typeface="Times New Roman" panose="02020603050405020304" pitchFamily="18" charset="0"/>
                      </a:endParaRPr>
                    </a:p>
                  </a:txBody>
                  <a:tcPr anchor="ctr">
                    <a:solidFill>
                      <a:schemeClr val="bg1"/>
                    </a:solidFill>
                  </a:tcPr>
                </a:tc>
                <a:tc>
                  <a:txBody>
                    <a:bodyPr/>
                    <a:lstStyle/>
                    <a:p>
                      <a:pPr algn="ctr"/>
                      <a:r>
                        <a:rPr lang="en-US" sz="1600" dirty="0">
                          <a:latin typeface="Times New Roman" panose="02020603050405020304" pitchFamily="18" charset="0"/>
                          <a:cs typeface="Times New Roman" panose="02020603050405020304" pitchFamily="18" charset="0"/>
                        </a:rPr>
                        <a:t>SUCCESS</a:t>
                      </a:r>
                    </a:p>
                  </a:txBody>
                  <a:tcPr anchor="ctr">
                    <a:solidFill>
                      <a:schemeClr val="bg1"/>
                    </a:solidFill>
                  </a:tcPr>
                </a:tc>
                <a:extLst>
                  <a:ext uri="{0D108BD9-81ED-4DB2-BD59-A6C34878D82A}">
                    <a16:rowId xmlns:a16="http://schemas.microsoft.com/office/drawing/2014/main" val="1860755401"/>
                  </a:ext>
                </a:extLst>
              </a:tr>
              <a:tr h="726675">
                <a:tc>
                  <a:txBody>
                    <a:bodyPr/>
                    <a:lstStyle/>
                    <a:p>
                      <a:r>
                        <a:rPr lang="en-US" sz="1600" b="1" dirty="0">
                          <a:solidFill>
                            <a:srgbClr val="FF0000"/>
                          </a:solidFill>
                          <a:latin typeface="Times New Roman" panose="02020603050405020304" pitchFamily="18" charset="0"/>
                          <a:cs typeface="Times New Roman" panose="02020603050405020304" pitchFamily="18" charset="0"/>
                        </a:rPr>
                        <a:t>Validation</a:t>
                      </a:r>
                    </a:p>
                  </a:txBody>
                  <a:tcPr anchor="c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Input validity should be checked before being submitted  </a:t>
                      </a:r>
                    </a:p>
                  </a:txBody>
                  <a:tcPr anchor="ctr">
                    <a:solidFill>
                      <a:schemeClr val="bg1"/>
                    </a:solidFill>
                  </a:tcPr>
                </a:tc>
                <a:tc>
                  <a:txBody>
                    <a:bodyPr/>
                    <a:lstStyle/>
                    <a:p>
                      <a:pPr algn="ctr"/>
                      <a:r>
                        <a:rPr lang="en-US" sz="1600" dirty="0">
                          <a:latin typeface="Times New Roman" panose="02020603050405020304" pitchFamily="18" charset="0"/>
                          <a:cs typeface="Times New Roman" panose="02020603050405020304" pitchFamily="18" charset="0"/>
                        </a:rPr>
                        <a:t>SUCCESS</a:t>
                      </a:r>
                    </a:p>
                  </a:txBody>
                  <a:tcPr anchor="ctr">
                    <a:solidFill>
                      <a:schemeClr val="bg1"/>
                    </a:solidFill>
                  </a:tcPr>
                </a:tc>
                <a:extLst>
                  <a:ext uri="{0D108BD9-81ED-4DB2-BD59-A6C34878D82A}">
                    <a16:rowId xmlns:a16="http://schemas.microsoft.com/office/drawing/2014/main" val="2643574511"/>
                  </a:ext>
                </a:extLst>
              </a:tr>
              <a:tr h="944678">
                <a:tc>
                  <a:txBody>
                    <a:bodyPr/>
                    <a:lstStyle/>
                    <a:p>
                      <a:r>
                        <a:rPr lang="en-US" sz="1600" b="1" dirty="0">
                          <a:solidFill>
                            <a:srgbClr val="FF0000"/>
                          </a:solidFill>
                          <a:latin typeface="Times New Roman" panose="02020603050405020304" pitchFamily="18" charset="0"/>
                          <a:cs typeface="Times New Roman" panose="02020603050405020304" pitchFamily="18" charset="0"/>
                        </a:rPr>
                        <a:t>Compatibility </a:t>
                      </a:r>
                    </a:p>
                  </a:txBody>
                  <a:tcPr anchor="ctr">
                    <a:solidFill>
                      <a:schemeClr val="bg1"/>
                    </a:solidFill>
                  </a:tcPr>
                </a:tc>
                <a:tc>
                  <a:txBody>
                    <a:bodyPr/>
                    <a:lstStyle/>
                    <a:p>
                      <a:r>
                        <a:rPr lang="en-US" sz="1600" smtClean="0">
                          <a:latin typeface="Times New Roman" panose="02020603050405020304" pitchFamily="18" charset="0"/>
                          <a:cs typeface="Times New Roman" panose="02020603050405020304" pitchFamily="18" charset="0"/>
                        </a:rPr>
                        <a:t>Android</a:t>
                      </a:r>
                      <a:r>
                        <a:rPr lang="en-US" sz="1600" baseline="0" smtClean="0">
                          <a:latin typeface="Times New Roman" panose="02020603050405020304" pitchFamily="18" charset="0"/>
                          <a:cs typeface="Times New Roman" panose="02020603050405020304" pitchFamily="18" charset="0"/>
                        </a:rPr>
                        <a:t> application should work on all android version after Android 4.4</a:t>
                      </a:r>
                      <a:endParaRPr lang="en-US" sz="1600" dirty="0">
                        <a:latin typeface="Times New Roman" panose="02020603050405020304" pitchFamily="18" charset="0"/>
                        <a:cs typeface="Times New Roman" panose="02020603050405020304" pitchFamily="18" charset="0"/>
                      </a:endParaRPr>
                    </a:p>
                  </a:txBody>
                  <a:tcPr anchor="ctr">
                    <a:solidFill>
                      <a:schemeClr val="bg1"/>
                    </a:solidFill>
                  </a:tcPr>
                </a:tc>
                <a:tc>
                  <a:txBody>
                    <a:bodyPr/>
                    <a:lstStyle/>
                    <a:p>
                      <a:pPr algn="ctr"/>
                      <a:r>
                        <a:rPr lang="en-US" sz="1600" smtClean="0">
                          <a:latin typeface="Times New Roman" panose="02020603050405020304" pitchFamily="18" charset="0"/>
                          <a:cs typeface="Times New Roman" panose="02020603050405020304" pitchFamily="18" charset="0"/>
                        </a:rPr>
                        <a:t>SUCCESS in Android</a:t>
                      </a:r>
                      <a:r>
                        <a:rPr lang="en-US" sz="1600" baseline="0" smtClean="0">
                          <a:latin typeface="Times New Roman" panose="02020603050405020304" pitchFamily="18" charset="0"/>
                          <a:cs typeface="Times New Roman" panose="02020603050405020304" pitchFamily="18" charset="0"/>
                        </a:rPr>
                        <a:t> 9.0</a:t>
                      </a:r>
                      <a:endParaRPr lang="en-US" sz="1600" dirty="0" smtClean="0">
                        <a:latin typeface="Times New Roman" panose="02020603050405020304" pitchFamily="18" charset="0"/>
                        <a:cs typeface="Times New Roman" panose="02020603050405020304" pitchFamily="18" charset="0"/>
                      </a:endParaRPr>
                    </a:p>
                    <a:p>
                      <a:pPr algn="ctr"/>
                      <a:r>
                        <a:rPr lang="en-US" sz="1600" smtClean="0">
                          <a:latin typeface="Times New Roman" panose="02020603050405020304" pitchFamily="18" charset="0"/>
                          <a:cs typeface="Times New Roman" panose="02020603050405020304" pitchFamily="18" charset="0"/>
                        </a:rPr>
                        <a:t>(Not</a:t>
                      </a:r>
                      <a:r>
                        <a:rPr lang="en-US" sz="1600" baseline="0" smtClean="0">
                          <a:latin typeface="Times New Roman" panose="02020603050405020304" pitchFamily="18" charset="0"/>
                          <a:cs typeface="Times New Roman" panose="02020603050405020304" pitchFamily="18" charset="0"/>
                        </a:rPr>
                        <a:t> tested in other android version</a:t>
                      </a:r>
                      <a:r>
                        <a:rPr lang="en-US" sz="160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nchor="ctr">
                    <a:solidFill>
                      <a:schemeClr val="bg1"/>
                    </a:solidFill>
                  </a:tcPr>
                </a:tc>
                <a:extLst>
                  <a:ext uri="{0D108BD9-81ED-4DB2-BD59-A6C34878D82A}">
                    <a16:rowId xmlns:a16="http://schemas.microsoft.com/office/drawing/2014/main" val="2237843160"/>
                  </a:ext>
                </a:extLst>
              </a:tr>
              <a:tr h="1325880">
                <a:tc>
                  <a:txBody>
                    <a:bodyPr/>
                    <a:lstStyle/>
                    <a:p>
                      <a:r>
                        <a:rPr lang="en-US" sz="1600" b="1" dirty="0">
                          <a:solidFill>
                            <a:srgbClr val="FF0000"/>
                          </a:solidFill>
                          <a:latin typeface="Times New Roman" panose="02020603050405020304" pitchFamily="18" charset="0"/>
                          <a:cs typeface="Times New Roman" panose="02020603050405020304" pitchFamily="18" charset="0"/>
                        </a:rPr>
                        <a:t>Speed </a:t>
                      </a:r>
                    </a:p>
                  </a:txBody>
                  <a:tcPr anchor="ctr">
                    <a:solidFill>
                      <a:schemeClr val="bg1"/>
                    </a:solidFill>
                  </a:tcPr>
                </a:tc>
                <a:tc>
                  <a:txBody>
                    <a:bodyPr/>
                    <a:lstStyle/>
                    <a:p>
                      <a:r>
                        <a:rPr lang="en-US" sz="160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application should run fast </a:t>
                      </a:r>
                      <a:r>
                        <a:rPr lang="en-US" sz="1600">
                          <a:latin typeface="Times New Roman" panose="02020603050405020304" pitchFamily="18" charset="0"/>
                          <a:cs typeface="Times New Roman" panose="02020603050405020304" pitchFamily="18" charset="0"/>
                        </a:rPr>
                        <a:t>and </a:t>
                      </a:r>
                      <a:r>
                        <a:rPr lang="en-US" sz="1600" smtClean="0">
                          <a:latin typeface="Times New Roman" panose="02020603050405020304" pitchFamily="18" charset="0"/>
                          <a:cs typeface="Times New Roman" panose="02020603050405020304" pitchFamily="18" charset="0"/>
                        </a:rPr>
                        <a:t>smoothly.</a:t>
                      </a:r>
                      <a:endParaRPr lang="en-US" sz="1600" dirty="0">
                        <a:latin typeface="Times New Roman" panose="02020603050405020304" pitchFamily="18" charset="0"/>
                        <a:cs typeface="Times New Roman" panose="02020603050405020304" pitchFamily="18" charset="0"/>
                      </a:endParaRPr>
                    </a:p>
                  </a:txBody>
                  <a:tcPr anchor="ctr">
                    <a:solidFill>
                      <a:schemeClr val="bg1"/>
                    </a:solidFill>
                  </a:tcPr>
                </a:tc>
                <a:tc>
                  <a:txBody>
                    <a:bodyPr/>
                    <a:lstStyle/>
                    <a:p>
                      <a:pPr algn="ctr"/>
                      <a:r>
                        <a:rPr lang="en-US" sz="1600" dirty="0" smtClean="0">
                          <a:latin typeface="Times New Roman" panose="02020603050405020304" pitchFamily="18" charset="0"/>
                          <a:cs typeface="Times New Roman" panose="02020603050405020304" pitchFamily="18" charset="0"/>
                        </a:rPr>
                        <a:t>SUCCESS</a:t>
                      </a:r>
                    </a:p>
                    <a:p>
                      <a:pPr algn="ctr"/>
                      <a:r>
                        <a:rPr lang="en-US" sz="1600" smtClean="0">
                          <a:latin typeface="Times New Roman" panose="02020603050405020304" pitchFamily="18" charset="0"/>
                          <a:cs typeface="Times New Roman" panose="02020603050405020304" pitchFamily="18" charset="0"/>
                        </a:rPr>
                        <a:t>(The</a:t>
                      </a:r>
                      <a:r>
                        <a:rPr lang="en-US" sz="1600" baseline="0" smtClean="0">
                          <a:latin typeface="Times New Roman" panose="02020603050405020304" pitchFamily="18" charset="0"/>
                          <a:cs typeface="Times New Roman" panose="02020603050405020304" pitchFamily="18" charset="0"/>
                        </a:rPr>
                        <a:t> speed depend a lot on where the server is located cause the API will handle request</a:t>
                      </a:r>
                      <a:r>
                        <a:rPr lang="en-US" sz="160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nchor="ctr">
                    <a:solidFill>
                      <a:schemeClr val="bg1"/>
                    </a:solidFill>
                  </a:tcPr>
                </a:tc>
                <a:extLst>
                  <a:ext uri="{0D108BD9-81ED-4DB2-BD59-A6C34878D82A}">
                    <a16:rowId xmlns:a16="http://schemas.microsoft.com/office/drawing/2014/main" val="2592447343"/>
                  </a:ext>
                </a:extLst>
              </a:tr>
              <a:tr h="726675">
                <a:tc>
                  <a:txBody>
                    <a:bodyPr/>
                    <a:lstStyle/>
                    <a:p>
                      <a:r>
                        <a:rPr lang="en-US" sz="1600" b="1" dirty="0">
                          <a:solidFill>
                            <a:srgbClr val="FF0000"/>
                          </a:solidFill>
                          <a:latin typeface="Times New Roman" panose="02020603050405020304" pitchFamily="18" charset="0"/>
                          <a:cs typeface="Times New Roman" panose="02020603050405020304" pitchFamily="18" charset="0"/>
                        </a:rPr>
                        <a:t>GUI Design </a:t>
                      </a:r>
                    </a:p>
                  </a:txBody>
                  <a:tcPr anchor="c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The GUI should be user-friendly, clear and simple</a:t>
                      </a:r>
                    </a:p>
                  </a:txBody>
                  <a:tcPr anchor="ctr">
                    <a:solidFill>
                      <a:schemeClr val="bg1"/>
                    </a:solidFill>
                  </a:tcPr>
                </a:tc>
                <a:tc>
                  <a:txBody>
                    <a:bodyPr/>
                    <a:lstStyle/>
                    <a:p>
                      <a:pPr algn="ctr"/>
                      <a:r>
                        <a:rPr lang="en-US" sz="1600" dirty="0">
                          <a:latin typeface="Times New Roman" panose="02020603050405020304" pitchFamily="18" charset="0"/>
                          <a:cs typeface="Times New Roman" panose="02020603050405020304" pitchFamily="18" charset="0"/>
                        </a:rPr>
                        <a:t>SUCCESS</a:t>
                      </a:r>
                    </a:p>
                  </a:txBody>
                  <a:tcPr anchor="ctr">
                    <a:solidFill>
                      <a:schemeClr val="bg1"/>
                    </a:solidFill>
                  </a:tcPr>
                </a:tc>
                <a:extLst>
                  <a:ext uri="{0D108BD9-81ED-4DB2-BD59-A6C34878D82A}">
                    <a16:rowId xmlns:a16="http://schemas.microsoft.com/office/drawing/2014/main" val="3497352343"/>
                  </a:ext>
                </a:extLst>
              </a:tr>
            </a:tbl>
          </a:graphicData>
        </a:graphic>
      </p:graphicFrame>
    </p:spTree>
    <p:extLst>
      <p:ext uri="{BB962C8B-B14F-4D97-AF65-F5344CB8AC3E}">
        <p14:creationId xmlns:p14="http://schemas.microsoft.com/office/powerpoint/2010/main" val="42590141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12</a:t>
            </a:fld>
            <a:endParaRPr lang="en-US" dirty="0"/>
          </a:p>
        </p:txBody>
      </p:sp>
      <p:sp>
        <p:nvSpPr>
          <p:cNvPr id="8" name="Title 1"/>
          <p:cNvSpPr>
            <a:spLocks noGrp="1"/>
          </p:cNvSpPr>
          <p:nvPr>
            <p:ph type="title"/>
          </p:nvPr>
        </p:nvSpPr>
        <p:spPr>
          <a:xfrm>
            <a:off x="304800" y="76200"/>
            <a:ext cx="8610600" cy="609600"/>
          </a:xfrm>
        </p:spPr>
        <p:txBody>
          <a:bodyPr/>
          <a:lstStyle/>
          <a:p>
            <a:pPr algn="ctr"/>
            <a:r>
              <a:rPr lang="en-US" altLang="en-US" sz="2800" dirty="0" smtClean="0">
                <a:latin typeface="Times New Roman" panose="02020603050405020304" pitchFamily="18" charset="0"/>
                <a:ea typeface="Gulim" panose="020B0600000101010101" pitchFamily="34" charset="-127"/>
                <a:cs typeface="Times New Roman" panose="02020603050405020304" pitchFamily="18" charset="0"/>
              </a:rPr>
              <a:t>    	</a:t>
            </a:r>
            <a:r>
              <a:rPr lang="en-US" altLang="ko-KR" sz="3200" dirty="0" smtClean="0">
                <a:latin typeface="Times New Roman" panose="02020603050405020304" pitchFamily="18" charset="0"/>
                <a:ea typeface="Gulim" panose="020B0600000101010101" pitchFamily="34" charset="-127"/>
                <a:cs typeface="Times New Roman" panose="02020603050405020304" pitchFamily="18" charset="0"/>
              </a:rPr>
              <a:t>Conclusion</a:t>
            </a:r>
            <a:endParaRPr lang="en-US" altLang="ko-KR" sz="3200" dirty="0">
              <a:latin typeface="Times New Roman" panose="02020603050405020304" pitchFamily="18" charset="0"/>
              <a:ea typeface="Gulim" panose="020B0600000101010101" pitchFamily="34" charset="-127"/>
              <a:cs typeface="Times New Roman" panose="02020603050405020304" pitchFamily="18" charset="0"/>
            </a:endParaRPr>
          </a:p>
        </p:txBody>
      </p:sp>
      <p:sp>
        <p:nvSpPr>
          <p:cNvPr id="6" name="TextBox 5">
            <a:extLst>
              <a:ext uri="{FF2B5EF4-FFF2-40B4-BE49-F238E27FC236}">
                <a16:creationId xmlns:a16="http://schemas.microsoft.com/office/drawing/2014/main" id="{FC59B8FC-8A00-4F8F-B837-B2EF91235B29}"/>
              </a:ext>
            </a:extLst>
          </p:cNvPr>
          <p:cNvSpPr txBox="1"/>
          <p:nvPr/>
        </p:nvSpPr>
        <p:spPr>
          <a:xfrm>
            <a:off x="20444" y="824717"/>
            <a:ext cx="8915400" cy="4893647"/>
          </a:xfrm>
          <a:prstGeom prst="rect">
            <a:avLst/>
          </a:prstGeom>
          <a:noFill/>
        </p:spPr>
        <p:txBody>
          <a:bodyPr wrap="square" rtlCol="0">
            <a:spAutoFit/>
          </a:bodyPr>
          <a:lstStyle/>
          <a:p>
            <a:pPr marL="285750" indent="-285750" algn="just">
              <a:lnSpc>
                <a:spcPct val="100000"/>
              </a:lnSpc>
              <a:spcBef>
                <a:spcPts val="0"/>
              </a:spcBef>
              <a:buFont typeface="Wingdings" panose="05000000000000000000" pitchFamily="2" charset="2"/>
              <a:buChar char="v"/>
            </a:pPr>
            <a:r>
              <a:rPr lang="en-US" sz="2400" b="1" dirty="0">
                <a:solidFill>
                  <a:srgbClr val="00B050"/>
                </a:solidFill>
                <a:latin typeface="Times New Roman" panose="02020603050405020304" pitchFamily="18" charset="0"/>
                <a:cs typeface="Times New Roman" panose="02020603050405020304" pitchFamily="18" charset="0"/>
              </a:rPr>
              <a:t>Upside:</a:t>
            </a:r>
          </a:p>
          <a:p>
            <a:pPr marL="800100" lvl="1" indent="-342900" algn="just">
              <a:lnSpc>
                <a:spcPct val="100000"/>
              </a:lnSpc>
              <a:spcBef>
                <a:spcPts val="0"/>
              </a:spcBef>
              <a:buFont typeface="Courier New" panose="02070309020205020404" pitchFamily="49" charset="0"/>
              <a:buChar char="o"/>
            </a:pPr>
            <a:r>
              <a:rPr lang="en-US" sz="2400" smtClean="0">
                <a:latin typeface="Times New Roman" panose="02020603050405020304" pitchFamily="18" charset="0"/>
                <a:cs typeface="Times New Roman" panose="02020603050405020304" pitchFamily="18" charset="0"/>
              </a:rPr>
              <a:t>The HKTT storesatisfies </a:t>
            </a:r>
            <a:r>
              <a:rPr lang="en-US" sz="2400" dirty="0">
                <a:latin typeface="Times New Roman" panose="02020603050405020304" pitchFamily="18" charset="0"/>
                <a:cs typeface="Times New Roman" panose="02020603050405020304" pitchFamily="18" charset="0"/>
              </a:rPr>
              <a:t>all of the indicated </a:t>
            </a:r>
            <a:r>
              <a:rPr lang="en-US" sz="2400">
                <a:latin typeface="Times New Roman" panose="02020603050405020304" pitchFamily="18" charset="0"/>
                <a:cs typeface="Times New Roman" panose="02020603050405020304" pitchFamily="18" charset="0"/>
              </a:rPr>
              <a:t>requirement </a:t>
            </a:r>
            <a:r>
              <a:rPr lang="en-US" sz="2400" smtClean="0">
                <a:latin typeface="Times New Roman" panose="02020603050405020304" pitchFamily="18" charset="0"/>
                <a:cs typeface="Times New Roman" panose="02020603050405020304" pitchFamily="18" charset="0"/>
              </a:rPr>
              <a:t>for both admin management and customer.</a:t>
            </a:r>
          </a:p>
          <a:p>
            <a:pPr marL="285750" indent="-285750" algn="just">
              <a:lnSpc>
                <a:spcPct val="100000"/>
              </a:lnSpc>
              <a:spcBef>
                <a:spcPts val="0"/>
              </a:spcBef>
              <a:buFont typeface="Wingdings" panose="05000000000000000000" pitchFamily="2" charset="2"/>
              <a:buChar char="v"/>
            </a:pPr>
            <a:r>
              <a:rPr lang="en-US" sz="2400" smtClean="0">
                <a:solidFill>
                  <a:srgbClr val="C00000"/>
                </a:solidFill>
                <a:latin typeface="Times New Roman" panose="02020603050405020304" pitchFamily="18" charset="0"/>
                <a:cs typeface="Times New Roman" panose="02020603050405020304" pitchFamily="18" charset="0"/>
              </a:rPr>
              <a:t>Downside:</a:t>
            </a:r>
          </a:p>
          <a:p>
            <a:pPr marL="800100" lvl="1" indent="-342900" algn="just">
              <a:lnSpc>
                <a:spcPct val="100000"/>
              </a:lnSpc>
              <a:buFont typeface="Courier New" panose="02070309020205020404" pitchFamily="49" charset="0"/>
              <a:buChar char="o"/>
            </a:pPr>
            <a:r>
              <a:rPr lang="en-US" sz="2400" smtClean="0">
                <a:latin typeface="Times New Roman" panose="02020603050405020304" pitchFamily="18" charset="0"/>
                <a:cs typeface="Times New Roman" panose="02020603050405020304" pitchFamily="18" charset="0"/>
              </a:rPr>
              <a:t>Report take a lot of time to generate PDF file.</a:t>
            </a:r>
          </a:p>
          <a:p>
            <a:pPr marL="285750" indent="-285750" algn="just">
              <a:lnSpc>
                <a:spcPct val="100000"/>
              </a:lnSpc>
              <a:spcBef>
                <a:spcPts val="0"/>
              </a:spcBef>
              <a:buFont typeface="Wingdings" panose="05000000000000000000" pitchFamily="2" charset="2"/>
              <a:buChar char="v"/>
            </a:pPr>
            <a:r>
              <a:rPr lang="en-US" sz="2400" smtClean="0">
                <a:solidFill>
                  <a:srgbClr val="9F1D8C"/>
                </a:solidFill>
                <a:latin typeface="Times New Roman" panose="02020603050405020304" pitchFamily="18" charset="0"/>
                <a:cs typeface="Times New Roman" panose="02020603050405020304" pitchFamily="18" charset="0"/>
              </a:rPr>
              <a:t>Future </a:t>
            </a:r>
            <a:r>
              <a:rPr lang="en-US" sz="2400" dirty="0">
                <a:solidFill>
                  <a:srgbClr val="9F1D8C"/>
                </a:solidFill>
                <a:latin typeface="Times New Roman" panose="02020603050405020304" pitchFamily="18" charset="0"/>
                <a:cs typeface="Times New Roman" panose="02020603050405020304" pitchFamily="18" charset="0"/>
              </a:rPr>
              <a:t>update:</a:t>
            </a:r>
          </a:p>
          <a:p>
            <a:pPr marL="800100" lvl="1" indent="-342900" algn="just">
              <a:lnSpc>
                <a:spcPct val="10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The performance of all the webpages and components will be optimized.</a:t>
            </a:r>
          </a:p>
          <a:p>
            <a:pPr marL="800100" lvl="1" indent="-342900" algn="just">
              <a:lnSpc>
                <a:spcPct val="10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The internationalization will be added to be readable to foreign visitors</a:t>
            </a:r>
            <a:r>
              <a:rPr lang="en-US" sz="240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800100" lvl="1" indent="-342900" algn="just">
              <a:lnSpc>
                <a:spcPct val="100000"/>
              </a:lnSpc>
              <a:buFont typeface="Courier New" panose="02070309020205020404" pitchFamily="49" charset="0"/>
              <a:buChar char="o"/>
            </a:pPr>
            <a:r>
              <a:rPr lang="en-US" sz="2400" smtClean="0">
                <a:latin typeface="Times New Roman" panose="02020603050405020304" pitchFamily="18" charset="0"/>
                <a:cs typeface="Times New Roman" panose="02020603050405020304" pitchFamily="18" charset="0"/>
              </a:rPr>
              <a:t>Review product after ordered is done.</a:t>
            </a:r>
          </a:p>
        </p:txBody>
      </p:sp>
    </p:spTree>
    <p:extLst>
      <p:ext uri="{BB962C8B-B14F-4D97-AF65-F5344CB8AC3E}">
        <p14:creationId xmlns:p14="http://schemas.microsoft.com/office/powerpoint/2010/main" val="23465558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13</a:t>
            </a:fld>
            <a:endParaRPr lang="en-US" dirty="0"/>
          </a:p>
        </p:txBody>
      </p:sp>
      <p:sp>
        <p:nvSpPr>
          <p:cNvPr id="8" name="Title 1"/>
          <p:cNvSpPr>
            <a:spLocks noGrp="1"/>
          </p:cNvSpPr>
          <p:nvPr>
            <p:ph type="title"/>
          </p:nvPr>
        </p:nvSpPr>
        <p:spPr>
          <a:xfrm>
            <a:off x="304800" y="76200"/>
            <a:ext cx="8610600" cy="609600"/>
          </a:xfrm>
        </p:spPr>
        <p:txBody>
          <a:bodyPr/>
          <a:lstStyle/>
          <a:p>
            <a:pPr lvl="1" algn="ctr"/>
            <a:r>
              <a:rPr lang="en-US" altLang="en-US" sz="2800" dirty="0" smtClean="0">
                <a:latin typeface="Times New Roman" panose="02020603050405020304" pitchFamily="18" charset="0"/>
                <a:ea typeface="Gulim" panose="020B0600000101010101" pitchFamily="34" charset="-127"/>
                <a:cs typeface="Times New Roman" panose="02020603050405020304" pitchFamily="18" charset="0"/>
              </a:rPr>
              <a:t>    	</a:t>
            </a:r>
            <a:r>
              <a:rPr lang="en-US" altLang="ko-KR" sz="3200" dirty="0">
                <a:latin typeface="Times New Roman" panose="02020603050405020304" pitchFamily="18" charset="0"/>
                <a:ea typeface="Gulim" panose="020B0600000101010101" pitchFamily="34" charset="-127"/>
                <a:cs typeface="Times New Roman" panose="02020603050405020304" pitchFamily="18" charset="0"/>
              </a:rPr>
              <a:t> D</a:t>
            </a:r>
            <a:r>
              <a:rPr lang="en-US" altLang="ko-KR" sz="3200" dirty="0" smtClean="0">
                <a:latin typeface="Times New Roman" panose="02020603050405020304" pitchFamily="18" charset="0"/>
                <a:ea typeface="Gulim" panose="020B0600000101010101" pitchFamily="34" charset="-127"/>
                <a:cs typeface="Times New Roman" panose="02020603050405020304" pitchFamily="18" charset="0"/>
              </a:rPr>
              <a:t>evelopment</a:t>
            </a:r>
            <a:endParaRPr lang="en-US" altLang="en-US" sz="3200" dirty="0" smtClean="0">
              <a:latin typeface="Times New Roman" panose="02020603050405020304" pitchFamily="18" charset="0"/>
              <a:ea typeface="Gulim" panose="020B0600000101010101" pitchFamily="34" charset="-127"/>
              <a:cs typeface="Times New Roman" panose="02020603050405020304" pitchFamily="18" charset="0"/>
            </a:endParaRPr>
          </a:p>
        </p:txBody>
      </p:sp>
      <p:sp>
        <p:nvSpPr>
          <p:cNvPr id="2" name="TextBox 1"/>
          <p:cNvSpPr txBox="1"/>
          <p:nvPr/>
        </p:nvSpPr>
        <p:spPr>
          <a:xfrm>
            <a:off x="914400" y="1098654"/>
            <a:ext cx="5715000" cy="5530745"/>
          </a:xfrm>
          <a:prstGeom prst="rect">
            <a:avLst/>
          </a:prstGeom>
          <a:noFill/>
        </p:spPr>
        <p:txBody>
          <a:bodyPr wrap="square" rtlCol="0">
            <a:spAutoFit/>
          </a:bodyPr>
          <a:lstStyle/>
          <a:p>
            <a:r>
              <a:rPr lang="en-US" sz="1800" smtClean="0">
                <a:latin typeface="Times New Roman" panose="02020603050405020304" pitchFamily="18" charset="0"/>
                <a:cs typeface="Times New Roman" panose="02020603050405020304" pitchFamily="18" charset="0"/>
              </a:rPr>
              <a:t>Technologies used in development:</a:t>
            </a:r>
          </a:p>
          <a:p>
            <a:pPr marL="342900" lvl="0" indent="-342900">
              <a:buAutoNum type="arabicPeriod"/>
            </a:pPr>
            <a:r>
              <a:rPr lang="en-US" sz="1800" smtClean="0">
                <a:latin typeface="Times New Roman" panose="02020603050405020304" pitchFamily="18" charset="0"/>
                <a:cs typeface="Times New Roman" panose="02020603050405020304" pitchFamily="18" charset="0"/>
              </a:rPr>
              <a:t>Admin website:</a:t>
            </a:r>
          </a:p>
          <a:p>
            <a:pPr lvl="1"/>
            <a:r>
              <a:rPr lang="en-US" sz="1800">
                <a:latin typeface="Times New Roman" panose="02020603050405020304" pitchFamily="18" charset="0"/>
                <a:cs typeface="Times New Roman" panose="02020603050405020304" pitchFamily="18" charset="0"/>
              </a:rPr>
              <a:t>- Boostrap</a:t>
            </a:r>
          </a:p>
          <a:p>
            <a:pPr lvl="1"/>
            <a:r>
              <a:rPr lang="en-US" sz="1800">
                <a:latin typeface="Times New Roman" panose="02020603050405020304" pitchFamily="18" charset="0"/>
                <a:cs typeface="Times New Roman" panose="02020603050405020304" pitchFamily="18" charset="0"/>
              </a:rPr>
              <a:t>- Jquery</a:t>
            </a:r>
          </a:p>
          <a:p>
            <a:pPr lvl="1"/>
            <a:r>
              <a:rPr lang="en-US" sz="1800">
                <a:latin typeface="Times New Roman" panose="02020603050405020304" pitchFamily="18" charset="0"/>
                <a:cs typeface="Times New Roman" panose="02020603050405020304" pitchFamily="18" charset="0"/>
              </a:rPr>
              <a:t>- JSP Servlet</a:t>
            </a:r>
          </a:p>
          <a:p>
            <a:pPr lvl="1"/>
            <a:r>
              <a:rPr lang="en-US" sz="1800">
                <a:latin typeface="Times New Roman" panose="02020603050405020304" pitchFamily="18" charset="0"/>
                <a:cs typeface="Times New Roman" panose="02020603050405020304" pitchFamily="18" charset="0"/>
              </a:rPr>
              <a:t>- Maven</a:t>
            </a:r>
          </a:p>
          <a:p>
            <a:pPr lvl="1"/>
            <a:r>
              <a:rPr lang="en-US" sz="1800">
                <a:latin typeface="Times New Roman" panose="02020603050405020304" pitchFamily="18" charset="0"/>
                <a:cs typeface="Times New Roman" panose="02020603050405020304" pitchFamily="18" charset="0"/>
              </a:rPr>
              <a:t>- Cloudinary</a:t>
            </a:r>
          </a:p>
          <a:p>
            <a:pPr lvl="1"/>
            <a:r>
              <a:rPr lang="en-US" sz="1800">
                <a:latin typeface="Times New Roman" panose="02020603050405020304" pitchFamily="18" charset="0"/>
                <a:cs typeface="Times New Roman" panose="02020603050405020304" pitchFamily="18" charset="0"/>
              </a:rPr>
              <a:t>- Jasper report</a:t>
            </a:r>
            <a:endParaRPr lang="en-US" sz="1800" smtClean="0">
              <a:latin typeface="Times New Roman" panose="02020603050405020304" pitchFamily="18" charset="0"/>
              <a:cs typeface="Times New Roman" panose="02020603050405020304" pitchFamily="18" charset="0"/>
            </a:endParaRPr>
          </a:p>
          <a:p>
            <a:pPr marL="342900" lvl="0" indent="-342900">
              <a:buAutoNum type="arabicPeriod"/>
            </a:pPr>
            <a:r>
              <a:rPr lang="en-US" sz="1800" smtClean="0">
                <a:latin typeface="Times New Roman" panose="02020603050405020304" pitchFamily="18" charset="0"/>
                <a:cs typeface="Times New Roman" panose="02020603050405020304" pitchFamily="18" charset="0"/>
              </a:rPr>
              <a:t>API</a:t>
            </a:r>
          </a:p>
          <a:p>
            <a:pPr lvl="1"/>
            <a:r>
              <a:rPr lang="en-US" sz="1800" smtClean="0">
                <a:latin typeface="Times New Roman" panose="02020603050405020304" pitchFamily="18" charset="0"/>
                <a:cs typeface="Times New Roman" panose="02020603050405020304" pitchFamily="18" charset="0"/>
              </a:rPr>
              <a:t>- </a:t>
            </a:r>
            <a:r>
              <a:rPr lang="en-US" sz="1800">
                <a:latin typeface="Times New Roman" panose="02020603050405020304" pitchFamily="18" charset="0"/>
                <a:cs typeface="Times New Roman" panose="02020603050405020304" pitchFamily="18" charset="0"/>
              </a:rPr>
              <a:t>ASP.NET Core API</a:t>
            </a:r>
          </a:p>
          <a:p>
            <a:pPr marL="342900" lvl="0" indent="-342900">
              <a:buAutoNum type="arabicPeriod"/>
            </a:pPr>
            <a:r>
              <a:rPr lang="en-US" sz="1800" smtClean="0">
                <a:latin typeface="Times New Roman" panose="02020603050405020304" pitchFamily="18" charset="0"/>
                <a:cs typeface="Times New Roman" panose="02020603050405020304" pitchFamily="18" charset="0"/>
              </a:rPr>
              <a:t>Android application</a:t>
            </a:r>
          </a:p>
          <a:p>
            <a:pPr lvl="1"/>
            <a:r>
              <a:rPr lang="en-US" sz="1800" smtClean="0">
                <a:latin typeface="Times New Roman" panose="02020603050405020304" pitchFamily="18" charset="0"/>
                <a:cs typeface="Times New Roman" panose="02020603050405020304" pitchFamily="18" charset="0"/>
              </a:rPr>
              <a:t>- </a:t>
            </a:r>
            <a:r>
              <a:rPr lang="en-US" sz="1800">
                <a:latin typeface="Times New Roman" panose="02020603050405020304" pitchFamily="18" charset="0"/>
                <a:cs typeface="Times New Roman" panose="02020603050405020304" pitchFamily="18" charset="0"/>
              </a:rPr>
              <a:t>Android Studio</a:t>
            </a:r>
          </a:p>
          <a:p>
            <a:pPr lvl="1"/>
            <a:r>
              <a:rPr lang="en-US" sz="1800">
                <a:latin typeface="Times New Roman" panose="02020603050405020304" pitchFamily="18" charset="0"/>
                <a:cs typeface="Times New Roman" panose="02020603050405020304" pitchFamily="18" charset="0"/>
              </a:rPr>
              <a:t>+ Retrofit</a:t>
            </a:r>
          </a:p>
          <a:p>
            <a:pPr lvl="1"/>
            <a:r>
              <a:rPr lang="en-US" sz="1800">
                <a:latin typeface="Times New Roman" panose="02020603050405020304" pitchFamily="18" charset="0"/>
                <a:cs typeface="Times New Roman" panose="02020603050405020304" pitchFamily="18" charset="0"/>
              </a:rPr>
              <a:t>+ Recycler view</a:t>
            </a:r>
          </a:p>
          <a:p>
            <a:pPr lvl="1"/>
            <a:r>
              <a:rPr lang="en-US" sz="1800">
                <a:latin typeface="Times New Roman" panose="02020603050405020304" pitchFamily="18" charset="0"/>
                <a:cs typeface="Times New Roman" panose="02020603050405020304" pitchFamily="18" charset="0"/>
              </a:rPr>
              <a:t>+ Picasso</a:t>
            </a:r>
          </a:p>
          <a:p>
            <a:pPr lvl="1"/>
            <a:r>
              <a:rPr lang="en-US" sz="1800">
                <a:latin typeface="Times New Roman" panose="02020603050405020304" pitchFamily="18" charset="0"/>
                <a:cs typeface="Times New Roman" panose="02020603050405020304" pitchFamily="18" charset="0"/>
              </a:rPr>
              <a:t>+ Gson</a:t>
            </a:r>
          </a:p>
          <a:p>
            <a:endParaRPr lang="en-US"/>
          </a:p>
        </p:txBody>
      </p:sp>
    </p:spTree>
    <p:extLst>
      <p:ext uri="{BB962C8B-B14F-4D97-AF65-F5344CB8AC3E}">
        <p14:creationId xmlns:p14="http://schemas.microsoft.com/office/powerpoint/2010/main" val="17512985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14</a:t>
            </a:fld>
            <a:endParaRPr lang="en-US" dirty="0"/>
          </a:p>
        </p:txBody>
      </p:sp>
      <p:sp>
        <p:nvSpPr>
          <p:cNvPr id="8" name="Title 1"/>
          <p:cNvSpPr>
            <a:spLocks noGrp="1"/>
          </p:cNvSpPr>
          <p:nvPr>
            <p:ph type="title"/>
          </p:nvPr>
        </p:nvSpPr>
        <p:spPr>
          <a:xfrm>
            <a:off x="304800" y="76200"/>
            <a:ext cx="8610600" cy="609600"/>
          </a:xfrm>
        </p:spPr>
        <p:txBody>
          <a:bodyPr/>
          <a:lstStyle/>
          <a:p>
            <a:pPr lvl="1" algn="ctr"/>
            <a:r>
              <a:rPr lang="en-US" altLang="en-US" sz="3200" dirty="0" smtClean="0">
                <a:latin typeface="Times New Roman" panose="02020603050405020304" pitchFamily="18" charset="0"/>
                <a:cs typeface="Times New Roman" panose="02020603050405020304" pitchFamily="18" charset="0"/>
              </a:rPr>
              <a:t>Task List</a:t>
            </a:r>
            <a:endParaRPr lang="en-US" altLang="en-US" sz="3200" dirty="0" smtClean="0">
              <a:latin typeface="Times New Roman" panose="02020603050405020304" pitchFamily="18" charset="0"/>
              <a:ea typeface="Gulim" panose="020B0600000101010101" pitchFamily="34" charset="-127"/>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850398248"/>
              </p:ext>
            </p:extLst>
          </p:nvPr>
        </p:nvGraphicFramePr>
        <p:xfrm>
          <a:off x="609599" y="723605"/>
          <a:ext cx="7924802" cy="5905794"/>
        </p:xfrm>
        <a:graphic>
          <a:graphicData uri="http://schemas.openxmlformats.org/drawingml/2006/table">
            <a:tbl>
              <a:tblPr firstRow="1" firstCol="1" bandRow="1">
                <a:tableStyleId>{5C22544A-7EE6-4342-B048-85BDC9FD1C3A}</a:tableStyleId>
              </a:tblPr>
              <a:tblGrid>
                <a:gridCol w="507429">
                  <a:extLst>
                    <a:ext uri="{9D8B030D-6E8A-4147-A177-3AD203B41FA5}">
                      <a16:colId xmlns:a16="http://schemas.microsoft.com/office/drawing/2014/main" val="4175069873"/>
                    </a:ext>
                  </a:extLst>
                </a:gridCol>
                <a:gridCol w="584557">
                  <a:extLst>
                    <a:ext uri="{9D8B030D-6E8A-4147-A177-3AD203B41FA5}">
                      <a16:colId xmlns:a16="http://schemas.microsoft.com/office/drawing/2014/main" val="3925383655"/>
                    </a:ext>
                  </a:extLst>
                </a:gridCol>
                <a:gridCol w="2153929">
                  <a:extLst>
                    <a:ext uri="{9D8B030D-6E8A-4147-A177-3AD203B41FA5}">
                      <a16:colId xmlns:a16="http://schemas.microsoft.com/office/drawing/2014/main" val="418315981"/>
                    </a:ext>
                  </a:extLst>
                </a:gridCol>
                <a:gridCol w="695785">
                  <a:extLst>
                    <a:ext uri="{9D8B030D-6E8A-4147-A177-3AD203B41FA5}">
                      <a16:colId xmlns:a16="http://schemas.microsoft.com/office/drawing/2014/main" val="3249307219"/>
                    </a:ext>
                  </a:extLst>
                </a:gridCol>
                <a:gridCol w="874402">
                  <a:extLst>
                    <a:ext uri="{9D8B030D-6E8A-4147-A177-3AD203B41FA5}">
                      <a16:colId xmlns:a16="http://schemas.microsoft.com/office/drawing/2014/main" val="1618258054"/>
                    </a:ext>
                  </a:extLst>
                </a:gridCol>
                <a:gridCol w="2121452">
                  <a:extLst>
                    <a:ext uri="{9D8B030D-6E8A-4147-A177-3AD203B41FA5}">
                      <a16:colId xmlns:a16="http://schemas.microsoft.com/office/drawing/2014/main" val="3820052612"/>
                    </a:ext>
                  </a:extLst>
                </a:gridCol>
                <a:gridCol w="987248">
                  <a:extLst>
                    <a:ext uri="{9D8B030D-6E8A-4147-A177-3AD203B41FA5}">
                      <a16:colId xmlns:a16="http://schemas.microsoft.com/office/drawing/2014/main" val="1388112218"/>
                    </a:ext>
                  </a:extLst>
                </a:gridCol>
              </a:tblGrid>
              <a:tr h="447797">
                <a:tc gridSpan="2">
                  <a:txBody>
                    <a:bodyPr/>
                    <a:lstStyle/>
                    <a:p>
                      <a:pPr marL="0" marR="0" algn="ctr">
                        <a:lnSpc>
                          <a:spcPct val="100000"/>
                        </a:lnSpc>
                        <a:spcBef>
                          <a:spcPts val="0"/>
                        </a:spcBef>
                        <a:spcAft>
                          <a:spcPts val="0"/>
                        </a:spcAft>
                      </a:pPr>
                      <a:r>
                        <a:rPr lang="en-GB" sz="1200">
                          <a:effectLst/>
                          <a:latin typeface="Times New Roman" panose="02020603050405020304" pitchFamily="18" charset="0"/>
                          <a:cs typeface="Times New Roman" panose="02020603050405020304" pitchFamily="18" charset="0"/>
                        </a:rPr>
                        <a:t>Project Ref. No: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794" marR="33794" marT="21158" marB="21158" anchor="ctr"/>
                </a:tc>
                <a:tc hMerge="1">
                  <a:txBody>
                    <a:bodyPr/>
                    <a:lstStyle/>
                    <a:p>
                      <a:endParaRPr lang="en-US"/>
                    </a:p>
                  </a:txBody>
                  <a:tcPr/>
                </a:tc>
                <a:tc>
                  <a:txBody>
                    <a:bodyPr/>
                    <a:lstStyle/>
                    <a:p>
                      <a:pPr marL="0" marR="0" algn="ctr">
                        <a:lnSpc>
                          <a:spcPct val="100000"/>
                        </a:lnSpc>
                        <a:spcBef>
                          <a:spcPts val="0"/>
                        </a:spcBef>
                        <a:spcAft>
                          <a:spcPts val="0"/>
                        </a:spcAft>
                      </a:pPr>
                      <a:r>
                        <a:rPr lang="en-GB" sz="1200">
                          <a:effectLst/>
                          <a:latin typeface="Times New Roman" panose="02020603050405020304" pitchFamily="18" charset="0"/>
                          <a:cs typeface="Times New Roman" panose="02020603050405020304" pitchFamily="18" charset="0"/>
                        </a:rPr>
                        <a:t>Project Title:</a:t>
                      </a:r>
                      <a:endParaRPr lang="en-US" sz="1200">
                        <a:effectLst/>
                        <a:latin typeface="Times New Roman" panose="02020603050405020304" pitchFamily="18" charset="0"/>
                        <a:cs typeface="Times New Roman" panose="02020603050405020304" pitchFamily="18" charset="0"/>
                      </a:endParaRPr>
                    </a:p>
                    <a:p>
                      <a:pPr marL="0" marR="0" algn="ctr">
                        <a:lnSpc>
                          <a:spcPct val="100000"/>
                        </a:lnSpc>
                        <a:spcBef>
                          <a:spcPts val="0"/>
                        </a:spcBef>
                        <a:spcAft>
                          <a:spcPts val="0"/>
                        </a:spcAft>
                      </a:pPr>
                      <a:r>
                        <a:rPr lang="en-GB" sz="1200">
                          <a:effectLst/>
                          <a:latin typeface="Times New Roman" panose="02020603050405020304" pitchFamily="18" charset="0"/>
                          <a:cs typeface="Times New Roman" panose="02020603050405020304" pitchFamily="18" charset="0"/>
                        </a:rPr>
                        <a:t>HKTT Store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794" marR="33794" marT="21158" marB="21158" anchor="ctr"/>
                </a:tc>
                <a:tc gridSpan="4">
                  <a:txBody>
                    <a:bodyPr/>
                    <a:lstStyle/>
                    <a:p>
                      <a:pPr marL="0" marR="0" algn="ctr">
                        <a:lnSpc>
                          <a:spcPct val="100000"/>
                        </a:lnSpc>
                        <a:spcBef>
                          <a:spcPts val="0"/>
                        </a:spcBef>
                        <a:spcAft>
                          <a:spcPts val="0"/>
                        </a:spcAft>
                      </a:pPr>
                      <a:r>
                        <a:rPr lang="en-GB" sz="1200">
                          <a:effectLst/>
                          <a:latin typeface="Times New Roman" panose="02020603050405020304" pitchFamily="18" charset="0"/>
                          <a:cs typeface="Times New Roman" panose="02020603050405020304" pitchFamily="18" charset="0"/>
                        </a:rPr>
                        <a:t>Date of Preparation of Activity Plan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794" marR="33794" marT="21158" marB="21158"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66830666"/>
                  </a:ext>
                </a:extLst>
              </a:tr>
              <a:tr h="447797">
                <a:tc>
                  <a:txBody>
                    <a:bodyPr/>
                    <a:lstStyle/>
                    <a:p>
                      <a:pPr marL="0" marR="0" algn="ctr">
                        <a:lnSpc>
                          <a:spcPct val="100000"/>
                        </a:lnSpc>
                        <a:spcBef>
                          <a:spcPts val="0"/>
                        </a:spcBef>
                        <a:spcAft>
                          <a:spcPts val="0"/>
                        </a:spcAft>
                      </a:pPr>
                      <a:r>
                        <a:rPr lang="en-GB" sz="1200">
                          <a:effectLst/>
                          <a:latin typeface="Times New Roman" panose="02020603050405020304" pitchFamily="18" charset="0"/>
                          <a:cs typeface="Times New Roman" panose="02020603050405020304" pitchFamily="18" charset="0"/>
                        </a:rPr>
                        <a:t>No.</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794" marR="33794" marT="21158" marB="21158" anchor="ctr"/>
                </a:tc>
                <a:tc>
                  <a:txBody>
                    <a:bodyPr/>
                    <a:lstStyle/>
                    <a:p>
                      <a:pPr marL="0" marR="0" algn="ctr">
                        <a:lnSpc>
                          <a:spcPct val="100000"/>
                        </a:lnSpc>
                        <a:spcBef>
                          <a:spcPts val="0"/>
                        </a:spcBef>
                        <a:spcAft>
                          <a:spcPts val="0"/>
                        </a:spcAft>
                      </a:pPr>
                      <a:r>
                        <a:rPr lang="en-GB" sz="1200">
                          <a:effectLst/>
                          <a:latin typeface="Times New Roman" panose="02020603050405020304" pitchFamily="18" charset="0"/>
                          <a:cs typeface="Times New Roman" panose="02020603050405020304" pitchFamily="18" charset="0"/>
                        </a:rPr>
                        <a:t>Task</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794" marR="33794" marT="21158" marB="21158" anchor="ctr"/>
                </a:tc>
                <a:tc>
                  <a:txBody>
                    <a:bodyPr/>
                    <a:lstStyle/>
                    <a:p>
                      <a:pPr marL="0" marR="0" algn="ctr">
                        <a:lnSpc>
                          <a:spcPct val="100000"/>
                        </a:lnSpc>
                        <a:spcBef>
                          <a:spcPts val="0"/>
                        </a:spcBef>
                        <a:spcAft>
                          <a:spcPts val="0"/>
                        </a:spcAft>
                      </a:pPr>
                      <a:r>
                        <a:rPr lang="en-GB" sz="1200">
                          <a:effectLst/>
                          <a:latin typeface="Times New Roman" panose="02020603050405020304" pitchFamily="18" charset="0"/>
                          <a:cs typeface="Times New Roman" panose="02020603050405020304" pitchFamily="18" charset="0"/>
                        </a:rPr>
                        <a:t>Description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794" marR="33794" marT="21158" marB="21158" anchor="ctr"/>
                </a:tc>
                <a:tc>
                  <a:txBody>
                    <a:bodyPr/>
                    <a:lstStyle/>
                    <a:p>
                      <a:pPr marL="0" marR="0" algn="ctr">
                        <a:lnSpc>
                          <a:spcPct val="100000"/>
                        </a:lnSpc>
                        <a:spcBef>
                          <a:spcPts val="0"/>
                        </a:spcBef>
                        <a:spcAft>
                          <a:spcPts val="0"/>
                        </a:spcAft>
                      </a:pPr>
                      <a:r>
                        <a:rPr lang="en-GB" sz="1200">
                          <a:effectLst/>
                          <a:latin typeface="Times New Roman" panose="02020603050405020304" pitchFamily="18" charset="0"/>
                          <a:cs typeface="Times New Roman" panose="02020603050405020304" pitchFamily="18" charset="0"/>
                        </a:rPr>
                        <a:t>Start Date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794" marR="33794" marT="21158" marB="21158" anchor="ctr"/>
                </a:tc>
                <a:tc>
                  <a:txBody>
                    <a:bodyPr/>
                    <a:lstStyle/>
                    <a:p>
                      <a:pPr marL="0" marR="0" algn="ctr">
                        <a:lnSpc>
                          <a:spcPct val="100000"/>
                        </a:lnSpc>
                        <a:spcBef>
                          <a:spcPts val="0"/>
                        </a:spcBef>
                        <a:spcAft>
                          <a:spcPts val="0"/>
                        </a:spcAft>
                      </a:pPr>
                      <a:r>
                        <a:rPr lang="en-GB" sz="1200">
                          <a:effectLst/>
                          <a:latin typeface="Times New Roman" panose="02020603050405020304" pitchFamily="18" charset="0"/>
                          <a:cs typeface="Times New Roman" panose="02020603050405020304" pitchFamily="18" charset="0"/>
                        </a:rPr>
                        <a:t>Complete Date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794" marR="33794" marT="21158" marB="21158" anchor="ctr"/>
                </a:tc>
                <a:tc>
                  <a:txBody>
                    <a:bodyPr/>
                    <a:lstStyle/>
                    <a:p>
                      <a:pPr marL="0" marR="0" algn="ctr">
                        <a:lnSpc>
                          <a:spcPct val="100000"/>
                        </a:lnSpc>
                        <a:spcBef>
                          <a:spcPts val="0"/>
                        </a:spcBef>
                        <a:spcAft>
                          <a:spcPts val="0"/>
                        </a:spcAft>
                      </a:pPr>
                      <a:r>
                        <a:rPr lang="en-GB" sz="1200">
                          <a:effectLst/>
                          <a:latin typeface="Times New Roman" panose="02020603050405020304" pitchFamily="18" charset="0"/>
                          <a:cs typeface="Times New Roman" panose="02020603050405020304" pitchFamily="18" charset="0"/>
                        </a:rPr>
                        <a:t>Team Member Names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794" marR="33794" marT="21158" marB="21158" anchor="ctr"/>
                </a:tc>
                <a:tc>
                  <a:txBody>
                    <a:bodyPr/>
                    <a:lstStyle/>
                    <a:p>
                      <a:pPr marL="0" marR="0" algn="ctr">
                        <a:lnSpc>
                          <a:spcPct val="100000"/>
                        </a:lnSpc>
                        <a:spcBef>
                          <a:spcPts val="0"/>
                        </a:spcBef>
                        <a:spcAft>
                          <a:spcPts val="0"/>
                        </a:spcAft>
                      </a:pPr>
                      <a:r>
                        <a:rPr lang="en-GB" sz="1200">
                          <a:effectLst/>
                          <a:latin typeface="Times New Roman" panose="02020603050405020304" pitchFamily="18" charset="0"/>
                          <a:cs typeface="Times New Roman" panose="02020603050405020304" pitchFamily="18" charset="0"/>
                        </a:rPr>
                        <a:t>Status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794" marR="33794" marT="21158" marB="21158" anchor="ctr"/>
                </a:tc>
                <a:extLst>
                  <a:ext uri="{0D108BD9-81ED-4DB2-BD59-A6C34878D82A}">
                    <a16:rowId xmlns:a16="http://schemas.microsoft.com/office/drawing/2014/main" val="1374939588"/>
                  </a:ext>
                </a:extLst>
              </a:tr>
              <a:tr h="2488041">
                <a:tc>
                  <a:txBody>
                    <a:bodyPr/>
                    <a:lstStyle/>
                    <a:p>
                      <a:pPr marL="0" marR="0" algn="ctr">
                        <a:lnSpc>
                          <a:spcPct val="100000"/>
                        </a:lnSpc>
                        <a:spcBef>
                          <a:spcPts val="0"/>
                        </a:spcBef>
                        <a:spcAft>
                          <a:spcPts val="0"/>
                        </a:spcAft>
                      </a:pPr>
                      <a:r>
                        <a:rPr lang="en-GB" sz="1200">
                          <a:effectLst/>
                          <a:latin typeface="Times New Roman" panose="02020603050405020304" pitchFamily="18" charset="0"/>
                          <a:cs typeface="Times New Roman" panose="02020603050405020304" pitchFamily="18" charset="0"/>
                        </a:rPr>
                        <a:t>01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794" marR="33794" marT="21158" marB="21158" anchor="ctr"/>
                </a:tc>
                <a:tc rowSpan="2">
                  <a:txBody>
                    <a:bodyPr/>
                    <a:lstStyle/>
                    <a:p>
                      <a:pPr marL="71755" marR="71755" algn="ctr">
                        <a:lnSpc>
                          <a:spcPct val="100000"/>
                        </a:lnSpc>
                        <a:spcBef>
                          <a:spcPts val="0"/>
                        </a:spcBef>
                        <a:spcAft>
                          <a:spcPts val="0"/>
                        </a:spcAft>
                      </a:pPr>
                      <a:r>
                        <a:rPr lang="en-GB" sz="1200" smtClean="0">
                          <a:effectLst/>
                          <a:latin typeface="Times New Roman" panose="02020603050405020304" pitchFamily="18" charset="0"/>
                          <a:cs typeface="Times New Roman" panose="02020603050405020304" pitchFamily="18" charset="0"/>
                        </a:rPr>
                        <a:t>Review </a:t>
                      </a:r>
                      <a:r>
                        <a:rPr lang="en-GB" sz="1200" smtClean="0">
                          <a:effectLst/>
                          <a:latin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794" marR="33794" marT="21158" marB="21158" vert="vert270" anchor="ctr"/>
                </a:tc>
                <a:tc>
                  <a:txBody>
                    <a:bodyPr/>
                    <a:lstStyle/>
                    <a:p>
                      <a:pPr marL="0" marR="0" algn="l">
                        <a:lnSpc>
                          <a:spcPct val="100000"/>
                        </a:lnSpc>
                        <a:spcBef>
                          <a:spcPts val="0"/>
                        </a:spcBef>
                        <a:spcAft>
                          <a:spcPts val="0"/>
                        </a:spcAft>
                      </a:pPr>
                      <a:r>
                        <a:rPr lang="en-US" sz="1200" smtClean="0">
                          <a:effectLst/>
                          <a:latin typeface="Times New Roman" panose="02020603050405020304" pitchFamily="18" charset="0"/>
                          <a:cs typeface="Times New Roman" panose="02020603050405020304" pitchFamily="18" charset="0"/>
                        </a:rPr>
                        <a:t>I. Database Relationship Diagram</a:t>
                      </a:r>
                    </a:p>
                    <a:p>
                      <a:pPr marL="0" marR="0" algn="l">
                        <a:lnSpc>
                          <a:spcPct val="100000"/>
                        </a:lnSpc>
                        <a:spcBef>
                          <a:spcPts val="0"/>
                        </a:spcBef>
                        <a:spcAft>
                          <a:spcPts val="0"/>
                        </a:spcAft>
                      </a:pPr>
                      <a:r>
                        <a:rPr lang="en-US" sz="1200" smtClean="0">
                          <a:effectLst/>
                          <a:latin typeface="Times New Roman" panose="02020603050405020304" pitchFamily="18" charset="0"/>
                          <a:cs typeface="Times New Roman" panose="02020603050405020304" pitchFamily="18" charset="0"/>
                        </a:rPr>
                        <a:t>II. Table Definiton</a:t>
                      </a:r>
                    </a:p>
                    <a:p>
                      <a:pPr marL="0" marR="0" algn="l">
                        <a:lnSpc>
                          <a:spcPct val="100000"/>
                        </a:lnSpc>
                        <a:spcBef>
                          <a:spcPts val="0"/>
                        </a:spcBef>
                        <a:spcAft>
                          <a:spcPts val="0"/>
                        </a:spcAft>
                      </a:pPr>
                      <a:r>
                        <a:rPr lang="en-US" sz="1200" smtClean="0">
                          <a:effectLst/>
                          <a:latin typeface="Times New Roman" panose="02020603050405020304" pitchFamily="18" charset="0"/>
                          <a:cs typeface="Times New Roman" panose="02020603050405020304" pitchFamily="18" charset="0"/>
                        </a:rPr>
                        <a:t>IV. Customer GUI design</a:t>
                      </a:r>
                    </a:p>
                    <a:p>
                      <a:pPr marL="0" marR="0" algn="l">
                        <a:lnSpc>
                          <a:spcPct val="100000"/>
                        </a:lnSpc>
                        <a:spcBef>
                          <a:spcPts val="0"/>
                        </a:spcBef>
                        <a:spcAft>
                          <a:spcPts val="0"/>
                        </a:spcAft>
                      </a:pPr>
                      <a:r>
                        <a:rPr lang="en-US" sz="1200" smtClean="0">
                          <a:effectLst/>
                          <a:latin typeface="Times New Roman" panose="02020603050405020304" pitchFamily="18" charset="0"/>
                          <a:cs typeface="Times New Roman" panose="02020603050405020304" pitchFamily="18" charset="0"/>
                        </a:rPr>
                        <a:t>- Home screen</a:t>
                      </a:r>
                    </a:p>
                    <a:p>
                      <a:pPr marL="0" marR="0" algn="l">
                        <a:lnSpc>
                          <a:spcPct val="100000"/>
                        </a:lnSpc>
                        <a:spcBef>
                          <a:spcPts val="0"/>
                        </a:spcBef>
                        <a:spcAft>
                          <a:spcPts val="0"/>
                        </a:spcAft>
                      </a:pPr>
                      <a:r>
                        <a:rPr lang="en-US" sz="1200" smtClean="0">
                          <a:effectLst/>
                          <a:latin typeface="Times New Roman" panose="02020603050405020304" pitchFamily="18" charset="0"/>
                          <a:cs typeface="Times New Roman" panose="02020603050405020304" pitchFamily="18" charset="0"/>
                        </a:rPr>
                        <a:t>- Cart screen</a:t>
                      </a:r>
                    </a:p>
                    <a:p>
                      <a:pPr marL="0" marR="0" algn="l">
                        <a:lnSpc>
                          <a:spcPct val="100000"/>
                        </a:lnSpc>
                        <a:spcBef>
                          <a:spcPts val="0"/>
                        </a:spcBef>
                        <a:spcAft>
                          <a:spcPts val="0"/>
                        </a:spcAft>
                      </a:pPr>
                      <a:r>
                        <a:rPr lang="en-US" sz="1200" smtClean="0">
                          <a:effectLst/>
                          <a:latin typeface="Times New Roman" panose="02020603050405020304" pitchFamily="18" charset="0"/>
                          <a:cs typeface="Times New Roman" panose="02020603050405020304" pitchFamily="18" charset="0"/>
                        </a:rPr>
                        <a:t>- Check out screen</a:t>
                      </a:r>
                    </a:p>
                    <a:p>
                      <a:pPr marL="0" marR="0" algn="l">
                        <a:lnSpc>
                          <a:spcPct val="100000"/>
                        </a:lnSpc>
                        <a:spcBef>
                          <a:spcPts val="0"/>
                        </a:spcBef>
                        <a:spcAft>
                          <a:spcPts val="0"/>
                        </a:spcAft>
                      </a:pPr>
                      <a:r>
                        <a:rPr lang="en-US" sz="1200" smtClean="0">
                          <a:effectLst/>
                          <a:latin typeface="Times New Roman" panose="02020603050405020304" pitchFamily="18" charset="0"/>
                          <a:cs typeface="Times New Roman" panose="02020603050405020304" pitchFamily="18" charset="0"/>
                        </a:rPr>
                        <a:t>- Search by product name</a:t>
                      </a:r>
                    </a:p>
                    <a:p>
                      <a:pPr marL="0" marR="0" algn="l">
                        <a:lnSpc>
                          <a:spcPct val="100000"/>
                        </a:lnSpc>
                        <a:spcBef>
                          <a:spcPts val="0"/>
                        </a:spcBef>
                        <a:spcAft>
                          <a:spcPts val="0"/>
                        </a:spcAft>
                      </a:pPr>
                      <a:r>
                        <a:rPr lang="en-US" sz="1200" smtClean="0">
                          <a:effectLst/>
                          <a:latin typeface="Times New Roman" panose="02020603050405020304" pitchFamily="18" charset="0"/>
                          <a:cs typeface="Times New Roman" panose="02020603050405020304" pitchFamily="18" charset="0"/>
                        </a:rPr>
                        <a:t>- Filtered by sub category</a:t>
                      </a:r>
                    </a:p>
                    <a:p>
                      <a:pPr marL="0" marR="0" algn="l">
                        <a:lnSpc>
                          <a:spcPct val="100000"/>
                        </a:lnSpc>
                        <a:spcBef>
                          <a:spcPts val="0"/>
                        </a:spcBef>
                        <a:spcAft>
                          <a:spcPts val="0"/>
                        </a:spcAft>
                      </a:pPr>
                      <a:r>
                        <a:rPr lang="en-US" sz="1200" smtClean="0">
                          <a:effectLst/>
                          <a:latin typeface="Times New Roman" panose="02020603050405020304" pitchFamily="18" charset="0"/>
                          <a:cs typeface="Times New Roman" panose="02020603050405020304" pitchFamily="18" charset="0"/>
                        </a:rPr>
                        <a:t>- Product details</a:t>
                      </a:r>
                    </a:p>
                    <a:p>
                      <a:pPr marL="0" marR="0" algn="l">
                        <a:lnSpc>
                          <a:spcPct val="100000"/>
                        </a:lnSpc>
                        <a:spcBef>
                          <a:spcPts val="0"/>
                        </a:spcBef>
                        <a:spcAft>
                          <a:spcPts val="0"/>
                        </a:spcAft>
                      </a:pPr>
                      <a:r>
                        <a:rPr lang="en-US" sz="1200" smtClean="0">
                          <a:effectLst/>
                          <a:latin typeface="Times New Roman" panose="02020603050405020304" pitchFamily="18" charset="0"/>
                          <a:cs typeface="Times New Roman" panose="02020603050405020304" pitchFamily="18" charset="0"/>
                        </a:rPr>
                        <a:t>V. Admin GUI design</a:t>
                      </a:r>
                    </a:p>
                    <a:p>
                      <a:pPr marL="0" marR="0" algn="l">
                        <a:lnSpc>
                          <a:spcPct val="100000"/>
                        </a:lnSpc>
                        <a:spcBef>
                          <a:spcPts val="0"/>
                        </a:spcBef>
                        <a:spcAft>
                          <a:spcPts val="0"/>
                        </a:spcAft>
                      </a:pPr>
                      <a:r>
                        <a:rPr lang="en-US" sz="1200" smtClean="0">
                          <a:effectLst/>
                          <a:latin typeface="Times New Roman" panose="02020603050405020304" pitchFamily="18" charset="0"/>
                          <a:cs typeface="Times New Roman" panose="02020603050405020304" pitchFamily="18" charset="0"/>
                        </a:rPr>
                        <a:t>- Report top 10 sold product from A to B </a:t>
                      </a:r>
                    </a:p>
                    <a:p>
                      <a:pPr marL="0" marR="0" algn="l">
                        <a:lnSpc>
                          <a:spcPct val="100000"/>
                        </a:lnSpc>
                        <a:spcBef>
                          <a:spcPts val="0"/>
                        </a:spcBef>
                        <a:spcAft>
                          <a:spcPts val="0"/>
                        </a:spcAft>
                      </a:pPr>
                      <a:r>
                        <a:rPr lang="en-US" sz="1200" smtClean="0">
                          <a:effectLst/>
                          <a:latin typeface="Times New Roman" panose="02020603050405020304" pitchFamily="18" charset="0"/>
                          <a:cs typeface="Times New Roman" panose="02020603050405020304" pitchFamily="18" charset="0"/>
                        </a:rPr>
                        <a:t>* All APIs required for android application</a:t>
                      </a:r>
                      <a:endParaRPr lang="en-US" sz="1200" smtClean="0">
                        <a:effectLst/>
                        <a:latin typeface="Times New Roman" panose="02020603050405020304" pitchFamily="18" charset="0"/>
                        <a:cs typeface="Times New Roman" panose="02020603050405020304" pitchFamily="18" charset="0"/>
                      </a:endParaRPr>
                    </a:p>
                  </a:txBody>
                  <a:tcPr marL="33794" marR="33794" marT="21158" marB="21158" anchor="ctr"/>
                </a:tc>
                <a:tc rowSpan="2">
                  <a:txBody>
                    <a:bodyPr/>
                    <a:lstStyle/>
                    <a:p>
                      <a:pPr marL="71755" marR="71755" algn="ctr">
                        <a:lnSpc>
                          <a:spcPct val="100000"/>
                        </a:lnSpc>
                        <a:spcBef>
                          <a:spcPts val="0"/>
                        </a:spcBef>
                        <a:spcAft>
                          <a:spcPts val="0"/>
                        </a:spcAft>
                      </a:pPr>
                      <a:r>
                        <a:rPr lang="en-GB" sz="1200" smtClean="0">
                          <a:effectLst/>
                          <a:latin typeface="Times New Roman" panose="02020603050405020304" pitchFamily="18" charset="0"/>
                          <a:cs typeface="Times New Roman" panose="02020603050405020304" pitchFamily="18" charset="0"/>
                        </a:rPr>
                        <a:t>10/06/2020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794" marR="33794" marT="21158" marB="21158" vert="vert270" anchor="ctr"/>
                </a:tc>
                <a:tc rowSpan="2">
                  <a:txBody>
                    <a:bodyPr/>
                    <a:lstStyle/>
                    <a:p>
                      <a:pPr marL="71755" marR="71755" algn="ctr">
                        <a:lnSpc>
                          <a:spcPct val="100000"/>
                        </a:lnSpc>
                        <a:spcBef>
                          <a:spcPts val="0"/>
                        </a:spcBef>
                        <a:spcAft>
                          <a:spcPts val="0"/>
                        </a:spcAft>
                      </a:pPr>
                      <a:r>
                        <a:rPr lang="en-GB" sz="1200" smtClean="0">
                          <a:effectLst/>
                          <a:latin typeface="Times New Roman" panose="02020603050405020304" pitchFamily="18" charset="0"/>
                          <a:cs typeface="Times New Roman" panose="02020603050405020304" pitchFamily="18" charset="0"/>
                        </a:rPr>
                        <a:t>24/06/2020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794" marR="33794" marT="21158" marB="21158" vert="vert270" anchor="ctr"/>
                </a:tc>
                <a:tc>
                  <a:txBody>
                    <a:bodyPr/>
                    <a:lstStyle/>
                    <a:p>
                      <a:pPr marL="0" marR="0" algn="ctr">
                        <a:lnSpc>
                          <a:spcPct val="100000"/>
                        </a:lnSpc>
                        <a:spcBef>
                          <a:spcPts val="0"/>
                        </a:spcBef>
                        <a:spcAft>
                          <a:spcPts val="0"/>
                        </a:spcAft>
                      </a:pPr>
                      <a:r>
                        <a:rPr lang="en-GB" sz="1200">
                          <a:effectLst/>
                          <a:latin typeface="Times New Roman" panose="02020603050405020304" pitchFamily="18" charset="0"/>
                          <a:cs typeface="Times New Roman" panose="02020603050405020304" pitchFamily="18" charset="0"/>
                        </a:rPr>
                        <a:t>Le Ngoc Dang Khoa</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794" marR="33794" marT="21158" marB="21158" anchor="ctr"/>
                </a:tc>
                <a:tc>
                  <a:txBody>
                    <a:bodyPr/>
                    <a:lstStyle/>
                    <a:p>
                      <a:pPr marL="0" marR="0" algn="ctr">
                        <a:lnSpc>
                          <a:spcPct val="100000"/>
                        </a:lnSpc>
                        <a:spcBef>
                          <a:spcPts val="0"/>
                        </a:spcBef>
                        <a:spcAft>
                          <a:spcPts val="0"/>
                        </a:spcAft>
                      </a:pPr>
                      <a:r>
                        <a:rPr lang="en-GB" sz="1200" smtClean="0">
                          <a:effectLst/>
                          <a:latin typeface="Times New Roman" panose="02020603050405020304" pitchFamily="18" charset="0"/>
                          <a:cs typeface="Times New Roman" panose="02020603050405020304" pitchFamily="18" charset="0"/>
                        </a:rPr>
                        <a:t>Completed</a:t>
                      </a:r>
                      <a:r>
                        <a:rPr lang="en-GB"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794" marR="33794" marT="21158" marB="21158" anchor="ctr"/>
                </a:tc>
                <a:extLst>
                  <a:ext uri="{0D108BD9-81ED-4DB2-BD59-A6C34878D82A}">
                    <a16:rowId xmlns:a16="http://schemas.microsoft.com/office/drawing/2014/main" val="327320438"/>
                  </a:ext>
                </a:extLst>
              </a:tr>
              <a:tr h="2407564">
                <a:tc>
                  <a:txBody>
                    <a:bodyPr/>
                    <a:lstStyle/>
                    <a:p>
                      <a:pPr marL="0" marR="0" algn="ctr">
                        <a:lnSpc>
                          <a:spcPct val="100000"/>
                        </a:lnSpc>
                        <a:spcBef>
                          <a:spcPts val="0"/>
                        </a:spcBef>
                        <a:spcAft>
                          <a:spcPts val="0"/>
                        </a:spcAft>
                      </a:pPr>
                      <a:r>
                        <a:rPr lang="en-GB" sz="1200">
                          <a:effectLst/>
                          <a:latin typeface="Times New Roman" panose="02020603050405020304" pitchFamily="18" charset="0"/>
                          <a:cs typeface="Times New Roman" panose="02020603050405020304" pitchFamily="18" charset="0"/>
                        </a:rPr>
                        <a:t>02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794" marR="33794" marT="21158" marB="21158" anchor="ctr"/>
                </a:tc>
                <a:tc vMerge="1">
                  <a:txBody>
                    <a:bodyPr/>
                    <a:lstStyle/>
                    <a:p>
                      <a:endParaRPr lang="en-US"/>
                    </a:p>
                  </a:txBody>
                  <a:tcPr/>
                </a:tc>
                <a:tc>
                  <a:txBody>
                    <a:bodyPr/>
                    <a:lstStyle/>
                    <a:p>
                      <a:pPr marL="0" marR="0" algn="l">
                        <a:lnSpc>
                          <a:spcPct val="100000"/>
                        </a:lnSpc>
                        <a:spcBef>
                          <a:spcPts val="0"/>
                        </a:spcBef>
                        <a:spcAft>
                          <a:spcPts val="0"/>
                        </a:spcAft>
                      </a:pPr>
                      <a:r>
                        <a:rPr lang="en-GB" sz="1200" smtClean="0">
                          <a:effectLst/>
                          <a:latin typeface="Times New Roman" panose="02020603050405020304" pitchFamily="18" charset="0"/>
                          <a:cs typeface="Times New Roman" panose="02020603050405020304" pitchFamily="18" charset="0"/>
                        </a:rPr>
                        <a:t>IV. Customer GUI design</a:t>
                      </a:r>
                    </a:p>
                    <a:p>
                      <a:pPr marL="0" marR="0" algn="l">
                        <a:lnSpc>
                          <a:spcPct val="100000"/>
                        </a:lnSpc>
                        <a:spcBef>
                          <a:spcPts val="0"/>
                        </a:spcBef>
                        <a:spcAft>
                          <a:spcPts val="0"/>
                        </a:spcAft>
                      </a:pPr>
                      <a:r>
                        <a:rPr lang="en-GB" sz="1200" smtClean="0">
                          <a:effectLst/>
                          <a:latin typeface="Times New Roman" panose="02020603050405020304" pitchFamily="18" charset="0"/>
                          <a:cs typeface="Times New Roman" panose="02020603050405020304" pitchFamily="18" charset="0"/>
                        </a:rPr>
                        <a:t>- Splash screen</a:t>
                      </a:r>
                    </a:p>
                    <a:p>
                      <a:pPr marL="0" marR="0" algn="l">
                        <a:lnSpc>
                          <a:spcPct val="100000"/>
                        </a:lnSpc>
                        <a:spcBef>
                          <a:spcPts val="0"/>
                        </a:spcBef>
                        <a:spcAft>
                          <a:spcPts val="0"/>
                        </a:spcAft>
                      </a:pPr>
                      <a:r>
                        <a:rPr lang="en-GB" sz="1200" smtClean="0">
                          <a:effectLst/>
                          <a:latin typeface="Times New Roman" panose="02020603050405020304" pitchFamily="18" charset="0"/>
                          <a:cs typeface="Times New Roman" panose="02020603050405020304" pitchFamily="18" charset="0"/>
                        </a:rPr>
                        <a:t>- Login screen</a:t>
                      </a:r>
                    </a:p>
                    <a:p>
                      <a:pPr marL="0" marR="0" algn="l">
                        <a:lnSpc>
                          <a:spcPct val="100000"/>
                        </a:lnSpc>
                        <a:spcBef>
                          <a:spcPts val="0"/>
                        </a:spcBef>
                        <a:spcAft>
                          <a:spcPts val="0"/>
                        </a:spcAft>
                      </a:pPr>
                      <a:r>
                        <a:rPr lang="en-GB" sz="1200" smtClean="0">
                          <a:effectLst/>
                          <a:latin typeface="Times New Roman" panose="02020603050405020304" pitchFamily="18" charset="0"/>
                          <a:cs typeface="Times New Roman" panose="02020603050405020304" pitchFamily="18" charset="0"/>
                        </a:rPr>
                        <a:t>- Sign up</a:t>
                      </a:r>
                    </a:p>
                    <a:p>
                      <a:pPr marL="0" marR="0" algn="l">
                        <a:lnSpc>
                          <a:spcPct val="100000"/>
                        </a:lnSpc>
                        <a:spcBef>
                          <a:spcPts val="0"/>
                        </a:spcBef>
                        <a:spcAft>
                          <a:spcPts val="0"/>
                        </a:spcAft>
                      </a:pPr>
                      <a:r>
                        <a:rPr lang="en-GB" sz="1200" smtClean="0">
                          <a:effectLst/>
                          <a:latin typeface="Times New Roman" panose="02020603050405020304" pitchFamily="18" charset="0"/>
                          <a:cs typeface="Times New Roman" panose="02020603050405020304" pitchFamily="18" charset="0"/>
                        </a:rPr>
                        <a:t>- Profile</a:t>
                      </a:r>
                    </a:p>
                    <a:p>
                      <a:pPr marL="0" marR="0" algn="l">
                        <a:lnSpc>
                          <a:spcPct val="100000"/>
                        </a:lnSpc>
                        <a:spcBef>
                          <a:spcPts val="0"/>
                        </a:spcBef>
                        <a:spcAft>
                          <a:spcPts val="0"/>
                        </a:spcAft>
                      </a:pPr>
                      <a:r>
                        <a:rPr lang="en-GB" sz="1200" smtClean="0">
                          <a:effectLst/>
                          <a:latin typeface="Times New Roman" panose="02020603050405020304" pitchFamily="18" charset="0"/>
                          <a:cs typeface="Times New Roman" panose="02020603050405020304" pitchFamily="18" charset="0"/>
                        </a:rPr>
                        <a:t>- Change password </a:t>
                      </a:r>
                    </a:p>
                    <a:p>
                      <a:pPr marL="0" marR="0" algn="l">
                        <a:lnSpc>
                          <a:spcPct val="100000"/>
                        </a:lnSpc>
                        <a:spcBef>
                          <a:spcPts val="0"/>
                        </a:spcBef>
                        <a:spcAft>
                          <a:spcPts val="0"/>
                        </a:spcAft>
                      </a:pPr>
                      <a:r>
                        <a:rPr lang="en-GB" sz="1200" smtClean="0">
                          <a:effectLst/>
                          <a:latin typeface="Times New Roman" panose="02020603050405020304" pitchFamily="18" charset="0"/>
                          <a:cs typeface="Times New Roman" panose="02020603050405020304" pitchFamily="18" charset="0"/>
                        </a:rPr>
                        <a:t>- Update information</a:t>
                      </a:r>
                    </a:p>
                    <a:p>
                      <a:pPr marL="0" marR="0" algn="l">
                        <a:lnSpc>
                          <a:spcPct val="100000"/>
                        </a:lnSpc>
                        <a:spcBef>
                          <a:spcPts val="0"/>
                        </a:spcBef>
                        <a:spcAft>
                          <a:spcPts val="0"/>
                        </a:spcAft>
                      </a:pPr>
                      <a:r>
                        <a:rPr lang="en-GB" sz="1200" smtClean="0">
                          <a:effectLst/>
                          <a:latin typeface="Times New Roman" panose="02020603050405020304" pitchFamily="18" charset="0"/>
                          <a:cs typeface="Times New Roman" panose="02020603050405020304" pitchFamily="18" charset="0"/>
                        </a:rPr>
                        <a:t>- Orders list</a:t>
                      </a:r>
                    </a:p>
                    <a:p>
                      <a:pPr marL="0" marR="0" algn="l">
                        <a:lnSpc>
                          <a:spcPct val="100000"/>
                        </a:lnSpc>
                        <a:spcBef>
                          <a:spcPts val="0"/>
                        </a:spcBef>
                        <a:spcAft>
                          <a:spcPts val="0"/>
                        </a:spcAft>
                      </a:pPr>
                      <a:r>
                        <a:rPr lang="en-GB" sz="1200" smtClean="0">
                          <a:effectLst/>
                          <a:latin typeface="Times New Roman" panose="02020603050405020304" pitchFamily="18" charset="0"/>
                          <a:cs typeface="Times New Roman" panose="02020603050405020304" pitchFamily="18" charset="0"/>
                        </a:rPr>
                        <a:t>- Order details</a:t>
                      </a:r>
                    </a:p>
                    <a:p>
                      <a:pPr marL="0" marR="0" algn="l">
                        <a:lnSpc>
                          <a:spcPct val="100000"/>
                        </a:lnSpc>
                        <a:spcBef>
                          <a:spcPts val="0"/>
                        </a:spcBef>
                        <a:spcAft>
                          <a:spcPts val="0"/>
                        </a:spcAft>
                      </a:pPr>
                      <a:r>
                        <a:rPr lang="en-GB" sz="1200" smtClean="0">
                          <a:effectLst/>
                          <a:latin typeface="Times New Roman" panose="02020603050405020304" pitchFamily="18" charset="0"/>
                          <a:cs typeface="Times New Roman" panose="02020603050405020304" pitchFamily="18" charset="0"/>
                        </a:rPr>
                        <a:t>V. Admin GUI design</a:t>
                      </a:r>
                    </a:p>
                    <a:p>
                      <a:pPr marL="0" marR="0" algn="l">
                        <a:lnSpc>
                          <a:spcPct val="100000"/>
                        </a:lnSpc>
                        <a:spcBef>
                          <a:spcPts val="0"/>
                        </a:spcBef>
                        <a:spcAft>
                          <a:spcPts val="0"/>
                        </a:spcAft>
                      </a:pPr>
                      <a:r>
                        <a:rPr lang="en-GB" sz="1200" smtClean="0">
                          <a:effectLst/>
                          <a:latin typeface="Times New Roman" panose="02020603050405020304" pitchFamily="18" charset="0"/>
                          <a:cs typeface="Times New Roman" panose="02020603050405020304" pitchFamily="18" charset="0"/>
                        </a:rPr>
                        <a:t>- Report total product by sub category</a:t>
                      </a:r>
                      <a:endParaRPr lang="en-GB" sz="1200">
                        <a:effectLst/>
                        <a:latin typeface="Times New Roman" panose="02020603050405020304" pitchFamily="18" charset="0"/>
                        <a:cs typeface="Times New Roman" panose="02020603050405020304" pitchFamily="18" charset="0"/>
                      </a:endParaRPr>
                    </a:p>
                  </a:txBody>
                  <a:tcPr marL="33794" marR="33794" marT="21158" marB="21158" anchor="ctr"/>
                </a:tc>
                <a:tc vMerge="1">
                  <a:txBody>
                    <a:bodyPr/>
                    <a:lstStyle/>
                    <a:p>
                      <a:endParaRPr lang="en-US"/>
                    </a:p>
                  </a:txBody>
                  <a:tcPr/>
                </a:tc>
                <a:tc vMerge="1">
                  <a:txBody>
                    <a:bodyPr/>
                    <a:lstStyle/>
                    <a:p>
                      <a:endParaRPr lang="en-US"/>
                    </a:p>
                  </a:txBody>
                  <a:tcPr/>
                </a:tc>
                <a:tc>
                  <a:txBody>
                    <a:bodyPr/>
                    <a:lstStyle/>
                    <a:p>
                      <a:pPr marL="0" marR="0" algn="ctr">
                        <a:lnSpc>
                          <a:spcPct val="100000"/>
                        </a:lnSpc>
                        <a:spcBef>
                          <a:spcPts val="0"/>
                        </a:spcBef>
                        <a:spcAft>
                          <a:spcPts val="0"/>
                        </a:spcAft>
                      </a:pPr>
                      <a:r>
                        <a:rPr lang="en-GB" sz="1200">
                          <a:effectLst/>
                          <a:latin typeface="Times New Roman" panose="02020603050405020304" pitchFamily="18" charset="0"/>
                          <a:cs typeface="Times New Roman" panose="02020603050405020304" pitchFamily="18" charset="0"/>
                        </a:rPr>
                        <a:t>Hoang Thanh Tai</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794" marR="33794" marT="21158" marB="21158" anchor="ctr"/>
                </a:tc>
                <a:tc>
                  <a:txBody>
                    <a:bodyPr/>
                    <a:lstStyle/>
                    <a:p>
                      <a:pPr marL="0" marR="0" algn="ctr">
                        <a:lnSpc>
                          <a:spcPct val="100000"/>
                        </a:lnSpc>
                        <a:spcBef>
                          <a:spcPts val="0"/>
                        </a:spcBef>
                        <a:spcAft>
                          <a:spcPts val="0"/>
                        </a:spcAft>
                      </a:pPr>
                      <a:r>
                        <a:rPr lang="en-GB" sz="1200" smtClean="0">
                          <a:effectLst/>
                          <a:latin typeface="Times New Roman" panose="02020603050405020304" pitchFamily="18" charset="0"/>
                          <a:cs typeface="Times New Roman" panose="02020603050405020304" pitchFamily="18" charset="0"/>
                        </a:rPr>
                        <a:t>Completed</a:t>
                      </a:r>
                      <a:r>
                        <a:rPr lang="en-GB"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794" marR="33794" marT="21158" marB="21158" anchor="ctr"/>
                </a:tc>
                <a:extLst>
                  <a:ext uri="{0D108BD9-81ED-4DB2-BD59-A6C34878D82A}">
                    <a16:rowId xmlns:a16="http://schemas.microsoft.com/office/drawing/2014/main" val="2267593794"/>
                  </a:ext>
                </a:extLst>
              </a:tr>
            </a:tbl>
          </a:graphicData>
        </a:graphic>
      </p:graphicFrame>
    </p:spTree>
    <p:extLst>
      <p:ext uri="{BB962C8B-B14F-4D97-AF65-F5344CB8AC3E}">
        <p14:creationId xmlns:p14="http://schemas.microsoft.com/office/powerpoint/2010/main" val="28342313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15</a:t>
            </a:fld>
            <a:endParaRPr lang="en-US" dirty="0"/>
          </a:p>
        </p:txBody>
      </p:sp>
      <p:sp>
        <p:nvSpPr>
          <p:cNvPr id="8" name="Title 1"/>
          <p:cNvSpPr>
            <a:spLocks noGrp="1"/>
          </p:cNvSpPr>
          <p:nvPr>
            <p:ph type="title"/>
          </p:nvPr>
        </p:nvSpPr>
        <p:spPr>
          <a:xfrm>
            <a:off x="304800" y="76200"/>
            <a:ext cx="8610600" cy="609600"/>
          </a:xfrm>
        </p:spPr>
        <p:txBody>
          <a:bodyPr/>
          <a:lstStyle/>
          <a:p>
            <a:pPr lvl="1" algn="ctr"/>
            <a:r>
              <a:rPr lang="en-US" altLang="en-US" sz="3200" dirty="0" smtClean="0">
                <a:latin typeface="Times New Roman" panose="02020603050405020304" pitchFamily="18" charset="0"/>
                <a:cs typeface="Times New Roman" panose="02020603050405020304" pitchFamily="18" charset="0"/>
              </a:rPr>
              <a:t>Task List</a:t>
            </a:r>
            <a:endParaRPr lang="en-US" altLang="en-US" sz="3200" dirty="0" smtClean="0">
              <a:latin typeface="Times New Roman" panose="02020603050405020304" pitchFamily="18" charset="0"/>
              <a:ea typeface="Gulim" panose="020B0600000101010101" pitchFamily="34" charset="-127"/>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329739672"/>
              </p:ext>
            </p:extLst>
          </p:nvPr>
        </p:nvGraphicFramePr>
        <p:xfrm>
          <a:off x="609600" y="1066800"/>
          <a:ext cx="7848600" cy="5041037"/>
        </p:xfrm>
        <a:graphic>
          <a:graphicData uri="http://schemas.openxmlformats.org/drawingml/2006/table">
            <a:tbl>
              <a:tblPr firstRow="1" firstCol="1" bandRow="1">
                <a:tableStyleId>{5C22544A-7EE6-4342-B048-85BDC9FD1C3A}</a:tableStyleId>
              </a:tblPr>
              <a:tblGrid>
                <a:gridCol w="513357">
                  <a:extLst>
                    <a:ext uri="{9D8B030D-6E8A-4147-A177-3AD203B41FA5}">
                      <a16:colId xmlns:a16="http://schemas.microsoft.com/office/drawing/2014/main" val="4175069873"/>
                    </a:ext>
                  </a:extLst>
                </a:gridCol>
                <a:gridCol w="591386">
                  <a:extLst>
                    <a:ext uri="{9D8B030D-6E8A-4147-A177-3AD203B41FA5}">
                      <a16:colId xmlns:a16="http://schemas.microsoft.com/office/drawing/2014/main" val="3925383655"/>
                    </a:ext>
                  </a:extLst>
                </a:gridCol>
                <a:gridCol w="2179095">
                  <a:extLst>
                    <a:ext uri="{9D8B030D-6E8A-4147-A177-3AD203B41FA5}">
                      <a16:colId xmlns:a16="http://schemas.microsoft.com/office/drawing/2014/main" val="418315981"/>
                    </a:ext>
                  </a:extLst>
                </a:gridCol>
                <a:gridCol w="703916">
                  <a:extLst>
                    <a:ext uri="{9D8B030D-6E8A-4147-A177-3AD203B41FA5}">
                      <a16:colId xmlns:a16="http://schemas.microsoft.com/office/drawing/2014/main" val="3249307219"/>
                    </a:ext>
                  </a:extLst>
                </a:gridCol>
                <a:gridCol w="884616">
                  <a:extLst>
                    <a:ext uri="{9D8B030D-6E8A-4147-A177-3AD203B41FA5}">
                      <a16:colId xmlns:a16="http://schemas.microsoft.com/office/drawing/2014/main" val="1618258054"/>
                    </a:ext>
                  </a:extLst>
                </a:gridCol>
                <a:gridCol w="2146239">
                  <a:extLst>
                    <a:ext uri="{9D8B030D-6E8A-4147-A177-3AD203B41FA5}">
                      <a16:colId xmlns:a16="http://schemas.microsoft.com/office/drawing/2014/main" val="3820052612"/>
                    </a:ext>
                  </a:extLst>
                </a:gridCol>
                <a:gridCol w="829991">
                  <a:extLst>
                    <a:ext uri="{9D8B030D-6E8A-4147-A177-3AD203B41FA5}">
                      <a16:colId xmlns:a16="http://schemas.microsoft.com/office/drawing/2014/main" val="1388112218"/>
                    </a:ext>
                  </a:extLst>
                </a:gridCol>
              </a:tblGrid>
              <a:tr h="572347">
                <a:tc gridSpan="2">
                  <a:txBody>
                    <a:bodyPr/>
                    <a:lstStyle/>
                    <a:p>
                      <a:pPr marL="0" marR="0" algn="ctr">
                        <a:lnSpc>
                          <a:spcPct val="100000"/>
                        </a:lnSpc>
                        <a:spcBef>
                          <a:spcPts val="0"/>
                        </a:spcBef>
                        <a:spcAft>
                          <a:spcPts val="0"/>
                        </a:spcAft>
                      </a:pPr>
                      <a:r>
                        <a:rPr lang="en-GB" sz="1200">
                          <a:effectLst/>
                          <a:latin typeface="Times New Roman" panose="02020603050405020304" pitchFamily="18" charset="0"/>
                          <a:cs typeface="Times New Roman" panose="02020603050405020304" pitchFamily="18" charset="0"/>
                        </a:rPr>
                        <a:t>Project Ref. No: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794" marR="33794" marT="21158" marB="21158" anchor="ctr"/>
                </a:tc>
                <a:tc hMerge="1">
                  <a:txBody>
                    <a:bodyPr/>
                    <a:lstStyle/>
                    <a:p>
                      <a:endParaRPr lang="en-US"/>
                    </a:p>
                  </a:txBody>
                  <a:tcPr/>
                </a:tc>
                <a:tc>
                  <a:txBody>
                    <a:bodyPr/>
                    <a:lstStyle/>
                    <a:p>
                      <a:pPr marL="0" marR="0" algn="ctr">
                        <a:lnSpc>
                          <a:spcPct val="100000"/>
                        </a:lnSpc>
                        <a:spcBef>
                          <a:spcPts val="0"/>
                        </a:spcBef>
                        <a:spcAft>
                          <a:spcPts val="0"/>
                        </a:spcAft>
                      </a:pPr>
                      <a:r>
                        <a:rPr lang="en-GB" sz="1200">
                          <a:effectLst/>
                          <a:latin typeface="Times New Roman" panose="02020603050405020304" pitchFamily="18" charset="0"/>
                          <a:cs typeface="Times New Roman" panose="02020603050405020304" pitchFamily="18" charset="0"/>
                        </a:rPr>
                        <a:t>Project Title:</a:t>
                      </a:r>
                      <a:endParaRPr lang="en-US" sz="1200">
                        <a:effectLst/>
                        <a:latin typeface="Times New Roman" panose="02020603050405020304" pitchFamily="18" charset="0"/>
                        <a:cs typeface="Times New Roman" panose="02020603050405020304" pitchFamily="18" charset="0"/>
                      </a:endParaRPr>
                    </a:p>
                    <a:p>
                      <a:pPr marL="0" marR="0" algn="ctr">
                        <a:lnSpc>
                          <a:spcPct val="100000"/>
                        </a:lnSpc>
                        <a:spcBef>
                          <a:spcPts val="0"/>
                        </a:spcBef>
                        <a:spcAft>
                          <a:spcPts val="0"/>
                        </a:spcAft>
                      </a:pPr>
                      <a:r>
                        <a:rPr lang="en-GB" sz="1200">
                          <a:effectLst/>
                          <a:latin typeface="Times New Roman" panose="02020603050405020304" pitchFamily="18" charset="0"/>
                          <a:cs typeface="Times New Roman" panose="02020603050405020304" pitchFamily="18" charset="0"/>
                        </a:rPr>
                        <a:t>HKTT Store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794" marR="33794" marT="21158" marB="21158" anchor="ctr"/>
                </a:tc>
                <a:tc gridSpan="4">
                  <a:txBody>
                    <a:bodyPr/>
                    <a:lstStyle/>
                    <a:p>
                      <a:pPr marL="0" marR="0" algn="ctr">
                        <a:lnSpc>
                          <a:spcPct val="100000"/>
                        </a:lnSpc>
                        <a:spcBef>
                          <a:spcPts val="0"/>
                        </a:spcBef>
                        <a:spcAft>
                          <a:spcPts val="0"/>
                        </a:spcAft>
                      </a:pPr>
                      <a:r>
                        <a:rPr lang="en-GB" sz="1200">
                          <a:effectLst/>
                          <a:latin typeface="Times New Roman" panose="02020603050405020304" pitchFamily="18" charset="0"/>
                          <a:cs typeface="Times New Roman" panose="02020603050405020304" pitchFamily="18" charset="0"/>
                        </a:rPr>
                        <a:t>Date of Preparation of Activity Plan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794" marR="33794" marT="21158" marB="21158"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66830666"/>
                  </a:ext>
                </a:extLst>
              </a:tr>
              <a:tr h="572347">
                <a:tc>
                  <a:txBody>
                    <a:bodyPr/>
                    <a:lstStyle/>
                    <a:p>
                      <a:pPr marL="0" marR="0" algn="ctr">
                        <a:lnSpc>
                          <a:spcPct val="100000"/>
                        </a:lnSpc>
                        <a:spcBef>
                          <a:spcPts val="0"/>
                        </a:spcBef>
                        <a:spcAft>
                          <a:spcPts val="0"/>
                        </a:spcAft>
                      </a:pPr>
                      <a:r>
                        <a:rPr lang="en-GB" sz="1200">
                          <a:effectLst/>
                          <a:latin typeface="Times New Roman" panose="02020603050405020304" pitchFamily="18" charset="0"/>
                          <a:cs typeface="Times New Roman" panose="02020603050405020304" pitchFamily="18" charset="0"/>
                        </a:rPr>
                        <a:t>No.</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794" marR="33794" marT="21158" marB="21158" anchor="ctr"/>
                </a:tc>
                <a:tc>
                  <a:txBody>
                    <a:bodyPr/>
                    <a:lstStyle/>
                    <a:p>
                      <a:pPr marL="0" marR="0" algn="ctr">
                        <a:lnSpc>
                          <a:spcPct val="100000"/>
                        </a:lnSpc>
                        <a:spcBef>
                          <a:spcPts val="0"/>
                        </a:spcBef>
                        <a:spcAft>
                          <a:spcPts val="0"/>
                        </a:spcAft>
                      </a:pPr>
                      <a:r>
                        <a:rPr lang="en-GB" sz="1200">
                          <a:effectLst/>
                          <a:latin typeface="Times New Roman" panose="02020603050405020304" pitchFamily="18" charset="0"/>
                          <a:cs typeface="Times New Roman" panose="02020603050405020304" pitchFamily="18" charset="0"/>
                        </a:rPr>
                        <a:t>Task</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794" marR="33794" marT="21158" marB="21158" anchor="ctr"/>
                </a:tc>
                <a:tc>
                  <a:txBody>
                    <a:bodyPr/>
                    <a:lstStyle/>
                    <a:p>
                      <a:pPr marL="0" marR="0" algn="ctr">
                        <a:lnSpc>
                          <a:spcPct val="100000"/>
                        </a:lnSpc>
                        <a:spcBef>
                          <a:spcPts val="0"/>
                        </a:spcBef>
                        <a:spcAft>
                          <a:spcPts val="0"/>
                        </a:spcAft>
                      </a:pPr>
                      <a:r>
                        <a:rPr lang="en-GB" sz="1200">
                          <a:effectLst/>
                          <a:latin typeface="Times New Roman" panose="02020603050405020304" pitchFamily="18" charset="0"/>
                          <a:cs typeface="Times New Roman" panose="02020603050405020304" pitchFamily="18" charset="0"/>
                        </a:rPr>
                        <a:t>Description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794" marR="33794" marT="21158" marB="21158" anchor="ctr"/>
                </a:tc>
                <a:tc>
                  <a:txBody>
                    <a:bodyPr/>
                    <a:lstStyle/>
                    <a:p>
                      <a:pPr marL="0" marR="0" algn="ctr">
                        <a:lnSpc>
                          <a:spcPct val="100000"/>
                        </a:lnSpc>
                        <a:spcBef>
                          <a:spcPts val="0"/>
                        </a:spcBef>
                        <a:spcAft>
                          <a:spcPts val="0"/>
                        </a:spcAft>
                      </a:pPr>
                      <a:r>
                        <a:rPr lang="en-GB" sz="1200">
                          <a:effectLst/>
                          <a:latin typeface="Times New Roman" panose="02020603050405020304" pitchFamily="18" charset="0"/>
                          <a:cs typeface="Times New Roman" panose="02020603050405020304" pitchFamily="18" charset="0"/>
                        </a:rPr>
                        <a:t>Start Date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794" marR="33794" marT="21158" marB="21158" anchor="ctr"/>
                </a:tc>
                <a:tc>
                  <a:txBody>
                    <a:bodyPr/>
                    <a:lstStyle/>
                    <a:p>
                      <a:pPr marL="0" marR="0" algn="ctr">
                        <a:lnSpc>
                          <a:spcPct val="100000"/>
                        </a:lnSpc>
                        <a:spcBef>
                          <a:spcPts val="0"/>
                        </a:spcBef>
                        <a:spcAft>
                          <a:spcPts val="0"/>
                        </a:spcAft>
                      </a:pPr>
                      <a:r>
                        <a:rPr lang="en-GB" sz="1200">
                          <a:effectLst/>
                          <a:latin typeface="Times New Roman" panose="02020603050405020304" pitchFamily="18" charset="0"/>
                          <a:cs typeface="Times New Roman" panose="02020603050405020304" pitchFamily="18" charset="0"/>
                        </a:rPr>
                        <a:t>Complete Date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794" marR="33794" marT="21158" marB="21158" anchor="ctr"/>
                </a:tc>
                <a:tc>
                  <a:txBody>
                    <a:bodyPr/>
                    <a:lstStyle/>
                    <a:p>
                      <a:pPr marL="0" marR="0" algn="ctr">
                        <a:lnSpc>
                          <a:spcPct val="100000"/>
                        </a:lnSpc>
                        <a:spcBef>
                          <a:spcPts val="0"/>
                        </a:spcBef>
                        <a:spcAft>
                          <a:spcPts val="0"/>
                        </a:spcAft>
                      </a:pPr>
                      <a:r>
                        <a:rPr lang="en-GB" sz="1200">
                          <a:effectLst/>
                          <a:latin typeface="Times New Roman" panose="02020603050405020304" pitchFamily="18" charset="0"/>
                          <a:cs typeface="Times New Roman" panose="02020603050405020304" pitchFamily="18" charset="0"/>
                        </a:rPr>
                        <a:t>Team Member Names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794" marR="33794" marT="21158" marB="21158" anchor="ctr"/>
                </a:tc>
                <a:tc>
                  <a:txBody>
                    <a:bodyPr/>
                    <a:lstStyle/>
                    <a:p>
                      <a:pPr marL="0" marR="0" algn="ctr">
                        <a:lnSpc>
                          <a:spcPct val="100000"/>
                        </a:lnSpc>
                        <a:spcBef>
                          <a:spcPts val="0"/>
                        </a:spcBef>
                        <a:spcAft>
                          <a:spcPts val="0"/>
                        </a:spcAft>
                      </a:pPr>
                      <a:r>
                        <a:rPr lang="en-GB" sz="1200">
                          <a:effectLst/>
                          <a:latin typeface="Times New Roman" panose="02020603050405020304" pitchFamily="18" charset="0"/>
                          <a:cs typeface="Times New Roman" panose="02020603050405020304" pitchFamily="18" charset="0"/>
                        </a:rPr>
                        <a:t>Status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794" marR="33794" marT="21158" marB="21158" anchor="ctr"/>
                </a:tc>
                <a:extLst>
                  <a:ext uri="{0D108BD9-81ED-4DB2-BD59-A6C34878D82A}">
                    <a16:rowId xmlns:a16="http://schemas.microsoft.com/office/drawing/2014/main" val="1374939588"/>
                  </a:ext>
                </a:extLst>
              </a:tr>
              <a:tr h="1783080">
                <a:tc>
                  <a:txBody>
                    <a:bodyPr/>
                    <a:lstStyle/>
                    <a:p>
                      <a:pPr marL="0" marR="0" algn="ctr">
                        <a:lnSpc>
                          <a:spcPct val="100000"/>
                        </a:lnSpc>
                        <a:spcBef>
                          <a:spcPts val="0"/>
                        </a:spcBef>
                        <a:spcAft>
                          <a:spcPts val="0"/>
                        </a:spcAft>
                      </a:pPr>
                      <a:r>
                        <a:rPr lang="en-GB" sz="1200">
                          <a:effectLst/>
                          <a:latin typeface="Times New Roman" panose="02020603050405020304" pitchFamily="18" charset="0"/>
                          <a:cs typeface="Times New Roman" panose="02020603050405020304" pitchFamily="18" charset="0"/>
                        </a:rPr>
                        <a:t>03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794" marR="33794" marT="21158" marB="21158" anchor="ctr"/>
                </a:tc>
                <a:tc rowSpan="2">
                  <a:txBody>
                    <a:bodyPr/>
                    <a:lstStyle/>
                    <a:p>
                      <a:pPr marL="71755" marR="71755" algn="ctr">
                        <a:lnSpc>
                          <a:spcPct val="100000"/>
                        </a:lnSpc>
                        <a:spcBef>
                          <a:spcPts val="0"/>
                        </a:spcBef>
                        <a:spcAft>
                          <a:spcPts val="0"/>
                        </a:spcAft>
                      </a:pPr>
                      <a:r>
                        <a:rPr lang="en-GB" sz="1200">
                          <a:effectLst/>
                          <a:latin typeface="Times New Roman" panose="02020603050405020304" pitchFamily="18" charset="0"/>
                          <a:cs typeface="Times New Roman" panose="02020603050405020304" pitchFamily="18" charset="0"/>
                        </a:rPr>
                        <a:t>Review </a:t>
                      </a:r>
                      <a:r>
                        <a:rPr lang="en-GB" sz="1200" smtClean="0">
                          <a:effectLst/>
                          <a:latin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794" marR="33794" marT="21158" marB="21158" vert="vert270" anchor="ctr"/>
                </a:tc>
                <a:tc>
                  <a:txBody>
                    <a:bodyPr/>
                    <a:lstStyle/>
                    <a:p>
                      <a:pPr marL="0" marR="0" algn="l">
                        <a:lnSpc>
                          <a:spcPct val="100000"/>
                        </a:lnSpc>
                        <a:spcBef>
                          <a:spcPts val="0"/>
                        </a:spcBef>
                        <a:spcAft>
                          <a:spcPts val="0"/>
                        </a:spcAft>
                      </a:pPr>
                      <a:r>
                        <a:rPr lang="en-US" sz="1200" smtClean="0">
                          <a:effectLst/>
                          <a:latin typeface="Times New Roman" panose="02020603050405020304" pitchFamily="18" charset="0"/>
                          <a:cs typeface="Times New Roman" panose="02020603050405020304" pitchFamily="18" charset="0"/>
                        </a:rPr>
                        <a:t>IV. Customer GUI design</a:t>
                      </a:r>
                    </a:p>
                    <a:p>
                      <a:pPr marL="0" marR="0" algn="l">
                        <a:lnSpc>
                          <a:spcPct val="100000"/>
                        </a:lnSpc>
                        <a:spcBef>
                          <a:spcPts val="0"/>
                        </a:spcBef>
                        <a:spcAft>
                          <a:spcPts val="0"/>
                        </a:spcAft>
                      </a:pPr>
                      <a:r>
                        <a:rPr lang="en-US" sz="1200" smtClean="0">
                          <a:effectLst/>
                          <a:latin typeface="Times New Roman" panose="02020603050405020304" pitchFamily="18" charset="0"/>
                          <a:cs typeface="Times New Roman" panose="02020603050405020304" pitchFamily="18" charset="0"/>
                        </a:rPr>
                        <a:t>- About us</a:t>
                      </a:r>
                    </a:p>
                    <a:p>
                      <a:pPr marL="0" marR="0" algn="l">
                        <a:lnSpc>
                          <a:spcPct val="100000"/>
                        </a:lnSpc>
                        <a:spcBef>
                          <a:spcPts val="0"/>
                        </a:spcBef>
                        <a:spcAft>
                          <a:spcPts val="0"/>
                        </a:spcAft>
                      </a:pPr>
                      <a:r>
                        <a:rPr lang="en-US" sz="1200" smtClean="0">
                          <a:effectLst/>
                          <a:latin typeface="Times New Roman" panose="02020603050405020304" pitchFamily="18" charset="0"/>
                          <a:cs typeface="Times New Roman" panose="02020603050405020304" pitchFamily="18" charset="0"/>
                        </a:rPr>
                        <a:t>V. Admin GUI design</a:t>
                      </a:r>
                    </a:p>
                    <a:p>
                      <a:pPr marL="0" marR="0" algn="l">
                        <a:lnSpc>
                          <a:spcPct val="100000"/>
                        </a:lnSpc>
                        <a:spcBef>
                          <a:spcPts val="0"/>
                        </a:spcBef>
                        <a:spcAft>
                          <a:spcPts val="0"/>
                        </a:spcAft>
                      </a:pPr>
                      <a:r>
                        <a:rPr lang="en-US" sz="1200" smtClean="0">
                          <a:effectLst/>
                          <a:latin typeface="Times New Roman" panose="02020603050405020304" pitchFamily="18" charset="0"/>
                          <a:cs typeface="Times New Roman" panose="02020603050405020304" pitchFamily="18" charset="0"/>
                        </a:rPr>
                        <a:t>- Change password</a:t>
                      </a:r>
                    </a:p>
                    <a:p>
                      <a:pPr marL="0" marR="0" algn="l">
                        <a:lnSpc>
                          <a:spcPct val="100000"/>
                        </a:lnSpc>
                        <a:spcBef>
                          <a:spcPts val="0"/>
                        </a:spcBef>
                        <a:spcAft>
                          <a:spcPts val="0"/>
                        </a:spcAft>
                      </a:pPr>
                      <a:r>
                        <a:rPr lang="en-US" sz="1200" smtClean="0">
                          <a:effectLst/>
                          <a:latin typeface="Times New Roman" panose="02020603050405020304" pitchFamily="18" charset="0"/>
                          <a:cs typeface="Times New Roman" panose="02020603050405020304" pitchFamily="18" charset="0"/>
                        </a:rPr>
                        <a:t>- Category</a:t>
                      </a:r>
                    </a:p>
                    <a:p>
                      <a:pPr marL="0" marR="0" algn="l">
                        <a:lnSpc>
                          <a:spcPct val="100000"/>
                        </a:lnSpc>
                        <a:spcBef>
                          <a:spcPts val="0"/>
                        </a:spcBef>
                        <a:spcAft>
                          <a:spcPts val="0"/>
                        </a:spcAft>
                      </a:pPr>
                      <a:r>
                        <a:rPr lang="en-US" sz="1200" smtClean="0">
                          <a:effectLst/>
                          <a:latin typeface="Times New Roman" panose="02020603050405020304" pitchFamily="18" charset="0"/>
                          <a:cs typeface="Times New Roman" panose="02020603050405020304" pitchFamily="18" charset="0"/>
                        </a:rPr>
                        <a:t>- SubCategory</a:t>
                      </a:r>
                    </a:p>
                    <a:p>
                      <a:pPr marL="0" marR="0" algn="l">
                        <a:lnSpc>
                          <a:spcPct val="100000"/>
                        </a:lnSpc>
                        <a:spcBef>
                          <a:spcPts val="0"/>
                        </a:spcBef>
                        <a:spcAft>
                          <a:spcPts val="0"/>
                        </a:spcAft>
                      </a:pPr>
                      <a:r>
                        <a:rPr lang="en-US" sz="1200" smtClean="0">
                          <a:effectLst/>
                          <a:latin typeface="Times New Roman" panose="02020603050405020304" pitchFamily="18" charset="0"/>
                          <a:cs typeface="Times New Roman" panose="02020603050405020304" pitchFamily="18" charset="0"/>
                        </a:rPr>
                        <a:t>- Manufacturer</a:t>
                      </a:r>
                    </a:p>
                    <a:p>
                      <a:pPr marL="0" marR="0" algn="l">
                        <a:lnSpc>
                          <a:spcPct val="100000"/>
                        </a:lnSpc>
                        <a:spcBef>
                          <a:spcPts val="0"/>
                        </a:spcBef>
                        <a:spcAft>
                          <a:spcPts val="0"/>
                        </a:spcAft>
                      </a:pPr>
                      <a:r>
                        <a:rPr lang="en-US" sz="1200" smtClean="0">
                          <a:effectLst/>
                          <a:latin typeface="Times New Roman" panose="02020603050405020304" pitchFamily="18" charset="0"/>
                          <a:cs typeface="Times New Roman" panose="02020603050405020304" pitchFamily="18" charset="0"/>
                        </a:rPr>
                        <a:t>- Promotion</a:t>
                      </a:r>
                    </a:p>
                    <a:p>
                      <a:pPr marL="0" marR="0" algn="l">
                        <a:lnSpc>
                          <a:spcPct val="100000"/>
                        </a:lnSpc>
                        <a:spcBef>
                          <a:spcPts val="0"/>
                        </a:spcBef>
                        <a:spcAft>
                          <a:spcPts val="0"/>
                        </a:spcAft>
                      </a:pPr>
                      <a:r>
                        <a:rPr lang="en-US" sz="1200" smtClean="0">
                          <a:effectLst/>
                          <a:latin typeface="Times New Roman" panose="02020603050405020304" pitchFamily="18" charset="0"/>
                          <a:cs typeface="Times New Roman" panose="02020603050405020304" pitchFamily="18" charset="0"/>
                        </a:rPr>
                        <a:t>- Report:  Total product sold in year</a:t>
                      </a:r>
                      <a:endParaRPr lang="en-US" sz="1200" smtClean="0">
                        <a:effectLst/>
                        <a:latin typeface="Times New Roman" panose="02020603050405020304" pitchFamily="18" charset="0"/>
                        <a:cs typeface="Times New Roman" panose="02020603050405020304" pitchFamily="18" charset="0"/>
                      </a:endParaRPr>
                    </a:p>
                  </a:txBody>
                  <a:tcPr marL="33794" marR="33794" marT="21158" marB="21158" anchor="ctr"/>
                </a:tc>
                <a:tc rowSpan="2">
                  <a:txBody>
                    <a:bodyPr/>
                    <a:lstStyle/>
                    <a:p>
                      <a:pPr marL="71755" marR="71755" algn="ctr">
                        <a:lnSpc>
                          <a:spcPct val="100000"/>
                        </a:lnSpc>
                        <a:spcBef>
                          <a:spcPts val="0"/>
                        </a:spcBef>
                        <a:spcAft>
                          <a:spcPts val="0"/>
                        </a:spcAft>
                      </a:pPr>
                      <a:r>
                        <a:rPr lang="en-GB" sz="1200" smtClean="0">
                          <a:effectLst/>
                          <a:latin typeface="Times New Roman" panose="02020603050405020304" pitchFamily="18" charset="0"/>
                          <a:cs typeface="Times New Roman" panose="02020603050405020304" pitchFamily="18" charset="0"/>
                        </a:rPr>
                        <a:t>10/06/2020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794" marR="33794" marT="21158" marB="21158" vert="vert270" anchor="ctr"/>
                </a:tc>
                <a:tc rowSpan="2">
                  <a:txBody>
                    <a:bodyPr/>
                    <a:lstStyle/>
                    <a:p>
                      <a:pPr marL="71755" marR="71755" algn="ctr">
                        <a:lnSpc>
                          <a:spcPct val="100000"/>
                        </a:lnSpc>
                        <a:spcBef>
                          <a:spcPts val="0"/>
                        </a:spcBef>
                        <a:spcAft>
                          <a:spcPts val="0"/>
                        </a:spcAft>
                      </a:pPr>
                      <a:r>
                        <a:rPr lang="en-GB" sz="1200" smtClean="0">
                          <a:effectLst/>
                          <a:latin typeface="Times New Roman" panose="02020603050405020304" pitchFamily="18" charset="0"/>
                          <a:cs typeface="Times New Roman" panose="02020603050405020304" pitchFamily="18" charset="0"/>
                        </a:rPr>
                        <a:t>24/06/2020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794" marR="33794" marT="21158" marB="21158" vert="vert270" anchor="ctr"/>
                </a:tc>
                <a:tc>
                  <a:txBody>
                    <a:bodyPr/>
                    <a:lstStyle/>
                    <a:p>
                      <a:pPr marL="0" marR="0" algn="ctr">
                        <a:lnSpc>
                          <a:spcPct val="100000"/>
                        </a:lnSpc>
                        <a:spcBef>
                          <a:spcPts val="0"/>
                        </a:spcBef>
                        <a:spcAft>
                          <a:spcPts val="0"/>
                        </a:spcAft>
                      </a:pPr>
                      <a:r>
                        <a:rPr lang="en-GB" sz="1200">
                          <a:effectLst/>
                          <a:latin typeface="Times New Roman" panose="02020603050405020304" pitchFamily="18" charset="0"/>
                          <a:cs typeface="Times New Roman" panose="02020603050405020304" pitchFamily="18" charset="0"/>
                        </a:rPr>
                        <a:t>Ha Minh Tan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794" marR="33794" marT="21158" marB="21158" anchor="ctr"/>
                </a:tc>
                <a:tc>
                  <a:txBody>
                    <a:bodyPr/>
                    <a:lstStyle/>
                    <a:p>
                      <a:pPr marL="0" marR="0" algn="ctr">
                        <a:lnSpc>
                          <a:spcPct val="100000"/>
                        </a:lnSpc>
                        <a:spcBef>
                          <a:spcPts val="0"/>
                        </a:spcBef>
                        <a:spcAft>
                          <a:spcPts val="0"/>
                        </a:spcAft>
                      </a:pPr>
                      <a:r>
                        <a:rPr lang="en-GB" sz="1200" smtClean="0">
                          <a:effectLst/>
                          <a:latin typeface="Times New Roman" panose="02020603050405020304" pitchFamily="18" charset="0"/>
                          <a:cs typeface="Times New Roman" panose="02020603050405020304" pitchFamily="18" charset="0"/>
                        </a:rPr>
                        <a:t>Completed</a:t>
                      </a:r>
                      <a:r>
                        <a:rPr lang="en-GB"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794" marR="33794" marT="21158" marB="21158" anchor="ctr"/>
                </a:tc>
                <a:extLst>
                  <a:ext uri="{0D108BD9-81ED-4DB2-BD59-A6C34878D82A}">
                    <a16:rowId xmlns:a16="http://schemas.microsoft.com/office/drawing/2014/main" val="3296142543"/>
                  </a:ext>
                </a:extLst>
              </a:tr>
              <a:tr h="2025227">
                <a:tc>
                  <a:txBody>
                    <a:bodyPr/>
                    <a:lstStyle/>
                    <a:p>
                      <a:pPr marL="0" marR="0" algn="ctr">
                        <a:lnSpc>
                          <a:spcPct val="100000"/>
                        </a:lnSpc>
                        <a:spcBef>
                          <a:spcPts val="0"/>
                        </a:spcBef>
                        <a:spcAft>
                          <a:spcPts val="0"/>
                        </a:spcAft>
                      </a:pPr>
                      <a:r>
                        <a:rPr lang="en-GB" sz="1200">
                          <a:effectLst/>
                          <a:latin typeface="Times New Roman" panose="02020603050405020304" pitchFamily="18" charset="0"/>
                          <a:cs typeface="Times New Roman" panose="02020603050405020304" pitchFamily="18" charset="0"/>
                        </a:rPr>
                        <a:t>04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794" marR="33794" marT="21158" marB="21158" anchor="ctr"/>
                </a:tc>
                <a:tc vMerge="1">
                  <a:txBody>
                    <a:bodyPr/>
                    <a:lstStyle/>
                    <a:p>
                      <a:endParaRPr lang="en-US"/>
                    </a:p>
                  </a:txBody>
                  <a:tcPr/>
                </a:tc>
                <a:tc>
                  <a:txBody>
                    <a:bodyPr/>
                    <a:lstStyle/>
                    <a:p>
                      <a:pPr marL="0" marR="0" algn="l">
                        <a:lnSpc>
                          <a:spcPct val="100000"/>
                        </a:lnSpc>
                        <a:spcBef>
                          <a:spcPts val="0"/>
                        </a:spcBef>
                        <a:spcAft>
                          <a:spcPts val="0"/>
                        </a:spcAft>
                      </a:pPr>
                      <a:r>
                        <a:rPr lang="en-US" sz="1200" smtClean="0">
                          <a:effectLst/>
                          <a:latin typeface="Times New Roman" panose="02020603050405020304" pitchFamily="18" charset="0"/>
                          <a:cs typeface="Times New Roman" panose="02020603050405020304" pitchFamily="18" charset="0"/>
                        </a:rPr>
                        <a:t>III. Site map</a:t>
                      </a:r>
                    </a:p>
                    <a:p>
                      <a:pPr marL="0" marR="0" algn="l">
                        <a:lnSpc>
                          <a:spcPct val="100000"/>
                        </a:lnSpc>
                        <a:spcBef>
                          <a:spcPts val="0"/>
                        </a:spcBef>
                        <a:spcAft>
                          <a:spcPts val="0"/>
                        </a:spcAft>
                      </a:pPr>
                      <a:r>
                        <a:rPr lang="en-US" sz="1200" smtClean="0">
                          <a:effectLst/>
                          <a:latin typeface="Times New Roman" panose="02020603050405020304" pitchFamily="18" charset="0"/>
                          <a:cs typeface="Times New Roman" panose="02020603050405020304" pitchFamily="18" charset="0"/>
                        </a:rPr>
                        <a:t>V. Admin GUI design</a:t>
                      </a:r>
                    </a:p>
                    <a:p>
                      <a:pPr marL="0" marR="0" algn="l">
                        <a:lnSpc>
                          <a:spcPct val="100000"/>
                        </a:lnSpc>
                        <a:spcBef>
                          <a:spcPts val="0"/>
                        </a:spcBef>
                        <a:spcAft>
                          <a:spcPts val="0"/>
                        </a:spcAft>
                      </a:pPr>
                      <a:r>
                        <a:rPr lang="en-US" sz="1200" smtClean="0">
                          <a:effectLst/>
                          <a:latin typeface="Times New Roman" panose="02020603050405020304" pitchFamily="18" charset="0"/>
                          <a:cs typeface="Times New Roman" panose="02020603050405020304" pitchFamily="18" charset="0"/>
                        </a:rPr>
                        <a:t>- Login</a:t>
                      </a:r>
                    </a:p>
                    <a:p>
                      <a:pPr marL="0" marR="0" algn="l">
                        <a:lnSpc>
                          <a:spcPct val="100000"/>
                        </a:lnSpc>
                        <a:spcBef>
                          <a:spcPts val="0"/>
                        </a:spcBef>
                        <a:spcAft>
                          <a:spcPts val="0"/>
                        </a:spcAft>
                      </a:pPr>
                      <a:r>
                        <a:rPr lang="en-US" sz="1200" smtClean="0">
                          <a:effectLst/>
                          <a:latin typeface="Times New Roman" panose="02020603050405020304" pitchFamily="18" charset="0"/>
                          <a:cs typeface="Times New Roman" panose="02020603050405020304" pitchFamily="18" charset="0"/>
                        </a:rPr>
                        <a:t>- Dashboard</a:t>
                      </a:r>
                    </a:p>
                    <a:p>
                      <a:pPr marL="0" marR="0" algn="l">
                        <a:lnSpc>
                          <a:spcPct val="100000"/>
                        </a:lnSpc>
                        <a:spcBef>
                          <a:spcPts val="0"/>
                        </a:spcBef>
                        <a:spcAft>
                          <a:spcPts val="0"/>
                        </a:spcAft>
                      </a:pPr>
                      <a:r>
                        <a:rPr lang="en-US" sz="1200" smtClean="0">
                          <a:effectLst/>
                          <a:latin typeface="Times New Roman" panose="02020603050405020304" pitchFamily="18" charset="0"/>
                          <a:cs typeface="Times New Roman" panose="02020603050405020304" pitchFamily="18" charset="0"/>
                        </a:rPr>
                        <a:t>- Unit</a:t>
                      </a:r>
                    </a:p>
                    <a:p>
                      <a:pPr marL="0" marR="0" algn="l">
                        <a:lnSpc>
                          <a:spcPct val="100000"/>
                        </a:lnSpc>
                        <a:spcBef>
                          <a:spcPts val="0"/>
                        </a:spcBef>
                        <a:spcAft>
                          <a:spcPts val="0"/>
                        </a:spcAft>
                      </a:pPr>
                      <a:r>
                        <a:rPr lang="en-US" sz="1200" smtClean="0">
                          <a:effectLst/>
                          <a:latin typeface="Times New Roman" panose="02020603050405020304" pitchFamily="18" charset="0"/>
                          <a:cs typeface="Times New Roman" panose="02020603050405020304" pitchFamily="18" charset="0"/>
                        </a:rPr>
                        <a:t>- Product</a:t>
                      </a:r>
                    </a:p>
                    <a:p>
                      <a:pPr marL="0" marR="0" algn="l">
                        <a:lnSpc>
                          <a:spcPct val="100000"/>
                        </a:lnSpc>
                        <a:spcBef>
                          <a:spcPts val="0"/>
                        </a:spcBef>
                        <a:spcAft>
                          <a:spcPts val="0"/>
                        </a:spcAft>
                      </a:pPr>
                      <a:r>
                        <a:rPr lang="en-US" sz="1200" smtClean="0">
                          <a:effectLst/>
                          <a:latin typeface="Times New Roman" panose="02020603050405020304" pitchFamily="18" charset="0"/>
                          <a:cs typeface="Times New Roman" panose="02020603050405020304" pitchFamily="18" charset="0"/>
                        </a:rPr>
                        <a:t>- Customer</a:t>
                      </a:r>
                    </a:p>
                    <a:p>
                      <a:pPr marL="0" marR="0" algn="l">
                        <a:lnSpc>
                          <a:spcPct val="100000"/>
                        </a:lnSpc>
                        <a:spcBef>
                          <a:spcPts val="0"/>
                        </a:spcBef>
                        <a:spcAft>
                          <a:spcPts val="0"/>
                        </a:spcAft>
                      </a:pPr>
                      <a:r>
                        <a:rPr lang="en-US" sz="1200" smtClean="0">
                          <a:effectLst/>
                          <a:latin typeface="Times New Roman" panose="02020603050405020304" pitchFamily="18" charset="0"/>
                          <a:cs typeface="Times New Roman" panose="02020603050405020304" pitchFamily="18" charset="0"/>
                        </a:rPr>
                        <a:t>- Order</a:t>
                      </a:r>
                    </a:p>
                    <a:p>
                      <a:pPr marL="0" marR="0" algn="l">
                        <a:lnSpc>
                          <a:spcPct val="100000"/>
                        </a:lnSpc>
                        <a:spcBef>
                          <a:spcPts val="0"/>
                        </a:spcBef>
                        <a:spcAft>
                          <a:spcPts val="0"/>
                        </a:spcAft>
                      </a:pPr>
                      <a:r>
                        <a:rPr lang="en-US" sz="1200" smtClean="0">
                          <a:effectLst/>
                          <a:latin typeface="Times New Roman" panose="02020603050405020304" pitchFamily="18" charset="0"/>
                          <a:cs typeface="Times New Roman" panose="02020603050405020304" pitchFamily="18" charset="0"/>
                        </a:rPr>
                        <a:t>- Report:  Top 10 buyers report</a:t>
                      </a:r>
                      <a:endParaRPr lang="en-US" sz="1200">
                        <a:effectLst/>
                        <a:latin typeface="Times New Roman" panose="02020603050405020304" pitchFamily="18" charset="0"/>
                        <a:cs typeface="Times New Roman" panose="02020603050405020304" pitchFamily="18" charset="0"/>
                      </a:endParaRPr>
                    </a:p>
                  </a:txBody>
                  <a:tcPr marL="33794" marR="33794" marT="21158" marB="21158" anchor="ctr"/>
                </a:tc>
                <a:tc vMerge="1">
                  <a:txBody>
                    <a:bodyPr/>
                    <a:lstStyle/>
                    <a:p>
                      <a:endParaRPr lang="en-US"/>
                    </a:p>
                  </a:txBody>
                  <a:tcPr/>
                </a:tc>
                <a:tc vMerge="1">
                  <a:txBody>
                    <a:bodyPr/>
                    <a:lstStyle/>
                    <a:p>
                      <a:endParaRPr lang="en-US"/>
                    </a:p>
                  </a:txBody>
                  <a:tcPr/>
                </a:tc>
                <a:tc>
                  <a:txBody>
                    <a:bodyPr/>
                    <a:lstStyle/>
                    <a:p>
                      <a:pPr marL="0" marR="0" algn="ctr">
                        <a:lnSpc>
                          <a:spcPct val="100000"/>
                        </a:lnSpc>
                        <a:spcBef>
                          <a:spcPts val="0"/>
                        </a:spcBef>
                        <a:spcAft>
                          <a:spcPts val="0"/>
                        </a:spcAft>
                      </a:pPr>
                      <a:r>
                        <a:rPr lang="en-GB" sz="1200">
                          <a:effectLst/>
                          <a:latin typeface="Times New Roman" panose="02020603050405020304" pitchFamily="18" charset="0"/>
                          <a:cs typeface="Times New Roman" panose="02020603050405020304" pitchFamily="18" charset="0"/>
                        </a:rPr>
                        <a:t>Pham Huynh</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794" marR="33794" marT="21158" marB="21158" anchor="ctr"/>
                </a:tc>
                <a:tc>
                  <a:txBody>
                    <a:bodyPr/>
                    <a:lstStyle/>
                    <a:p>
                      <a:pPr marL="0" marR="0" algn="ctr">
                        <a:lnSpc>
                          <a:spcPct val="100000"/>
                        </a:lnSpc>
                        <a:spcBef>
                          <a:spcPts val="0"/>
                        </a:spcBef>
                        <a:spcAft>
                          <a:spcPts val="0"/>
                        </a:spcAft>
                      </a:pPr>
                      <a:r>
                        <a:rPr lang="en-GB" sz="1200" smtClean="0">
                          <a:effectLst/>
                          <a:latin typeface="Times New Roman" panose="02020603050405020304" pitchFamily="18" charset="0"/>
                          <a:cs typeface="Times New Roman" panose="02020603050405020304" pitchFamily="18" charset="0"/>
                        </a:rPr>
                        <a:t>Completed</a:t>
                      </a:r>
                      <a:r>
                        <a:rPr lang="en-GB"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794" marR="33794" marT="21158" marB="21158" anchor="ctr"/>
                </a:tc>
                <a:extLst>
                  <a:ext uri="{0D108BD9-81ED-4DB2-BD59-A6C34878D82A}">
                    <a16:rowId xmlns:a16="http://schemas.microsoft.com/office/drawing/2014/main" val="2774508312"/>
                  </a:ext>
                </a:extLst>
              </a:tr>
            </a:tbl>
          </a:graphicData>
        </a:graphic>
      </p:graphicFrame>
    </p:spTree>
    <p:extLst>
      <p:ext uri="{BB962C8B-B14F-4D97-AF65-F5344CB8AC3E}">
        <p14:creationId xmlns:p14="http://schemas.microsoft.com/office/powerpoint/2010/main" val="16697333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16</a:t>
            </a:fld>
            <a:endParaRPr lang="en-US" dirty="0"/>
          </a:p>
        </p:txBody>
      </p:sp>
      <p:sp>
        <p:nvSpPr>
          <p:cNvPr id="6" name="Content Placeholder 2"/>
          <p:cNvSpPr>
            <a:spLocks noGrp="1"/>
          </p:cNvSpPr>
          <p:nvPr>
            <p:ph idx="1"/>
          </p:nvPr>
        </p:nvSpPr>
        <p:spPr>
          <a:xfrm>
            <a:off x="304800" y="1371600"/>
            <a:ext cx="8610600" cy="4800600"/>
          </a:xfrm>
        </p:spPr>
        <p:txBody>
          <a:bodyPr/>
          <a:lstStyle/>
          <a:p>
            <a:pPr marL="0" indent="0" eaLnBrk="1" hangingPunct="1">
              <a:buFont typeface="Wingdings" panose="05000000000000000000" pitchFamily="2" charset="2"/>
              <a:buNone/>
              <a:defRPr/>
            </a:pPr>
            <a:endParaRPr lang="en-US" altLang="ko-KR" b="1" kern="0" dirty="0" smtClean="0">
              <a:ea typeface="굴림" pitchFamily="34" charset="-127"/>
            </a:endParaRPr>
          </a:p>
          <a:p>
            <a:pPr marL="0" indent="0" algn="ctr" eaLnBrk="1" hangingPunct="1">
              <a:buFont typeface="Wingdings" panose="05000000000000000000" pitchFamily="2" charset="2"/>
              <a:buNone/>
              <a:defRPr/>
            </a:pPr>
            <a:r>
              <a:rPr lang="en-US" altLang="ko-KR" sz="4400" b="1" kern="0" dirty="0" smtClean="0">
                <a:latin typeface="Vladimir Script" panose="03050402040407070305" pitchFamily="66" charset="0"/>
                <a:ea typeface="굴림" pitchFamily="34" charset="-127"/>
                <a:cs typeface="Times New Roman" panose="02020603050405020304" pitchFamily="18" charset="0"/>
              </a:rPr>
              <a:t>Thank You</a:t>
            </a:r>
            <a:endParaRPr lang="vi-VN" altLang="ko-KR" sz="4400" b="1" kern="0" dirty="0" smtClean="0">
              <a:latin typeface="Times New Roman" panose="02020603050405020304" pitchFamily="18" charset="0"/>
              <a:cs typeface="Times New Roman" panose="02020603050405020304" pitchFamily="18" charset="0"/>
            </a:endParaRPr>
          </a:p>
          <a:p>
            <a:pPr eaLnBrk="1" hangingPunct="1">
              <a:defRPr/>
            </a:pPr>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3109912" y="3038475"/>
            <a:ext cx="3000375" cy="1914525"/>
          </a:xfrm>
          <a:prstGeom prst="rect">
            <a:avLst/>
          </a:prstGeom>
        </p:spPr>
      </p:pic>
    </p:spTree>
    <p:extLst>
      <p:ext uri="{BB962C8B-B14F-4D97-AF65-F5344CB8AC3E}">
        <p14:creationId xmlns:p14="http://schemas.microsoft.com/office/powerpoint/2010/main" val="38699157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17</a:t>
            </a:fld>
            <a:endParaRPr lang="en-US" dirty="0"/>
          </a:p>
        </p:txBody>
      </p:sp>
      <p:sp>
        <p:nvSpPr>
          <p:cNvPr id="6" name="Content Placeholder 2"/>
          <p:cNvSpPr>
            <a:spLocks noGrp="1"/>
          </p:cNvSpPr>
          <p:nvPr>
            <p:ph idx="1"/>
          </p:nvPr>
        </p:nvSpPr>
        <p:spPr>
          <a:xfrm>
            <a:off x="304800" y="1371600"/>
            <a:ext cx="8610600" cy="4800600"/>
          </a:xfrm>
        </p:spPr>
        <p:txBody>
          <a:bodyPr/>
          <a:lstStyle/>
          <a:p>
            <a:pPr eaLnBrk="1" hangingPunct="1">
              <a:defRPr/>
            </a:pPr>
            <a:endParaRPr lang="en-US" dirty="0">
              <a:latin typeface="Times New Roman" panose="02020603050405020304" pitchFamily="18" charset="0"/>
              <a:cs typeface="Times New Roman" panose="02020603050405020304" pitchFamily="18" charset="0"/>
            </a:endParaRPr>
          </a:p>
        </p:txBody>
      </p:sp>
      <p:sp>
        <p:nvSpPr>
          <p:cNvPr id="8" name="Title 1"/>
          <p:cNvSpPr>
            <a:spLocks noGrp="1"/>
          </p:cNvSpPr>
          <p:nvPr>
            <p:ph type="title"/>
          </p:nvPr>
        </p:nvSpPr>
        <p:spPr>
          <a:xfrm>
            <a:off x="304800" y="76200"/>
            <a:ext cx="8610600" cy="609600"/>
          </a:xfrm>
        </p:spPr>
        <p:txBody>
          <a:bodyPr/>
          <a:lstStyle/>
          <a:p>
            <a:pPr lvl="1" algn="ctr"/>
            <a:r>
              <a:rPr lang="en-US" altLang="en-US" sz="3200" dirty="0" smtClean="0">
                <a:latin typeface="Times New Roman" panose="02020603050405020304" pitchFamily="18" charset="0"/>
                <a:cs typeface="Times New Roman" panose="02020603050405020304" pitchFamily="18" charset="0"/>
              </a:rPr>
              <a:t>Reference</a:t>
            </a:r>
            <a:endParaRPr lang="en-US" altLang="en-US" sz="3200" dirty="0" smtClean="0">
              <a:latin typeface="Times New Roman" panose="02020603050405020304" pitchFamily="18"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16509228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altLang="ko-KR" sz="3200" dirty="0" smtClean="0">
                <a:latin typeface="Times New Roman" panose="02020603050405020304" pitchFamily="18" charset="0"/>
                <a:ea typeface="Gulim" panose="020B0600000101010101" pitchFamily="34" charset="-127"/>
                <a:cs typeface="Times New Roman" panose="02020603050405020304" pitchFamily="18" charset="0"/>
              </a:rPr>
              <a:t>Content</a:t>
            </a:r>
            <a:endParaRPr lang="en-US" sz="3200"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a:t>
            </a:fld>
            <a:endParaRPr lang="en-US" dirty="0"/>
          </a:p>
        </p:txBody>
      </p:sp>
      <p:sp>
        <p:nvSpPr>
          <p:cNvPr id="6" name="Content Placeholder 2"/>
          <p:cNvSpPr>
            <a:spLocks noGrp="1"/>
          </p:cNvSpPr>
          <p:nvPr>
            <p:ph idx="1"/>
          </p:nvPr>
        </p:nvSpPr>
        <p:spPr>
          <a:xfrm>
            <a:off x="609600" y="1066800"/>
            <a:ext cx="8305800" cy="5105400"/>
          </a:xfrm>
        </p:spPr>
        <p:txBody>
          <a:bodyPr/>
          <a:lstStyle/>
          <a:p>
            <a:pPr eaLnBrk="1" hangingPunct="1"/>
            <a:r>
              <a:rPr lang="en-US" altLang="ko-KR" sz="2800" dirty="0" smtClean="0">
                <a:latin typeface="Times New Roman" panose="02020603050405020304" pitchFamily="18" charset="0"/>
                <a:ea typeface="Gulim" panose="020B0600000101010101" pitchFamily="34" charset="-127"/>
                <a:cs typeface="Times New Roman" panose="02020603050405020304" pitchFamily="18" charset="0"/>
              </a:rPr>
              <a:t>Introduction</a:t>
            </a:r>
          </a:p>
          <a:p>
            <a:pPr lvl="1" eaLnBrk="1" hangingPunct="1"/>
            <a:r>
              <a:rPr lang="en-US" altLang="en-US" sz="2800" dirty="0" smtClean="0">
                <a:latin typeface="Times New Roman" panose="02020603050405020304" pitchFamily="18" charset="0"/>
                <a:ea typeface="Gulim" panose="020B0600000101010101" pitchFamily="34" charset="-127"/>
                <a:cs typeface="Times New Roman" panose="02020603050405020304" pitchFamily="18" charset="0"/>
              </a:rPr>
              <a:t>Actual requirements</a:t>
            </a:r>
            <a:endParaRPr lang="en-US" altLang="ko-KR" sz="2800" dirty="0" smtClean="0">
              <a:latin typeface="Times New Roman" panose="02020603050405020304" pitchFamily="18" charset="0"/>
              <a:ea typeface="Gulim" panose="020B0600000101010101" pitchFamily="34" charset="-127"/>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R</a:t>
            </a:r>
            <a:r>
              <a:rPr lang="en-US" sz="2800" dirty="0" smtClean="0">
                <a:latin typeface="Times New Roman" panose="02020603050405020304" pitchFamily="18" charset="0"/>
                <a:cs typeface="Times New Roman" panose="02020603050405020304" pitchFamily="18" charset="0"/>
              </a:rPr>
              <a:t>equirements </a:t>
            </a:r>
            <a:r>
              <a:rPr lang="en-US" sz="2800" dirty="0">
                <a:latin typeface="Times New Roman" panose="02020603050405020304" pitchFamily="18" charset="0"/>
                <a:cs typeface="Times New Roman" panose="02020603050405020304" pitchFamily="18" charset="0"/>
              </a:rPr>
              <a:t>of the </a:t>
            </a:r>
            <a:r>
              <a:rPr lang="en-US" sz="2800" dirty="0" smtClean="0">
                <a:latin typeface="Times New Roman" panose="02020603050405020304" pitchFamily="18" charset="0"/>
                <a:cs typeface="Times New Roman" panose="02020603050405020304" pitchFamily="18" charset="0"/>
              </a:rPr>
              <a:t>project</a:t>
            </a:r>
            <a:endParaRPr lang="en-US" altLang="ko-KR" sz="2800" dirty="0" smtClean="0">
              <a:latin typeface="Times New Roman" panose="02020603050405020304" pitchFamily="18" charset="0"/>
              <a:ea typeface="Gulim" panose="020B0600000101010101" pitchFamily="34" charset="-127"/>
              <a:cs typeface="Times New Roman" panose="02020603050405020304" pitchFamily="18" charset="0"/>
            </a:endParaRPr>
          </a:p>
          <a:p>
            <a:pPr lvl="1"/>
            <a:r>
              <a:rPr lang="en-US" sz="2800" dirty="0" smtClean="0">
                <a:latin typeface="Times New Roman" panose="02020603050405020304" pitchFamily="18" charset="0"/>
                <a:cs typeface="Times New Roman" panose="02020603050405020304" pitchFamily="18" charset="0"/>
              </a:rPr>
              <a:t>D</a:t>
            </a:r>
            <a:r>
              <a:rPr lang="vi-VN" sz="2800" dirty="0" smtClean="0">
                <a:latin typeface="Times New Roman" panose="02020603050405020304" pitchFamily="18" charset="0"/>
                <a:cs typeface="Times New Roman" panose="02020603050405020304" pitchFamily="18" charset="0"/>
              </a:rPr>
              <a:t>eployment </a:t>
            </a:r>
            <a:r>
              <a:rPr lang="en-US" sz="2800" dirty="0" smtClean="0">
                <a:latin typeface="Times New Roman" panose="02020603050405020304" pitchFamily="18" charset="0"/>
                <a:cs typeface="Times New Roman" panose="02020603050405020304" pitchFamily="18" charset="0"/>
              </a:rPr>
              <a:t>d</a:t>
            </a:r>
            <a:r>
              <a:rPr lang="vi-VN" sz="2800" dirty="0" smtClean="0">
                <a:latin typeface="Times New Roman" panose="02020603050405020304" pitchFamily="18" charset="0"/>
                <a:cs typeface="Times New Roman" panose="02020603050405020304" pitchFamily="18" charset="0"/>
              </a:rPr>
              <a:t>iagram</a:t>
            </a:r>
            <a:endParaRPr lang="en-US" altLang="ko-KR" sz="2800" dirty="0" smtClean="0">
              <a:latin typeface="Times New Roman" panose="02020603050405020304" pitchFamily="18" charset="0"/>
              <a:ea typeface="Gulim" panose="020B0600000101010101" pitchFamily="34" charset="-127"/>
              <a:cs typeface="Times New Roman" panose="02020603050405020304" pitchFamily="18" charset="0"/>
            </a:endParaRPr>
          </a:p>
          <a:p>
            <a:pPr eaLnBrk="1" hangingPunct="1"/>
            <a:r>
              <a:rPr lang="en-US" altLang="ko-KR" sz="2800" dirty="0" smtClean="0">
                <a:latin typeface="Times New Roman" panose="02020603050405020304" pitchFamily="18" charset="0"/>
                <a:ea typeface="Gulim" panose="020B0600000101010101" pitchFamily="34" charset="-127"/>
                <a:cs typeface="Times New Roman" panose="02020603050405020304" pitchFamily="18" charset="0"/>
              </a:rPr>
              <a:t>Test result</a:t>
            </a:r>
          </a:p>
          <a:p>
            <a:pPr eaLnBrk="1" hangingPunct="1"/>
            <a:r>
              <a:rPr lang="en-US" altLang="ko-KR" sz="2800" dirty="0" smtClean="0">
                <a:latin typeface="Times New Roman" panose="02020603050405020304" pitchFamily="18" charset="0"/>
                <a:ea typeface="Gulim" panose="020B0600000101010101" pitchFamily="34" charset="-127"/>
                <a:cs typeface="Times New Roman" panose="02020603050405020304" pitchFamily="18" charset="0"/>
              </a:rPr>
              <a:t>Conclusion and development</a:t>
            </a:r>
          </a:p>
          <a:p>
            <a:r>
              <a:rPr lang="en-US" altLang="ko-KR" sz="2800" dirty="0" smtClean="0">
                <a:latin typeface="Times New Roman" panose="02020603050405020304" pitchFamily="18" charset="0"/>
                <a:ea typeface="Gulim" panose="020B0600000101010101" pitchFamily="34" charset="-127"/>
                <a:cs typeface="Times New Roman" panose="02020603050405020304" pitchFamily="18" charset="0"/>
              </a:rPr>
              <a:t>Task list</a:t>
            </a:r>
            <a:endParaRPr lang="en-US" altLang="ko-KR" sz="2800" dirty="0">
              <a:latin typeface="Times New Roman" panose="02020603050405020304" pitchFamily="18" charset="0"/>
              <a:ea typeface="Gulim" panose="020B0600000101010101" pitchFamily="34" charset="-127"/>
              <a:cs typeface="Times New Roman" panose="02020603050405020304" pitchFamily="18" charset="0"/>
            </a:endParaRPr>
          </a:p>
          <a:p>
            <a:pPr eaLnBrk="1" hangingPunct="1"/>
            <a:endParaRPr lang="vi-VN" altLang="ko-KR" sz="2800" dirty="0" smtClean="0">
              <a:latin typeface="Times New Roman" panose="02020603050405020304" pitchFamily="18" charset="0"/>
              <a:ea typeface="Gulim" panose="020B0600000101010101" pitchFamily="34" charset="-127"/>
              <a:cs typeface="Times New Roman" panose="02020603050405020304" pitchFamily="18" charset="0"/>
            </a:endParaRPr>
          </a:p>
          <a:p>
            <a:pPr eaLnBrk="1" hangingPunct="1"/>
            <a:endParaRPr lang="en-US" altLang="en-US" dirty="0" smtClean="0">
              <a:latin typeface="Arial" panose="020B0604020202020204" pitchFamily="34"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21378838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a:t>
            </a:fld>
            <a:endParaRPr lang="en-US" dirty="0"/>
          </a:p>
        </p:txBody>
      </p:sp>
      <p:sp>
        <p:nvSpPr>
          <p:cNvPr id="4" name="Content Placeholder 3"/>
          <p:cNvSpPr>
            <a:spLocks noGrp="1"/>
          </p:cNvSpPr>
          <p:nvPr>
            <p:ph idx="1"/>
          </p:nvPr>
        </p:nvSpPr>
        <p:spPr/>
        <p:txBody>
          <a:bodyPr/>
          <a:lstStyle/>
          <a:p>
            <a:pPr marL="0" indent="0">
              <a:buNone/>
            </a:pPr>
            <a:r>
              <a:rPr lang="en-US" b="1">
                <a:solidFill>
                  <a:srgbClr val="F5801F"/>
                </a:solidFill>
                <a:latin typeface="Times New Roman" pitchFamily="18" charset="0"/>
                <a:cs typeface="Times New Roman" pitchFamily="18" charset="0"/>
              </a:rPr>
              <a:t>Existing </a:t>
            </a:r>
            <a:r>
              <a:rPr lang="en-US" b="1" smtClean="0">
                <a:solidFill>
                  <a:srgbClr val="F5801F"/>
                </a:solidFill>
                <a:latin typeface="Times New Roman" pitchFamily="18" charset="0"/>
                <a:cs typeface="Times New Roman" pitchFamily="18" charset="0"/>
              </a:rPr>
              <a:t>scenario</a:t>
            </a:r>
            <a:endParaRPr lang="en-GB" smtClean="0">
              <a:latin typeface="Times New Roman" panose="02020603050405020304" pitchFamily="18" charset="0"/>
              <a:cs typeface="Times New Roman" panose="02020603050405020304" pitchFamily="18" charset="0"/>
            </a:endParaRPr>
          </a:p>
          <a:p>
            <a:r>
              <a:rPr lang="en-GB" smtClean="0">
                <a:latin typeface="Times New Roman" panose="02020603050405020304" pitchFamily="18" charset="0"/>
                <a:cs typeface="Times New Roman" panose="02020603050405020304" pitchFamily="18" charset="0"/>
              </a:rPr>
              <a:t>With </a:t>
            </a:r>
            <a:r>
              <a:rPr lang="en-GB">
                <a:latin typeface="Times New Roman" panose="02020603050405020304" pitchFamily="18" charset="0"/>
                <a:cs typeface="Times New Roman" panose="02020603050405020304" pitchFamily="18" charset="0"/>
              </a:rPr>
              <a:t>the development of mobile phone, now you can do a lot more in a mobile phone as in a computer and the amount of mobile apps are increasing by days, expecially e-commerce apps. With an e-commerce app you can do everything like using a web browser but more simpler. </a:t>
            </a:r>
            <a:endParaRPr lang="en-GB" smtClean="0">
              <a:latin typeface="Times New Roman" panose="02020603050405020304" pitchFamily="18" charset="0"/>
              <a:cs typeface="Times New Roman" panose="02020603050405020304" pitchFamily="18" charset="0"/>
            </a:endParaRPr>
          </a:p>
          <a:p>
            <a:r>
              <a:rPr lang="en-GB" smtClean="0">
                <a:latin typeface="Times New Roman" panose="02020603050405020304" pitchFamily="18" charset="0"/>
                <a:cs typeface="Times New Roman" panose="02020603050405020304" pitchFamily="18" charset="0"/>
              </a:rPr>
              <a:t>You </a:t>
            </a:r>
            <a:r>
              <a:rPr lang="en-GB">
                <a:latin typeface="Times New Roman" panose="02020603050405020304" pitchFamily="18" charset="0"/>
                <a:cs typeface="Times New Roman" panose="02020603050405020304" pitchFamily="18" charset="0"/>
              </a:rPr>
              <a:t>can access an online shop using a web browser on your phone but it will depend a lot on what type of browser you are using. Maybe the browser can access to the website but it can not display correctly all the information the seller wanted, and because there are lot of web browser on mobile phone the sellers can not control all.</a:t>
            </a:r>
            <a:endParaRPr lang="en-US">
              <a:latin typeface="Times New Roman" panose="02020603050405020304" pitchFamily="18" charset="0"/>
              <a:cs typeface="Times New Roman" panose="02020603050405020304" pitchFamily="18" charset="0"/>
            </a:endParaRPr>
          </a:p>
          <a:p>
            <a:endParaRPr lang="en-US"/>
          </a:p>
        </p:txBody>
      </p:sp>
      <p:sp>
        <p:nvSpPr>
          <p:cNvPr id="7" name="Title 1"/>
          <p:cNvSpPr>
            <a:spLocks noGrp="1"/>
          </p:cNvSpPr>
          <p:nvPr>
            <p:ph type="title"/>
          </p:nvPr>
        </p:nvSpPr>
        <p:spPr>
          <a:xfrm>
            <a:off x="304800" y="76200"/>
            <a:ext cx="8610600" cy="609600"/>
          </a:xfrm>
        </p:spPr>
        <p:txBody>
          <a:bodyPr/>
          <a:lstStyle/>
          <a:p>
            <a:pPr lvl="1" algn="ctr"/>
            <a:r>
              <a:rPr lang="en-US" altLang="en-US"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en-US" sz="3200" dirty="0" smtClean="0">
                <a:latin typeface="Times New Roman" panose="02020603050405020304" pitchFamily="18" charset="0"/>
                <a:ea typeface="Gulim" panose="020B0600000101010101" pitchFamily="34" charset="-127"/>
                <a:cs typeface="Times New Roman" panose="02020603050405020304" pitchFamily="18" charset="0"/>
              </a:rPr>
              <a:t>Introduction </a:t>
            </a:r>
            <a:r>
              <a:rPr lang="en-US" altLang="en-US" sz="3200" b="0" dirty="0" smtClean="0">
                <a:latin typeface="Times New Roman" panose="02020603050405020304" pitchFamily="18" charset="0"/>
                <a:ea typeface="Gulim" panose="020B0600000101010101" pitchFamily="34" charset="-127"/>
                <a:cs typeface="Times New Roman" panose="02020603050405020304" pitchFamily="18" charset="0"/>
              </a:rPr>
              <a:t>- </a:t>
            </a:r>
            <a:r>
              <a:rPr lang="en-US" altLang="en-US" sz="3200" dirty="0">
                <a:latin typeface="Times New Roman" panose="02020603050405020304" pitchFamily="18" charset="0"/>
                <a:ea typeface="Gulim" panose="020B0600000101010101" pitchFamily="34" charset="-127"/>
                <a:cs typeface="Times New Roman" panose="02020603050405020304" pitchFamily="18" charset="0"/>
              </a:rPr>
              <a:t>Actual requirements</a:t>
            </a:r>
            <a:endParaRPr lang="en-US" altLang="ko-KR"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12766669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a:t>
            </a:fld>
            <a:endParaRPr lang="en-US" dirty="0"/>
          </a:p>
        </p:txBody>
      </p:sp>
      <p:sp>
        <p:nvSpPr>
          <p:cNvPr id="4" name="Content Placeholder 3"/>
          <p:cNvSpPr>
            <a:spLocks noGrp="1"/>
          </p:cNvSpPr>
          <p:nvPr>
            <p:ph idx="1"/>
          </p:nvPr>
        </p:nvSpPr>
        <p:spPr/>
        <p:txBody>
          <a:bodyPr/>
          <a:lstStyle/>
          <a:p>
            <a:pPr marL="0" indent="0">
              <a:buNone/>
            </a:pPr>
            <a:r>
              <a:rPr lang="en-US" b="1" smtClean="0">
                <a:solidFill>
                  <a:srgbClr val="F5801F"/>
                </a:solidFill>
                <a:latin typeface="Times New Roman" pitchFamily="18" charset="0"/>
                <a:cs typeface="Times New Roman" pitchFamily="18" charset="0"/>
              </a:rPr>
              <a:t>For customers:</a:t>
            </a:r>
            <a:endParaRPr lang="en-GB" smtClean="0">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Allow customers who </a:t>
            </a:r>
            <a:r>
              <a:rPr lang="en-US" smtClean="0">
                <a:latin typeface="Times New Roman" panose="02020603050405020304" pitchFamily="18" charset="0"/>
                <a:cs typeface="Times New Roman" panose="02020603050405020304" pitchFamily="18" charset="0"/>
              </a:rPr>
              <a:t>enter the application </a:t>
            </a:r>
            <a:r>
              <a:rPr lang="en-US">
                <a:latin typeface="Times New Roman" panose="02020603050405020304" pitchFamily="18" charset="0"/>
                <a:cs typeface="Times New Roman" panose="02020603050405020304" pitchFamily="18" charset="0"/>
              </a:rPr>
              <a:t>to browse and search for products using search terms or filtering products’ categories</a:t>
            </a:r>
            <a:r>
              <a:rPr lang="en-US" smtClean="0">
                <a:latin typeface="Times New Roman" panose="02020603050405020304" pitchFamily="18" charset="0"/>
                <a:cs typeface="Times New Roman" panose="02020603050405020304" pitchFamily="18" charset="0"/>
              </a:rPr>
              <a:t>.</a:t>
            </a:r>
          </a:p>
          <a:p>
            <a:r>
              <a:rPr lang="en-US" smtClean="0">
                <a:latin typeface="Times New Roman" panose="02020603050405020304" pitchFamily="18" charset="0"/>
                <a:cs typeface="Times New Roman" panose="02020603050405020304" pitchFamily="18" charset="0"/>
              </a:rPr>
              <a:t>Customers need to register an account in order to add product to cart, place order… because every thing is stored in the database so if they use an other phone, they still can see their cart items.</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Can create order, payment information and change their information with a registered </a:t>
            </a:r>
            <a:r>
              <a:rPr lang="en-US" smtClean="0">
                <a:latin typeface="Times New Roman" panose="02020603050405020304" pitchFamily="18" charset="0"/>
                <a:cs typeface="Times New Roman" panose="02020603050405020304" pitchFamily="18" charset="0"/>
              </a:rPr>
              <a:t>account. </a:t>
            </a:r>
            <a:endParaRPr lang="en-US">
              <a:latin typeface="Times New Roman" panose="02020603050405020304" pitchFamily="18" charset="0"/>
              <a:cs typeface="Times New Roman" panose="02020603050405020304" pitchFamily="18" charset="0"/>
            </a:endParaRPr>
          </a:p>
        </p:txBody>
      </p:sp>
      <p:sp>
        <p:nvSpPr>
          <p:cNvPr id="7" name="Title 1"/>
          <p:cNvSpPr>
            <a:spLocks noGrp="1"/>
          </p:cNvSpPr>
          <p:nvPr>
            <p:ph type="title"/>
          </p:nvPr>
        </p:nvSpPr>
        <p:spPr>
          <a:xfrm>
            <a:off x="304800" y="76200"/>
            <a:ext cx="8610600" cy="609600"/>
          </a:xfrm>
        </p:spPr>
        <p:txBody>
          <a:bodyPr/>
          <a:lstStyle/>
          <a:p>
            <a:pPr lvl="1" algn="ctr"/>
            <a:r>
              <a:rPr lang="en-US" altLang="en-US"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en-US" sz="3200" dirty="0" smtClean="0">
                <a:latin typeface="Times New Roman" panose="02020603050405020304" pitchFamily="18" charset="0"/>
                <a:ea typeface="Gulim" panose="020B0600000101010101" pitchFamily="34" charset="-127"/>
                <a:cs typeface="Times New Roman" panose="02020603050405020304" pitchFamily="18" charset="0"/>
              </a:rPr>
              <a:t>Introduction </a:t>
            </a:r>
            <a:r>
              <a:rPr lang="en-US" altLang="en-US" sz="3200" b="0" dirty="0" smtClean="0">
                <a:latin typeface="Times New Roman" panose="02020603050405020304" pitchFamily="18" charset="0"/>
                <a:ea typeface="Gulim" panose="020B0600000101010101" pitchFamily="34" charset="-127"/>
                <a:cs typeface="Times New Roman" panose="02020603050405020304" pitchFamily="18" charset="0"/>
              </a:rPr>
              <a:t>- </a:t>
            </a:r>
            <a:r>
              <a:rPr lang="en-US" altLang="en-US" sz="3200" dirty="0">
                <a:latin typeface="Times New Roman" panose="02020603050405020304" pitchFamily="18" charset="0"/>
                <a:ea typeface="Gulim" panose="020B0600000101010101" pitchFamily="34" charset="-127"/>
                <a:cs typeface="Times New Roman" panose="02020603050405020304" pitchFamily="18" charset="0"/>
              </a:rPr>
              <a:t>Actual requirements</a:t>
            </a:r>
            <a:endParaRPr lang="en-US" altLang="ko-KR"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8788433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5</a:t>
            </a:fld>
            <a:endParaRPr lang="en-US" dirty="0"/>
          </a:p>
        </p:txBody>
      </p:sp>
      <p:sp>
        <p:nvSpPr>
          <p:cNvPr id="4" name="Content Placeholder 3"/>
          <p:cNvSpPr>
            <a:spLocks noGrp="1"/>
          </p:cNvSpPr>
          <p:nvPr>
            <p:ph idx="1"/>
          </p:nvPr>
        </p:nvSpPr>
        <p:spPr/>
        <p:txBody>
          <a:bodyPr/>
          <a:lstStyle/>
          <a:p>
            <a:pPr marL="0" indent="0">
              <a:buNone/>
            </a:pPr>
            <a:r>
              <a:rPr lang="en-US" b="1" smtClean="0">
                <a:solidFill>
                  <a:srgbClr val="F5801F"/>
                </a:solidFill>
                <a:latin typeface="Times New Roman" pitchFamily="18" charset="0"/>
                <a:cs typeface="Times New Roman" pitchFamily="18" charset="0"/>
              </a:rPr>
              <a:t>For admin:</a:t>
            </a:r>
            <a:endParaRPr lang="en-GB" smtClean="0">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View, update (when requirements are met) existing products, categories and product’s details, customers who have registered, orders which have been placed.</a:t>
            </a:r>
          </a:p>
          <a:p>
            <a:r>
              <a:rPr lang="en-US">
                <a:latin typeface="Times New Roman" panose="02020603050405020304" pitchFamily="18" charset="0"/>
                <a:cs typeface="Times New Roman" panose="02020603050405020304" pitchFamily="18" charset="0"/>
              </a:rPr>
              <a:t>Aside from managing products, categories, orders, etc. an admin can also view reports on products, orders and customers.</a:t>
            </a:r>
          </a:p>
        </p:txBody>
      </p:sp>
      <p:sp>
        <p:nvSpPr>
          <p:cNvPr id="7" name="Title 1"/>
          <p:cNvSpPr>
            <a:spLocks noGrp="1"/>
          </p:cNvSpPr>
          <p:nvPr>
            <p:ph type="title"/>
          </p:nvPr>
        </p:nvSpPr>
        <p:spPr>
          <a:xfrm>
            <a:off x="304800" y="76200"/>
            <a:ext cx="8610600" cy="609600"/>
          </a:xfrm>
        </p:spPr>
        <p:txBody>
          <a:bodyPr/>
          <a:lstStyle/>
          <a:p>
            <a:pPr lvl="1" algn="ctr"/>
            <a:r>
              <a:rPr lang="en-US" altLang="en-US"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en-US" sz="3200" dirty="0" smtClean="0">
                <a:latin typeface="Times New Roman" panose="02020603050405020304" pitchFamily="18" charset="0"/>
                <a:ea typeface="Gulim" panose="020B0600000101010101" pitchFamily="34" charset="-127"/>
                <a:cs typeface="Times New Roman" panose="02020603050405020304" pitchFamily="18" charset="0"/>
              </a:rPr>
              <a:t>Introduction </a:t>
            </a:r>
            <a:r>
              <a:rPr lang="en-US" altLang="en-US" sz="3200" b="0" dirty="0" smtClean="0">
                <a:latin typeface="Times New Roman" panose="02020603050405020304" pitchFamily="18" charset="0"/>
                <a:ea typeface="Gulim" panose="020B0600000101010101" pitchFamily="34" charset="-127"/>
                <a:cs typeface="Times New Roman" panose="02020603050405020304" pitchFamily="18" charset="0"/>
              </a:rPr>
              <a:t>- </a:t>
            </a:r>
            <a:r>
              <a:rPr lang="en-US" altLang="en-US" sz="3200" dirty="0">
                <a:latin typeface="Times New Roman" panose="02020603050405020304" pitchFamily="18" charset="0"/>
                <a:ea typeface="Gulim" panose="020B0600000101010101" pitchFamily="34" charset="-127"/>
                <a:cs typeface="Times New Roman" panose="02020603050405020304" pitchFamily="18" charset="0"/>
              </a:rPr>
              <a:t>Actual requirements</a:t>
            </a:r>
            <a:endParaRPr lang="en-US" altLang="ko-KR"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42508233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6</a:t>
            </a:fld>
            <a:endParaRPr lang="en-US" dirty="0"/>
          </a:p>
        </p:txBody>
      </p:sp>
      <p:sp>
        <p:nvSpPr>
          <p:cNvPr id="7" name="Title 1"/>
          <p:cNvSpPr>
            <a:spLocks noGrp="1"/>
          </p:cNvSpPr>
          <p:nvPr>
            <p:ph type="title"/>
          </p:nvPr>
        </p:nvSpPr>
        <p:spPr>
          <a:xfrm>
            <a:off x="533400" y="76200"/>
            <a:ext cx="8610600" cy="609600"/>
          </a:xfrm>
        </p:spPr>
        <p:txBody>
          <a:bodyPr/>
          <a:lstStyle/>
          <a:p>
            <a:pPr lvl="1" algn="ctr"/>
            <a:r>
              <a:rPr lang="en-US" altLang="en-US" sz="3200" dirty="0">
                <a:latin typeface="Times New Roman" panose="02020603050405020304" pitchFamily="18" charset="0"/>
                <a:ea typeface="Gulim" panose="020B0600000101010101" pitchFamily="34" charset="-127"/>
                <a:cs typeface="Times New Roman" panose="02020603050405020304" pitchFamily="18" charset="0"/>
              </a:rPr>
              <a:t>	</a:t>
            </a:r>
            <a:r>
              <a:rPr lang="en-US" altLang="en-US" sz="3200" dirty="0" smtClean="0">
                <a:latin typeface="Times New Roman" panose="02020603050405020304" pitchFamily="18" charset="0"/>
                <a:ea typeface="Gulim" panose="020B0600000101010101" pitchFamily="34" charset="-127"/>
                <a:cs typeface="Times New Roman" panose="02020603050405020304" pitchFamily="18" charset="0"/>
              </a:rPr>
              <a:t>Introduction </a:t>
            </a:r>
            <a:r>
              <a:rPr lang="en-US" altLang="en-US" sz="3200" b="0" dirty="0" smtClean="0">
                <a:latin typeface="Times New Roman" panose="02020603050405020304" pitchFamily="18" charset="0"/>
                <a:ea typeface="Gulim" panose="020B0600000101010101" pitchFamily="34" charset="-127"/>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Requirements of the project </a:t>
            </a:r>
            <a:endParaRPr lang="en-US" altLang="ko-KR" sz="3200" dirty="0">
              <a:latin typeface="Times New Roman" panose="02020603050405020304" pitchFamily="18" charset="0"/>
              <a:ea typeface="Gulim" panose="020B0600000101010101" pitchFamily="34" charset="-127"/>
              <a:cs typeface="Times New Roman" panose="02020603050405020304" pitchFamily="18" charset="0"/>
            </a:endParaRPr>
          </a:p>
        </p:txBody>
      </p:sp>
      <p:sp>
        <p:nvSpPr>
          <p:cNvPr id="8" name="Content Placeholder 3"/>
          <p:cNvSpPr>
            <a:spLocks noGrp="1"/>
          </p:cNvSpPr>
          <p:nvPr>
            <p:ph idx="1"/>
          </p:nvPr>
        </p:nvSpPr>
        <p:spPr>
          <a:xfrm>
            <a:off x="304800" y="914400"/>
            <a:ext cx="8382000" cy="435129"/>
          </a:xfrm>
        </p:spPr>
        <p:txBody>
          <a:bodyPr/>
          <a:lstStyle/>
          <a:p>
            <a:pPr>
              <a:buNone/>
            </a:pPr>
            <a:r>
              <a:rPr lang="en-US" b="1" smtClean="0">
                <a:solidFill>
                  <a:srgbClr val="F5801F"/>
                </a:solidFill>
                <a:latin typeface="Times New Roman" pitchFamily="18" charset="0"/>
                <a:cs typeface="Times New Roman" pitchFamily="18" charset="0"/>
              </a:rPr>
              <a:t>Admin functional: </a:t>
            </a:r>
            <a:endParaRPr lang="en-US" b="1" dirty="0" smtClean="0">
              <a:solidFill>
                <a:srgbClr val="F5801F"/>
              </a:solidFill>
              <a:latin typeface="Times New Roman" pitchFamily="18" charset="0"/>
              <a:cs typeface="Times New Roman" pitchFamily="18" charset="0"/>
            </a:endParaRPr>
          </a:p>
        </p:txBody>
      </p:sp>
      <p:pic>
        <p:nvPicPr>
          <p:cNvPr id="9" name="Picture 8"/>
          <p:cNvPicPr/>
          <p:nvPr/>
        </p:nvPicPr>
        <p:blipFill>
          <a:blip r:embed="rId3"/>
          <a:stretch>
            <a:fillRect/>
          </a:stretch>
        </p:blipFill>
        <p:spPr>
          <a:xfrm>
            <a:off x="1981200" y="1349529"/>
            <a:ext cx="5334000" cy="5279870"/>
          </a:xfrm>
          <a:prstGeom prst="rect">
            <a:avLst/>
          </a:prstGeom>
        </p:spPr>
      </p:pic>
    </p:spTree>
    <p:extLst>
      <p:ext uri="{BB962C8B-B14F-4D97-AF65-F5344CB8AC3E}">
        <p14:creationId xmlns:p14="http://schemas.microsoft.com/office/powerpoint/2010/main" val="12657997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7</a:t>
            </a:fld>
            <a:endParaRPr lang="en-US" dirty="0"/>
          </a:p>
        </p:txBody>
      </p:sp>
      <p:sp>
        <p:nvSpPr>
          <p:cNvPr id="7" name="Title 1"/>
          <p:cNvSpPr>
            <a:spLocks noGrp="1"/>
          </p:cNvSpPr>
          <p:nvPr>
            <p:ph type="title"/>
          </p:nvPr>
        </p:nvSpPr>
        <p:spPr>
          <a:xfrm>
            <a:off x="533400" y="76200"/>
            <a:ext cx="8610600" cy="609600"/>
          </a:xfrm>
        </p:spPr>
        <p:txBody>
          <a:bodyPr/>
          <a:lstStyle/>
          <a:p>
            <a:pPr lvl="1" algn="ctr"/>
            <a:r>
              <a:rPr lang="en-US" altLang="en-US" sz="3200" dirty="0">
                <a:latin typeface="Times New Roman" panose="02020603050405020304" pitchFamily="18" charset="0"/>
                <a:ea typeface="Gulim" panose="020B0600000101010101" pitchFamily="34" charset="-127"/>
                <a:cs typeface="Times New Roman" panose="02020603050405020304" pitchFamily="18" charset="0"/>
              </a:rPr>
              <a:t>	</a:t>
            </a:r>
            <a:r>
              <a:rPr lang="en-US" altLang="en-US" sz="3200" dirty="0" smtClean="0">
                <a:latin typeface="Times New Roman" panose="02020603050405020304" pitchFamily="18" charset="0"/>
                <a:ea typeface="Gulim" panose="020B0600000101010101" pitchFamily="34" charset="-127"/>
                <a:cs typeface="Times New Roman" panose="02020603050405020304" pitchFamily="18" charset="0"/>
              </a:rPr>
              <a:t>Introduction </a:t>
            </a:r>
            <a:r>
              <a:rPr lang="en-US" altLang="en-US" sz="3200" b="0" dirty="0" smtClean="0">
                <a:latin typeface="Times New Roman" panose="02020603050405020304" pitchFamily="18" charset="0"/>
                <a:ea typeface="Gulim" panose="020B0600000101010101" pitchFamily="34" charset="-127"/>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Requirements of the project </a:t>
            </a:r>
            <a:endParaRPr lang="en-US" altLang="ko-KR" sz="3200" dirty="0">
              <a:latin typeface="Times New Roman" panose="02020603050405020304" pitchFamily="18" charset="0"/>
              <a:ea typeface="Gulim" panose="020B0600000101010101" pitchFamily="34" charset="-127"/>
              <a:cs typeface="Times New Roman" panose="02020603050405020304" pitchFamily="18" charset="0"/>
            </a:endParaRPr>
          </a:p>
        </p:txBody>
      </p:sp>
      <p:pic>
        <p:nvPicPr>
          <p:cNvPr id="6" name="Picture 5"/>
          <p:cNvPicPr/>
          <p:nvPr/>
        </p:nvPicPr>
        <p:blipFill>
          <a:blip r:embed="rId3"/>
          <a:stretch>
            <a:fillRect/>
          </a:stretch>
        </p:blipFill>
        <p:spPr>
          <a:xfrm>
            <a:off x="1890712" y="1365326"/>
            <a:ext cx="5362575" cy="5248275"/>
          </a:xfrm>
          <a:prstGeom prst="rect">
            <a:avLst/>
          </a:prstGeom>
        </p:spPr>
      </p:pic>
      <p:sp>
        <p:nvSpPr>
          <p:cNvPr id="8" name="Content Placeholder 3"/>
          <p:cNvSpPr>
            <a:spLocks noGrp="1"/>
          </p:cNvSpPr>
          <p:nvPr>
            <p:ph idx="1"/>
          </p:nvPr>
        </p:nvSpPr>
        <p:spPr>
          <a:xfrm>
            <a:off x="304800" y="914400"/>
            <a:ext cx="8382000" cy="435129"/>
          </a:xfrm>
        </p:spPr>
        <p:txBody>
          <a:bodyPr/>
          <a:lstStyle/>
          <a:p>
            <a:pPr>
              <a:buNone/>
            </a:pPr>
            <a:r>
              <a:rPr lang="en-US" b="1" smtClean="0">
                <a:solidFill>
                  <a:srgbClr val="F5801F"/>
                </a:solidFill>
                <a:latin typeface="Times New Roman" pitchFamily="18" charset="0"/>
                <a:cs typeface="Times New Roman" pitchFamily="18" charset="0"/>
              </a:rPr>
              <a:t>Customer functional</a:t>
            </a:r>
            <a:r>
              <a:rPr lang="en-US" b="1" dirty="0" smtClean="0">
                <a:solidFill>
                  <a:srgbClr val="F5801F"/>
                </a:solidFill>
                <a:latin typeface="Times New Roman" pitchFamily="18" charset="0"/>
                <a:cs typeface="Times New Roman" pitchFamily="18" charset="0"/>
              </a:rPr>
              <a:t>: </a:t>
            </a:r>
          </a:p>
        </p:txBody>
      </p:sp>
    </p:spTree>
    <p:extLst>
      <p:ext uri="{BB962C8B-B14F-4D97-AF65-F5344CB8AC3E}">
        <p14:creationId xmlns:p14="http://schemas.microsoft.com/office/powerpoint/2010/main" val="11401852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8</a:t>
            </a:fld>
            <a:endParaRPr lang="en-US" dirty="0"/>
          </a:p>
        </p:txBody>
      </p:sp>
      <p:sp>
        <p:nvSpPr>
          <p:cNvPr id="7" name="Title 1"/>
          <p:cNvSpPr>
            <a:spLocks noGrp="1"/>
          </p:cNvSpPr>
          <p:nvPr>
            <p:ph type="title"/>
          </p:nvPr>
        </p:nvSpPr>
        <p:spPr>
          <a:xfrm>
            <a:off x="533400" y="76200"/>
            <a:ext cx="8610600" cy="609600"/>
          </a:xfrm>
        </p:spPr>
        <p:txBody>
          <a:bodyPr/>
          <a:lstStyle/>
          <a:p>
            <a:pPr lvl="1" algn="ctr"/>
            <a:r>
              <a:rPr lang="en-US" altLang="en-US" sz="3200" dirty="0">
                <a:latin typeface="Times New Roman" panose="02020603050405020304" pitchFamily="18" charset="0"/>
                <a:ea typeface="Gulim" panose="020B0600000101010101" pitchFamily="34" charset="-127"/>
                <a:cs typeface="Times New Roman" panose="02020603050405020304" pitchFamily="18" charset="0"/>
              </a:rPr>
              <a:t>	</a:t>
            </a:r>
            <a:r>
              <a:rPr lang="en-US" altLang="en-US" sz="3200" dirty="0" smtClean="0">
                <a:latin typeface="Times New Roman" panose="02020603050405020304" pitchFamily="18" charset="0"/>
                <a:ea typeface="Gulim" panose="020B0600000101010101" pitchFamily="34" charset="-127"/>
                <a:cs typeface="Times New Roman" panose="02020603050405020304" pitchFamily="18" charset="0"/>
              </a:rPr>
              <a:t>Introduction </a:t>
            </a:r>
            <a:r>
              <a:rPr lang="en-US" altLang="en-US" sz="3200" b="0" dirty="0" smtClean="0">
                <a:latin typeface="Times New Roman" panose="02020603050405020304" pitchFamily="18" charset="0"/>
                <a:ea typeface="Gulim" panose="020B0600000101010101" pitchFamily="34" charset="-127"/>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Requirements of the project </a:t>
            </a:r>
            <a:endParaRPr lang="en-US" altLang="ko-KR" sz="3200" dirty="0">
              <a:latin typeface="Times New Roman" panose="02020603050405020304" pitchFamily="18" charset="0"/>
              <a:ea typeface="Gulim" panose="020B0600000101010101" pitchFamily="34" charset="-127"/>
              <a:cs typeface="Times New Roman" panose="02020603050405020304" pitchFamily="18" charset="0"/>
            </a:endParaRPr>
          </a:p>
        </p:txBody>
      </p:sp>
      <p:sp>
        <p:nvSpPr>
          <p:cNvPr id="6" name="Content Placeholder 3"/>
          <p:cNvSpPr>
            <a:spLocks noGrp="1"/>
          </p:cNvSpPr>
          <p:nvPr>
            <p:ph idx="1"/>
          </p:nvPr>
        </p:nvSpPr>
        <p:spPr>
          <a:xfrm>
            <a:off x="304800" y="914400"/>
            <a:ext cx="8610600" cy="457200"/>
          </a:xfrm>
        </p:spPr>
        <p:txBody>
          <a:bodyPr/>
          <a:lstStyle/>
          <a:p>
            <a:pPr>
              <a:buNone/>
            </a:pPr>
            <a:r>
              <a:rPr lang="en-US" b="1" dirty="0" smtClean="0">
                <a:solidFill>
                  <a:srgbClr val="F5801F"/>
                </a:solidFill>
                <a:latin typeface="Times New Roman" pitchFamily="18" charset="0"/>
                <a:cs typeface="Times New Roman" pitchFamily="18" charset="0"/>
              </a:rPr>
              <a:t>Non-functional </a:t>
            </a:r>
            <a:endParaRPr lang="en-US" b="1" dirty="0">
              <a:solidFill>
                <a:srgbClr val="F5801F"/>
              </a:solidFill>
              <a:latin typeface="Times New Roman" pitchFamily="18" charset="0"/>
              <a:cs typeface="Times New Roman" pitchFamily="18" charset="0"/>
            </a:endParaRPr>
          </a:p>
          <a:p>
            <a:pPr marL="0" indent="0">
              <a:buNone/>
            </a:pPr>
            <a:endParaRPr lang="en-US" dirty="0" smtClean="0"/>
          </a:p>
          <a:p>
            <a:pPr marL="0" indent="0">
              <a:buNone/>
            </a:pPr>
            <a:r>
              <a:rPr lang="en-US" dirty="0"/>
              <a:t> </a:t>
            </a:r>
            <a:r>
              <a:rPr lang="en-US" dirty="0" smtClean="0"/>
              <a:t>   </a:t>
            </a:r>
            <a:endParaRPr lang="en-US" dirty="0"/>
          </a:p>
        </p:txBody>
      </p:sp>
      <p:grpSp>
        <p:nvGrpSpPr>
          <p:cNvPr id="8" name="Group 7"/>
          <p:cNvGrpSpPr/>
          <p:nvPr/>
        </p:nvGrpSpPr>
        <p:grpSpPr>
          <a:xfrm>
            <a:off x="1919276" y="1828800"/>
            <a:ext cx="2321729" cy="2321729"/>
            <a:chOff x="2762953" y="565549"/>
            <a:chExt cx="2321729" cy="2321729"/>
          </a:xfrm>
        </p:grpSpPr>
        <p:sp>
          <p:nvSpPr>
            <p:cNvPr id="9" name="Rounded Rectangle 8"/>
            <p:cNvSpPr/>
            <p:nvPr/>
          </p:nvSpPr>
          <p:spPr>
            <a:xfrm>
              <a:off x="2762953" y="565549"/>
              <a:ext cx="2321729" cy="2321729"/>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0" name="Rounded Rectangle 4"/>
            <p:cNvSpPr/>
            <p:nvPr/>
          </p:nvSpPr>
          <p:spPr>
            <a:xfrm>
              <a:off x="2876290" y="678886"/>
              <a:ext cx="2095055" cy="20950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b="1" kern="1200" dirty="0"/>
                <a:t>User-friendly</a:t>
              </a:r>
              <a:endParaRPr lang="en-US" sz="2500" kern="1200" dirty="0"/>
            </a:p>
          </p:txBody>
        </p:sp>
      </p:grpSp>
      <p:grpSp>
        <p:nvGrpSpPr>
          <p:cNvPr id="11" name="Group 10"/>
          <p:cNvGrpSpPr/>
          <p:nvPr/>
        </p:nvGrpSpPr>
        <p:grpSpPr>
          <a:xfrm>
            <a:off x="4419600" y="1828800"/>
            <a:ext cx="2321729" cy="2321729"/>
            <a:chOff x="5263277" y="565549"/>
            <a:chExt cx="2321729" cy="2321729"/>
          </a:xfrm>
        </p:grpSpPr>
        <p:sp>
          <p:nvSpPr>
            <p:cNvPr id="12" name="Rounded Rectangle 11"/>
            <p:cNvSpPr/>
            <p:nvPr/>
          </p:nvSpPr>
          <p:spPr>
            <a:xfrm>
              <a:off x="5263277" y="565549"/>
              <a:ext cx="2321729" cy="2321729"/>
            </a:xfrm>
            <a:prstGeom prst="round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3" name="Rounded Rectangle 6"/>
            <p:cNvSpPr/>
            <p:nvPr/>
          </p:nvSpPr>
          <p:spPr>
            <a:xfrm>
              <a:off x="5376614" y="678886"/>
              <a:ext cx="2095055" cy="20950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t>Compatible</a:t>
              </a:r>
            </a:p>
          </p:txBody>
        </p:sp>
      </p:grpSp>
      <p:grpSp>
        <p:nvGrpSpPr>
          <p:cNvPr id="14" name="Group 13"/>
          <p:cNvGrpSpPr/>
          <p:nvPr/>
        </p:nvGrpSpPr>
        <p:grpSpPr>
          <a:xfrm>
            <a:off x="1919276" y="4329124"/>
            <a:ext cx="2321729" cy="2321729"/>
            <a:chOff x="2762953" y="3065873"/>
            <a:chExt cx="2321729" cy="2321729"/>
          </a:xfrm>
        </p:grpSpPr>
        <p:sp>
          <p:nvSpPr>
            <p:cNvPr id="15" name="Rounded Rectangle 14"/>
            <p:cNvSpPr/>
            <p:nvPr/>
          </p:nvSpPr>
          <p:spPr>
            <a:xfrm>
              <a:off x="2762953" y="3065873"/>
              <a:ext cx="2321729" cy="2321729"/>
            </a:xfrm>
            <a:prstGeom prst="round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6" name="Rounded Rectangle 8"/>
            <p:cNvSpPr/>
            <p:nvPr/>
          </p:nvSpPr>
          <p:spPr>
            <a:xfrm>
              <a:off x="2876290" y="3179210"/>
              <a:ext cx="2095055" cy="20950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t>High-performance</a:t>
              </a:r>
            </a:p>
          </p:txBody>
        </p:sp>
      </p:grpSp>
      <p:grpSp>
        <p:nvGrpSpPr>
          <p:cNvPr id="17" name="Group 16"/>
          <p:cNvGrpSpPr/>
          <p:nvPr/>
        </p:nvGrpSpPr>
        <p:grpSpPr>
          <a:xfrm>
            <a:off x="4419600" y="4329124"/>
            <a:ext cx="2321729" cy="2321729"/>
            <a:chOff x="5263277" y="3065873"/>
            <a:chExt cx="2321729" cy="2321729"/>
          </a:xfrm>
        </p:grpSpPr>
        <p:sp>
          <p:nvSpPr>
            <p:cNvPr id="18" name="Rounded Rectangle 17"/>
            <p:cNvSpPr/>
            <p:nvPr/>
          </p:nvSpPr>
          <p:spPr>
            <a:xfrm>
              <a:off x="5263277" y="3065873"/>
              <a:ext cx="2321729" cy="2321729"/>
            </a:xfrm>
            <a:prstGeom prst="round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9" name="Rounded Rectangle 10"/>
            <p:cNvSpPr/>
            <p:nvPr/>
          </p:nvSpPr>
          <p:spPr>
            <a:xfrm>
              <a:off x="5376614" y="3179210"/>
              <a:ext cx="2095055" cy="20950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t>Secure</a:t>
              </a:r>
            </a:p>
          </p:txBody>
        </p:sp>
      </p:grpSp>
    </p:spTree>
    <p:extLst>
      <p:ext uri="{BB962C8B-B14F-4D97-AF65-F5344CB8AC3E}">
        <p14:creationId xmlns:p14="http://schemas.microsoft.com/office/powerpoint/2010/main" val="30176801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9</a:t>
            </a:fld>
            <a:endParaRPr lang="en-US" dirty="0"/>
          </a:p>
        </p:txBody>
      </p:sp>
      <p:sp>
        <p:nvSpPr>
          <p:cNvPr id="8" name="Title 1"/>
          <p:cNvSpPr>
            <a:spLocks noGrp="1"/>
          </p:cNvSpPr>
          <p:nvPr>
            <p:ph type="title"/>
          </p:nvPr>
        </p:nvSpPr>
        <p:spPr>
          <a:xfrm>
            <a:off x="304800" y="76200"/>
            <a:ext cx="8610600" cy="609600"/>
          </a:xfrm>
        </p:spPr>
        <p:txBody>
          <a:bodyPr/>
          <a:lstStyle/>
          <a:p>
            <a:pPr lvl="1" algn="ctr"/>
            <a:r>
              <a:rPr lang="en-US" altLang="en-US" sz="2800" dirty="0" smtClean="0">
                <a:latin typeface="Times New Roman" panose="02020603050405020304" pitchFamily="18" charset="0"/>
                <a:ea typeface="Gulim" panose="020B0600000101010101" pitchFamily="34" charset="-127"/>
                <a:cs typeface="Times New Roman" panose="02020603050405020304" pitchFamily="18" charset="0"/>
              </a:rPr>
              <a:t>    	</a:t>
            </a:r>
            <a:r>
              <a:rPr lang="en-US" altLang="en-US" sz="3200" dirty="0">
                <a:latin typeface="Times New Roman" panose="02020603050405020304" pitchFamily="18" charset="0"/>
                <a:ea typeface="Gulim" panose="020B0600000101010101" pitchFamily="34" charset="-127"/>
                <a:cs typeface="Times New Roman" panose="02020603050405020304" pitchFamily="18" charset="0"/>
              </a:rPr>
              <a:t> Introduction </a:t>
            </a:r>
            <a:r>
              <a:rPr lang="en-US" altLang="en-US" sz="3200" b="0" dirty="0">
                <a:latin typeface="Times New Roman" panose="02020603050405020304" pitchFamily="18" charset="0"/>
                <a:ea typeface="Gulim" panose="020B0600000101010101" pitchFamily="34" charset="-127"/>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D</a:t>
            </a:r>
            <a:r>
              <a:rPr lang="vi-VN" sz="3200" dirty="0">
                <a:latin typeface="Times New Roman" panose="02020603050405020304" pitchFamily="18" charset="0"/>
                <a:cs typeface="Times New Roman" panose="02020603050405020304" pitchFamily="18" charset="0"/>
              </a:rPr>
              <a:t>eployment </a:t>
            </a:r>
            <a:r>
              <a:rPr lang="en-US" sz="3200" dirty="0">
                <a:latin typeface="Times New Roman" panose="02020603050405020304" pitchFamily="18" charset="0"/>
                <a:cs typeface="Times New Roman" panose="02020603050405020304" pitchFamily="18" charset="0"/>
              </a:rPr>
              <a:t>d</a:t>
            </a:r>
            <a:r>
              <a:rPr lang="vi-VN" sz="3200" dirty="0" smtClean="0">
                <a:latin typeface="Times New Roman" panose="02020603050405020304" pitchFamily="18" charset="0"/>
                <a:cs typeface="Times New Roman" panose="02020603050405020304" pitchFamily="18" charset="0"/>
              </a:rPr>
              <a:t>iagram</a:t>
            </a:r>
            <a:r>
              <a:rPr lang="en-US" sz="3200" dirty="0" smtClean="0">
                <a:latin typeface="Times New Roman" panose="02020603050405020304" pitchFamily="18" charset="0"/>
                <a:cs typeface="Times New Roman" panose="02020603050405020304" pitchFamily="18" charset="0"/>
              </a:rPr>
              <a:t> </a:t>
            </a:r>
            <a:endParaRPr lang="en-US" altLang="en-US" sz="3200" dirty="0" smtClean="0">
              <a:latin typeface="Times New Roman" panose="02020603050405020304" pitchFamily="18" charset="0"/>
              <a:ea typeface="Gulim" panose="020B0600000101010101" pitchFamily="34" charset="-127"/>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602308" y="1072242"/>
            <a:ext cx="6015583" cy="51054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28734291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Store Apps Templat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3_Office Them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Store Apps Template</Template>
  <TotalTime>1773</TotalTime>
  <Words>938</Words>
  <Application>Microsoft Office PowerPoint</Application>
  <PresentationFormat>On-screen Show (4:3)</PresentationFormat>
  <Paragraphs>233</Paragraphs>
  <Slides>17</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Calibri</vt:lpstr>
      <vt:lpstr>Courier New</vt:lpstr>
      <vt:lpstr>굴림</vt:lpstr>
      <vt:lpstr>굴림</vt:lpstr>
      <vt:lpstr>Times New Roman</vt:lpstr>
      <vt:lpstr>Vladimir Script</vt:lpstr>
      <vt:lpstr>Wingdings</vt:lpstr>
      <vt:lpstr>Wingdings 2</vt:lpstr>
      <vt:lpstr>Store Apps Template</vt:lpstr>
      <vt:lpstr>Introduction</vt:lpstr>
      <vt:lpstr>Content</vt:lpstr>
      <vt:lpstr> Introduction - Actual requirements</vt:lpstr>
      <vt:lpstr> Introduction - Actual requirements</vt:lpstr>
      <vt:lpstr> Introduction - Actual requirements</vt:lpstr>
      <vt:lpstr> Introduction - Requirements of the project </vt:lpstr>
      <vt:lpstr> Introduction - Requirements of the project </vt:lpstr>
      <vt:lpstr> Introduction - Requirements of the project </vt:lpstr>
      <vt:lpstr>      Introduction - Deployment diagram </vt:lpstr>
      <vt:lpstr>     Test Result for Admin website</vt:lpstr>
      <vt:lpstr>     Test Result for Android application</vt:lpstr>
      <vt:lpstr>     Conclusion</vt:lpstr>
      <vt:lpstr>      Development</vt:lpstr>
      <vt:lpstr>Task List</vt:lpstr>
      <vt:lpstr>Task List</vt:lpstr>
      <vt:lpstr>PowerPoint Presentation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Sinh Tran</dc:creator>
  <cp:lastModifiedBy>Admin</cp:lastModifiedBy>
  <cp:revision>429</cp:revision>
  <dcterms:created xsi:type="dcterms:W3CDTF">2014-04-09T06:08:42Z</dcterms:created>
  <dcterms:modified xsi:type="dcterms:W3CDTF">2020-06-24T01:18:39Z</dcterms:modified>
</cp:coreProperties>
</file>