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33" r:id="rId2"/>
    <p:sldId id="1145" r:id="rId3"/>
    <p:sldId id="1088" r:id="rId4"/>
    <p:sldId id="1089" r:id="rId5"/>
    <p:sldId id="1091" r:id="rId6"/>
    <p:sldId id="1092" r:id="rId7"/>
    <p:sldId id="1093" r:id="rId8"/>
    <p:sldId id="1094" r:id="rId9"/>
    <p:sldId id="1174" r:id="rId10"/>
    <p:sldId id="1090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77" r:id="rId22"/>
    <p:sldId id="1178" r:id="rId23"/>
    <p:sldId id="1179" r:id="rId24"/>
    <p:sldId id="1180" r:id="rId25"/>
    <p:sldId id="1181" r:id="rId26"/>
    <p:sldId id="1182" r:id="rId27"/>
    <p:sldId id="1183" r:id="rId28"/>
    <p:sldId id="1184" r:id="rId29"/>
    <p:sldId id="1041" r:id="rId30"/>
    <p:sldId id="1042" r:id="rId31"/>
    <p:sldId id="1160" r:id="rId32"/>
    <p:sldId id="1043" r:id="rId33"/>
    <p:sldId id="1054" r:id="rId34"/>
    <p:sldId id="1055" r:id="rId35"/>
    <p:sldId id="1185" r:id="rId36"/>
    <p:sldId id="1186" r:id="rId37"/>
    <p:sldId id="1187" r:id="rId38"/>
    <p:sldId id="1188" r:id="rId39"/>
    <p:sldId id="1189" r:id="rId40"/>
    <p:sldId id="1190" r:id="rId41"/>
    <p:sldId id="1191" r:id="rId42"/>
    <p:sldId id="1192" r:id="rId43"/>
    <p:sldId id="1193" r:id="rId44"/>
    <p:sldId id="1065" r:id="rId45"/>
    <p:sldId id="1155" r:id="rId46"/>
    <p:sldId id="1158" r:id="rId47"/>
    <p:sldId id="1162" r:id="rId48"/>
    <p:sldId id="1163" r:id="rId49"/>
    <p:sldId id="1159" r:id="rId50"/>
    <p:sldId id="1194" r:id="rId51"/>
    <p:sldId id="1195" r:id="rId52"/>
    <p:sldId id="1196" r:id="rId53"/>
    <p:sldId id="1197" r:id="rId54"/>
    <p:sldId id="1198" r:id="rId55"/>
    <p:sldId id="1199" r:id="rId56"/>
    <p:sldId id="1200" r:id="rId57"/>
    <p:sldId id="1201" r:id="rId58"/>
    <p:sldId id="120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1616"/>
        <c:axId val="66352192"/>
      </c:scatterChart>
      <c:valAx>
        <c:axId val="6635161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2192"/>
        <c:crosses val="autoZero"/>
        <c:crossBetween val="midCat"/>
      </c:valAx>
      <c:valAx>
        <c:axId val="663521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16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4496"/>
        <c:axId val="84500480"/>
      </c:scatterChart>
      <c:valAx>
        <c:axId val="663544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0480"/>
        <c:crosses val="autoZero"/>
        <c:crossBetween val="midCat"/>
      </c:valAx>
      <c:valAx>
        <c:axId val="845004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44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02784"/>
        <c:axId val="84503360"/>
      </c:scatterChart>
      <c:valAx>
        <c:axId val="845027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3360"/>
        <c:crosses val="autoZero"/>
        <c:crossBetween val="midCat"/>
      </c:valAx>
      <c:valAx>
        <c:axId val="8450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2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F12DB-032A-48F8-A0FE-57B9916160B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567FD-AFD6-45F1-89D3-DC58D6B3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9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8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7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8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4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6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FD2-6950-444F-A8DB-EF7F55DD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0633-B482-42F4-B7AE-A42D99E8E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2DA8-4B6A-45E6-B787-64B0F41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EC39-D0B7-4175-8CC6-5F96AA5B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74EA-9751-46DC-88FB-1116FD60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CB6-7ACF-462E-8927-0FDD7907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778A-6DAF-4220-9267-9C5498F4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ACAF-6DDA-4569-9E90-C766E78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D625-0030-4F5F-9A2C-0688F8ED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2FCE-40B9-4384-8479-BAE1BA0F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94157-31A0-49CE-9209-E55AE6D63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DCE4A-F65F-4F0B-9268-621B36C1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242A-A261-4473-8001-99CCBA2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3B87-EF4A-4D07-8D4C-87BE16F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0269-550A-47F5-8782-18E3A89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1A8-F2A2-4E0F-891F-C9B42D71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A85A-D175-4FCA-872A-50C76F1F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9B6F-847B-4D89-96E8-52CBBA82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0892-5203-4816-BE58-5455B1A4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3996-B8C0-4871-AED1-06E31F6A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9384-8F7C-410C-8E3E-FED4DC47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18D7-6C24-45B4-B608-6F8A413F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24D4-F118-4DF8-BED6-C05F2343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FD0D-2A43-461F-B302-07DAF21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C9C8-A2BF-47B7-AC48-701530C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182C-C4A8-49C1-A6A3-0F3D3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3672-6DCF-4490-9E80-A0164A12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F07B-E50C-4EC2-9FBC-DAD129E7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C925-B0CC-4734-A5B8-64D6F9B8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0036-8E79-4085-9D37-93CFE6C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89DE-4A5A-413D-BF08-926A68B0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E025-0581-4EB5-9975-BACBAA85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1FAF-6B7B-4491-92DF-B5C98A28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72AD-8BA7-4EAF-8B3A-57651CB6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9B6A7-7965-4FCD-9C47-9F30CECE1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C467E-E41C-4C36-A0F4-55C48FC5C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C1D06-86CB-47BE-B84D-9B20545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7DBA-AB5D-48FC-949F-64DB99AB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A8DB-0E06-4477-A708-8C72373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11E4-134D-4398-A1D6-86164D90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9F7E4-45A6-46D5-A72E-75A6B80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CB415-B5DB-4DD2-B4DA-9FA4DBB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8E7D-F872-4F5A-A3F8-733326CD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5FC94-60DC-4B9F-A545-A5582BD5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7B87F-E793-458F-93FD-AD7A6D33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21EAA-165D-4179-AA03-C84CFB6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5040-753E-4646-BE64-E5127FA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E02-FD80-4B6B-AA17-B1E8344C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CA1E-78F5-4227-A3F1-89F5D5C6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C700D-9324-44C8-94F8-4BE5F39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0085-1131-4137-9216-3D4FEAE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9C93F-C6A4-4E5C-8E9A-A7FA93E8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355B-AE87-44F6-8699-6827371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824E0-61AB-4CBF-88F6-E032B318B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70B04-D0A8-48F3-8F92-C03AFE16F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56C92-D78F-40E0-A2CE-B0CF34A5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44BA9-0156-4B17-9219-003A0F0B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25C0-75CD-45FD-9158-AE889F90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53DB1-6679-4EF7-8BBA-568E714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C3B4-42D7-4A4F-9891-B9F5AA2E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A4CF-17A5-443D-8CBB-67063FE7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FB6C-F9DE-494A-A3BE-6537A6EC085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0E68-6FFB-4D68-87C8-E383D2C6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7076-89C3-4822-A56D-AF00B08F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E94E-D817-4482-B9F3-1C3B3E16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Code Optimization[Performance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10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Feb 27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5344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914400"/>
            <a:ext cx="8307387" cy="5219700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  <p:extLst>
      <p:ext uri="{BB962C8B-B14F-4D97-AF65-F5344CB8AC3E}">
        <p14:creationId xmlns:p14="http://schemas.microsoft.com/office/powerpoint/2010/main" val="1554104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709379" y="2806149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lower(char *s)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if (s[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&gt;= 'A' &amp;&amp;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&lt;= 'Z')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 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-= ('A' - 'a');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341314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9012353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334964"/>
            <a:ext cx="8678863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993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125161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  <p:extLst>
      <p:ext uri="{BB962C8B-B14F-4D97-AF65-F5344CB8AC3E}">
        <p14:creationId xmlns:p14="http://schemas.microsoft.com/office/powerpoint/2010/main" val="627435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4964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33801" y="1143001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if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&gt;=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if (s[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&gt;= 'A' &amp;&amp;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 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if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4001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34964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3962401"/>
            <a:ext cx="8281987" cy="19462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733801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2967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34964"/>
            <a:ext cx="62309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05200" y="1143001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lower(char *s)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</a:t>
            </a:r>
            <a:r>
              <a:rPr lang="en-US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if (s[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&gt;= 'A' &amp;&amp;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&lt;= 'Z')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 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-= ('A' - 'a');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0874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34964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993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7864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839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839200" cy="54102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may treat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lencnt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lencnt</a:t>
            </a:r>
            <a:r>
              <a:rPr lang="en-US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071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29705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814514" y="5638800"/>
            <a:ext cx="8307387" cy="80645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276601" y="3657601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810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057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2316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638800"/>
            <a:ext cx="8701087" cy="806450"/>
          </a:xfrm>
        </p:spPr>
        <p:txBody>
          <a:bodyPr>
            <a:normAutofit fontScale="85000" lnSpcReduction="10000"/>
          </a:bodyPr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6221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057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2057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7442200" y="4267200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7442200" y="3810000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7442200" y="4724400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7442200" y="5203825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7315200" y="3352800"/>
            <a:ext cx="111024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72000" y="3772858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4329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subexpressions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7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785" y="31563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33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810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057400" y="1143001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4275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5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38822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71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515938"/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515938"/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defTabSz="515938"/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defTabSz="515938"/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02735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324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len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324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3820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780902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7101137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739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0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15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61378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892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62176" y="3810001"/>
            <a:ext cx="3871913" cy="2219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62176" y="4191001"/>
            <a:ext cx="3871913" cy="2219325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186488" y="4191001"/>
            <a:ext cx="3871912" cy="2219325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162175" y="1133183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combine1(</a:t>
            </a:r>
            <a:r>
              <a:rPr lang="en-US" dirty="0" err="1">
                <a:latin typeface="Courier New" pitchFamily="49" charset="0"/>
              </a:rPr>
              <a:t>vec_ptr</a:t>
            </a:r>
            <a:r>
              <a:rPr lang="en-US" dirty="0">
                <a:latin typeface="Courier New" pitchFamily="49" charset="0"/>
              </a:rPr>
              <a:t> v,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</a:rPr>
              <a:t>vec_length</a:t>
            </a:r>
            <a:r>
              <a:rPr lang="en-US" dirty="0">
                <a:latin typeface="Courier New" pitchFamily="49" charset="0"/>
              </a:rPr>
              <a:t>(v);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get_vec_element</a:t>
            </a:r>
            <a:r>
              <a:rPr lang="en-US" dirty="0">
                <a:latin typeface="Courier New" pitchFamily="49" charset="0"/>
              </a:rPr>
              <a:t>(v,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OP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1"/>
            <a:ext cx="81407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990601"/>
            <a:ext cx="8307387" cy="15160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3276601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72769" y="4169220"/>
            <a:ext cx="836063" cy="397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51123" y="5225124"/>
            <a:ext cx="836063" cy="3924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162175" y="1133183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combine1(</a:t>
            </a:r>
            <a:r>
              <a:rPr lang="en-US" dirty="0" err="1">
                <a:latin typeface="Courier New" pitchFamily="49" charset="0"/>
              </a:rPr>
              <a:t>vec_ptr</a:t>
            </a:r>
            <a:r>
              <a:rPr lang="en-US" dirty="0">
                <a:latin typeface="Courier New" pitchFamily="49" charset="0"/>
              </a:rPr>
              <a:t> v,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</a:rPr>
              <a:t>vec_length</a:t>
            </a:r>
            <a:r>
              <a:rPr lang="en-US" dirty="0">
                <a:latin typeface="Courier New" pitchFamily="49" charset="0"/>
              </a:rPr>
              <a:t>(v);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get_vec_element</a:t>
            </a:r>
            <a:r>
              <a:rPr lang="en-US" dirty="0">
                <a:latin typeface="Courier New" pitchFamily="49" charset="0"/>
              </a:rPr>
              <a:t>(v,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	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OP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/>
          </p:nvPr>
        </p:nvGraphicFramePr>
        <p:xfrm>
          <a:off x="1920875" y="4267201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20876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819401" y="1331244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combine4(</a:t>
            </a:r>
            <a:r>
              <a:rPr lang="en-US" dirty="0" err="1">
                <a:latin typeface="Courier New" pitchFamily="49" charset="0"/>
              </a:rPr>
              <a:t>vec_ptr</a:t>
            </a:r>
            <a:r>
              <a:rPr lang="en-US" dirty="0">
                <a:latin typeface="Courier New" pitchFamily="49" charset="0"/>
              </a:rPr>
              <a:t> v,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long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long length = </a:t>
            </a:r>
            <a:r>
              <a:rPr lang="en-US" dirty="0" err="1">
                <a:latin typeface="Courier New" pitchFamily="49" charset="0"/>
              </a:rPr>
              <a:t>vec_length</a:t>
            </a:r>
            <a:r>
              <a:rPr lang="en-US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*d = </a:t>
            </a:r>
            <a:r>
              <a:rPr lang="en-US" dirty="0" err="1">
                <a:latin typeface="Courier New" pitchFamily="49" charset="0"/>
              </a:rPr>
              <a:t>get_vec_start</a:t>
            </a:r>
            <a:r>
              <a:rPr lang="en-US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t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length;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t = t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20876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2819401" y="1331244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combine4(</a:t>
            </a:r>
            <a:r>
              <a:rPr lang="en-US" dirty="0" err="1">
                <a:latin typeface="Courier New" pitchFamily="49" charset="0"/>
              </a:rPr>
              <a:t>vec_ptr</a:t>
            </a:r>
            <a:r>
              <a:rPr lang="en-US" dirty="0">
                <a:latin typeface="Courier New" pitchFamily="49" charset="0"/>
              </a:rPr>
              <a:t> v,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long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long length = </a:t>
            </a:r>
            <a:r>
              <a:rPr lang="en-US" dirty="0" err="1">
                <a:latin typeface="Courier New" pitchFamily="49" charset="0"/>
              </a:rPr>
              <a:t>vec_length</a:t>
            </a:r>
            <a:r>
              <a:rPr lang="en-US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*d = </a:t>
            </a:r>
            <a:r>
              <a:rPr lang="en-US" dirty="0" err="1">
                <a:latin typeface="Courier New" pitchFamily="49" charset="0"/>
              </a:rPr>
              <a:t>get_vec_start</a:t>
            </a:r>
            <a:r>
              <a:rPr lang="en-US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data_t</a:t>
            </a:r>
            <a:r>
              <a:rPr lang="en-US" dirty="0">
                <a:latin typeface="Courier New" pitchFamily="49" charset="0"/>
              </a:rPr>
              <a:t> t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length;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t = t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/>
          </p:nvPr>
        </p:nvGraphicFramePr>
        <p:xfrm>
          <a:off x="1920875" y="4267201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58626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066041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066041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407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8377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56891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268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598353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984116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26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766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766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923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6923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344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3837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6487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6777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7258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7547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038320" y="1673424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934200" y="2286001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324601" y="2816424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810001" y="3166081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039677" y="524018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259940" y="525780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608584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377440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067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611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6381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7154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924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067176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513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838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3259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031241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4320165" y="482917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4320166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4513841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3837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3428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1981201" y="3159101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5283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5380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68300"/>
            <a:ext cx="53165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8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951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643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920876" y="4800601"/>
            <a:ext cx="7896225" cy="153352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/>
          </p:nvPr>
        </p:nvGraphicFramePr>
        <p:xfrm>
          <a:off x="2743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020" y="493714"/>
            <a:ext cx="73739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219200"/>
            <a:ext cx="8307387" cy="5029200"/>
          </a:xfrm>
        </p:spPr>
        <p:txBody>
          <a:bodyPr>
            <a:normAutofit lnSpcReduction="10000"/>
          </a:bodyPr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908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624" y="1371600"/>
            <a:ext cx="8255000" cy="685800"/>
          </a:xfrm>
        </p:spPr>
        <p:txBody>
          <a:bodyPr/>
          <a:lstStyle/>
          <a:p>
            <a:pPr marL="287338" indent="-287338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15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/>
          </p:nvPr>
        </p:nvGraphicFramePr>
        <p:xfrm>
          <a:off x="3094038" y="4013328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6" y="285750"/>
            <a:ext cx="8664575" cy="781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0036" y="1143000"/>
            <a:ext cx="6365564" cy="1676400"/>
          </a:xfrm>
        </p:spPr>
        <p:txBody>
          <a:bodyPr>
            <a:normAutofit fontScale="92500" lnSpcReduction="10000"/>
          </a:bodyPr>
          <a:lstStyle/>
          <a:p>
            <a:pPr marL="287338" indent="-287338">
              <a:defRPr/>
            </a:pPr>
            <a:r>
              <a:rPr lang="en-US" dirty="0"/>
              <a:t>Computation (length=8)</a:t>
            </a:r>
          </a:p>
          <a:p>
            <a:pPr marL="285750" lvl="1" indent="-171450"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2123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2276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2504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2521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2673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2902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2428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2169740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2352302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2749862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2909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3061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3290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2810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3137960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3293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3445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3674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3198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3522135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3692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3845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4073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3582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3921437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4075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4227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4456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3981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4303742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4463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4616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4844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4364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4692588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4858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5016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5239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4752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5087036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908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5822950"/>
            <a:ext cx="8307387" cy="577850"/>
          </a:xfrm>
        </p:spPr>
        <p:txBody>
          <a:bodyPr/>
          <a:lstStyle/>
          <a:p>
            <a:r>
              <a:rPr lang="en-US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45222" y="1295401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903414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6019800" y="4191001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(x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/>
          </p:nvPr>
        </p:nvGraphicFramePr>
        <p:xfrm>
          <a:off x="3094038" y="1346328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908" y="435678"/>
            <a:ext cx="80492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5670550"/>
            <a:ext cx="7939087" cy="5778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438401" y="1295401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6437670" y="4831584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(x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767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814514" y="4710167"/>
            <a:ext cx="8307387" cy="173508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2667000" y="5653034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x OP (d[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/>
          </p:nvPr>
        </p:nvGraphicFramePr>
        <p:xfrm>
          <a:off x="2286001" y="1066801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8839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8477414" y="4325398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FP *</a:t>
            </a:r>
          </a:p>
          <a:p>
            <a:r>
              <a:rPr lang="en-US" dirty="0">
                <a:latin typeface="Calibri" pitchFamily="34" charset="0"/>
              </a:rPr>
              <a:t>2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5316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4020235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+</a:t>
            </a:r>
          </a:p>
          <a:p>
            <a:r>
              <a:rPr lang="en-US" dirty="0">
                <a:latin typeface="Calibri" pitchFamily="34" charset="0"/>
              </a:rPr>
              <a:t>2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4648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0" y="1481138"/>
            <a:ext cx="3949700" cy="5224462"/>
          </a:xfrm>
        </p:spPr>
        <p:txBody>
          <a:bodyPr/>
          <a:lstStyle/>
          <a:p>
            <a:pPr marL="287338" indent="-287338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>
              <a:lnSpc>
                <a:spcPct val="85000"/>
              </a:lnSpc>
              <a:defRPr/>
            </a:pPr>
            <a:endParaRPr lang="en-US" dirty="0"/>
          </a:p>
          <a:p>
            <a:pPr marL="287338" indent="-287338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>
              <a:defRPr/>
            </a:pPr>
            <a:r>
              <a:rPr lang="en-US" sz="1800" dirty="0"/>
              <a:t>N elements, D cycles latency/op</a:t>
            </a:r>
          </a:p>
          <a:p>
            <a:pPr marL="627063" lvl="1"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2590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43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3200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2895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2636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794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3489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4387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4083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2895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3200401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2971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2819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2971801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3352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3505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3810001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3581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3429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3581401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3962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4114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4419601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4191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4038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4191001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4572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4724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5029201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4800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4648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4800601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5181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1981200" y="1614434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x OP (d[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561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7150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  <p:extLst>
      <p:ext uri="{BB962C8B-B14F-4D97-AF65-F5344CB8AC3E}">
        <p14:creationId xmlns:p14="http://schemas.microsoft.com/office/powerpoint/2010/main" val="298427221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4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657600" y="990601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814514" y="4603750"/>
            <a:ext cx="8307387" cy="18732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2640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x0 = x0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/>
          </p:nvPr>
        </p:nvGraphicFramePr>
        <p:xfrm>
          <a:off x="1881017" y="1168528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5029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108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3581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3733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3962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4191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4572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3886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3627439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3810001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4419601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4784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5165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4479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5013326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5378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5759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5073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5607051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5257801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4724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2133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2286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2514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2743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3124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2438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2179639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2362201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2971801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3336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3717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3032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3565526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3930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4311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3625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4159251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4219575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133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x0 = x0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6489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What changed:</a:t>
            </a:r>
          </a:p>
          <a:p>
            <a:pPr marL="628650" lvl="1" indent="-23018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Two independent “streams” of operations</a:t>
            </a:r>
          </a:p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400" b="1" kern="0" dirty="0">
              <a:latin typeface="Calibri" pitchFamily="34" charset="0"/>
            </a:endParaRPr>
          </a:p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Overall Performance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N elements, D cycles latency/op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Should be (N/2+1)*D cycles:</a:t>
            </a:r>
            <a:br>
              <a:rPr lang="en-US" kern="0" dirty="0">
                <a:latin typeface="Calibri" pitchFamily="34" charset="0"/>
              </a:rPr>
            </a:br>
            <a:r>
              <a:rPr lang="en-US" b="1" kern="0" dirty="0">
                <a:solidFill>
                  <a:srgbClr val="C00000"/>
                </a:solidFill>
                <a:latin typeface="Calibri" pitchFamily="34" charset="0"/>
              </a:rPr>
              <a:t>CPE = D/2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CPE matches prediction!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34200" y="4953000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74750"/>
            <a:ext cx="8307388" cy="141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/>
          </p:nvPr>
        </p:nvGraphicFramePr>
        <p:xfrm>
          <a:off x="2590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553471" y="4590470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74750"/>
            <a:ext cx="8307388" cy="141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/>
          </p:nvPr>
        </p:nvGraphicFramePr>
        <p:xfrm>
          <a:off x="2590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553471" y="4590470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814514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/>
          </p:nvPr>
        </p:nvGraphicFramePr>
        <p:xfrm>
          <a:off x="1881017" y="1168528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65150"/>
            <a:ext cx="8307387" cy="61404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2133601" y="2514602"/>
            <a:ext cx="6950075" cy="369888"/>
            <a:chOff x="768" y="844"/>
            <a:chExt cx="4378" cy="233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21336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30480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39624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48768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57912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67056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76200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85344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2133600" y="3276084"/>
            <a:ext cx="1828800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2133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133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362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590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819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3048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3048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3276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3505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3733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3962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3962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4191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4419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4648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4876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4876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5105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5334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5562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5791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5791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6019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6248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6477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6705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6705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6934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7162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7391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7620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7620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7848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8077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8305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8534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8534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8763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8991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9220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21336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30480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39624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48768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57912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67056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76200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85344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2133600" y="4082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21336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30480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9624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57912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67056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76200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85344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2133600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3944257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5754914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7565571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2133600" y="5606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2133600" y="5606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30480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39624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48768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57912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67056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76200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85344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2133600" y="6368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3944257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5754914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7565571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1770821" y="4218584"/>
            <a:ext cx="8236524" cy="1975745"/>
            <a:chOff x="220672" y="1409321"/>
            <a:chExt cx="8236524" cy="1975745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872734"/>
              <a:ext cx="7315200" cy="369332"/>
              <a:chOff x="220672" y="1837132"/>
              <a:chExt cx="7315200" cy="369332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3676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15734"/>
              <a:ext cx="7315200" cy="369332"/>
              <a:chOff x="220672" y="1837132"/>
              <a:chExt cx="7315200" cy="369332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770822" y="1295400"/>
            <a:ext cx="8237079" cy="2013466"/>
            <a:chOff x="251960" y="3810000"/>
            <a:chExt cx="8237079" cy="2013466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3676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11134"/>
              <a:ext cx="7312428" cy="1512332"/>
              <a:chOff x="251960" y="4234934"/>
              <a:chExt cx="7312428" cy="1512332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34934"/>
                <a:ext cx="7311873" cy="369332"/>
                <a:chOff x="252515" y="4337140"/>
                <a:chExt cx="7311873" cy="369332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377934"/>
                <a:ext cx="7311873" cy="369332"/>
                <a:chOff x="252515" y="4337140"/>
                <a:chExt cx="7311873" cy="369332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814514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/>
          </p:nvPr>
        </p:nvGraphicFramePr>
        <p:xfrm>
          <a:off x="1881017" y="1168528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73188"/>
            <a:ext cx="8307387" cy="3275012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781800" y="4953001"/>
            <a:ext cx="3124200" cy="95154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6094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132013" y="4343401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50322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4" y="1220789"/>
            <a:ext cx="8624887" cy="5140325"/>
          </a:xfrm>
        </p:spPr>
        <p:txBody>
          <a:bodyPr/>
          <a:lstStyle/>
          <a:p>
            <a:pPr marL="284163" indent="-284163">
              <a:defRPr/>
            </a:pPr>
            <a:r>
              <a:rPr lang="en-US" dirty="0"/>
              <a:t>Challenge</a:t>
            </a:r>
          </a:p>
          <a:p>
            <a:pPr marL="457200" lvl="1" indent="-173038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67001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64214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7316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96836" y="2562749"/>
            <a:ext cx="108587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146835" y="3045767"/>
            <a:ext cx="18510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58626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066041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066041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407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8377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56891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268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598353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984116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26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766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766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923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6923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344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3837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6487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6777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7258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7547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038320" y="1673424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934200" y="2286001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324601" y="2816424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810001" y="3166081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039677" y="524018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259940" y="525780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608584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377440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067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611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6381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7154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924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067176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513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838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3259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031241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4320165" y="482917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4320166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4513841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3837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3428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1981201" y="3159101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5283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5380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592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59388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763000" cy="1828800"/>
          </a:xfrm>
        </p:spPr>
        <p:txBody>
          <a:bodyPr/>
          <a:lstStyle/>
          <a:p>
            <a:pPr marL="285750" lvl="1" indent="-171450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/>
            <a:r>
              <a:rPr lang="en-US" dirty="0"/>
              <a:t>Branch Taken: Transfer control to branch target</a:t>
            </a:r>
          </a:p>
          <a:p>
            <a:pPr marL="573088" lvl="2" indent="-173038"/>
            <a:r>
              <a:rPr lang="en-US" dirty="0"/>
              <a:t>Branch Not-Taken: Continue with next instruction in sequence</a:t>
            </a:r>
          </a:p>
          <a:p>
            <a:pPr marL="285750" lvl="1" indent="-171450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477001" y="4800600"/>
            <a:ext cx="1428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6172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010401" y="4038600"/>
            <a:ext cx="18472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4565207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7514"/>
            <a:ext cx="5634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453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283726" y="3431232"/>
            <a:ext cx="1436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6553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899818" y="4642535"/>
            <a:ext cx="109869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4776606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013956" y="248120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013956" y="38783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013956" y="53261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8" y="448574"/>
            <a:ext cx="78565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013956" y="1120563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5597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5597525" y="3555860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638800" y="17335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638800" y="31051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638801" y="4552950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099339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072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5638801" y="5946775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5584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072112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7072111" y="4248151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6042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9413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9413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8804276" y="4220742"/>
            <a:ext cx="1036887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8886826" y="5425654"/>
            <a:ext cx="932243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9261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9261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9261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013956" y="248120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013956" y="38783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013956" y="53261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013956" y="1120563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597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5597525" y="3555860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638800" y="17335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638800" y="31051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638801" y="4552950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99339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072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638801" y="5946775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5584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7072112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7467600" y="4928556"/>
            <a:ext cx="10977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2209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209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2209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209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209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2209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2209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2209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7086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2209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2"/>
            <a:ext cx="75517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896" y="3962401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113862" y="1354029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5317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6301877" y="167640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7489372" y="1796230"/>
            <a:ext cx="203094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482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28732" y="2370026"/>
            <a:ext cx="93647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965955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7543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762" y="304800"/>
            <a:ext cx="8075754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895600" y="3276601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3810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6781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6781800" y="1219201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828800" y="1066801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08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1"/>
            <a:ext cx="620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2817812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362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400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541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49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066800"/>
            <a:ext cx="8307387" cy="5378450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57401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943601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987551" y="3716339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178550" y="3716339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057400" y="4191001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43600" y="4191001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695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subexpressions</a:t>
            </a: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4869</Words>
  <Application>Microsoft Office PowerPoint</Application>
  <PresentationFormat>Widescreen</PresentationFormat>
  <Paragraphs>1295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Century Gothic</vt:lpstr>
      <vt:lpstr>Courier New</vt:lpstr>
      <vt:lpstr>Helvetica</vt:lpstr>
      <vt:lpstr>Wingdings</vt:lpstr>
      <vt:lpstr>Wingdings 2</vt:lpstr>
      <vt:lpstr>Office Theme</vt:lpstr>
      <vt:lpstr>PowerPoint Presentation</vt:lpstr>
      <vt:lpstr>Today</vt:lpstr>
      <vt:lpstr>Performance Realities</vt:lpstr>
      <vt:lpstr>Optimizing Compilers</vt:lpstr>
      <vt:lpstr> Generally Useful Optimizations</vt:lpstr>
      <vt:lpstr>Compiler-Generated Code Motion (-O1)</vt:lpstr>
      <vt:lpstr>Reduction in Strength</vt:lpstr>
      <vt:lpstr>Share Common Subexpressions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28</cp:revision>
  <dcterms:created xsi:type="dcterms:W3CDTF">2018-05-31T22:03:47Z</dcterms:created>
  <dcterms:modified xsi:type="dcterms:W3CDTF">2019-03-04T05:02:45Z</dcterms:modified>
</cp:coreProperties>
</file>