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33" r:id="rId2"/>
    <p:sldId id="1085" r:id="rId3"/>
    <p:sldId id="1157" r:id="rId4"/>
    <p:sldId id="1158" r:id="rId5"/>
    <p:sldId id="1242" r:id="rId6"/>
    <p:sldId id="1164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201" r:id="rId15"/>
    <p:sldId id="1173" r:id="rId16"/>
    <p:sldId id="1175" r:id="rId17"/>
    <p:sldId id="1240" r:id="rId18"/>
    <p:sldId id="1176" r:id="rId19"/>
    <p:sldId id="1177" r:id="rId20"/>
    <p:sldId id="1202" r:id="rId21"/>
    <p:sldId id="1203" r:id="rId22"/>
    <p:sldId id="1204" r:id="rId23"/>
    <p:sldId id="1205" r:id="rId24"/>
    <p:sldId id="1206" r:id="rId25"/>
    <p:sldId id="1207" r:id="rId26"/>
    <p:sldId id="1208" r:id="rId27"/>
    <p:sldId id="1209" r:id="rId28"/>
    <p:sldId id="1210" r:id="rId29"/>
    <p:sldId id="1211" r:id="rId30"/>
    <p:sldId id="1179" r:id="rId31"/>
    <p:sldId id="1180" r:id="rId32"/>
    <p:sldId id="1241" r:id="rId33"/>
    <p:sldId id="1181" r:id="rId34"/>
    <p:sldId id="1182" r:id="rId35"/>
    <p:sldId id="1183" r:id="rId36"/>
    <p:sldId id="1184" r:id="rId37"/>
    <p:sldId id="1185" r:id="rId38"/>
    <p:sldId id="1214" r:id="rId39"/>
    <p:sldId id="1216" r:id="rId40"/>
    <p:sldId id="1217" r:id="rId41"/>
    <p:sldId id="1188" r:id="rId42"/>
    <p:sldId id="1218" r:id="rId43"/>
    <p:sldId id="1227" r:id="rId44"/>
    <p:sldId id="1231" r:id="rId45"/>
    <p:sldId id="1219" r:id="rId46"/>
    <p:sldId id="1190" r:id="rId47"/>
    <p:sldId id="1191" r:id="rId48"/>
    <p:sldId id="1192" r:id="rId49"/>
    <p:sldId id="1193" r:id="rId50"/>
    <p:sldId id="1228" r:id="rId51"/>
    <p:sldId id="1225" r:id="rId52"/>
    <p:sldId id="1195" r:id="rId53"/>
    <p:sldId id="1220" r:id="rId54"/>
    <p:sldId id="1221" r:id="rId55"/>
    <p:sldId id="1222" r:id="rId56"/>
    <p:sldId id="1198" r:id="rId57"/>
    <p:sldId id="1224" r:id="rId58"/>
    <p:sldId id="120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EB872-7D08-4DA4-8F8C-C47CB082F78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F4A8-BD8B-43BA-993B-AB20BD90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0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1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28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1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11200"/>
            <a:ext cx="6440487" cy="3624263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4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4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0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7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711200"/>
            <a:ext cx="644048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9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9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9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4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29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9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3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3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8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5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6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3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7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5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4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3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36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5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33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4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DE2F-75EF-4A82-A8E1-715E03B88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25E3-D1C5-4788-A0D3-BFBB925F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AE6F-9526-49E4-B5BC-5A6AAC2A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F754-DF0A-46B0-90DF-0FAC5F8C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83E5-A9D7-465F-93D6-1C6014B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4748-1007-4F87-9925-F2F5C7F6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6D18-A0EF-4C1E-9201-23F4E006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33A1-C178-4228-AC93-94D01DEE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4842-3B0F-406F-9815-318BE388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7A9F-7AA2-4EAC-84FB-39581B23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DE9FD-9D63-4825-B2A7-6794D6898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ED53-34B7-4FC9-A6AB-208418E5C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0579-44DF-4103-96A0-1DE63A13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09A6-0EB8-4BC9-B8B3-7136509B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82A5-5024-4B87-9440-FCA8D985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9B0F-C68D-41A0-9667-3BA3F191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1A30-A185-4C64-A298-40EF1165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E7A3-FE2C-498F-BA79-91079F0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096C-7A52-496A-BB73-3CAE7248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BED4-CA88-4128-9EE0-5C390BCF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3057-B195-48E0-A8D7-8624218F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ABD7-5AC8-496C-BFFA-2199E16D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6AE0-6682-4FDC-BF01-EA473263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8582-39A2-4B41-8136-A509A54A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535C-00B0-4224-A3A6-0A3598E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1D0F-7793-440D-9E46-C7230006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D906-24CD-4E47-810E-3BB4FFDA4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D042-6DE1-4798-844C-1903AEEBC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D077C-8B41-497D-98BB-C0427F5F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C83B-B448-4431-A607-E850D58B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95B13-32A1-4640-98A4-8F2B5B45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11F3-007C-432C-AF10-6D7D587E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CA400-DF79-4212-B18A-B8048AB7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70E0-DBB4-4F56-9E9C-4548C05D3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8DCE3-8591-430B-A085-DB98A5736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7E0A4-DFAF-4F88-99E3-57A20BA84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0BBC6-8BF4-428B-B24A-20FBA806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67AE-58E0-4995-8B50-103CE795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56715-FCFD-42AE-BDF2-10B3A6D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B994-3339-4B2E-9EBD-B45D734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BC996-5C30-4235-89E5-735F1788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87E8-37E3-4D8A-B8FF-040EBB4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CB8DD-E0EF-4EAB-9451-77F18FB4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214D7-271B-4615-AD15-A8CBA2AC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8229A-EAF4-42A6-A128-583F4D61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52C52-F07C-4542-B260-3508ECB3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D731-54A4-45B7-B35A-60EE459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92C5-5689-478A-9983-CDF3EB9A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B6600-3073-44E9-93DF-BDE5A1F53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B1AF-064F-4C48-BA84-CA326518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BF7B9-A05D-4559-908E-3ACBB02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195D-FB30-4B27-8C53-E046276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0F87-5166-4719-94ED-CA029895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2AD5E-017A-4D4F-94E8-69E44E0C7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51CE-4D4F-49D3-9D35-4A346D60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26ED-5AC7-47BD-B282-77BFD583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FB5F-D5FC-45FA-AF32-0485813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40A2-0CFA-40D6-8EE3-78CA4865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190B4-9942-4309-9752-EC6C873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A013-791D-464F-AC0A-454BD1C5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FCA1-10A5-4A92-A50B-96844A579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FF61-7213-4EA6-BC88-44AF7448A73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5687-2F88-49CC-8692-0BFC7A59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2072-E70F-480A-A8B3-2390DBE4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6588-3766-4BBC-AACD-3FEA397F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The Memory Hierarchy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11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latin typeface="Calibri" pitchFamily="34" charset="0"/>
                <a:ea typeface="+mj-ea"/>
                <a:cs typeface="+mj-cs"/>
              </a:rPr>
              <a:t>Lecture,March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6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%</a:t>
            </a:r>
            <a:r>
              <a:rPr lang="en-US" dirty="0" err="1"/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6772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857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4400551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416301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3416301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416301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3416301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416301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4189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4100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633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213101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3490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2500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3795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8296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8291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8001001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9202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9186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730237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5787808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6172201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1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838200" y="1457740"/>
            <a:ext cx="10515600" cy="4719224"/>
          </a:xfrm>
        </p:spPr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6772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857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4400551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416301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3416301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3416301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416301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416301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4189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4100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633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318251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3490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2500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4329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8296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8291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8107972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202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9186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730237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787808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6172200" y="2438401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8291514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6767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853114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4395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411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3411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3411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3411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3411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4184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4095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4629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3177748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3486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2495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3790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3790950" y="3824388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8286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804244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9197976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9182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2725475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5783046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6176962" y="2438401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296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6772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857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4400551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3416301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416301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416301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416301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416301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4189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4100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4633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133726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3490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2500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8291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8053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9202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9186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2765982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748339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6162675" y="2466976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2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3352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257801" y="1219200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4114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810001" y="1371600"/>
            <a:ext cx="5822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124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2438401" y="2362200"/>
            <a:ext cx="9994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8153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8839200" y="1524000"/>
            <a:ext cx="8941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3810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7162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8363299" y="4192589"/>
            <a:ext cx="152913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5943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3242057" y="5181601"/>
            <a:ext cx="11358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6934201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  <p:extLst>
      <p:ext uri="{BB962C8B-B14F-4D97-AF65-F5344CB8AC3E}">
        <p14:creationId xmlns:p14="http://schemas.microsoft.com/office/powerpoint/2010/main" val="340337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920876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3560764" y="3941763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590800" y="2992438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781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2971800" y="3363913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162300" y="3551238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351214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3732214" y="4110038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3932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059239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2687638" y="3400426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2960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17751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7199314" y="3970338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7748589" y="3548062"/>
            <a:ext cx="7560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135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8135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7069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7069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7673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7907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8364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5621338" y="4509970"/>
            <a:ext cx="1524000" cy="733663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8810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8621713" y="3857626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8945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(GB),  where</a:t>
            </a:r>
            <a:br>
              <a:rPr lang="en-US" dirty="0"/>
            </a:br>
            <a:r>
              <a:rPr lang="en-US" dirty="0"/>
              <a:t>1 GB = 10</a:t>
            </a:r>
            <a:r>
              <a:rPr lang="en-US" baseline="30000" dirty="0"/>
              <a:t>9</a:t>
            </a:r>
            <a:r>
              <a:rPr lang="en-US" dirty="0"/>
              <a:t> Bytes.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recording and track density.</a:t>
            </a:r>
          </a:p>
        </p:txBody>
      </p:sp>
    </p:spTree>
    <p:extLst>
      <p:ext uri="{BB962C8B-B14F-4D97-AF65-F5344CB8AC3E}">
        <p14:creationId xmlns:p14="http://schemas.microsoft.com/office/powerpoint/2010/main" val="220443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BF432312-7A43-47E1-9194-14594828FEE5}"/>
              </a:ext>
            </a:extLst>
          </p:cNvPr>
          <p:cNvSpPr/>
          <p:nvPr/>
        </p:nvSpPr>
        <p:spPr bwMode="auto">
          <a:xfrm>
            <a:off x="6598993" y="2094212"/>
            <a:ext cx="3218107" cy="3152177"/>
          </a:xfrm>
          <a:prstGeom prst="donut">
            <a:avLst>
              <a:gd name="adj" fmla="val 10608"/>
            </a:avLst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zones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4416425" cy="5064125"/>
          </a:xfrm>
        </p:spPr>
        <p:txBody>
          <a:bodyPr>
            <a:normAutofit fontScale="92500"/>
          </a:bodyPr>
          <a:lstStyle/>
          <a:p>
            <a:r>
              <a:rPr lang="en-US" dirty="0"/>
              <a:t>Modern disks partition tracks into disjoint subsets called </a:t>
            </a:r>
            <a:r>
              <a:rPr lang="en-US" dirty="0">
                <a:solidFill>
                  <a:srgbClr val="C00000"/>
                </a:solidFill>
              </a:rPr>
              <a:t>recording zones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Each track in a zone has the same number of sectors, determined by the circumference of innermost track.</a:t>
            </a:r>
          </a:p>
          <a:p>
            <a:pPr lvl="1"/>
            <a:r>
              <a:rPr lang="en-US" dirty="0"/>
              <a:t>Each zone has a different number of sectors/track, outer zones have more sectors/track than inner zones.</a:t>
            </a:r>
          </a:p>
          <a:p>
            <a:pPr lvl="1"/>
            <a:r>
              <a:rPr lang="en-US" dirty="0"/>
              <a:t>So we use </a:t>
            </a:r>
            <a:r>
              <a:rPr lang="en-US" b="1" dirty="0">
                <a:solidFill>
                  <a:srgbClr val="C00000"/>
                </a:solidFill>
              </a:rPr>
              <a:t>average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 of sectors/track when computing capacity. 		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6598992" y="2094212"/>
            <a:ext cx="3218108" cy="3152177"/>
            <a:chOff x="761519" y="3629623"/>
            <a:chExt cx="3218108" cy="3152177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121084" y="3981695"/>
              <a:ext cx="2500477" cy="24495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97130" y="4350248"/>
              <a:ext cx="1746888" cy="17109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761519" y="3629623"/>
              <a:ext cx="3218108" cy="31521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847706" y="4664867"/>
              <a:ext cx="1065211" cy="1042735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cxnSp>
          <p:nvCxnSpPr>
            <p:cNvPr id="22" name="Straight Connector 21"/>
            <p:cNvCxnSpPr>
              <a:stCxn id="8" idx="0"/>
              <a:endCxn id="15" idx="0"/>
            </p:cNvCxnSpPr>
            <p:nvPr/>
          </p:nvCxnSpPr>
          <p:spPr bwMode="auto">
            <a:xfrm>
              <a:off x="2370574" y="4350248"/>
              <a:ext cx="9738" cy="31461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7"/>
              <a:endCxn id="15" idx="7"/>
            </p:cNvCxnSpPr>
            <p:nvPr/>
          </p:nvCxnSpPr>
          <p:spPr bwMode="auto">
            <a:xfrm flipH="1">
              <a:off x="2756920" y="4600807"/>
              <a:ext cx="231272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6"/>
              <a:endCxn id="15" idx="6"/>
            </p:cNvCxnSpPr>
            <p:nvPr/>
          </p:nvCxnSpPr>
          <p:spPr bwMode="auto">
            <a:xfrm flipH="1" flipV="1">
              <a:off x="2912917" y="5186235"/>
              <a:ext cx="331101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5"/>
              <a:endCxn id="15" idx="5"/>
            </p:cNvCxnSpPr>
            <p:nvPr/>
          </p:nvCxnSpPr>
          <p:spPr bwMode="auto">
            <a:xfrm flipH="1" flipV="1">
              <a:off x="2756920" y="5554897"/>
              <a:ext cx="231272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8" idx="4"/>
              <a:endCxn id="15" idx="4"/>
            </p:cNvCxnSpPr>
            <p:nvPr/>
          </p:nvCxnSpPr>
          <p:spPr bwMode="auto">
            <a:xfrm flipV="1">
              <a:off x="2370574" y="5707602"/>
              <a:ext cx="9738" cy="3535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5" idx="3"/>
              <a:endCxn id="8" idx="3"/>
            </p:cNvCxnSpPr>
            <p:nvPr/>
          </p:nvCxnSpPr>
          <p:spPr bwMode="auto">
            <a:xfrm flipH="1">
              <a:off x="1752956" y="5554897"/>
              <a:ext cx="250747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5" idx="2"/>
              <a:endCxn id="8" idx="2"/>
            </p:cNvCxnSpPr>
            <p:nvPr/>
          </p:nvCxnSpPr>
          <p:spPr bwMode="auto">
            <a:xfrm flipH="1">
              <a:off x="1497130" y="5186235"/>
              <a:ext cx="350576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8" idx="1"/>
              <a:endCxn id="15" idx="1"/>
            </p:cNvCxnSpPr>
            <p:nvPr/>
          </p:nvCxnSpPr>
          <p:spPr bwMode="auto">
            <a:xfrm>
              <a:off x="1752956" y="4600807"/>
              <a:ext cx="250747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057400" y="4033745"/>
              <a:ext cx="461665" cy="25103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  <p:cxnSp>
          <p:nvCxnSpPr>
            <p:cNvPr id="40" name="Straight Connector 39"/>
            <p:cNvCxnSpPr>
              <a:stCxn id="10" idx="0"/>
              <a:endCxn id="12" idx="0"/>
            </p:cNvCxnSpPr>
            <p:nvPr/>
          </p:nvCxnSpPr>
          <p:spPr bwMode="auto">
            <a:xfrm>
              <a:off x="2370573" y="3629623"/>
              <a:ext cx="750" cy="352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6"/>
              <a:endCxn id="12" idx="6"/>
            </p:cNvCxnSpPr>
            <p:nvPr/>
          </p:nvCxnSpPr>
          <p:spPr bwMode="auto">
            <a:xfrm flipH="1">
              <a:off x="3621561" y="5205712"/>
              <a:ext cx="358066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10" idx="7"/>
              <a:endCxn id="12" idx="7"/>
            </p:cNvCxnSpPr>
            <p:nvPr/>
          </p:nvCxnSpPr>
          <p:spPr bwMode="auto">
            <a:xfrm flipH="1">
              <a:off x="3255375" y="4091249"/>
              <a:ext cx="252971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5"/>
              <a:endCxn id="12" idx="5"/>
            </p:cNvCxnSpPr>
            <p:nvPr/>
          </p:nvCxnSpPr>
          <p:spPr bwMode="auto">
            <a:xfrm flipH="1" flipV="1">
              <a:off x="3255375" y="6072499"/>
              <a:ext cx="252971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0" idx="4"/>
              <a:endCxn id="12" idx="4"/>
            </p:cNvCxnSpPr>
            <p:nvPr/>
          </p:nvCxnSpPr>
          <p:spPr bwMode="auto">
            <a:xfrm flipV="1">
              <a:off x="2370573" y="6431224"/>
              <a:ext cx="750" cy="3505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2" idx="3"/>
              <a:endCxn id="10" idx="3"/>
            </p:cNvCxnSpPr>
            <p:nvPr/>
          </p:nvCxnSpPr>
          <p:spPr bwMode="auto">
            <a:xfrm flipH="1">
              <a:off x="1232800" y="6072499"/>
              <a:ext cx="254470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2" idx="2"/>
              <a:endCxn id="10" idx="2"/>
            </p:cNvCxnSpPr>
            <p:nvPr/>
          </p:nvCxnSpPr>
          <p:spPr bwMode="auto">
            <a:xfrm flipH="1" flipV="1">
              <a:off x="761519" y="5205712"/>
              <a:ext cx="359565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10" idx="1"/>
              <a:endCxn id="12" idx="1"/>
            </p:cNvCxnSpPr>
            <p:nvPr/>
          </p:nvCxnSpPr>
          <p:spPr bwMode="auto">
            <a:xfrm>
              <a:off x="1232800" y="4091249"/>
              <a:ext cx="254470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2836334" y="3733800"/>
              <a:ext cx="151858" cy="3574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3508346" y="4600807"/>
              <a:ext cx="335521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8346" y="5647267"/>
              <a:ext cx="335521" cy="16334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2912917" y="6320174"/>
              <a:ext cx="152016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H="1">
              <a:off x="1727555" y="6345575"/>
              <a:ext cx="177444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872067" y="5707602"/>
              <a:ext cx="360733" cy="10301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72067" y="4600807"/>
              <a:ext cx="360733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27555" y="3749565"/>
              <a:ext cx="177444" cy="2944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 Box 9">
            <a:extLst>
              <a:ext uri="{FF2B5EF4-FFF2-40B4-BE49-F238E27FC236}">
                <a16:creationId xmlns:a16="http://schemas.microsoft.com/office/drawing/2014/main" id="{E48DD942-869C-4453-8433-AA474688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341" y="2237109"/>
            <a:ext cx="70588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highlight>
                  <a:srgbClr val="DEDFF5"/>
                </a:highlight>
                <a:latin typeface="Calibri" panose="020F0502020204030204" pitchFamily="34" charset="0"/>
              </a:rPr>
              <a:t>Zone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27AAF289-4FFC-4FA7-87E2-EA7ACD01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398" y="2116890"/>
            <a:ext cx="7244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76075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Computing Disk Capacity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Capacity =  (# bytes/sector) </a:t>
            </a:r>
            <a:r>
              <a:rPr lang="en-US" sz="2000" dirty="0" err="1"/>
              <a:t>x</a:t>
            </a:r>
            <a:r>
              <a:rPr lang="en-US" sz="2000" dirty="0"/>
              <a:t> (avg. # sectors/track)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    (# tracks/surface) </a:t>
            </a:r>
            <a:r>
              <a:rPr lang="en-US" sz="2000" dirty="0" err="1"/>
              <a:t>x</a:t>
            </a:r>
            <a:r>
              <a:rPr lang="en-US" sz="2000" dirty="0"/>
              <a:t> (# surfaces/platter)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		    (# platters/disk)</a:t>
            </a:r>
          </a:p>
          <a:p>
            <a:pPr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1800" dirty="0"/>
              <a:t>512 bytes/sector</a:t>
            </a:r>
          </a:p>
          <a:p>
            <a:pPr lvl="1"/>
            <a:r>
              <a:rPr lang="en-US" sz="1800" dirty="0"/>
              <a:t>300 sectors/track (on average)</a:t>
            </a:r>
          </a:p>
          <a:p>
            <a:pPr lvl="1"/>
            <a:r>
              <a:rPr lang="en-US" sz="1800" dirty="0"/>
              <a:t>20,000 tracks/surface</a:t>
            </a:r>
          </a:p>
          <a:p>
            <a:pPr lvl="1"/>
            <a:r>
              <a:rPr lang="en-US" sz="1800" dirty="0"/>
              <a:t>2 surfaces/platter</a:t>
            </a:r>
          </a:p>
          <a:p>
            <a:pPr lvl="1"/>
            <a:r>
              <a:rPr lang="en-US" sz="1800" dirty="0"/>
              <a:t>5 platters/disk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/>
              <a:t>Capacity = 512 x 300 x 20,000 x 2 x 5</a:t>
            </a:r>
          </a:p>
          <a:p>
            <a:pPr>
              <a:buNone/>
            </a:pPr>
            <a:r>
              <a:rPr lang="en-US" sz="2000" dirty="0"/>
              <a:t>		 = 30,720,000,000</a:t>
            </a:r>
          </a:p>
          <a:p>
            <a:pPr>
              <a:buNone/>
            </a:pPr>
            <a:r>
              <a:rPr lang="en-US" sz="2000" dirty="0"/>
              <a:t>                = 30.72 GB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279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4486276" y="2722564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3516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706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3897314" y="2144714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4087814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4276726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4657726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3338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981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862639" y="1787526"/>
            <a:ext cx="4195763" cy="3629025"/>
            <a:chOff x="2733" y="1126"/>
            <a:chExt cx="2643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33" y="2607"/>
              <a:ext cx="2643" cy="805"/>
              <a:chOff x="2733" y="2607"/>
              <a:chExt cx="2643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47"/>
                <a:ext cx="713" cy="233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811839" y="2968628"/>
            <a:ext cx="2205037" cy="1249363"/>
            <a:chOff x="2701" y="1870"/>
            <a:chExt cx="1389" cy="787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5897278" y="3103137"/>
            <a:ext cx="2205037" cy="1249363"/>
            <a:chOff x="2701" y="1870"/>
            <a:chExt cx="1389" cy="787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5746590" y="2720841"/>
            <a:ext cx="2205037" cy="1249363"/>
            <a:chOff x="2701" y="1870"/>
            <a:chExt cx="1389" cy="787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4826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4826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5737065" y="2720841"/>
            <a:ext cx="2205037" cy="1249363"/>
            <a:chOff x="2701" y="1870"/>
            <a:chExt cx="1389" cy="787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5737065" y="2720841"/>
            <a:ext cx="2205037" cy="1249363"/>
            <a:chOff x="2701" y="1870"/>
            <a:chExt cx="1389" cy="787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5898864" y="3101550"/>
            <a:ext cx="2205038" cy="1249363"/>
            <a:chOff x="2701" y="1870"/>
            <a:chExt cx="1389" cy="787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5897278" y="3101550"/>
            <a:ext cx="2205037" cy="1249363"/>
            <a:chOff x="2701" y="1870"/>
            <a:chExt cx="1389" cy="787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5897278" y="3101550"/>
            <a:ext cx="2205037" cy="1249363"/>
            <a:chOff x="2701" y="1870"/>
            <a:chExt cx="1389" cy="787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330"/>
              <a:ext cx="1389" cy="327"/>
              <a:chOff x="2264" y="2892"/>
              <a:chExt cx="1389" cy="327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892"/>
                <a:ext cx="128" cy="327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789" y="1870"/>
              <a:ext cx="164" cy="3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4826794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  <p:extLst>
      <p:ext uri="{BB962C8B-B14F-4D97-AF65-F5344CB8AC3E}">
        <p14:creationId xmlns:p14="http://schemas.microsoft.com/office/powerpoint/2010/main" val="3652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Caching in the memory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5727" y="5657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1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2262189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9014" y="2090739"/>
            <a:ext cx="7799387" cy="1722437"/>
            <a:chOff x="463" y="1317"/>
            <a:chExt cx="4913" cy="10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5735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r>
                <a:rPr lang="en-US" sz="2800">
                  <a:solidFill>
                    <a:schemeClr val="tx2"/>
                  </a:solidFill>
                  <a:latin typeface="Calibri" panose="020F0502020204030204" pitchFamily="34" charset="0"/>
                </a:rPr>
                <a:t>Tracks divided into sectors</a:t>
              </a:r>
            </a:p>
          </p:txBody>
        </p:sp>
      </p:grpSp>
      <p:sp>
        <p:nvSpPr>
          <p:cNvPr id="57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1881018" y="381000"/>
            <a:ext cx="8482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Disk Structure - top view of single platter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52688" y="1524001"/>
            <a:ext cx="7300912" cy="2117725"/>
            <a:chOff x="585" y="960"/>
            <a:chExt cx="4599" cy="133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5735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alibri" panose="020F0502020204030204" pitchFamily="34" charset="0"/>
                </a:rPr>
                <a:t>Surface organized into tracks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9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1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3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5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6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6" name="AutoShape 15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Head in position above a track</a:t>
            </a:r>
          </a:p>
        </p:txBody>
      </p:sp>
    </p:spTree>
    <p:extLst>
      <p:ext uri="{BB962C8B-B14F-4D97-AF65-F5344CB8AC3E}">
        <p14:creationId xmlns:p14="http://schemas.microsoft.com/office/powerpoint/2010/main" val="308448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8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9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0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1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2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3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4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5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6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7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444" name="AutoShape 15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AutoShape 1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17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Rotation is counter-clockwise</a:t>
            </a:r>
          </a:p>
        </p:txBody>
      </p:sp>
    </p:spTree>
    <p:extLst>
      <p:ext uri="{BB962C8B-B14F-4D97-AF65-F5344CB8AC3E}">
        <p14:creationId xmlns:p14="http://schemas.microsoft.com/office/powerpoint/2010/main" val="132056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9013" y="1962151"/>
            <a:ext cx="1727200" cy="1851025"/>
            <a:chOff x="463" y="1236"/>
            <a:chExt cx="1088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49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3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4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6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7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497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495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2" name="AutoShape 19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20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About to read blue sector</a:t>
            </a:r>
          </a:p>
        </p:txBody>
      </p:sp>
    </p:spTree>
    <p:extLst>
      <p:ext uri="{BB962C8B-B14F-4D97-AF65-F5344CB8AC3E}">
        <p14:creationId xmlns:p14="http://schemas.microsoft.com/office/powerpoint/2010/main" val="269591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59013" y="2090739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46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7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8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1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2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5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41" name="Freeform 16"/>
          <p:cNvSpPr>
            <a:spLocks noChangeAspect="1"/>
          </p:cNvSpPr>
          <p:nvPr/>
        </p:nvSpPr>
        <p:spPr bwMode="auto">
          <a:xfrm>
            <a:off x="2882900" y="2438400"/>
            <a:ext cx="242888" cy="230188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AutoShape 17"/>
          <p:cNvSpPr>
            <a:spLocks noChangeAspect="1" noChangeArrowheads="1"/>
          </p:cNvSpPr>
          <p:nvPr/>
        </p:nvSpPr>
        <p:spPr bwMode="auto">
          <a:xfrm>
            <a:off x="2984501" y="1962151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AutoShape 18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19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After reading blue sector</a:t>
            </a:r>
          </a:p>
        </p:txBody>
      </p:sp>
    </p:spTree>
    <p:extLst>
      <p:ext uri="{BB962C8B-B14F-4D97-AF65-F5344CB8AC3E}">
        <p14:creationId xmlns:p14="http://schemas.microsoft.com/office/powerpoint/2010/main" val="410016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59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59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9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59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589" name="AutoShape 21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Red request scheduled next</a:t>
            </a:r>
          </a:p>
        </p:txBody>
      </p:sp>
    </p:spTree>
    <p:extLst>
      <p:ext uri="{BB962C8B-B14F-4D97-AF65-F5344CB8AC3E}">
        <p14:creationId xmlns:p14="http://schemas.microsoft.com/office/powerpoint/2010/main" val="51153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Seek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7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8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9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0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1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60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61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58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47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8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1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2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3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4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5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44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45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42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639" name="AutoShape 39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Rectangle 40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Seek to red’s track</a:t>
            </a:r>
          </a:p>
        </p:txBody>
      </p:sp>
    </p:spTree>
    <p:extLst>
      <p:ext uri="{BB962C8B-B14F-4D97-AF65-F5344CB8AC3E}">
        <p14:creationId xmlns:p14="http://schemas.microsoft.com/office/powerpoint/2010/main" val="54728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Rotational Latency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4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5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6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7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8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27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8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25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1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7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8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9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0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1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2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11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12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09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69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9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0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1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2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3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4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5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6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7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694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5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6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92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9" name="AutoShape 58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Rectangle 59"/>
          <p:cNvSpPr>
            <a:spLocks noChangeArrowheads="1"/>
          </p:cNvSpPr>
          <p:nvPr/>
        </p:nvSpPr>
        <p:spPr bwMode="auto">
          <a:xfrm>
            <a:off x="3505200" y="4495800"/>
            <a:ext cx="640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Wait for red sector to rotate around</a:t>
            </a:r>
          </a:p>
        </p:txBody>
      </p:sp>
    </p:spTree>
    <p:extLst>
      <p:ext uri="{BB962C8B-B14F-4D97-AF65-F5344CB8AC3E}">
        <p14:creationId xmlns:p14="http://schemas.microsoft.com/office/powerpoint/2010/main" val="2651499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82296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96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9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0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1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2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3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4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5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93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94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91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80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4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5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6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7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8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77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78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75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6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8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9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0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1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2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3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60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1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2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58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8407400" y="1649414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47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8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9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1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2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3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4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5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6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44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45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42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9" name="AutoShape 7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Rectangle 77"/>
          <p:cNvSpPr>
            <a:spLocks noChangeArrowheads="1"/>
          </p:cNvSpPr>
          <p:nvPr/>
        </p:nvSpPr>
        <p:spPr bwMode="auto">
          <a:xfrm>
            <a:off x="3505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Complete read of red</a:t>
            </a:r>
          </a:p>
        </p:txBody>
      </p:sp>
    </p:spTree>
    <p:extLst>
      <p:ext uri="{BB962C8B-B14F-4D97-AF65-F5344CB8AC3E}">
        <p14:creationId xmlns:p14="http://schemas.microsoft.com/office/powerpoint/2010/main" val="83865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435678"/>
            <a:ext cx="809266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0574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267200" y="3946526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19800" y="3946526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8229600" y="3946526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2259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4308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6357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8407400" y="1649414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1905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182654" y="5341203"/>
            <a:ext cx="140621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74854" y="5341203"/>
            <a:ext cx="62549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00800" y="5341204"/>
            <a:ext cx="16565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54854" y="5341203"/>
            <a:ext cx="140621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flipV="1">
            <a:off x="2885763" y="4573369"/>
            <a:ext cx="240562" cy="7678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4799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6849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8899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219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  <p:extLst>
      <p:ext uri="{BB962C8B-B14F-4D97-AF65-F5344CB8AC3E}">
        <p14:creationId xmlns:p14="http://schemas.microsoft.com/office/powerpoint/2010/main" val="4040502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3661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1/RPM </a:t>
            </a:r>
            <a:r>
              <a:rPr lang="en-US" dirty="0" err="1"/>
              <a:t>x</a:t>
            </a:r>
            <a:r>
              <a:rPr lang="en-US" dirty="0"/>
              <a:t> 1/(avg # sectors/track) </a:t>
            </a:r>
            <a:r>
              <a:rPr lang="en-US" dirty="0" err="1"/>
              <a:t>x</a:t>
            </a:r>
            <a:r>
              <a:rPr lang="en-US" dirty="0"/>
              <a:t> 60 secs/1 min.</a:t>
            </a:r>
          </a:p>
        </p:txBody>
      </p:sp>
    </p:spTree>
    <p:extLst>
      <p:ext uri="{BB962C8B-B14F-4D97-AF65-F5344CB8AC3E}">
        <p14:creationId xmlns:p14="http://schemas.microsoft.com/office/powerpoint/2010/main" val="107467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9 ms.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74" y="3276601"/>
            <a:ext cx="5365411" cy="321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36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288502"/>
            <a:ext cx="87471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RPM </a:t>
            </a:r>
            <a:r>
              <a:rPr lang="en-US" dirty="0" err="1"/>
              <a:t>x</a:t>
            </a:r>
            <a:r>
              <a:rPr lang="en-US" dirty="0"/>
              <a:t> 1/400 </a:t>
            </a:r>
            <a:r>
              <a:rPr lang="en-US" dirty="0" err="1"/>
              <a:t>secs</a:t>
            </a:r>
            <a:r>
              <a:rPr lang="en-US" dirty="0"/>
              <a:t>/track </a:t>
            </a:r>
            <a:r>
              <a:rPr lang="en-US" dirty="0" err="1"/>
              <a:t>x</a:t>
            </a:r>
            <a:r>
              <a:rPr lang="en-US" dirty="0"/>
              <a:t>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then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Disk Blocks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disks present a simpler abstract view of the complex sector geometry:</a:t>
            </a:r>
          </a:p>
          <a:p>
            <a:pPr lvl="1"/>
            <a:r>
              <a:rPr lang="en-US" dirty="0"/>
              <a:t>The set of available sectors is modeled as a sequence of </a:t>
            </a:r>
            <a:r>
              <a:rPr lang="en-US" dirty="0" err="1"/>
              <a:t>b</a:t>
            </a:r>
            <a:r>
              <a:rPr lang="en-US" dirty="0"/>
              <a:t>-sized </a:t>
            </a:r>
            <a:r>
              <a:rPr lang="en-US" dirty="0">
                <a:solidFill>
                  <a:srgbClr val="C00000"/>
                </a:solidFill>
              </a:rPr>
              <a:t>logical blocks </a:t>
            </a:r>
            <a:r>
              <a:rPr lang="en-US" dirty="0"/>
              <a:t>(0, 1, 2, ...)</a:t>
            </a:r>
          </a:p>
          <a:p>
            <a:r>
              <a:rPr lang="en-US" dirty="0"/>
              <a:t>Mapping between logical blocks and actual (physical) sectors</a:t>
            </a:r>
          </a:p>
          <a:p>
            <a:pPr lvl="1"/>
            <a:r>
              <a:rPr lang="en-US" dirty="0"/>
              <a:t>Maintained by hardware/firmware device called disk controller.</a:t>
            </a:r>
          </a:p>
          <a:p>
            <a:pPr lvl="1"/>
            <a:r>
              <a:rPr lang="en-US" dirty="0"/>
              <a:t>Converts requests for logical blocks into (</a:t>
            </a:r>
            <a:r>
              <a:rPr lang="en-US" dirty="0" err="1"/>
              <a:t>surface,track,sector</a:t>
            </a:r>
            <a:r>
              <a:rPr lang="en-US" dirty="0"/>
              <a:t>) triples.</a:t>
            </a:r>
          </a:p>
          <a:p>
            <a:r>
              <a:rPr lang="en-US" dirty="0"/>
              <a:t>Allows controller to set aside spare cylinders for each zone.</a:t>
            </a:r>
          </a:p>
          <a:p>
            <a:pPr lvl="1"/>
            <a:r>
              <a:rPr lang="en-US" dirty="0"/>
              <a:t>Accounts for the difference in “formatted capacity” and “maximum capacity”.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2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1881019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404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880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965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4508501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608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524251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524251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524251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3524251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3524251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4297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4208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4741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3222995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3598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2455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2343151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5389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5275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6910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7561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6189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7294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875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4964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4545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3287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2944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3173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3935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2712340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3398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5230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690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7535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7231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2379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3455989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5132389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7466014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6053139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6356351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8247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8551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8856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8232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88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7815264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6291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5376864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3919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935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935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935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935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935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3708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3619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152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634033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3009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1866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75260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5600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6705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6286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4375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3956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2698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355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2584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3346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2190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2880610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4641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4101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6946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6648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1790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2861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4537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6877051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7077076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5767389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3879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5856288" y="3365501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5818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6953250" y="4487864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2019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5462150" y="1263314"/>
            <a:ext cx="5321464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  <p:extLst>
      <p:ext uri="{BB962C8B-B14F-4D97-AF65-F5344CB8AC3E}">
        <p14:creationId xmlns:p14="http://schemas.microsoft.com/office/powerpoint/2010/main" val="27097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818439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294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380039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3922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938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2938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2938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938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2938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3711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3622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4156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2637208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3013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1870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177165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5603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6708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6289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4378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3959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2701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2359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2587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3349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126552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2812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4645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4104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645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1793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2870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4546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6880226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7080251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5770564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821364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5859463" y="3365501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5821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6956425" y="4500564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2022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677065" y="1454973"/>
            <a:ext cx="4603751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  <p:extLst>
      <p:ext uri="{BB962C8B-B14F-4D97-AF65-F5344CB8AC3E}">
        <p14:creationId xmlns:p14="http://schemas.microsoft.com/office/powerpoint/2010/main" val="381619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818439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6294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380039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3922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938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2938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2938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2938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938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3711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3622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4156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2637208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3013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1870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1771651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5603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6708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6289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4378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3959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2701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2359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2587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3349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2126552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812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4645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4104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6950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6645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1793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870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4546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6880226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7080251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5770564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4867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5859463" y="2667001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5821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6950075" y="4500564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2022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5857460" y="1219200"/>
            <a:ext cx="473233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  <p:extLst>
      <p:ext uri="{BB962C8B-B14F-4D97-AF65-F5344CB8AC3E}">
        <p14:creationId xmlns:p14="http://schemas.microsoft.com/office/powerpoint/2010/main" val="1485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2514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08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24401"/>
            <a:ext cx="7896225" cy="190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5829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5029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Flash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6096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4953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CCFFCC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6000751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4953001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7086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4572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2678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2754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3592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4887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4430713" y="361315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2590801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5835650" y="365760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6400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6477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7315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500" kern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8610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8153400" y="3613151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6324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2436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2362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2270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6248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Requests to read and </a:t>
            </a:r>
          </a:p>
          <a:p>
            <a:pPr>
              <a:defRPr/>
            </a:pPr>
            <a:r>
              <a:rPr lang="en-US" sz="1400" i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write logical disk blocks</a:t>
            </a:r>
          </a:p>
        </p:txBody>
      </p:sp>
    </p:spTree>
    <p:extLst>
      <p:ext uri="{BB962C8B-B14F-4D97-AF65-F5344CB8AC3E}">
        <p14:creationId xmlns:p14="http://schemas.microsoft.com/office/powerpoint/2010/main" val="215079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3200401"/>
            <a:ext cx="7896225" cy="2590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In earlier SSDs, the read/write gap was much larger.  Fixed by flash translation layer.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8476" y="1676401"/>
            <a:ext cx="8747125" cy="1015663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550 MB/s	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470 MB/s</a:t>
            </a:r>
          </a:p>
          <a:p>
            <a:r>
              <a:rPr lang="en-US" sz="2000" dirty="0">
                <a:latin typeface="Calibri" pitchFamily="34" charset="0"/>
              </a:rPr>
              <a:t>Random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365 MB/s	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303 MB/s</a:t>
            </a:r>
          </a:p>
          <a:p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read time	50 us		</a:t>
            </a:r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write time	60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1" y="6292334"/>
            <a:ext cx="433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Source: Intel SSD 730 product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05531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1905000" y="2362201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/>
              <a:t>	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SRAM	4 or 6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					frame buffers</a:t>
            </a:r>
          </a:p>
        </p:txBody>
      </p:sp>
      <p:sp>
        <p:nvSpPr>
          <p:cNvPr id="120837" name="Line 1029"/>
          <p:cNvSpPr>
            <a:spLocks noChangeShapeType="1"/>
          </p:cNvSpPr>
          <p:nvPr/>
        </p:nvSpPr>
        <p:spPr bwMode="auto">
          <a:xfrm>
            <a:off x="1905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3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Intel SSD 730 guarantees 128 petabyte (128 x 10</a:t>
            </a:r>
            <a:r>
              <a:rPr lang="en-US" baseline="30000" dirty="0"/>
              <a:t>15</a:t>
            </a:r>
            <a:r>
              <a:rPr lang="en-US" dirty="0"/>
              <a:t> bytes) of writes before they wear out</a:t>
            </a:r>
          </a:p>
          <a:p>
            <a:pPr lvl="1"/>
            <a:r>
              <a:rPr lang="en-US" dirty="0"/>
              <a:t>In 2015, about 30 times more expensive per byte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  <p:extLst>
      <p:ext uri="{BB962C8B-B14F-4D97-AF65-F5344CB8AC3E}">
        <p14:creationId xmlns:p14="http://schemas.microsoft.com/office/powerpoint/2010/main" val="1682710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928814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1867570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67120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0279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3194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2875087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  <p:extLst>
      <p:ext uri="{BB962C8B-B14F-4D97-AF65-F5344CB8AC3E}">
        <p14:creationId xmlns:p14="http://schemas.microsoft.com/office/powerpoint/2010/main" val="3774326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FBFBF"/>
                </a:solidFill>
              </a:rPr>
              <a:t>Caching in 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887668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13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843056" y="2614412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626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19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4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7940720" y="4186572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3185397"/>
            <a:ext cx="5318124" cy="2768858"/>
          </a:xfrm>
        </p:spPr>
        <p:txBody>
          <a:bodyPr>
            <a:normAutofit fontScale="92500"/>
          </a:bodyPr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3588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6101" y="2872771"/>
            <a:ext cx="199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7279" y="4251067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7579" y="503143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37070" y="5444698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7827577" y="376951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  <p:extLst>
      <p:ext uri="{BB962C8B-B14F-4D97-AF65-F5344CB8AC3E}">
        <p14:creationId xmlns:p14="http://schemas.microsoft.com/office/powerpoint/2010/main" val="13491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011215" y="3977126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sum_array_rows(int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a[M][N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M;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sum += </a:t>
            </a:r>
            <a:r>
              <a:rPr lang="en-US" dirty="0" err="1">
                <a:latin typeface="Courier New" charset="0"/>
              </a:rPr>
              <a:t>a[i][j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55A12-B9B0-4731-B3AB-1F55AC0A25D8}"/>
              </a:ext>
            </a:extLst>
          </p:cNvPr>
          <p:cNvSpPr txBox="1"/>
          <p:nvPr/>
        </p:nvSpPr>
        <p:spPr>
          <a:xfrm>
            <a:off x="8102028" y="4191818"/>
            <a:ext cx="198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Hint: array layout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is row-major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8377941" y="5630833"/>
            <a:ext cx="13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</p:spTree>
    <p:extLst>
      <p:ext uri="{BB962C8B-B14F-4D97-AF65-F5344CB8AC3E}">
        <p14:creationId xmlns:p14="http://schemas.microsoft.com/office/powerpoint/2010/main" val="35029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341689" y="2484438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sum_array_cols(int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a[M][N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M;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sum += </a:t>
            </a:r>
            <a:r>
              <a:rPr lang="en-US" dirty="0" err="1">
                <a:latin typeface="Courier New" charset="0"/>
              </a:rPr>
              <a:t>a[i][j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8038880" y="5400000"/>
            <a:ext cx="210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8327682" y="5872460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</p:spTree>
    <p:extLst>
      <p:ext uri="{BB962C8B-B14F-4D97-AF65-F5344CB8AC3E}">
        <p14:creationId xmlns:p14="http://schemas.microsoft.com/office/powerpoint/2010/main" val="38777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3465514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sum_array_3d(int </a:t>
            </a:r>
            <a:r>
              <a:rPr lang="en-US" dirty="0" err="1">
                <a:latin typeface="Courier New" charset="0"/>
              </a:rPr>
              <a:t>a[M][N][N</a:t>
            </a:r>
            <a:r>
              <a:rPr lang="en-US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 &lt; N;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 </a:t>
            </a:r>
            <a:r>
              <a:rPr lang="en-US">
                <a:latin typeface="Courier New" charset="0"/>
              </a:rPr>
              <a:t>&lt; M;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            sum += </a:t>
            </a:r>
            <a:r>
              <a:rPr lang="en-US" dirty="0" err="1">
                <a:latin typeface="Courier New" charset="0"/>
              </a:rPr>
              <a:t>a[k][i][j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6870119" y="6172510"/>
            <a:ext cx="30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  <p:extLst>
      <p:ext uri="{BB962C8B-B14F-4D97-AF65-F5344CB8AC3E}">
        <p14:creationId xmlns:p14="http://schemas.microsoft.com/office/powerpoint/2010/main" val="33078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4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594725" cy="5114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DRAM cell has not changed since its invention in 1966.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2"/>
            <a:r>
              <a:rPr lang="en-US" dirty="0"/>
              <a:t>Allows reuse of the row addresses (e.g., RAS, CAS, CAS, CAS)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Caching in the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3006070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85913" y="247650"/>
            <a:ext cx="8716962" cy="782638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2076450" y="342901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5268217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Regs</a:t>
            </a:r>
            <a:endParaRPr lang="en-US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5055818" y="1283386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L1 cache 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4824985" y="3821798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Main memory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4360916" y="4847323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5037139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4686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4303714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1600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647826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Larger, 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slower,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cheaper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3779839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4231876" y="5947461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8597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on remote servers.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3232151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5055818" y="194854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L2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6486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6097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lang="en-US" sz="1400" kern="0" dirty="0" err="1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6889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4759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4391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4010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3603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3078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2457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654176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Smaller,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faster,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costlier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1614488" y="954089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2641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5055818" y="278039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L3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7334251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1911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7923690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4160212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20876" y="1301915"/>
            <a:ext cx="84423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159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5466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086600" y="2166312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416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4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57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5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467601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21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67601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which block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gets evicted (victim)</a:t>
            </a:r>
          </a:p>
        </p:txBody>
      </p:sp>
    </p:spTree>
    <p:extLst>
      <p:ext uri="{BB962C8B-B14F-4D97-AF65-F5344CB8AC3E}">
        <p14:creationId xmlns:p14="http://schemas.microsoft.com/office/powerpoint/2010/main" val="16945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20876" y="1733550"/>
            <a:ext cx="8518525" cy="4972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  <p:extLst>
      <p:ext uri="{BB962C8B-B14F-4D97-AF65-F5344CB8AC3E}">
        <p14:creationId xmlns:p14="http://schemas.microsoft.com/office/powerpoint/2010/main" val="32458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59982" cy="762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9182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7429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5372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467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638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9182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7429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5372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3467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638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638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638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638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638300" y="3690939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638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638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638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638300" y="1438276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3467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3467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3467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3467100" y="3690939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3467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3467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3467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3467100" y="1438276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9182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7429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5372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9182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7429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5372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9182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7429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5372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9182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7429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5372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9182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7429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5372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9182100" y="3690939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7429500" y="3690939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5372100" y="3690939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9182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7429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5372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9182100" y="1438276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7429500" y="1438276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5372100" y="1438276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638300" y="1438276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638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467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5372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7429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9182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3203014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331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20876" y="1309524"/>
            <a:ext cx="7896225" cy="5448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Programmable ROM (</a:t>
            </a:r>
            <a:r>
              <a:rPr lang="en-US" dirty="0">
                <a:solidFill>
                  <a:srgbClr val="C00000"/>
                </a:solidFill>
              </a:rPr>
              <a:t>PROM</a:t>
            </a:r>
            <a:r>
              <a:rPr lang="en-US" dirty="0"/>
              <a:t>): can be programmed once</a:t>
            </a:r>
          </a:p>
          <a:p>
            <a:pPr lvl="1"/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EPROM</a:t>
            </a:r>
            <a:r>
              <a:rPr lang="en-US" dirty="0"/>
              <a:t>): can be bulk erased (UV, X-Ray)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(replace rotating disks in thumb drives, smart phones, mp3 players, tablets, laptops, data centers,…)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7431477" y="3786626"/>
            <a:ext cx="2469269" cy="13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920876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9161464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7404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6348414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4667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2474914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3532189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3532189" y="4194176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3532189" y="4370389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3532189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3532189" y="4721226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4424363" y="4017964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4321176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4937126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3365501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3617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2300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2268539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5872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5551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7543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8188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8291514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6767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853114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4395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3411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411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411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411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411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4184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4095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629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18172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3486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2495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4324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9197976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9182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8286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8016339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5783046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2725475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153151" y="2438401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6772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857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400551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416301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416301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3416301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416301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416301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4189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4100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4633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213101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3490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2500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4329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8296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9202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9186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8291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8077201" y="3179889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730237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5787808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6172201" y="2466976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3174</Words>
  <Application>Microsoft Office PowerPoint</Application>
  <PresentationFormat>Widescreen</PresentationFormat>
  <Paragraphs>857</Paragraphs>
  <Slides>58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Today</vt:lpstr>
      <vt:lpstr>Random-Access Memory (RAM)</vt:lpstr>
      <vt:lpstr>SRAM vs DRAM Summary</vt:lpstr>
      <vt:lpstr>Enhanced DRAMs</vt:lpstr>
      <vt:lpstr>Nonvolatile Memories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What’s Inside A Disk Drive?</vt:lpstr>
      <vt:lpstr>Disk Geometry</vt:lpstr>
      <vt:lpstr>Disk Capacity</vt:lpstr>
      <vt:lpstr>Recording zones </vt:lpstr>
      <vt:lpstr> Computing Disk Capacity</vt:lpstr>
      <vt:lpstr>Disk Operation (Single-Platter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 Example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Solid State Disks (SSDs)</vt:lpstr>
      <vt:lpstr>SSD Performance Characteristics </vt:lpstr>
      <vt:lpstr>SSD Tradeoffs vs Rotating Disks</vt:lpstr>
      <vt:lpstr>The CPU-Memory Gap</vt:lpstr>
      <vt:lpstr>Locality to the Rescue! </vt:lpstr>
      <vt:lpstr>Today</vt:lpstr>
      <vt:lpstr>Locality</vt:lpstr>
      <vt:lpstr>Locality Example</vt:lpstr>
      <vt:lpstr>Qualitative Estimates of Locality</vt:lpstr>
      <vt:lpstr>Locality Example</vt:lpstr>
      <vt:lpstr>Locality Example</vt:lpstr>
      <vt:lpstr>Memory Hierarchies</vt:lpstr>
      <vt:lpstr>Today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10</cp:revision>
  <dcterms:created xsi:type="dcterms:W3CDTF">2018-06-01T01:54:35Z</dcterms:created>
  <dcterms:modified xsi:type="dcterms:W3CDTF">2019-03-06T06:24:18Z</dcterms:modified>
</cp:coreProperties>
</file>