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3" r:id="rId2"/>
    <p:sldId id="1308" r:id="rId3"/>
    <p:sldId id="1344" r:id="rId4"/>
    <p:sldId id="1350" r:id="rId5"/>
    <p:sldId id="1351" r:id="rId6"/>
    <p:sldId id="1352" r:id="rId7"/>
    <p:sldId id="1353" r:id="rId8"/>
    <p:sldId id="1354" r:id="rId9"/>
    <p:sldId id="1243" r:id="rId10"/>
    <p:sldId id="1290" r:id="rId11"/>
    <p:sldId id="1291" r:id="rId12"/>
    <p:sldId id="1292" r:id="rId13"/>
    <p:sldId id="1293" r:id="rId14"/>
    <p:sldId id="1294" r:id="rId15"/>
    <p:sldId id="1300" r:id="rId16"/>
    <p:sldId id="1301" r:id="rId17"/>
    <p:sldId id="1302" r:id="rId18"/>
    <p:sldId id="1298" r:id="rId19"/>
    <p:sldId id="1257" r:id="rId20"/>
    <p:sldId id="1303" r:id="rId21"/>
    <p:sldId id="1305" r:id="rId22"/>
    <p:sldId id="1309" r:id="rId23"/>
    <p:sldId id="1323" r:id="rId24"/>
    <p:sldId id="1264" r:id="rId25"/>
    <p:sldId id="1330" r:id="rId26"/>
    <p:sldId id="1331" r:id="rId27"/>
    <p:sldId id="1332" r:id="rId28"/>
    <p:sldId id="1335" r:id="rId29"/>
    <p:sldId id="1313" r:id="rId30"/>
    <p:sldId id="1273" r:id="rId31"/>
    <p:sldId id="1274" r:id="rId32"/>
    <p:sldId id="1275" r:id="rId33"/>
    <p:sldId id="1276" r:id="rId34"/>
    <p:sldId id="1278" r:id="rId35"/>
    <p:sldId id="1280" r:id="rId36"/>
    <p:sldId id="1282" r:id="rId37"/>
    <p:sldId id="1314" r:id="rId38"/>
    <p:sldId id="1322" r:id="rId39"/>
    <p:sldId id="1315" r:id="rId40"/>
    <p:sldId id="1316" r:id="rId41"/>
    <p:sldId id="1317" r:id="rId42"/>
    <p:sldId id="1318" r:id="rId43"/>
    <p:sldId id="1319" r:id="rId44"/>
    <p:sldId id="1320" r:id="rId45"/>
    <p:sldId id="1321" r:id="rId46"/>
    <p:sldId id="1371" r:id="rId47"/>
    <p:sldId id="1336" r:id="rId48"/>
    <p:sldId id="1369" r:id="rId49"/>
    <p:sldId id="1360" r:id="rId50"/>
    <p:sldId id="1361" r:id="rId51"/>
    <p:sldId id="1362" r:id="rId52"/>
    <p:sldId id="1363" r:id="rId53"/>
    <p:sldId id="1365" r:id="rId54"/>
    <p:sldId id="1366" r:id="rId55"/>
    <p:sldId id="1367" r:id="rId56"/>
    <p:sldId id="136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orei7mm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corei5mountain4x4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haswell-mountain4x4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Office%20HD:Users:bryant:ics3:ncode:mem:mountain:haswell-mountain4x4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Office%20HD:Users:bryant:ics3:ncode:mem:mountain:haswell-mountain4x4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core2duo-mountain4x4.xlsx" TargetMode="External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62-4E0A-8C6A-69F78D8CD3CC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62-4E0A-8C6A-69F78D8CD3CC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62-4E0A-8C6A-69F78D8CD3CC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62-4E0A-8C6A-69F78D8CD3CC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62-4E0A-8C6A-69F78D8CD3CC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62-4E0A-8C6A-69F78D8CD3CC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62-4E0A-8C6A-69F78D8CD3CC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C62-4E0A-8C6A-69F78D8CD3CC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62-4E0A-8C6A-69F78D8CD3CC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62-4E0A-8C6A-69F78D8CD3CC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C62-4E0A-8C6A-69F78D8CD3CC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C62-4E0A-8C6A-69F78D8CD3CC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62-4E0A-8C6A-69F78D8CD3CC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C62-4E0A-8C6A-69F78D8CD3CC}"/>
            </c:ext>
          </c:extLst>
        </c:ser>
        <c:bandFmts/>
        <c:axId val="71080960"/>
        <c:axId val="71099520"/>
        <c:axId val="71095168"/>
      </c:surface3DChart>
      <c:catAx>
        <c:axId val="71080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99520"/>
        <c:crosses val="autoZero"/>
        <c:auto val="1"/>
        <c:lblAlgn val="ctr"/>
        <c:lblOffset val="100"/>
        <c:noMultiLvlLbl val="0"/>
      </c:catAx>
      <c:valAx>
        <c:axId val="71099520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80960"/>
        <c:crosses val="autoZero"/>
        <c:crossBetween val="midCat"/>
        <c:majorUnit val="2000"/>
        <c:minorUnit val="500"/>
      </c:valAx>
      <c:serAx>
        <c:axId val="7109516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99520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446470506976102E-2"/>
          <c:y val="2.981041113296817E-2"/>
          <c:w val="0.92164709674448586"/>
          <c:h val="0.84545352569321564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triangle"/>
            <c:size val="8"/>
            <c:spPr>
              <a:solidFill>
                <a:srgbClr val="C00000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4.6499999999999977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5-426C-A97F-7AB94C07456F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4.6399999999999997</c:v>
                </c:pt>
                <c:pt idx="3">
                  <c:v>4.6899999999999986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5-426C-A97F-7AB94C07456F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38100">
              <a:solidFill>
                <a:srgbClr val="336699"/>
              </a:solidFill>
            </a:ln>
          </c:spPr>
          <c:marker>
            <c:symbol val="diamond"/>
            <c:size val="8"/>
            <c:spPr>
              <a:solidFill>
                <a:srgbClr val="336699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95-426C-A97F-7AB94C07456F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38100">
              <a:solidFill>
                <a:srgbClr val="336699"/>
              </a:solidFill>
            </a:ln>
          </c:spPr>
          <c:marker>
            <c:symbol val="triangle"/>
            <c:size val="5"/>
            <c:spPr>
              <a:solidFill>
                <a:srgbClr val="336699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4.1399999999999997</c:v>
                </c:pt>
                <c:pt idx="2">
                  <c:v>4.3599999999999977</c:v>
                </c:pt>
                <c:pt idx="3">
                  <c:v>4.47</c:v>
                </c:pt>
                <c:pt idx="4">
                  <c:v>4.5199999999999996</c:v>
                </c:pt>
                <c:pt idx="5">
                  <c:v>4.5599999999999996</c:v>
                </c:pt>
                <c:pt idx="6">
                  <c:v>4.57</c:v>
                </c:pt>
                <c:pt idx="7">
                  <c:v>4.5999999999999996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95-426C-A97F-7AB94C07456F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38100">
              <a:solidFill>
                <a:srgbClr val="008000"/>
              </a:solidFill>
            </a:ln>
          </c:spPr>
          <c:marker>
            <c:symbol val="diamond"/>
            <c:size val="8"/>
            <c:spPr>
              <a:solidFill>
                <a:srgbClr val="008000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2.2999999999999998</c:v>
                </c:pt>
                <c:pt idx="4">
                  <c:v>2.23</c:v>
                </c:pt>
                <c:pt idx="5">
                  <c:v>2.1800000000000002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95-426C-A97F-7AB94C07456F}"/>
            </c:ext>
          </c:extLst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38100">
              <a:solidFill>
                <a:srgbClr val="008000"/>
              </a:solidFill>
            </a:ln>
          </c:spPr>
          <c:marker>
            <c:symbol val="triangle"/>
            <c:size val="8"/>
            <c:spPr>
              <a:solidFill>
                <a:srgbClr val="008000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2.0299999999999998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95-426C-A97F-7AB94C074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194112"/>
        <c:axId val="71204864"/>
      </c:lineChart>
      <c:catAx>
        <c:axId val="71194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31750" cap="sq"/>
        </c:spPr>
        <c:txPr>
          <a:bodyPr/>
          <a:lstStyle/>
          <a:p>
            <a:pPr>
              <a:defRPr sz="1600" b="1">
                <a:latin typeface="Calibri" panose="020F0502020204030204" pitchFamily="34" charset="0"/>
              </a:defRPr>
            </a:pPr>
            <a:endParaRPr lang="en-US"/>
          </a:p>
        </c:txPr>
        <c:crossAx val="71204864"/>
        <c:crossesAt val="0"/>
        <c:auto val="1"/>
        <c:lblAlgn val="ctr"/>
        <c:lblOffset val="100"/>
        <c:noMultiLvlLbl val="0"/>
      </c:catAx>
      <c:valAx>
        <c:axId val="71204864"/>
        <c:scaling>
          <c:logBase val="10"/>
          <c:orientation val="minMax"/>
          <c:min val="1"/>
        </c:scaling>
        <c:delete val="0"/>
        <c:axPos val="l"/>
        <c:majorGridlines>
          <c:spPr>
            <a:ln w="25400">
              <a:solidFill>
                <a:srgbClr val="FFFFFF"/>
              </a:solidFill>
            </a:ln>
          </c:spPr>
        </c:majorGridlines>
        <c:minorGridlines>
          <c:spPr>
            <a:ln w="25400">
              <a:solidFill>
                <a:srgbClr val="FFFFFF"/>
              </a:solidFill>
            </a:ln>
          </c:spPr>
        </c:minorGridlines>
        <c:numFmt formatCode="General" sourceLinked="1"/>
        <c:majorTickMark val="out"/>
        <c:minorTickMark val="out"/>
        <c:tickLblPos val="nextTo"/>
        <c:spPr>
          <a:ln>
            <a:noFill/>
          </a:ln>
        </c:spPr>
        <c:txPr>
          <a:bodyPr/>
          <a:lstStyle/>
          <a:p>
            <a:pPr>
              <a:defRPr sz="1600" b="1">
                <a:latin typeface="Calibri" panose="020F0502020204030204" pitchFamily="34" charset="0"/>
              </a:defRPr>
            </a:pPr>
            <a:endParaRPr lang="en-US"/>
          </a:p>
        </c:txPr>
        <c:crossAx val="71194112"/>
        <c:crosses val="autoZero"/>
        <c:crossBetween val="midCat"/>
        <c:minorUnit val="10"/>
      </c:valAx>
      <c:spPr>
        <a:solidFill>
          <a:srgbClr val="FFFFFF">
            <a:lumMod val="95000"/>
          </a:srgbClr>
        </a:solidFill>
      </c:spPr>
    </c:plotArea>
    <c:legend>
      <c:legendPos val="r"/>
      <c:layout>
        <c:manualLayout>
          <c:xMode val="edge"/>
          <c:yMode val="edge"/>
          <c:x val="0.11315789473684212"/>
          <c:y val="0.11451644449980126"/>
          <c:w val="0.1134502923976608"/>
          <c:h val="0.28239216893937535"/>
        </c:manualLayout>
      </c:layout>
      <c:overlay val="0"/>
      <c:spPr>
        <a:ln>
          <a:noFill/>
        </a:ln>
      </c:spPr>
      <c:txPr>
        <a:bodyPr/>
        <a:lstStyle/>
        <a:p>
          <a:pPr>
            <a:defRPr sz="1600" b="1">
              <a:latin typeface="Courier New" panose="02070309020205020404" pitchFamily="49" charset="0"/>
              <a:cs typeface="Courier New" panose="02070309020205020404" pitchFamily="49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16636</c:v>
                </c:pt>
                <c:pt idx="1">
                  <c:v>8966</c:v>
                </c:pt>
                <c:pt idx="2">
                  <c:v>5846</c:v>
                </c:pt>
                <c:pt idx="3">
                  <c:v>4298</c:v>
                </c:pt>
                <c:pt idx="4">
                  <c:v>3403</c:v>
                </c:pt>
                <c:pt idx="5">
                  <c:v>2789</c:v>
                </c:pt>
                <c:pt idx="6">
                  <c:v>2348</c:v>
                </c:pt>
                <c:pt idx="7">
                  <c:v>2055</c:v>
                </c:pt>
                <c:pt idx="8">
                  <c:v>1904</c:v>
                </c:pt>
                <c:pt idx="9">
                  <c:v>1786</c:v>
                </c:pt>
                <c:pt idx="10">
                  <c:v>1693</c:v>
                </c:pt>
                <c:pt idx="11">
                  <c:v>1607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6-4934-AFC4-CBB2F28AB7DE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16925</c:v>
                </c:pt>
                <c:pt idx="1">
                  <c:v>9080</c:v>
                </c:pt>
                <c:pt idx="2">
                  <c:v>5860</c:v>
                </c:pt>
                <c:pt idx="3">
                  <c:v>4307</c:v>
                </c:pt>
                <c:pt idx="4">
                  <c:v>3408</c:v>
                </c:pt>
                <c:pt idx="5">
                  <c:v>2795</c:v>
                </c:pt>
                <c:pt idx="6">
                  <c:v>2352</c:v>
                </c:pt>
                <c:pt idx="7">
                  <c:v>2058</c:v>
                </c:pt>
                <c:pt idx="8">
                  <c:v>1912</c:v>
                </c:pt>
                <c:pt idx="9">
                  <c:v>1791</c:v>
                </c:pt>
                <c:pt idx="10">
                  <c:v>1695</c:v>
                </c:pt>
                <c:pt idx="11">
                  <c:v>1608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66-4934-AFC4-CBB2F28AB7DE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17168</c:v>
                </c:pt>
                <c:pt idx="1">
                  <c:v>9212</c:v>
                </c:pt>
                <c:pt idx="2">
                  <c:v>5897</c:v>
                </c:pt>
                <c:pt idx="3">
                  <c:v>4331</c:v>
                </c:pt>
                <c:pt idx="4">
                  <c:v>3431</c:v>
                </c:pt>
                <c:pt idx="5">
                  <c:v>2822</c:v>
                </c:pt>
                <c:pt idx="6">
                  <c:v>2375</c:v>
                </c:pt>
                <c:pt idx="7">
                  <c:v>2078</c:v>
                </c:pt>
                <c:pt idx="8">
                  <c:v>1924</c:v>
                </c:pt>
                <c:pt idx="9">
                  <c:v>1809</c:v>
                </c:pt>
                <c:pt idx="10">
                  <c:v>1713</c:v>
                </c:pt>
                <c:pt idx="11">
                  <c:v>1628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66-4934-AFC4-CBB2F28AB7DE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17405</c:v>
                </c:pt>
                <c:pt idx="1">
                  <c:v>9559</c:v>
                </c:pt>
                <c:pt idx="2">
                  <c:v>6027</c:v>
                </c:pt>
                <c:pt idx="3">
                  <c:v>4458</c:v>
                </c:pt>
                <c:pt idx="4">
                  <c:v>3520</c:v>
                </c:pt>
                <c:pt idx="5">
                  <c:v>2899</c:v>
                </c:pt>
                <c:pt idx="6">
                  <c:v>2465</c:v>
                </c:pt>
                <c:pt idx="7">
                  <c:v>2179</c:v>
                </c:pt>
                <c:pt idx="8">
                  <c:v>2049</c:v>
                </c:pt>
                <c:pt idx="9">
                  <c:v>1952</c:v>
                </c:pt>
                <c:pt idx="10">
                  <c:v>1883</c:v>
                </c:pt>
                <c:pt idx="11">
                  <c:v>1825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66-4934-AFC4-CBB2F28AB7DE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19339</c:v>
                </c:pt>
                <c:pt idx="1">
                  <c:v>11837</c:v>
                </c:pt>
                <c:pt idx="2">
                  <c:v>8045</c:v>
                </c:pt>
                <c:pt idx="3">
                  <c:v>6079</c:v>
                </c:pt>
                <c:pt idx="4">
                  <c:v>4927</c:v>
                </c:pt>
                <c:pt idx="5">
                  <c:v>4246</c:v>
                </c:pt>
                <c:pt idx="6">
                  <c:v>3745</c:v>
                </c:pt>
                <c:pt idx="7">
                  <c:v>3289</c:v>
                </c:pt>
                <c:pt idx="8">
                  <c:v>3131</c:v>
                </c:pt>
                <c:pt idx="9">
                  <c:v>3026</c:v>
                </c:pt>
                <c:pt idx="10">
                  <c:v>2899</c:v>
                </c:pt>
                <c:pt idx="11">
                  <c:v>2924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66-4934-AFC4-CBB2F28AB7DE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20728</c:v>
                </c:pt>
                <c:pt idx="1">
                  <c:v>16852</c:v>
                </c:pt>
                <c:pt idx="2">
                  <c:v>13212</c:v>
                </c:pt>
                <c:pt idx="3">
                  <c:v>10371</c:v>
                </c:pt>
                <c:pt idx="4">
                  <c:v>8542</c:v>
                </c:pt>
                <c:pt idx="5">
                  <c:v>7259</c:v>
                </c:pt>
                <c:pt idx="6">
                  <c:v>6345</c:v>
                </c:pt>
                <c:pt idx="7">
                  <c:v>5627</c:v>
                </c:pt>
                <c:pt idx="8">
                  <c:v>5396</c:v>
                </c:pt>
                <c:pt idx="9">
                  <c:v>5228</c:v>
                </c:pt>
                <c:pt idx="10">
                  <c:v>5090</c:v>
                </c:pt>
                <c:pt idx="11">
                  <c:v>4977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66-4934-AFC4-CBB2F28AB7DE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29025</c:v>
                </c:pt>
                <c:pt idx="1">
                  <c:v>19350</c:v>
                </c:pt>
                <c:pt idx="2">
                  <c:v>13735</c:v>
                </c:pt>
                <c:pt idx="3">
                  <c:v>10550</c:v>
                </c:pt>
                <c:pt idx="4">
                  <c:v>8610</c:v>
                </c:pt>
                <c:pt idx="5">
                  <c:v>7308</c:v>
                </c:pt>
                <c:pt idx="6">
                  <c:v>6361</c:v>
                </c:pt>
                <c:pt idx="7">
                  <c:v>5648</c:v>
                </c:pt>
                <c:pt idx="8">
                  <c:v>5417</c:v>
                </c:pt>
                <c:pt idx="9">
                  <c:v>5241</c:v>
                </c:pt>
                <c:pt idx="10">
                  <c:v>5094</c:v>
                </c:pt>
                <c:pt idx="11">
                  <c:v>4978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66-4934-AFC4-CBB2F28AB7DE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29291</c:v>
                </c:pt>
                <c:pt idx="1">
                  <c:v>19543</c:v>
                </c:pt>
                <c:pt idx="2">
                  <c:v>13689</c:v>
                </c:pt>
                <c:pt idx="3">
                  <c:v>10508</c:v>
                </c:pt>
                <c:pt idx="4">
                  <c:v>8597</c:v>
                </c:pt>
                <c:pt idx="5">
                  <c:v>7281</c:v>
                </c:pt>
                <c:pt idx="6">
                  <c:v>6354</c:v>
                </c:pt>
                <c:pt idx="7">
                  <c:v>5628</c:v>
                </c:pt>
                <c:pt idx="8">
                  <c:v>5388</c:v>
                </c:pt>
                <c:pt idx="9">
                  <c:v>5218</c:v>
                </c:pt>
                <c:pt idx="10">
                  <c:v>5071</c:v>
                </c:pt>
                <c:pt idx="11">
                  <c:v>4956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366-4934-AFC4-CBB2F28AB7DE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29290</c:v>
                </c:pt>
                <c:pt idx="1">
                  <c:v>19411</c:v>
                </c:pt>
                <c:pt idx="2">
                  <c:v>13779</c:v>
                </c:pt>
                <c:pt idx="3">
                  <c:v>10594</c:v>
                </c:pt>
                <c:pt idx="4">
                  <c:v>8667</c:v>
                </c:pt>
                <c:pt idx="5">
                  <c:v>7390</c:v>
                </c:pt>
                <c:pt idx="6">
                  <c:v>6438</c:v>
                </c:pt>
                <c:pt idx="7">
                  <c:v>5684</c:v>
                </c:pt>
                <c:pt idx="8">
                  <c:v>5453</c:v>
                </c:pt>
                <c:pt idx="9">
                  <c:v>5325</c:v>
                </c:pt>
                <c:pt idx="10">
                  <c:v>5213</c:v>
                </c:pt>
                <c:pt idx="11">
                  <c:v>5128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66-4934-AFC4-CBB2F28AB7DE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29762</c:v>
                </c:pt>
                <c:pt idx="1">
                  <c:v>21456</c:v>
                </c:pt>
                <c:pt idx="2">
                  <c:v>16905</c:v>
                </c:pt>
                <c:pt idx="3">
                  <c:v>13504</c:v>
                </c:pt>
                <c:pt idx="4">
                  <c:v>11044</c:v>
                </c:pt>
                <c:pt idx="5">
                  <c:v>9359</c:v>
                </c:pt>
                <c:pt idx="6">
                  <c:v>8175</c:v>
                </c:pt>
                <c:pt idx="7">
                  <c:v>7240</c:v>
                </c:pt>
                <c:pt idx="8">
                  <c:v>7082</c:v>
                </c:pt>
                <c:pt idx="9">
                  <c:v>6889</c:v>
                </c:pt>
                <c:pt idx="10">
                  <c:v>6858</c:v>
                </c:pt>
                <c:pt idx="11">
                  <c:v>6835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366-4934-AFC4-CBB2F28AB7DE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30042</c:v>
                </c:pt>
                <c:pt idx="1">
                  <c:v>23953</c:v>
                </c:pt>
                <c:pt idx="2">
                  <c:v>22661</c:v>
                </c:pt>
                <c:pt idx="3">
                  <c:v>18952</c:v>
                </c:pt>
                <c:pt idx="4">
                  <c:v>15706</c:v>
                </c:pt>
                <c:pt idx="5">
                  <c:v>13602</c:v>
                </c:pt>
                <c:pt idx="6">
                  <c:v>11761</c:v>
                </c:pt>
                <c:pt idx="7">
                  <c:v>10409</c:v>
                </c:pt>
                <c:pt idx="8">
                  <c:v>10184</c:v>
                </c:pt>
                <c:pt idx="9">
                  <c:v>10137</c:v>
                </c:pt>
                <c:pt idx="10">
                  <c:v>10158</c:v>
                </c:pt>
                <c:pt idx="11">
                  <c:v>9875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66-4934-AFC4-CBB2F28AB7DE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29468</c:v>
                </c:pt>
                <c:pt idx="1">
                  <c:v>23044</c:v>
                </c:pt>
                <c:pt idx="2">
                  <c:v>21501</c:v>
                </c:pt>
                <c:pt idx="3">
                  <c:v>19208</c:v>
                </c:pt>
                <c:pt idx="4">
                  <c:v>15955</c:v>
                </c:pt>
                <c:pt idx="5">
                  <c:v>13551</c:v>
                </c:pt>
                <c:pt idx="6">
                  <c:v>11784</c:v>
                </c:pt>
                <c:pt idx="7">
                  <c:v>10516</c:v>
                </c:pt>
                <c:pt idx="8">
                  <c:v>10364</c:v>
                </c:pt>
                <c:pt idx="9">
                  <c:v>10320</c:v>
                </c:pt>
                <c:pt idx="10">
                  <c:v>10262</c:v>
                </c:pt>
                <c:pt idx="11">
                  <c:v>10132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366-4934-AFC4-CBB2F28AB7DE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28870</c:v>
                </c:pt>
                <c:pt idx="1">
                  <c:v>28719</c:v>
                </c:pt>
                <c:pt idx="2">
                  <c:v>29106</c:v>
                </c:pt>
                <c:pt idx="3">
                  <c:v>27888</c:v>
                </c:pt>
                <c:pt idx="4">
                  <c:v>26884</c:v>
                </c:pt>
                <c:pt idx="5">
                  <c:v>28059</c:v>
                </c:pt>
                <c:pt idx="6">
                  <c:v>26335</c:v>
                </c:pt>
                <c:pt idx="7">
                  <c:v>26110</c:v>
                </c:pt>
                <c:pt idx="8">
                  <c:v>26305</c:v>
                </c:pt>
                <c:pt idx="9">
                  <c:v>29201</c:v>
                </c:pt>
                <c:pt idx="10">
                  <c:v>29054</c:v>
                </c:pt>
                <c:pt idx="11">
                  <c:v>28530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66-4934-AFC4-CBB2F28AB7DE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30341</c:v>
                </c:pt>
                <c:pt idx="1">
                  <c:v>29871</c:v>
                </c:pt>
                <c:pt idx="2">
                  <c:v>30402</c:v>
                </c:pt>
                <c:pt idx="3">
                  <c:v>28973</c:v>
                </c:pt>
                <c:pt idx="4">
                  <c:v>29464</c:v>
                </c:pt>
                <c:pt idx="5">
                  <c:v>28643</c:v>
                </c:pt>
                <c:pt idx="6">
                  <c:v>29046</c:v>
                </c:pt>
                <c:pt idx="7">
                  <c:v>27746</c:v>
                </c:pt>
                <c:pt idx="8">
                  <c:v>26070</c:v>
                </c:pt>
                <c:pt idx="9">
                  <c:v>27955</c:v>
                </c:pt>
                <c:pt idx="10">
                  <c:v>27259</c:v>
                </c:pt>
                <c:pt idx="11">
                  <c:v>25816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366-4934-AFC4-CBB2F28AB7DE}"/>
            </c:ext>
          </c:extLst>
        </c:ser>
        <c:bandFmts/>
        <c:axId val="2085835592"/>
        <c:axId val="2085825864"/>
        <c:axId val="2085623160"/>
      </c:surface3DChart>
      <c:catAx>
        <c:axId val="2085835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825864"/>
        <c:crosses val="autoZero"/>
        <c:auto val="1"/>
        <c:lblAlgn val="ctr"/>
        <c:lblOffset val="100"/>
        <c:noMultiLvlLbl val="0"/>
      </c:catAx>
      <c:valAx>
        <c:axId val="2085825864"/>
        <c:scaling>
          <c:orientation val="minMax"/>
          <c:max val="3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835592"/>
        <c:crosses val="autoZero"/>
        <c:crossBetween val="midCat"/>
        <c:majorUnit val="4000"/>
        <c:minorUnit val="500"/>
      </c:valAx>
      <c:serAx>
        <c:axId val="208562316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82586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solidFill>
        <a:schemeClr val="tx1"/>
      </a:solidFill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data!$I$1</c:f>
              <c:strCache>
                <c:ptCount val="1"/>
                <c:pt idx="0">
                  <c:v>s8</c:v>
                </c:pt>
              </c:strCache>
            </c:strRef>
          </c:tx>
          <c:invertIfNegative val="0"/>
          <c:cat>
            <c:strRef>
              <c:f>data!$A$2:$A$16</c:f>
              <c:strCache>
                <c:ptCount val="14"/>
                <c:pt idx="0">
                  <c:v>128m</c:v>
                </c:pt>
                <c:pt idx="1">
                  <c:v>64m</c:v>
                </c:pt>
                <c:pt idx="2">
                  <c:v>32m</c:v>
                </c:pt>
                <c:pt idx="3">
                  <c:v>16m</c:v>
                </c:pt>
                <c:pt idx="4">
                  <c:v>8m</c:v>
                </c:pt>
                <c:pt idx="5">
                  <c:v>4m</c:v>
                </c:pt>
                <c:pt idx="6">
                  <c:v>2m</c:v>
                </c:pt>
                <c:pt idx="7">
                  <c:v>1024k</c:v>
                </c:pt>
                <c:pt idx="8">
                  <c:v>512k</c:v>
                </c:pt>
                <c:pt idx="9">
                  <c:v>256k</c:v>
                </c:pt>
                <c:pt idx="10">
                  <c:v>128k</c:v>
                </c:pt>
                <c:pt idx="11">
                  <c:v>64k</c:v>
                </c:pt>
                <c:pt idx="12">
                  <c:v>32k</c:v>
                </c:pt>
                <c:pt idx="13">
                  <c:v>16k</c:v>
                </c:pt>
              </c:strCache>
            </c:strRef>
          </c:cat>
          <c:val>
            <c:numRef>
              <c:f>data!$I$2:$I$16</c:f>
              <c:numCache>
                <c:formatCode>General</c:formatCode>
                <c:ptCount val="15"/>
                <c:pt idx="0">
                  <c:v>2055</c:v>
                </c:pt>
                <c:pt idx="1">
                  <c:v>2058</c:v>
                </c:pt>
                <c:pt idx="2">
                  <c:v>2078</c:v>
                </c:pt>
                <c:pt idx="3">
                  <c:v>2179</c:v>
                </c:pt>
                <c:pt idx="4">
                  <c:v>3289</c:v>
                </c:pt>
                <c:pt idx="5">
                  <c:v>5627</c:v>
                </c:pt>
                <c:pt idx="6">
                  <c:v>5648</c:v>
                </c:pt>
                <c:pt idx="7">
                  <c:v>5628</c:v>
                </c:pt>
                <c:pt idx="8">
                  <c:v>5684</c:v>
                </c:pt>
                <c:pt idx="9">
                  <c:v>7240</c:v>
                </c:pt>
                <c:pt idx="10">
                  <c:v>10409</c:v>
                </c:pt>
                <c:pt idx="11">
                  <c:v>10516</c:v>
                </c:pt>
                <c:pt idx="12">
                  <c:v>26110</c:v>
                </c:pt>
                <c:pt idx="13">
                  <c:v>27746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B-4F2D-9549-5F1667D7A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5658424"/>
        <c:axId val="2085643048"/>
      </c:barChart>
      <c:catAx>
        <c:axId val="2085658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Working</a:t>
                </a:r>
                <a:r>
                  <a:rPr lang="en-US" sz="1200" baseline="0">
                    <a:latin typeface="Arial"/>
                  </a:rPr>
                  <a:t> set size (bytes)</a:t>
                </a:r>
                <a:endParaRPr lang="en-US" sz="1200">
                  <a:latin typeface="Arial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643048"/>
        <c:crosses val="autoZero"/>
        <c:auto val="1"/>
        <c:lblAlgn val="ctr"/>
        <c:lblOffset val="100"/>
        <c:noMultiLvlLbl val="0"/>
      </c:catAx>
      <c:valAx>
        <c:axId val="2085643048"/>
        <c:scaling>
          <c:orientation val="minMax"/>
        </c:scaling>
        <c:delete val="0"/>
        <c:axPos val="l"/>
        <c:majorGridlines>
          <c:spPr>
            <a:ln w="9525" cmpd="sng"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 baseline="0">
                    <a:latin typeface="Arial"/>
                  </a:defRPr>
                </a:pPr>
                <a:r>
                  <a:rPr lang="en-US" sz="1200" baseline="0">
                    <a:latin typeface="Arial"/>
                  </a:rPr>
                  <a:t>Read throughput (MB/s)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6584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Throughput for size = 128K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'stride 128k'!$A$26</c:f>
              <c:strCache>
                <c:ptCount val="1"/>
                <c:pt idx="0">
                  <c:v>Measured</c:v>
                </c:pt>
              </c:strCache>
            </c:strRef>
          </c:tx>
          <c:cat>
            <c:strRef>
              <c:f>'stride 128k'!$B$25:$M$25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'stride 128k'!$B$26:$M$26</c:f>
              <c:numCache>
                <c:formatCode>General</c:formatCode>
                <c:ptCount val="12"/>
                <c:pt idx="0">
                  <c:v>30896</c:v>
                </c:pt>
                <c:pt idx="1">
                  <c:v>25024</c:v>
                </c:pt>
                <c:pt idx="2">
                  <c:v>24135</c:v>
                </c:pt>
                <c:pt idx="3">
                  <c:v>20391</c:v>
                </c:pt>
                <c:pt idx="4">
                  <c:v>17199</c:v>
                </c:pt>
                <c:pt idx="5">
                  <c:v>14634</c:v>
                </c:pt>
                <c:pt idx="6">
                  <c:v>12670</c:v>
                </c:pt>
                <c:pt idx="7">
                  <c:v>11274</c:v>
                </c:pt>
                <c:pt idx="8">
                  <c:v>11248</c:v>
                </c:pt>
                <c:pt idx="9">
                  <c:v>11262</c:v>
                </c:pt>
                <c:pt idx="10">
                  <c:v>11294</c:v>
                </c:pt>
                <c:pt idx="11">
                  <c:v>11251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4F-4BF9-8AD1-A7A5BFFF7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5144488"/>
        <c:axId val="-2053180024"/>
      </c:lineChart>
      <c:catAx>
        <c:axId val="-2055144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053180024"/>
        <c:crosses val="autoZero"/>
        <c:auto val="1"/>
        <c:lblAlgn val="ctr"/>
        <c:lblOffset val="100"/>
        <c:noMultiLvlLbl val="0"/>
      </c:catAx>
      <c:valAx>
        <c:axId val="-20531800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MB/sec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5514448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Throughput for size = 128K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'stride 128k'!$A$26</c:f>
              <c:strCache>
                <c:ptCount val="1"/>
                <c:pt idx="0">
                  <c:v>Measured</c:v>
                </c:pt>
              </c:strCache>
            </c:strRef>
          </c:tx>
          <c:cat>
            <c:strRef>
              <c:f>'stride 128k'!$B$25:$M$25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'stride 128k'!$B$26:$M$26</c:f>
              <c:numCache>
                <c:formatCode>General</c:formatCode>
                <c:ptCount val="12"/>
                <c:pt idx="0">
                  <c:v>30896</c:v>
                </c:pt>
                <c:pt idx="1">
                  <c:v>25024</c:v>
                </c:pt>
                <c:pt idx="2">
                  <c:v>24135</c:v>
                </c:pt>
                <c:pt idx="3">
                  <c:v>20391</c:v>
                </c:pt>
                <c:pt idx="4">
                  <c:v>17199</c:v>
                </c:pt>
                <c:pt idx="5">
                  <c:v>14634</c:v>
                </c:pt>
                <c:pt idx="6">
                  <c:v>12670</c:v>
                </c:pt>
                <c:pt idx="7">
                  <c:v>11274</c:v>
                </c:pt>
                <c:pt idx="8">
                  <c:v>11248</c:v>
                </c:pt>
                <c:pt idx="9">
                  <c:v>11262</c:v>
                </c:pt>
                <c:pt idx="10">
                  <c:v>11294</c:v>
                </c:pt>
                <c:pt idx="11">
                  <c:v>11251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4F-45F1-8B61-8060EBD7A3B5}"/>
            </c:ext>
          </c:extLst>
        </c:ser>
        <c:ser>
          <c:idx val="1"/>
          <c:order val="1"/>
          <c:tx>
            <c:strRef>
              <c:f>'stride 128k'!$A$27</c:f>
              <c:strCache>
                <c:ptCount val="1"/>
                <c:pt idx="0">
                  <c:v>Model</c:v>
                </c:pt>
              </c:strCache>
            </c:strRef>
          </c:tx>
          <c:cat>
            <c:strRef>
              <c:f>'stride 128k'!$B$25:$M$25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'stride 128k'!$B$27:$M$27</c:f>
              <c:numCache>
                <c:formatCode>0</c:formatCode>
                <c:ptCount val="12"/>
                <c:pt idx="0">
                  <c:v>30896</c:v>
                </c:pt>
                <c:pt idx="1">
                  <c:v>24743.76423787294</c:v>
                </c:pt>
                <c:pt idx="2">
                  <c:v>20634.810920600521</c:v>
                </c:pt>
                <c:pt idx="3">
                  <c:v>17696.180456366488</c:v>
                </c:pt>
                <c:pt idx="4">
                  <c:v>15490.200678500179</c:v>
                </c:pt>
                <c:pt idx="5">
                  <c:v>13773.24789298868</c:v>
                </c:pt>
                <c:pt idx="6">
                  <c:v>12398.934797864231</c:v>
                </c:pt>
                <c:pt idx="7">
                  <c:v>11274</c:v>
                </c:pt>
                <c:pt idx="8">
                  <c:v>11274</c:v>
                </c:pt>
                <c:pt idx="9">
                  <c:v>11274</c:v>
                </c:pt>
                <c:pt idx="10">
                  <c:v>11274</c:v>
                </c:pt>
                <c:pt idx="11">
                  <c:v>11274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4F-45F1-8B61-8060EBD7A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711960"/>
        <c:axId val="-2053502504"/>
      </c:lineChart>
      <c:catAx>
        <c:axId val="20647119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053502504"/>
        <c:crosses val="autoZero"/>
        <c:auto val="1"/>
        <c:lblAlgn val="ctr"/>
        <c:lblOffset val="100"/>
        <c:noMultiLvlLbl val="0"/>
      </c:catAx>
      <c:valAx>
        <c:axId val="-2053502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MB/sec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6471196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5427</c:v>
                </c:pt>
                <c:pt idx="1">
                  <c:v>2757</c:v>
                </c:pt>
                <c:pt idx="2">
                  <c:v>1939</c:v>
                </c:pt>
                <c:pt idx="3">
                  <c:v>1455</c:v>
                </c:pt>
                <c:pt idx="4">
                  <c:v>1151</c:v>
                </c:pt>
                <c:pt idx="5">
                  <c:v>951</c:v>
                </c:pt>
                <c:pt idx="6">
                  <c:v>803</c:v>
                </c:pt>
                <c:pt idx="7">
                  <c:v>701</c:v>
                </c:pt>
                <c:pt idx="8">
                  <c:v>672</c:v>
                </c:pt>
                <c:pt idx="9">
                  <c:v>646</c:v>
                </c:pt>
                <c:pt idx="10">
                  <c:v>626</c:v>
                </c:pt>
                <c:pt idx="11">
                  <c:v>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3-424D-9EA1-E456D5662717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5496</c:v>
                </c:pt>
                <c:pt idx="1">
                  <c:v>2760</c:v>
                </c:pt>
                <c:pt idx="2">
                  <c:v>1936</c:v>
                </c:pt>
                <c:pt idx="3">
                  <c:v>1459</c:v>
                </c:pt>
                <c:pt idx="4">
                  <c:v>1149</c:v>
                </c:pt>
                <c:pt idx="5">
                  <c:v>949</c:v>
                </c:pt>
                <c:pt idx="6">
                  <c:v>803</c:v>
                </c:pt>
                <c:pt idx="7">
                  <c:v>703</c:v>
                </c:pt>
                <c:pt idx="8">
                  <c:v>666</c:v>
                </c:pt>
                <c:pt idx="9">
                  <c:v>644</c:v>
                </c:pt>
                <c:pt idx="10">
                  <c:v>621</c:v>
                </c:pt>
                <c:pt idx="11">
                  <c:v>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83-424D-9EA1-E456D5662717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5498</c:v>
                </c:pt>
                <c:pt idx="1">
                  <c:v>2758</c:v>
                </c:pt>
                <c:pt idx="2">
                  <c:v>1938</c:v>
                </c:pt>
                <c:pt idx="3">
                  <c:v>1454</c:v>
                </c:pt>
                <c:pt idx="4">
                  <c:v>1151</c:v>
                </c:pt>
                <c:pt idx="5">
                  <c:v>934</c:v>
                </c:pt>
                <c:pt idx="6">
                  <c:v>811</c:v>
                </c:pt>
                <c:pt idx="7">
                  <c:v>704</c:v>
                </c:pt>
                <c:pt idx="8">
                  <c:v>671</c:v>
                </c:pt>
                <c:pt idx="9">
                  <c:v>645</c:v>
                </c:pt>
                <c:pt idx="10">
                  <c:v>625</c:v>
                </c:pt>
                <c:pt idx="11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83-424D-9EA1-E456D5662717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5506</c:v>
                </c:pt>
                <c:pt idx="1">
                  <c:v>2769</c:v>
                </c:pt>
                <c:pt idx="2">
                  <c:v>1941</c:v>
                </c:pt>
                <c:pt idx="3">
                  <c:v>1460</c:v>
                </c:pt>
                <c:pt idx="4">
                  <c:v>1153</c:v>
                </c:pt>
                <c:pt idx="5">
                  <c:v>953</c:v>
                </c:pt>
                <c:pt idx="6">
                  <c:v>811</c:v>
                </c:pt>
                <c:pt idx="7">
                  <c:v>705</c:v>
                </c:pt>
                <c:pt idx="8">
                  <c:v>672</c:v>
                </c:pt>
                <c:pt idx="9">
                  <c:v>646</c:v>
                </c:pt>
                <c:pt idx="10">
                  <c:v>626</c:v>
                </c:pt>
                <c:pt idx="11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83-424D-9EA1-E456D5662717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5657</c:v>
                </c:pt>
                <c:pt idx="1">
                  <c:v>2977</c:v>
                </c:pt>
                <c:pt idx="2">
                  <c:v>2090</c:v>
                </c:pt>
                <c:pt idx="3">
                  <c:v>1586</c:v>
                </c:pt>
                <c:pt idx="4">
                  <c:v>1251</c:v>
                </c:pt>
                <c:pt idx="5">
                  <c:v>1035</c:v>
                </c:pt>
                <c:pt idx="6">
                  <c:v>882</c:v>
                </c:pt>
                <c:pt idx="7">
                  <c:v>766</c:v>
                </c:pt>
                <c:pt idx="8">
                  <c:v>777</c:v>
                </c:pt>
                <c:pt idx="9">
                  <c:v>836</c:v>
                </c:pt>
                <c:pt idx="10">
                  <c:v>1018</c:v>
                </c:pt>
                <c:pt idx="11">
                  <c:v>1365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3-424D-9EA1-E456D5662717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10401</c:v>
                </c:pt>
                <c:pt idx="1">
                  <c:v>8422</c:v>
                </c:pt>
                <c:pt idx="2">
                  <c:v>7522</c:v>
                </c:pt>
                <c:pt idx="3">
                  <c:v>6468</c:v>
                </c:pt>
                <c:pt idx="4">
                  <c:v>5469</c:v>
                </c:pt>
                <c:pt idx="5">
                  <c:v>4809</c:v>
                </c:pt>
                <c:pt idx="6">
                  <c:v>4284</c:v>
                </c:pt>
                <c:pt idx="7">
                  <c:v>3894</c:v>
                </c:pt>
                <c:pt idx="8">
                  <c:v>3900</c:v>
                </c:pt>
                <c:pt idx="9">
                  <c:v>3899</c:v>
                </c:pt>
                <c:pt idx="10">
                  <c:v>3898</c:v>
                </c:pt>
                <c:pt idx="11">
                  <c:v>3897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83-424D-9EA1-E456D5662717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10401</c:v>
                </c:pt>
                <c:pt idx="1">
                  <c:v>8418</c:v>
                </c:pt>
                <c:pt idx="2">
                  <c:v>7517</c:v>
                </c:pt>
                <c:pt idx="3">
                  <c:v>6468</c:v>
                </c:pt>
                <c:pt idx="4">
                  <c:v>5465</c:v>
                </c:pt>
                <c:pt idx="5">
                  <c:v>4804</c:v>
                </c:pt>
                <c:pt idx="6">
                  <c:v>4284</c:v>
                </c:pt>
                <c:pt idx="7">
                  <c:v>3898</c:v>
                </c:pt>
                <c:pt idx="8">
                  <c:v>3896</c:v>
                </c:pt>
                <c:pt idx="9">
                  <c:v>3897</c:v>
                </c:pt>
                <c:pt idx="10">
                  <c:v>3893</c:v>
                </c:pt>
                <c:pt idx="11">
                  <c:v>3897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83-424D-9EA1-E456D5662717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10479</c:v>
                </c:pt>
                <c:pt idx="1">
                  <c:v>8469</c:v>
                </c:pt>
                <c:pt idx="2">
                  <c:v>7578</c:v>
                </c:pt>
                <c:pt idx="3">
                  <c:v>6508</c:v>
                </c:pt>
                <c:pt idx="4">
                  <c:v>5510</c:v>
                </c:pt>
                <c:pt idx="5">
                  <c:v>4854</c:v>
                </c:pt>
                <c:pt idx="6">
                  <c:v>4326</c:v>
                </c:pt>
                <c:pt idx="7">
                  <c:v>3935</c:v>
                </c:pt>
                <c:pt idx="8">
                  <c:v>3939</c:v>
                </c:pt>
                <c:pt idx="9">
                  <c:v>3945</c:v>
                </c:pt>
                <c:pt idx="10">
                  <c:v>3951</c:v>
                </c:pt>
                <c:pt idx="11">
                  <c:v>3963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783-424D-9EA1-E456D5662717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10486</c:v>
                </c:pt>
                <c:pt idx="1">
                  <c:v>8465</c:v>
                </c:pt>
                <c:pt idx="2">
                  <c:v>7578</c:v>
                </c:pt>
                <c:pt idx="3">
                  <c:v>6508</c:v>
                </c:pt>
                <c:pt idx="4">
                  <c:v>5514</c:v>
                </c:pt>
                <c:pt idx="5">
                  <c:v>4854</c:v>
                </c:pt>
                <c:pt idx="6">
                  <c:v>4330</c:v>
                </c:pt>
                <c:pt idx="7">
                  <c:v>3938</c:v>
                </c:pt>
                <c:pt idx="8">
                  <c:v>3945</c:v>
                </c:pt>
                <c:pt idx="9">
                  <c:v>3952</c:v>
                </c:pt>
                <c:pt idx="10">
                  <c:v>3956</c:v>
                </c:pt>
                <c:pt idx="11">
                  <c:v>3969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83-424D-9EA1-E456D5662717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10479</c:v>
                </c:pt>
                <c:pt idx="1">
                  <c:v>8456</c:v>
                </c:pt>
                <c:pt idx="2">
                  <c:v>7578</c:v>
                </c:pt>
                <c:pt idx="3">
                  <c:v>6503</c:v>
                </c:pt>
                <c:pt idx="4">
                  <c:v>5510</c:v>
                </c:pt>
                <c:pt idx="5">
                  <c:v>4850</c:v>
                </c:pt>
                <c:pt idx="6">
                  <c:v>4322</c:v>
                </c:pt>
                <c:pt idx="7">
                  <c:v>3931</c:v>
                </c:pt>
                <c:pt idx="8">
                  <c:v>3935</c:v>
                </c:pt>
                <c:pt idx="9">
                  <c:v>3938</c:v>
                </c:pt>
                <c:pt idx="10">
                  <c:v>3944</c:v>
                </c:pt>
                <c:pt idx="11">
                  <c:v>3958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83-424D-9EA1-E456D5662717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10473</c:v>
                </c:pt>
                <c:pt idx="1">
                  <c:v>8443</c:v>
                </c:pt>
                <c:pt idx="2">
                  <c:v>7552</c:v>
                </c:pt>
                <c:pt idx="3">
                  <c:v>6488</c:v>
                </c:pt>
                <c:pt idx="4">
                  <c:v>5496</c:v>
                </c:pt>
                <c:pt idx="5">
                  <c:v>4833</c:v>
                </c:pt>
                <c:pt idx="6">
                  <c:v>4307</c:v>
                </c:pt>
                <c:pt idx="7">
                  <c:v>3920</c:v>
                </c:pt>
                <c:pt idx="8">
                  <c:v>3912</c:v>
                </c:pt>
                <c:pt idx="9">
                  <c:v>3922</c:v>
                </c:pt>
                <c:pt idx="10">
                  <c:v>3923</c:v>
                </c:pt>
                <c:pt idx="11">
                  <c:v>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83-424D-9EA1-E456D5662717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10460</c:v>
                </c:pt>
                <c:pt idx="1">
                  <c:v>8414</c:v>
                </c:pt>
                <c:pt idx="2">
                  <c:v>7537</c:v>
                </c:pt>
                <c:pt idx="3">
                  <c:v>6463</c:v>
                </c:pt>
                <c:pt idx="4">
                  <c:v>5474</c:v>
                </c:pt>
                <c:pt idx="5">
                  <c:v>4817</c:v>
                </c:pt>
                <c:pt idx="6">
                  <c:v>4295</c:v>
                </c:pt>
                <c:pt idx="7">
                  <c:v>3902</c:v>
                </c:pt>
                <c:pt idx="8">
                  <c:v>3897</c:v>
                </c:pt>
                <c:pt idx="9">
                  <c:v>3899</c:v>
                </c:pt>
                <c:pt idx="10">
                  <c:v>3893</c:v>
                </c:pt>
                <c:pt idx="11">
                  <c:v>3905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783-424D-9EA1-E456D5662717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17485</c:v>
                </c:pt>
                <c:pt idx="1">
                  <c:v>16744</c:v>
                </c:pt>
                <c:pt idx="2">
                  <c:v>16268</c:v>
                </c:pt>
                <c:pt idx="3">
                  <c:v>15798</c:v>
                </c:pt>
                <c:pt idx="4">
                  <c:v>15242</c:v>
                </c:pt>
                <c:pt idx="5">
                  <c:v>15321</c:v>
                </c:pt>
                <c:pt idx="6">
                  <c:v>14692</c:v>
                </c:pt>
                <c:pt idx="7">
                  <c:v>14158</c:v>
                </c:pt>
                <c:pt idx="8">
                  <c:v>17489</c:v>
                </c:pt>
                <c:pt idx="9">
                  <c:v>17381</c:v>
                </c:pt>
                <c:pt idx="10">
                  <c:v>17327</c:v>
                </c:pt>
                <c:pt idx="11">
                  <c:v>17059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83-424D-9EA1-E456D5662717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18756</c:v>
                </c:pt>
                <c:pt idx="1">
                  <c:v>18386</c:v>
                </c:pt>
                <c:pt idx="2">
                  <c:v>17852</c:v>
                </c:pt>
                <c:pt idx="3">
                  <c:v>17688</c:v>
                </c:pt>
                <c:pt idx="4">
                  <c:v>17370</c:v>
                </c:pt>
                <c:pt idx="5">
                  <c:v>17059</c:v>
                </c:pt>
                <c:pt idx="6">
                  <c:v>16919</c:v>
                </c:pt>
                <c:pt idx="7">
                  <c:v>18206</c:v>
                </c:pt>
                <c:pt idx="8">
                  <c:v>18028</c:v>
                </c:pt>
                <c:pt idx="9">
                  <c:v>17773</c:v>
                </c:pt>
                <c:pt idx="10">
                  <c:v>17717</c:v>
                </c:pt>
                <c:pt idx="11">
                  <c:v>17735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783-424D-9EA1-E456D5662717}"/>
            </c:ext>
          </c:extLst>
        </c:ser>
        <c:bandFmts/>
        <c:axId val="2127064360"/>
        <c:axId val="2127052712"/>
        <c:axId val="2127049608"/>
      </c:surface3DChart>
      <c:catAx>
        <c:axId val="2127064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7052712"/>
        <c:crosses val="autoZero"/>
        <c:auto val="1"/>
        <c:lblAlgn val="ctr"/>
        <c:lblOffset val="100"/>
        <c:noMultiLvlLbl val="0"/>
      </c:catAx>
      <c:valAx>
        <c:axId val="2127052712"/>
        <c:scaling>
          <c:orientation val="minMax"/>
          <c:max val="2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7064360"/>
        <c:crosses val="autoZero"/>
        <c:crossBetween val="midCat"/>
        <c:majorUnit val="2000"/>
        <c:minorUnit val="500"/>
      </c:valAx>
      <c:serAx>
        <c:axId val="21270496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7052712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solidFill>
        <a:schemeClr val="tx1"/>
      </a:solidFill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D787-E0EB-4F1C-A313-124B0D5CB968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B762A-1FEC-4DCC-90F5-F5812467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8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0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4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3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0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0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75589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2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3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3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0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05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6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32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01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9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0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1A71-E733-4870-94BD-7A14A057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4E7E2-9DD4-4874-B26B-1FB291B7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5C67-2AE2-4A12-B28D-BAEDF40E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D37A-9908-45C9-9BD5-5D002E2C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8EAF-3F38-4C87-A703-C0A671A6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D506-D901-42BF-A030-9980F533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9960B-9D6C-4ECC-858B-DEFC23D9E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0651-51BD-476E-A053-959A2F04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3D09-3EBF-4FEE-B8A6-F6D18129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B9DF-2D4E-43D7-8932-B6BC8523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F8281-F59A-40D2-BDE7-C705101F7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3101D-8EA0-4CEC-A227-2FBFE5C8D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D815-A83A-4599-9C68-AC451710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9532-7415-4A48-9D5C-43B69F04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98B2-B8FC-446F-A72F-20224A18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CB6F-EDC4-4787-BAD8-1298F1C6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3AFA-D31A-47FF-AA9F-F534CD23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ECF8-9446-4786-862E-36C6DC18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F829-AA8D-4471-BFE4-36FC695A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AAD2-0C72-47DD-AE9A-60934F3E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8589-7CC7-4C36-99B8-E525B6C2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2F58D-557F-4E56-8B9F-F3271AAD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8272-00C9-4EF1-877F-82C7C983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47E3-D2FE-49A9-A802-DF447D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7B75-F844-4B54-86B9-0770F927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7CE5-72BF-4A99-848C-9E0D31BC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02F8-BFBA-4D19-8381-38ABB05E4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962CD-B044-43DC-98C1-C47EA830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E7D41-1BE8-40BE-9A44-67700F2D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A6F8-8A85-4488-A0A7-8B31E375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04389-12C1-45B7-BCC8-8DCFA394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1DAD-040A-4DED-A6B0-5867845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3E4F-445D-4071-B183-B97D283A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325D-331B-4F46-B4FF-0ED78B24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F9AF3-FC25-4F6F-8E4F-E5B6A91E8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BD1B6-1427-4B11-98AE-43D3D78B3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261EC-2A05-45F7-BDD5-00CD0FE1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337F3-D382-4375-A2F1-3F0D0CD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FA8BF-642B-4A0A-B2C2-C43A3BD2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3C86-6D18-4609-9413-80D06C21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2964-F786-413A-8035-ED129009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970E1-F365-40E4-A9AE-8E90BC39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1DC86-0501-4B94-AEB6-0E909FA2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02868-1A03-4A2F-8E55-3A50312A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5A525-0677-4DDB-9EC3-DE7A0BB7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66FF-B36E-4580-A43A-CC63FFD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63F9-824A-4FF5-AB45-1CBEA41B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575B-C8BD-436B-BA13-92CA9ABCF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E6A2F-2AF6-4CC4-87D3-443DEE54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8B22-6A28-454A-BBA8-105BA702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7CFBB-E84B-48DA-952A-C222466F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67F9-BDFB-4DAB-AEA1-42B3B860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F1D2-DA82-4329-AD65-6A1F65E9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6AD61-5E37-48B2-90E6-D8F284205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DC755-3181-4A31-BFDC-4F8C9365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8F3C-E8AF-4281-BB36-81B5AD4D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74B88-E110-4082-9E60-FAE9FC1F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9288-65B6-42F2-9842-EC4F697F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0D2DB-2962-44BA-8DE4-347D9003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1B22-A104-44F9-B089-8A1BBA56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EBDC-1C87-4509-8C98-6F291AE1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A719-52E8-4DD1-B2E9-90DE619FEE8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5BE2-D962-479D-B145-E30E76ECC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D5A4-065B-4B52-B910-F5F0C955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Cache Memories[Performance Lab portions]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12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March 12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>
                <a:latin typeface="Calibri" pitchFamily="34" charset="0"/>
                <a:ea typeface="+mj-ea"/>
                <a:cs typeface="+mj-cs"/>
              </a:rPr>
              <a:t>Spring 2019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638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429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3657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3048000" y="206773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0201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</a:t>
            </a:r>
            <a:r>
              <a:rPr lang="en-US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51334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8077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8674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7620000" y="2338584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495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429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3429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3429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3670825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670825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169069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441674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02469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616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75074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109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266479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797469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020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6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20001" y="5112604"/>
            <a:ext cx="230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67288" y="63362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3809206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5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06773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24214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</a:t>
            </a:r>
            <a:r>
              <a:rPr lang="en-US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1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6421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91471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1755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89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44811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582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16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391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09098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36446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36446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6779681" y="2542931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54957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5476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1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</p:spTree>
    <p:extLst>
      <p:ext uri="{BB962C8B-B14F-4D97-AF65-F5344CB8AC3E}">
        <p14:creationId xmlns:p14="http://schemas.microsoft.com/office/powerpoint/2010/main" val="12184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40" y="2514600"/>
            <a:ext cx="261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assume yes (= hit)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7500408" y="1245570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56833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40" y="2514600"/>
            <a:ext cx="261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assume yes (= hit)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7500408" y="1245570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5854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657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5715000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tag doesn’t match (= miss): </a:t>
            </a:r>
            <a:r>
              <a:rPr lang="en-US" dirty="0">
                <a:latin typeface="Calibri" pitchFamily="34" charset="0"/>
              </a:rPr>
              <a:t>old line is evicted and replaced</a:t>
            </a:r>
          </a:p>
        </p:txBody>
      </p:sp>
    </p:spTree>
    <p:extLst>
      <p:ext uri="{BB962C8B-B14F-4D97-AF65-F5344CB8AC3E}">
        <p14:creationId xmlns:p14="http://schemas.microsoft.com/office/powerpoint/2010/main" val="36614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4735514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M=16 bytes (4-bit addresses),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S=4 sets, E=1 Blocks/set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11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989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endParaRPr lang="en-US"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108200" y="1295401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t</a:t>
            </a:r>
            <a:r>
              <a:rPr lang="en-US" sz="200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2736851" y="1295401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s</a:t>
            </a:r>
            <a:r>
              <a:rPr lang="en-US" sz="200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3476626" y="1295401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2706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2651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4876801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026025" y="472440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5503863" y="4724401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6461126" y="4724401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4876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5451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119813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4876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5451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6119813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4876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5451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6119813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8181976" y="29688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8272464" y="3273624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8181976" y="354806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4876801" y="6096001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8181976" y="38832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8181976" y="41880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191001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91001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91001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91001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62359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145028"/>
            <a:ext cx="8919504" cy="774647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5146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1" y="1030070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3186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3092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100712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2296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09800" y="25146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3592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6525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8878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1129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3405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8733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4685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3489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50891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8371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5851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8335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1268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3621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5872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48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3477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9428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8232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5634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3114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80594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22098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3592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6525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8878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41129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3405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8733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4685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3489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50891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8371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5851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8335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1268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3621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5872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8148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3477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9428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8232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5634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3114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80594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209800" y="38862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3592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6525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8878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41129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3405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8733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4685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3489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50891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8371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5851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8335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71268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3621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5872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8148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3477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9428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8232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5634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3114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80594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2209800" y="5102158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3592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6525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8878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41129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3405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8733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4685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3489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50891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8371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5851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8335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71268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3621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5872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8148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3477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9428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8232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5634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3114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80594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8067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6774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126" name="AutoShape 16"/>
          <p:cNvSpPr>
            <a:spLocks/>
          </p:cNvSpPr>
          <p:nvPr/>
        </p:nvSpPr>
        <p:spPr bwMode="auto">
          <a:xfrm rot="5400000">
            <a:off x="5646817" y="-1157386"/>
            <a:ext cx="228601" cy="706299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3" name="AutoShape 16"/>
          <p:cNvSpPr>
            <a:spLocks/>
          </p:cNvSpPr>
          <p:nvPr/>
        </p:nvSpPr>
        <p:spPr bwMode="auto">
          <a:xfrm>
            <a:off x="1898772" y="2561442"/>
            <a:ext cx="228600" cy="315355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56419" y="1818018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2 lines per set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722984" y="5867400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 sets</a:t>
            </a:r>
          </a:p>
        </p:txBody>
      </p:sp>
    </p:spTree>
    <p:extLst>
      <p:ext uri="{BB962C8B-B14F-4D97-AF65-F5344CB8AC3E}">
        <p14:creationId xmlns:p14="http://schemas.microsoft.com/office/powerpoint/2010/main" val="30376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445070"/>
            <a:ext cx="824526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(= hit)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6540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9905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445070"/>
            <a:ext cx="824526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(= hit)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6540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4241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7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1" y="5334000"/>
            <a:ext cx="595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 match (= miss):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</p:spTree>
    <p:extLst>
      <p:ext uri="{BB962C8B-B14F-4D97-AF65-F5344CB8AC3E}">
        <p14:creationId xmlns:p14="http://schemas.microsoft.com/office/powerpoint/2010/main" val="27683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5446714" y="5213016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5446714" y="6030578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101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2-Way Set 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4735514" y="1712244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S=2 sets, E=2 blocks/set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981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2100263" y="1507456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728913" y="1507456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3468687" y="1507456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2698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3414713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46714" y="5106989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5595938" y="472440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6073776" y="472440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6934201" y="472440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5446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6021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6689726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5446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6021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6689726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5446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6021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6689726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8181976" y="2984699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46714" y="5110164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8272464" y="3276601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8181976" y="3581401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446714" y="5921376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8181976" y="3886201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446714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8272464" y="4191001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9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51046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51046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1769988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memory organization and operation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9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31004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220789"/>
            <a:ext cx="8459787" cy="5322887"/>
          </a:xfrm>
        </p:spPr>
        <p:txBody>
          <a:bodyPr vert="horz" lIns="90360" tIns="44280" rIns="90360" bIns="44280" rtlCol="0"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L3,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(defer write to memory until replacement of line)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Each cache line needs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8C84B-AA62-46AB-AA15-871E5ABD77E7}"/>
              </a:ext>
            </a:extLst>
          </p:cNvPr>
          <p:cNvGrpSpPr/>
          <p:nvPr/>
        </p:nvGrpSpPr>
        <p:grpSpPr>
          <a:xfrm>
            <a:off x="6164515" y="1115144"/>
            <a:ext cx="4274886" cy="1168756"/>
            <a:chOff x="4640515" y="1115144"/>
            <a:chExt cx="4274886" cy="11687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690D2F-94CA-46F3-B0C1-ECDDC670F484}"/>
                </a:ext>
              </a:extLst>
            </p:cNvPr>
            <p:cNvSpPr/>
            <p:nvPr/>
          </p:nvSpPr>
          <p:spPr bwMode="auto">
            <a:xfrm>
              <a:off x="5105401" y="1115144"/>
              <a:ext cx="38100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A61489-AF1F-495F-9662-ACDFCF5D0785}"/>
                </a:ext>
              </a:extLst>
            </p:cNvPr>
            <p:cNvSpPr/>
            <p:nvPr/>
          </p:nvSpPr>
          <p:spPr bwMode="auto">
            <a:xfrm>
              <a:off x="6890195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88EA04-4BEB-4525-B309-38C7D3AE601F}"/>
                </a:ext>
              </a:extLst>
            </p:cNvPr>
            <p:cNvSpPr/>
            <p:nvPr/>
          </p:nvSpPr>
          <p:spPr bwMode="auto">
            <a:xfrm>
              <a:off x="7162800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E4A191-F7BE-406E-8AE9-5FA6AB0F8771}"/>
                </a:ext>
              </a:extLst>
            </p:cNvPr>
            <p:cNvSpPr/>
            <p:nvPr/>
          </p:nvSpPr>
          <p:spPr bwMode="auto">
            <a:xfrm>
              <a:off x="7423595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CAFE3F-94B7-44FC-A97A-92746D96E4D6}"/>
                </a:ext>
              </a:extLst>
            </p:cNvPr>
            <p:cNvSpPr/>
            <p:nvPr/>
          </p:nvSpPr>
          <p:spPr bwMode="auto">
            <a:xfrm>
              <a:off x="8337995" y="1229444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0FFBF3-95FF-4EDE-BDE4-BD1270D31EE6}"/>
                </a:ext>
              </a:extLst>
            </p:cNvPr>
            <p:cNvSpPr/>
            <p:nvPr/>
          </p:nvSpPr>
          <p:spPr bwMode="auto">
            <a:xfrm>
              <a:off x="7696200" y="1229444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2B926A-F0F7-4294-9BCF-85DE6FB35580}"/>
                </a:ext>
              </a:extLst>
            </p:cNvPr>
            <p:cNvCxnSpPr/>
            <p:nvPr/>
          </p:nvCxnSpPr>
          <p:spPr bwMode="auto">
            <a:xfrm>
              <a:off x="7830351" y="1381050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0086BF-4128-41E1-8E73-ECD9017F66B3}"/>
                </a:ext>
              </a:extLst>
            </p:cNvPr>
            <p:cNvSpPr/>
            <p:nvPr/>
          </p:nvSpPr>
          <p:spPr bwMode="auto">
            <a:xfrm>
              <a:off x="5987605" y="1229444"/>
              <a:ext cx="7179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D6AD96-F1D5-46B3-A9B7-6A81D774D635}"/>
                </a:ext>
              </a:extLst>
            </p:cNvPr>
            <p:cNvSpPr/>
            <p:nvPr/>
          </p:nvSpPr>
          <p:spPr bwMode="auto">
            <a:xfrm>
              <a:off x="5597532" y="124178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34C5FB5-5038-4987-A605-585F8096171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7741272" y="873133"/>
              <a:ext cx="228600" cy="1905000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164E5B-243A-47D1-AC3A-BCF10493B75B}"/>
                </a:ext>
              </a:extLst>
            </p:cNvPr>
            <p:cNvSpPr txBox="1"/>
            <p:nvPr/>
          </p:nvSpPr>
          <p:spPr>
            <a:xfrm>
              <a:off x="7257185" y="1914568"/>
              <a:ext cx="1305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 = 2</a:t>
              </a:r>
              <a:r>
                <a:rPr lang="en-US" baseline="30000" dirty="0">
                  <a:latin typeface="Calibri" pitchFamily="34" charset="0"/>
                </a:rPr>
                <a:t>b</a:t>
              </a:r>
              <a:r>
                <a:rPr lang="en-US" dirty="0">
                  <a:latin typeface="Calibri" pitchFamily="34" charset="0"/>
                </a:rPr>
                <a:t> bytes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97F52E-3BDC-4634-B04A-D5351C8A6A43}"/>
                </a:ext>
              </a:extLst>
            </p:cNvPr>
            <p:cNvGrpSpPr/>
            <p:nvPr/>
          </p:nvGrpSpPr>
          <p:grpSpPr>
            <a:xfrm>
              <a:off x="5544193" y="1567588"/>
              <a:ext cx="947695" cy="633800"/>
              <a:chOff x="5493251" y="1546588"/>
              <a:chExt cx="947695" cy="6338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B93D58-55AD-4132-BC5D-AB21CD389806}"/>
                  </a:ext>
                </a:extLst>
              </p:cNvPr>
              <p:cNvSpPr txBox="1"/>
              <p:nvPr/>
            </p:nvSpPr>
            <p:spPr>
              <a:xfrm>
                <a:off x="5493251" y="1811056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dirty bit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FE34A27-7183-4BE6-81AE-87BA878A14F7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5530333" y="1698194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B16A6C-021C-46CF-BEED-15D5351629E1}"/>
                </a:ext>
              </a:extLst>
            </p:cNvPr>
            <p:cNvSpPr/>
            <p:nvPr/>
          </p:nvSpPr>
          <p:spPr bwMode="auto">
            <a:xfrm>
              <a:off x="5178914" y="124178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68659F-8892-44D1-B582-178F1EFD031B}"/>
                </a:ext>
              </a:extLst>
            </p:cNvPr>
            <p:cNvSpPr txBox="1"/>
            <p:nvPr/>
          </p:nvSpPr>
          <p:spPr>
            <a:xfrm>
              <a:off x="4640515" y="1814224"/>
              <a:ext cx="952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valid bit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4C774F-73BC-43A6-A330-0046DF999987}"/>
                </a:ext>
              </a:extLst>
            </p:cNvPr>
            <p:cNvCxnSpPr/>
            <p:nvPr/>
          </p:nvCxnSpPr>
          <p:spPr bwMode="auto">
            <a:xfrm rot="5400000" flipH="1" flipV="1">
              <a:off x="5176878" y="1706187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65667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1752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905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5638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2070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</a:rPr>
              <a:t>Regs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2112964" y="2781300"/>
            <a:ext cx="782637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3048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2133600" y="3695700"/>
            <a:ext cx="1709738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2590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2590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3429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828800" y="1676400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803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846764" y="2781300"/>
            <a:ext cx="782637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</a:rPr>
              <a:t>d</a:t>
            </a:r>
            <a:r>
              <a:rPr lang="en-US" dirty="0">
                <a:latin typeface="Calibri" panose="020F0502020204030204" pitchFamily="34" charset="0"/>
              </a:rPr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781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867400" y="3695700"/>
            <a:ext cx="1709738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6324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6324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7162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5562600" y="1676400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4495800" y="2983469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971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6705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2622550" y="4800600"/>
            <a:ext cx="4387850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L3 unified cache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1752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895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676400" y="1295400"/>
            <a:ext cx="19398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10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40-75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</p:spTree>
    <p:extLst>
      <p:ext uri="{BB962C8B-B14F-4D97-AF65-F5344CB8AC3E}">
        <p14:creationId xmlns:p14="http://schemas.microsoft.com/office/powerpoint/2010/main" val="154664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594725" cy="49720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</a:t>
            </a:r>
            <a:br>
              <a:rPr lang="en-GB" dirty="0"/>
            </a:br>
            <a:r>
              <a:rPr lang="en-GB" dirty="0"/>
              <a:t>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size, etc.</a:t>
            </a:r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4 clock cycle for L1</a:t>
            </a:r>
          </a:p>
          <a:p>
            <a:pPr lvl="2"/>
            <a:r>
              <a:rPr lang="en-GB" dirty="0"/>
              <a:t>10 clock cycles for L2</a:t>
            </a:r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2"/>
            <a:r>
              <a:rPr lang="en-GB" dirty="0"/>
              <a:t>typically 50-200 cycles for main memory (Trend: increasing!)</a:t>
            </a:r>
          </a:p>
        </p:txBody>
      </p:sp>
    </p:spTree>
    <p:extLst>
      <p:ext uri="{BB962C8B-B14F-4D97-AF65-F5344CB8AC3E}">
        <p14:creationId xmlns:p14="http://schemas.microsoft.com/office/powerpoint/2010/main" val="14503153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just L1 and main memory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 this simplified example: </a:t>
            </a:r>
            <a:br>
              <a:rPr lang="en-US" sz="1800" dirty="0"/>
            </a:br>
            <a:r>
              <a:rPr lang="en-US" sz="1800" dirty="0"/>
              <a:t>       cache hit time of 1 cycle</a:t>
            </a:r>
            <a:br>
              <a:rPr lang="en-US" sz="1800" dirty="0"/>
            </a:br>
            <a:r>
              <a:rPr lang="en-US" sz="1800" dirty="0"/>
              <a:t>       miss penalty of 100 cycles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 cycle + 0.03 x 100 cycles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1 cycle + 0.01 x 100 cycles = </a:t>
            </a:r>
            <a:r>
              <a:rPr lang="en-US" sz="1800" b="1" dirty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38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Cache 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289925" cy="4972050"/>
          </a:xfrm>
        </p:spPr>
        <p:txBody>
          <a:bodyPr/>
          <a:lstStyle/>
          <a:p>
            <a:r>
              <a:rPr lang="en-US" dirty="0"/>
              <a:t>Make the common case go fast</a:t>
            </a:r>
          </a:p>
          <a:p>
            <a:pPr lvl="1"/>
            <a:r>
              <a:rPr lang="en-US" dirty="0"/>
              <a:t>Focus on the inner loops of the core functions</a:t>
            </a:r>
          </a:p>
          <a:p>
            <a:pPr lvl="1"/>
            <a:endParaRPr lang="en-US" dirty="0"/>
          </a:p>
          <a:p>
            <a:r>
              <a:rPr lang="en-US" dirty="0"/>
              <a:t>Minimize the misses in the inner loops</a:t>
            </a:r>
          </a:p>
          <a:p>
            <a:pPr lvl="1"/>
            <a:r>
              <a:rPr lang="en-US" dirty="0"/>
              <a:t>Repeated references to variables are good (</a:t>
            </a:r>
            <a:r>
              <a:rPr lang="en-US" dirty="0">
                <a:solidFill>
                  <a:srgbClr val="C00000"/>
                </a:solidFill>
              </a:rPr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dirty="0">
                <a:solidFill>
                  <a:srgbClr val="C00000"/>
                </a:solidFill>
              </a:rPr>
              <a:t>spatial locality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0876" y="4800601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Key idea: Our qualitative notion of locality is quantified through our understanding of cache memories</a:t>
            </a:r>
          </a:p>
        </p:txBody>
      </p:sp>
    </p:spTree>
    <p:extLst>
      <p:ext uri="{BB962C8B-B14F-4D97-AF65-F5344CB8AC3E}">
        <p14:creationId xmlns:p14="http://schemas.microsoft.com/office/powerpoint/2010/main" val="34614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Cache organization and operation</a:t>
            </a:r>
          </a:p>
          <a:p>
            <a:r>
              <a:rPr lang="en-US" dirty="0"/>
              <a:t>Performance impact of caches</a:t>
            </a:r>
          </a:p>
          <a:p>
            <a:pPr lvl="1"/>
            <a:r>
              <a:rPr lang="en-US" dirty="0"/>
              <a:t>The memory mountain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Rearranging loops to improve spatial locality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8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Memory mountain: </a:t>
            </a:r>
            <a:r>
              <a:rPr lang="en-US" dirty="0"/>
              <a:t>Measured 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1" y="76200"/>
            <a:ext cx="7592093" cy="762000"/>
          </a:xfrm>
        </p:spPr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600201" y="762000"/>
            <a:ext cx="6318391" cy="6093976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[MAXELEMS]; 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Global array to traverse */</a:t>
            </a:r>
          </a:p>
          <a:p>
            <a:endParaRPr lang="en-US" sz="1500" dirty="0">
              <a:solidFill>
                <a:srgbClr val="9D000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test - Iterate over first "</a:t>
            </a:r>
            <a:r>
              <a:rPr lang="en-US" sz="1500" dirty="0" err="1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elements of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array "data" with stride of "stride“, </a:t>
            </a:r>
          </a:p>
          <a:p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using 4x4 loop unrolling.                                                     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=stride*2,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sx3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=stride*3,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sx4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=stride*4;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acc1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acc3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length - sx4;</a:t>
            </a: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Combine 4 elements at a time */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limit;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sx4) {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acc0 = acc0 + data[i];</a:t>
            </a:r>
          </a:p>
          <a:p>
            <a:r>
              <a:rPr lang="sv-SE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acc1 = acc1 + data[</a:t>
            </a:r>
            <a:r>
              <a:rPr lang="sv-SE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i+stride</a:t>
            </a:r>
            <a:r>
              <a:rPr lang="sv-SE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acc2 = acc2 + data[i+sx2];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acc3 = acc3 + data[i+sx3];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it-IT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5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remaining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it-IT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(;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length;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acc0 = acc0 + data[i];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((acc0 + acc1) + (acc2 + acc3));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01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1" y="1447800"/>
            <a:ext cx="2590800" cy="3962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latin typeface="Calibri" pitchFamily="34" charset="0"/>
              </a:rPr>
              <a:t>Call </a:t>
            </a:r>
            <a:r>
              <a:rPr lang="en-US" dirty="0">
                <a:latin typeface="Courier New"/>
                <a:cs typeface="Courier New"/>
              </a:rPr>
              <a:t>test()</a:t>
            </a:r>
            <a:r>
              <a:rPr lang="en-US" dirty="0">
                <a:latin typeface="Calibri" pitchFamily="34" charset="0"/>
              </a:rPr>
              <a:t> with many combinations of </a:t>
            </a:r>
            <a:r>
              <a:rPr lang="en-US" dirty="0" err="1">
                <a:latin typeface="Courier New"/>
                <a:cs typeface="Courier New"/>
              </a:rPr>
              <a:t>elems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and </a:t>
            </a:r>
            <a:r>
              <a:rPr lang="en-US" dirty="0">
                <a:latin typeface="Courier New"/>
                <a:cs typeface="Courier New"/>
              </a:rPr>
              <a:t>stride.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alibri" panose="020F0502020204030204" pitchFamily="34" charset="0"/>
                <a:cs typeface="Courier New"/>
              </a:rPr>
              <a:t>For each </a:t>
            </a:r>
            <a:r>
              <a:rPr lang="en-US" dirty="0" err="1">
                <a:latin typeface="Courier New"/>
                <a:cs typeface="Courier New"/>
              </a:rPr>
              <a:t>elems</a:t>
            </a:r>
            <a:r>
              <a:rPr lang="en-US" dirty="0">
                <a:latin typeface="Calibri" panose="020F0502020204030204" pitchFamily="34" charset="0"/>
                <a:cs typeface="Courier New"/>
              </a:rPr>
              <a:t> and </a:t>
            </a:r>
            <a:r>
              <a:rPr lang="en-US" dirty="0">
                <a:latin typeface="Courier New"/>
                <a:cs typeface="Courier New"/>
              </a:rPr>
              <a:t>stride</a:t>
            </a:r>
            <a:r>
              <a:rPr lang="en-US" dirty="0">
                <a:latin typeface="Calibri" panose="020F0502020204030204" pitchFamily="34" charset="0"/>
                <a:cs typeface="Courier New"/>
              </a:rPr>
              <a:t>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alibri" panose="020F0502020204030204" pitchFamily="34" charset="0"/>
                <a:cs typeface="Courier New"/>
              </a:rPr>
              <a:t>1. Call </a:t>
            </a:r>
            <a:r>
              <a:rPr lang="en-US" dirty="0">
                <a:latin typeface="Courier New"/>
                <a:cs typeface="Courier New"/>
              </a:rPr>
              <a:t>test</a:t>
            </a:r>
            <a:r>
              <a:rPr lang="en-US" dirty="0">
                <a:latin typeface="Calibri" panose="020F0502020204030204" pitchFamily="34" charset="0"/>
                <a:cs typeface="Courier New"/>
              </a:rPr>
              <a:t>() once to warm up the caches.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alibri" panose="020F0502020204030204" pitchFamily="34" charset="0"/>
                <a:cs typeface="Courier New"/>
              </a:rPr>
              <a:t>2. Call </a:t>
            </a:r>
            <a:r>
              <a:rPr lang="en-US" dirty="0">
                <a:latin typeface="Courier New"/>
                <a:cs typeface="Courier New"/>
              </a:rPr>
              <a:t>test</a:t>
            </a:r>
            <a:r>
              <a:rPr lang="en-US" dirty="0">
                <a:latin typeface="Calibri" panose="020F0502020204030204" pitchFamily="34" charset="0"/>
                <a:cs typeface="Courier New"/>
              </a:rPr>
              <a:t>() again and measure the read throughput(MB/s)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05400" y="6324601"/>
            <a:ext cx="286808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5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48245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Memory Mountain</a:t>
            </a:r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/>
          </p:nvPr>
        </p:nvGraphicFramePr>
        <p:xfrm>
          <a:off x="1809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2.1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76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5376706" y="2226217"/>
            <a:ext cx="4681695" cy="3502236"/>
            <a:chOff x="3852705" y="2226217"/>
            <a:chExt cx="4681695" cy="3502236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Ridges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63999" y="2226217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52705" y="5359121"/>
              <a:ext cx="68159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alibri" panose="020F0502020204030204" pitchFamily="34" charset="0"/>
                  <a:ea typeface="ＭＳ Ｐゴシック" charset="0"/>
                </a:rPr>
                <a:t>Mem</a:t>
              </a:r>
              <a:endParaRPr lang="en-US" dirty="0">
                <a:latin typeface="Calibri" panose="020F0502020204030204" pitchFamily="34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9917" y="3699361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54912" y="4506906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63467" y="2410883"/>
              <a:ext cx="800101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59385" y="3822472"/>
              <a:ext cx="1304183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54380" y="3822472"/>
              <a:ext cx="2109188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34302" y="3822472"/>
              <a:ext cx="2629266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1581498" y="1371601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12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/>
              <a:t>Rearranging loops to improve spatial locality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0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/>
          <a:lstStyle/>
          <a:p>
            <a:r>
              <a:rPr lang="en-US" dirty="0"/>
              <a:t>Recall: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013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7843056" y="2614412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626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19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94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7940720" y="4186572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Example</a:t>
            </a:r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3641725" cy="4972050"/>
          </a:xfrm>
        </p:spPr>
        <p:txBody>
          <a:bodyPr/>
          <a:lstStyle/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Multiply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matrices</a:t>
            </a:r>
          </a:p>
          <a:p>
            <a:pPr lvl="1"/>
            <a:r>
              <a:rPr lang="en-US" dirty="0"/>
              <a:t>Matrix elements are </a:t>
            </a:r>
            <a:r>
              <a:rPr lang="en-US" dirty="0">
                <a:latin typeface="Calibri"/>
                <a:cs typeface="Calibri"/>
              </a:rPr>
              <a:t>double</a:t>
            </a:r>
            <a:r>
              <a:rPr lang="en-US" dirty="0">
                <a:latin typeface="+mj-lt"/>
                <a:cs typeface="Courier New"/>
              </a:rPr>
              <a:t>s</a:t>
            </a:r>
            <a:r>
              <a:rPr lang="en-US" dirty="0"/>
              <a:t> (8 bytes)</a:t>
            </a:r>
          </a:p>
          <a:p>
            <a:pPr lvl="1"/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 total operations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reads per source element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values summed per destination</a:t>
            </a:r>
          </a:p>
          <a:p>
            <a:pPr lvl="2"/>
            <a:r>
              <a:rPr lang="en-US" dirty="0"/>
              <a:t>but may be able to hold in register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5794376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8686801" y="1295400"/>
            <a:ext cx="1572289" cy="6437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</a:rPr>
              <a:t>Variable sum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</a:rPr>
              <a:t>held in register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72413" y="1933576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0" y="4022929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2208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Block size = 32B (big enough for four </a:t>
            </a:r>
            <a:r>
              <a:rPr lang="en-US" dirty="0">
                <a:latin typeface="Calibri"/>
                <a:cs typeface="Calibri"/>
              </a:rPr>
              <a:t>doubles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even big enough to hold multiple rows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016971" y="4648201"/>
            <a:ext cx="1295400" cy="1660267"/>
            <a:chOff x="1752600" y="4648200"/>
            <a:chExt cx="1295400" cy="1660267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i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80976" y="4648201"/>
            <a:ext cx="1255297" cy="1660267"/>
            <a:chOff x="3505200" y="4648200"/>
            <a:chExt cx="1255297" cy="1660267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63100" y="4648201"/>
            <a:ext cx="1301750" cy="1606291"/>
            <a:chOff x="5334000" y="4648200"/>
            <a:chExt cx="1301750" cy="160629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34945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14800" y="4931042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9400" y="4931042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0245647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366125" cy="4972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block size (B) &gt; </a:t>
            </a:r>
            <a:r>
              <a:rPr lang="en-US" dirty="0" err="1">
                <a:latin typeface="Calibri"/>
                <a:cs typeface="Calibri"/>
              </a:rPr>
              <a:t>sizeof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</a:t>
            </a:r>
            <a:r>
              <a:rPr lang="en-US" baseline="-25000" dirty="0" err="1">
                <a:latin typeface="Calibri"/>
                <a:cs typeface="Calibri"/>
              </a:rPr>
              <a:t>ij</a:t>
            </a:r>
            <a:r>
              <a:rPr lang="en-US" dirty="0">
                <a:latin typeface="Calibri"/>
                <a:cs typeface="Calibri"/>
              </a:rPr>
              <a:t>) bytes</a:t>
            </a:r>
            <a:r>
              <a:rPr lang="en-US" dirty="0"/>
              <a:t>, exploit spatial locality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= </a:t>
            </a:r>
            <a:r>
              <a:rPr lang="en-US" dirty="0" err="1">
                <a:latin typeface="Calibri"/>
                <a:cs typeface="Calibri"/>
              </a:rPr>
              <a:t>sizeof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</a:t>
            </a:r>
            <a:r>
              <a:rPr lang="en-US" baseline="-25000" dirty="0" err="1">
                <a:latin typeface="Calibri"/>
                <a:cs typeface="Calibri"/>
              </a:rPr>
              <a:t>ij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en-US" dirty="0"/>
              <a:t>/ B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</a:t>
            </a:r>
            <a:r>
              <a:rPr lang="en-US" b="1" dirty="0" err="1">
                <a:latin typeface="Courier New" charset="0"/>
              </a:rPr>
              <a:t>n</a:t>
            </a:r>
            <a:r>
              <a:rPr lang="en-US" b="1" dirty="0">
                <a:latin typeface="Courier New" charset="0"/>
              </a:rPr>
              <a:t>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= 1 (i.e. 100%)</a:t>
            </a:r>
          </a:p>
        </p:txBody>
      </p:sp>
    </p:spTree>
    <p:extLst>
      <p:ext uri="{BB962C8B-B14F-4D97-AF65-F5344CB8AC3E}">
        <p14:creationId xmlns:p14="http://schemas.microsoft.com/office/powerpoint/2010/main" val="91301833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334104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urier New" charset="0"/>
              </a:rPr>
              <a:t>sum += a[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  <a:latin typeface="Courier New" charset="0"/>
              </a:rPr>
              <a:t>i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urier New" charset="0"/>
              </a:rPr>
              <a:t>#Take only inner loop elements to compute the cycles.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016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8235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9378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7148513" y="316865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8367714" y="316865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9510713" y="316865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8458200" y="2593975"/>
            <a:ext cx="0" cy="5080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7023100" y="296227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7605714" y="278765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8215313" y="225425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9537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9358314" y="2559051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6919913" y="179705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7958139" y="425608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515351" y="359251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6738939" y="4256089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296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9332266" y="425608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9671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5249" y="4219577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22676760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kij</a:t>
            </a:r>
            <a:r>
              <a:rPr lang="en-US" dirty="0"/>
              <a:t>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976439" y="1770064"/>
            <a:ext cx="4264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864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8083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9251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9840914" y="257810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9258300" y="27527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6946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6813670" y="2349501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</a:t>
            </a:r>
            <a:r>
              <a:rPr lang="en-US" sz="2000" dirty="0" err="1">
                <a:latin typeface="Calibri"/>
                <a:cs typeface="Calibri"/>
              </a:rPr>
              <a:t>i,k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8672513" y="23495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8089900" y="25241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6907213" y="18161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7848601" y="3863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8405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8991601" y="3863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9548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6817666" y="3871914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7156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1968500" y="4868864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419600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45922609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jki</a:t>
            </a:r>
            <a:r>
              <a:rPr lang="en-US" dirty="0"/>
              <a:t>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2090739" y="1766889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b[k][j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c[i][j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 +=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6864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8083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9251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9180513" y="205740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(*,</a:t>
            </a:r>
            <a:r>
              <a:rPr lang="en-US" sz="2000" dirty="0" err="1">
                <a:latin typeface="Calibri"/>
                <a:cs typeface="Calibri"/>
              </a:rPr>
              <a:t>j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8216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7999413" y="2416176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6792913" y="16002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7327900" y="2425700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9410700" y="2438400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7046913" y="20574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(*,</a:t>
            </a:r>
            <a:r>
              <a:rPr lang="en-US" sz="2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6657854" y="386668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7162800" y="333598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8991601" y="386668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9548813" y="333598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8001000" y="386668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8339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1968500" y="4868864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		</a:t>
            </a:r>
            <a:r>
              <a:rPr lang="en-US" u="sng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u="sng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6837" y="3985738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12644314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1881019" y="3048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010401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7010401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7010401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2.0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819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819400" y="3221039"/>
            <a:ext cx="3481388" cy="18079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2819400" y="5073651"/>
            <a:ext cx="3481388" cy="18079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93412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/>
          </p:nvPr>
        </p:nvGraphicFramePr>
        <p:xfrm>
          <a:off x="1752600" y="1447801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37501" y="31242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33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sz="2000" dirty="0">
                <a:solidFill>
                  <a:srgbClr val="336699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33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jik</a:t>
            </a:r>
            <a:endParaRPr lang="en-US" sz="2000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1549933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jki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kji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2628" y="54102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kij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ikj</a:t>
            </a:r>
            <a:endParaRPr lang="en-US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1" y="1156751"/>
            <a:ext cx="24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Cycles per inner loop iteration</a:t>
            </a:r>
          </a:p>
        </p:txBody>
      </p:sp>
    </p:spTree>
    <p:extLst>
      <p:ext uri="{BB962C8B-B14F-4D97-AF65-F5344CB8AC3E}">
        <p14:creationId xmlns:p14="http://schemas.microsoft.com/office/powerpoint/2010/main" val="3272463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/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76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440" y="445070"/>
            <a:ext cx="7591425" cy="762000"/>
          </a:xfrm>
        </p:spPr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08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408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808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5522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81400" y="52425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4202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3997" y="48254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3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9782" y="48768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09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023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c[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20876" y="5562600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0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5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585913" y="247650"/>
            <a:ext cx="8716962" cy="782638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Recall: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2076450" y="342901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5268217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Regs</a:t>
            </a:r>
            <a:endParaRPr lang="en-US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5055818" y="1283386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L1 cache 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4824985" y="3821798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Main memory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4360916" y="4847323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5037139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4686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4303714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1600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647826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Larger, 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slower,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cheaper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3779839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4231876" y="5947461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8597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on remote servers.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3232151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5055818" y="194854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L2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6486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6097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lang="en-US" sz="1400" kern="0" dirty="0" err="1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6889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4759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4391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4010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3603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3078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2457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654176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Smaller,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faster,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costlier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1614488" y="954089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2641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5055818" y="278039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L3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7334251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1911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7923690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2209258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09676"/>
            <a:ext cx="7896225" cy="3057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</a:t>
            </a:r>
            <a:r>
              <a:rPr lang="en-US" i="1" dirty="0"/>
              <a:t>n </a:t>
            </a:r>
            <a:r>
              <a:rPr lang="en-US" dirty="0"/>
              <a:t>(much smaller than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First iteration: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/8 + n = 9</a:t>
            </a:r>
            <a:r>
              <a:rPr lang="en-US" i="1" dirty="0"/>
              <a:t>n</a:t>
            </a:r>
            <a:r>
              <a:rPr lang="en-US" dirty="0"/>
              <a:t>/8 misses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 </a:t>
            </a:r>
            <a:r>
              <a:rPr lang="en-US" dirty="0">
                <a:solidFill>
                  <a:srgbClr val="C00000"/>
                </a:solidFill>
              </a:rPr>
              <a:t>in cache:</a:t>
            </a:r>
            <a:br>
              <a:rPr lang="en-US" dirty="0"/>
            </a:br>
            <a:r>
              <a:rPr lang="en-US" dirty="0"/>
              <a:t>(schematic)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34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834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234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8265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419699" y="396240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49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484" y="3962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49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9279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5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239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839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7239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8269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424332" y="55874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453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0117" y="5562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53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001000" y="5257801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8816250" y="6155843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19064" y="6400801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  <p:extLst>
      <p:ext uri="{BB962C8B-B14F-4D97-AF65-F5344CB8AC3E}">
        <p14:creationId xmlns:p14="http://schemas.microsoft.com/office/powerpoint/2010/main" val="17283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09676"/>
            <a:ext cx="7896225" cy="3057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</a:t>
            </a:r>
            <a:r>
              <a:rPr lang="en-US" i="1" dirty="0"/>
              <a:t>n</a:t>
            </a:r>
            <a:r>
              <a:rPr lang="en-US" dirty="0"/>
              <a:t> (much smaller than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Second iteration: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i="1" dirty="0"/>
              <a:t>n</a:t>
            </a:r>
            <a:r>
              <a:rPr lang="en-US" dirty="0"/>
              <a:t>/8 + </a:t>
            </a:r>
            <a:r>
              <a:rPr lang="en-US" i="1" dirty="0"/>
              <a:t>n</a:t>
            </a:r>
            <a:r>
              <a:rPr lang="en-US" dirty="0"/>
              <a:t> = 9</a:t>
            </a:r>
            <a:r>
              <a:rPr lang="en-US" i="1" dirty="0"/>
              <a:t>n</a:t>
            </a:r>
            <a:r>
              <a:rPr lang="en-US" dirty="0"/>
              <a:t>/8 misses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9</a:t>
            </a:r>
            <a:r>
              <a:rPr lang="en-US" i="1" dirty="0"/>
              <a:t>n</a:t>
            </a:r>
            <a:r>
              <a:rPr lang="en-US" dirty="0"/>
              <a:t>/8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= (9/8)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9279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5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239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839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7239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8360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424332" y="39872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453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0117" y="39594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28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001000" y="3654624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8822266" y="4552666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19064" y="479762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  <p:extLst>
      <p:ext uri="{BB962C8B-B14F-4D97-AF65-F5344CB8AC3E}">
        <p14:creationId xmlns:p14="http://schemas.microsoft.com/office/powerpoint/2010/main" val="33893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63700" y="1406846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    for (i1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              for (j1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j++)</a:t>
            </a:r>
          </a:p>
          <a:p>
            <a:r>
              <a:rPr lang="en-US" sz="1600" dirty="0">
                <a:latin typeface="Courier New" pitchFamily="49" charset="0"/>
              </a:rPr>
              <a:t>                          for (k1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             c[i1*n+j1] += a[i1*n + k1]*b[k1*n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08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08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58732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8196" y="46598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3997" y="5474369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23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782" y="5486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67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52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37864" y="5486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808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5520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4372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4609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3908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4136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5731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5280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6091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8596126" y="4659868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11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09676"/>
            <a:ext cx="7896225" cy="3057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</a:t>
            </a:r>
            <a:r>
              <a:rPr lang="en-US" i="1" dirty="0"/>
              <a:t>n</a:t>
            </a:r>
            <a:r>
              <a:rPr lang="en-US" dirty="0"/>
              <a:t>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each block</a:t>
            </a:r>
          </a:p>
          <a:p>
            <a:pPr lvl="1"/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/B x B</a:t>
            </a:r>
            <a:r>
              <a:rPr lang="en-US" baseline="30000" dirty="0"/>
              <a:t>2</a:t>
            </a:r>
            <a:r>
              <a:rPr lang="en-US" dirty="0"/>
              <a:t>/8 = </a:t>
            </a:r>
            <a:r>
              <a:rPr lang="en-US" dirty="0" err="1"/>
              <a:t>nB</a:t>
            </a:r>
            <a:r>
              <a:rPr lang="en-US" dirty="0"/>
              <a:t>/4</a:t>
            </a:r>
            <a:br>
              <a:rPr lang="en-US" dirty="0"/>
            </a:br>
            <a:r>
              <a:rPr lang="en-US" dirty="0"/>
              <a:t>(omitting matrix c)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  <a:br>
              <a:rPr lang="en-US" dirty="0"/>
            </a:br>
            <a:r>
              <a:rPr lang="en-US" dirty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586740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5867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638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553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8765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4174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338083" y="5552268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09265" y="403860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638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423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853440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7987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8224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7523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7752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875469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8582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8878845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9465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47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9012157" y="6493936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640138" y="5560735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09676"/>
            <a:ext cx="7896225" cy="5343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</a:t>
            </a:r>
            <a:r>
              <a:rPr lang="en-US" i="1" dirty="0"/>
              <a:t>n</a:t>
            </a:r>
            <a:r>
              <a:rPr lang="en-US" dirty="0"/>
              <a:t>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/B x B</a:t>
            </a:r>
            <a:r>
              <a:rPr lang="en-US" baseline="30000" dirty="0"/>
              <a:t>2</a:t>
            </a:r>
            <a:r>
              <a:rPr lang="en-US" dirty="0"/>
              <a:t>/8 = </a:t>
            </a:r>
            <a:r>
              <a:rPr lang="en-US" i="1" dirty="0" err="1"/>
              <a:t>n</a:t>
            </a:r>
            <a:r>
              <a:rPr lang="en-US" dirty="0" err="1"/>
              <a:t>B</a:t>
            </a:r>
            <a:r>
              <a:rPr lang="en-US" dirty="0"/>
              <a:t>/4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i="1" dirty="0" err="1"/>
              <a:t>n</a:t>
            </a:r>
            <a:r>
              <a:rPr lang="en-US" dirty="0" err="1"/>
              <a:t>B</a:t>
            </a:r>
            <a:r>
              <a:rPr lang="en-US" dirty="0"/>
              <a:t>/4 * (</a:t>
            </a:r>
            <a:r>
              <a:rPr lang="en-US" i="1" dirty="0"/>
              <a:t>n</a:t>
            </a:r>
            <a:r>
              <a:rPr lang="en-US" dirty="0"/>
              <a:t>/B)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400451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8674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788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000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8540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9162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4174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9465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47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</p:spTree>
    <p:extLst>
      <p:ext uri="{BB962C8B-B14F-4D97-AF65-F5344CB8AC3E}">
        <p14:creationId xmlns:p14="http://schemas.microsoft.com/office/powerpoint/2010/main" val="1145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5"/>
            <a:ext cx="8366125" cy="4972050"/>
          </a:xfrm>
        </p:spPr>
        <p:txBody>
          <a:bodyPr/>
          <a:lstStyle/>
          <a:p>
            <a:r>
              <a:rPr lang="en-US" dirty="0"/>
              <a:t>No blocking: (9/8)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</a:p>
          <a:p>
            <a:r>
              <a:rPr lang="en-US" dirty="0"/>
              <a:t>Blocking: 1/(4B)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  <a:p>
            <a:r>
              <a:rPr lang="en-US" dirty="0"/>
              <a:t>Suggests using largest possible block size B, but limit 3B</a:t>
            </a:r>
            <a:r>
              <a:rPr lang="en-US" baseline="30000" dirty="0"/>
              <a:t>2</a:t>
            </a:r>
            <a:r>
              <a:rPr lang="en-US" dirty="0"/>
              <a:t> &lt; C!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Reason for dramatic difference:</a:t>
            </a:r>
          </a:p>
          <a:p>
            <a:pPr lvl="1"/>
            <a:r>
              <a:rPr lang="en-US" dirty="0"/>
              <a:t>Matrix multiplication has inherent temporal locality:</a:t>
            </a:r>
          </a:p>
          <a:p>
            <a:pPr lvl="2"/>
            <a:r>
              <a:rPr lang="en-US" dirty="0"/>
              <a:t>Input data: 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, computation 2</a:t>
            </a:r>
            <a:r>
              <a:rPr lang="en-US" i="1" dirty="0"/>
              <a:t>n</a:t>
            </a:r>
            <a:r>
              <a:rPr lang="en-US" baseline="30000" dirty="0"/>
              <a:t>3</a:t>
            </a:r>
          </a:p>
          <a:p>
            <a:pPr lvl="2"/>
            <a:r>
              <a:rPr lang="en-US" dirty="0"/>
              <a:t>Every array elements used O(</a:t>
            </a:r>
            <a:r>
              <a:rPr lang="en-US" i="1" dirty="0"/>
              <a:t>n</a:t>
            </a:r>
            <a:r>
              <a:rPr lang="en-US" dirty="0"/>
              <a:t>) times!</a:t>
            </a:r>
          </a:p>
          <a:p>
            <a:pPr lvl="1"/>
            <a:r>
              <a:rPr lang="en-US" dirty="0"/>
              <a:t>But program has to be written properly</a:t>
            </a:r>
          </a:p>
        </p:txBody>
      </p:sp>
    </p:spTree>
    <p:extLst>
      <p:ext uri="{BB962C8B-B14F-4D97-AF65-F5344CB8AC3E}">
        <p14:creationId xmlns:p14="http://schemas.microsoft.com/office/powerpoint/2010/main" val="28292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C044-0B6F-44B5-B437-910EF13F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1E08-3790-4F19-8E0A-525AFAAB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 6.2(592),6.3(595),6.7,6.8,6.9,6.11,6.12(important),6.13,6.14, 6.15 and 6.16</a:t>
            </a:r>
          </a:p>
          <a:p>
            <a:r>
              <a:rPr lang="en-US" dirty="0"/>
              <a:t>6.17,6.18,6.19 and 6.20</a:t>
            </a:r>
          </a:p>
        </p:txBody>
      </p:sp>
    </p:spTree>
    <p:extLst>
      <p:ext uri="{BB962C8B-B14F-4D97-AF65-F5344CB8AC3E}">
        <p14:creationId xmlns:p14="http://schemas.microsoft.com/office/powerpoint/2010/main" val="707086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memories can have significant performance impact</a:t>
            </a:r>
          </a:p>
          <a:p>
            <a:endParaRPr lang="en-US" dirty="0"/>
          </a:p>
          <a:p>
            <a:r>
              <a:rPr lang="en-US" dirty="0"/>
              <a:t>You can write your programs to exploit this!</a:t>
            </a:r>
          </a:p>
          <a:p>
            <a:pPr lvl="1"/>
            <a:r>
              <a:rPr lang="en-US" dirty="0"/>
              <a:t>Focus on the inner loops, where bulk of computations and memory accesses occur. </a:t>
            </a:r>
          </a:p>
          <a:p>
            <a:pPr lvl="1"/>
            <a:r>
              <a:rPr lang="en-US" dirty="0"/>
              <a:t>Try to maximize spatial locality by reading data objects sequentially with stride 1.</a:t>
            </a:r>
          </a:p>
          <a:p>
            <a:pPr lvl="1"/>
            <a:r>
              <a:rPr lang="en-US" dirty="0"/>
              <a:t>Try to maximize temporal locality by using a data object as often as possible once it’s read from memory. </a:t>
            </a:r>
          </a:p>
        </p:txBody>
      </p:sp>
    </p:spTree>
    <p:extLst>
      <p:ext uri="{BB962C8B-B14F-4D97-AF65-F5344CB8AC3E}">
        <p14:creationId xmlns:p14="http://schemas.microsoft.com/office/powerpoint/2010/main" val="375726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A94C-A00C-45D2-90CC-F3E52D44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EC65-AD8C-4A7A-9017-34A49826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0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>
            <a:graphicFrameLocks noGrp="1" noChangeAspect="1"/>
          </p:cNvGraphicFramePr>
          <p:nvPr>
            <p:extLst/>
          </p:nvPr>
        </p:nvGraphicFramePr>
        <p:xfrm>
          <a:off x="2266950" y="1197678"/>
          <a:ext cx="7567606" cy="5145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48245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Memory Mountain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52600" y="2852228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5833906" y="2226217"/>
            <a:ext cx="4681695" cy="3502236"/>
            <a:chOff x="3852705" y="2226217"/>
            <a:chExt cx="4681695" cy="3502236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Ridges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63999" y="2226217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52705" y="5359121"/>
              <a:ext cx="68159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alibri" panose="020F0502020204030204" pitchFamily="34" charset="0"/>
                  <a:ea typeface="ＭＳ Ｐゴシック" charset="0"/>
                </a:rPr>
                <a:t>Mem</a:t>
              </a:r>
              <a:endParaRPr lang="en-US" dirty="0">
                <a:latin typeface="Calibri" panose="020F0502020204030204" pitchFamily="34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9917" y="3699361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54912" y="4506906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63467" y="2410883"/>
              <a:ext cx="800101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59385" y="3822472"/>
              <a:ext cx="1304183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54380" y="3822472"/>
              <a:ext cx="2109188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34302" y="3822472"/>
              <a:ext cx="2629266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1524000" y="1116426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i5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3.1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</p:spTree>
    <p:extLst>
      <p:ext uri="{BB962C8B-B14F-4D97-AF65-F5344CB8AC3E}">
        <p14:creationId xmlns:p14="http://schemas.microsoft.com/office/powerpoint/2010/main" val="36778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159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5466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086600" y="2166312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58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 noGrp="1"/>
          </p:cNvGraphicFramePr>
          <p:nvPr>
            <p:extLst/>
          </p:nvPr>
        </p:nvGraphicFramePr>
        <p:xfrm>
          <a:off x="1809751" y="1752600"/>
          <a:ext cx="6631517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61199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Cache Capacity Effects from Memory Mountain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3.1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9067" y="3733801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Slice through memory mountain with stride=8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162800" y="1905000"/>
            <a:ext cx="8382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1905000"/>
            <a:ext cx="10668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267200" y="1905000"/>
            <a:ext cx="18288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743200" y="1905000"/>
            <a:ext cx="15240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2310684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779973" y="1600200"/>
          <a:ext cx="861695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61199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Cache Block Size Effects from Memory Mountain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2.26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5" name="Left Brace 4"/>
          <p:cNvSpPr/>
          <p:nvPr/>
        </p:nvSpPr>
        <p:spPr bwMode="auto">
          <a:xfrm rot="5400000">
            <a:off x="7505700" y="3431695"/>
            <a:ext cx="381000" cy="2133600"/>
          </a:xfrm>
          <a:prstGeom prst="lef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 bwMode="auto">
          <a:xfrm rot="7430138">
            <a:off x="4817268" y="1512016"/>
            <a:ext cx="476443" cy="3816306"/>
          </a:xfrm>
          <a:prstGeom prst="lef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1496" y="2780268"/>
            <a:ext cx="159930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Miss rate = s/8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7200" y="3786170"/>
            <a:ext cx="158668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Miss rate = 1.0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0" y="6147937"/>
            <a:ext cx="89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Stride s</a:t>
            </a:r>
          </a:p>
        </p:txBody>
      </p:sp>
    </p:spTree>
    <p:extLst>
      <p:ext uri="{BB962C8B-B14F-4D97-AF65-F5344CB8AC3E}">
        <p14:creationId xmlns:p14="http://schemas.microsoft.com/office/powerpoint/2010/main" val="1883722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779973" y="1600200"/>
          <a:ext cx="861695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61199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Block Size Effects from Memory Mountain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2.26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15" name="Left Brace 14"/>
          <p:cNvSpPr/>
          <p:nvPr/>
        </p:nvSpPr>
        <p:spPr bwMode="auto">
          <a:xfrm rot="7430138">
            <a:off x="4817268" y="1512016"/>
            <a:ext cx="476443" cy="3816306"/>
          </a:xfrm>
          <a:prstGeom prst="lef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257801" y="2286000"/>
          <a:ext cx="47656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3873500" imgH="939800" progId="Equation.3">
                  <p:embed/>
                </p:oleObj>
              </mc:Choice>
              <mc:Fallback>
                <p:oleObj name="Equation" r:id="rId4" imgW="3873500" imgH="9398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801" y="2286000"/>
                        <a:ext cx="4765675" cy="1157288"/>
                      </a:xfrm>
                      <a:prstGeom prst="rect">
                        <a:avLst/>
                      </a:prstGeom>
                      <a:solidFill>
                        <a:srgbClr val="F6F5BD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0" y="6147937"/>
            <a:ext cx="89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Stride s</a:t>
            </a:r>
          </a:p>
        </p:txBody>
      </p:sp>
    </p:spTree>
    <p:extLst>
      <p:ext uri="{BB962C8B-B14F-4D97-AF65-F5344CB8AC3E}">
        <p14:creationId xmlns:p14="http://schemas.microsoft.com/office/powerpoint/2010/main" val="1007142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>
            <a:graphicFrameLocks noGrp="1" noChangeAspect="1"/>
          </p:cNvGraphicFramePr>
          <p:nvPr>
            <p:extLst/>
          </p:nvPr>
        </p:nvGraphicFramePr>
        <p:xfrm>
          <a:off x="1809750" y="734568"/>
          <a:ext cx="8248650" cy="5609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029298" y="1116425"/>
            <a:ext cx="1237902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No prefetching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4267200" y="1295400"/>
            <a:ext cx="704502" cy="13716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4824581" cy="7620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2008 Memory Mountain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0601" y="304800"/>
            <a:ext cx="1787669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2 Duo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2.4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6MB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</p:spTree>
    <p:extLst>
      <p:ext uri="{BB962C8B-B14F-4D97-AF65-F5344CB8AC3E}">
        <p14:creationId xmlns:p14="http://schemas.microsoft.com/office/powerpoint/2010/main" val="4273351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jik</a:t>
            </a:r>
            <a:r>
              <a:rPr lang="en-US" dirty="0"/>
              <a:t>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824039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7092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8312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9455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7224713" y="3235326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8443914" y="3235326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9601200" y="3235326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8534400" y="2660650"/>
            <a:ext cx="0" cy="5080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7099300" y="3028950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7681914" y="2854326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8291513" y="2320926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9613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9434514" y="2625726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7072313" y="1787526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6858001" y="4244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7415213" y="35814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8059739" y="4244976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8616951" y="35814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9408466" y="4244976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9747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1968501" y="4868864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6837" y="4256292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105913477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ikj</a:t>
            </a:r>
            <a:r>
              <a:rPr lang="en-US" dirty="0"/>
              <a:t>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2014539" y="1757364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864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8083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9251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9840914" y="257810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9258300" y="27527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6946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6796089" y="2349501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8672513" y="23495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8089900" y="25241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6907213" y="18161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7848601" y="40163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8405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8991601" y="40163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9548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6751638" y="4024314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7156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1968500" y="4868864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495800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368014817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kji</a:t>
            </a:r>
            <a:r>
              <a:rPr lang="en-US" dirty="0"/>
              <a:t>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141539" y="1782764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7181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8401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9569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7313613" y="31242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8532814" y="31242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9753600" y="31242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9498013" y="227330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8534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8316913" y="2590801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7110413" y="18288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7645400" y="2600325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9728200" y="2613025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7364413" y="22733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8341666" y="4165601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8680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6934201" y="4165601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7491413" y="3502026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9448002" y="4165601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9929813" y="3502026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1968500" y="4868864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807174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33126785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4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57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5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467601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21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419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467601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which block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gets evicted (victim)</a:t>
            </a:r>
          </a:p>
        </p:txBody>
      </p:sp>
    </p:spTree>
    <p:extLst>
      <p:ext uri="{BB962C8B-B14F-4D97-AF65-F5344CB8AC3E}">
        <p14:creationId xmlns:p14="http://schemas.microsoft.com/office/powerpoint/2010/main" val="23939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20876" y="1733550"/>
            <a:ext cx="8518525" cy="4972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  <p:extLst>
      <p:ext uri="{BB962C8B-B14F-4D97-AF65-F5344CB8AC3E}">
        <p14:creationId xmlns:p14="http://schemas.microsoft.com/office/powerpoint/2010/main" val="1945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2720975" y="4279900"/>
            <a:ext cx="3379788" cy="2197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Cache memories </a:t>
            </a:r>
            <a:r>
              <a:rPr lang="en-US" dirty="0"/>
              <a:t>are small, fast SRAM-based memories managed automatically in hardware</a:t>
            </a:r>
          </a:p>
          <a:p>
            <a:pPr lvl="1"/>
            <a:r>
              <a:rPr lang="en-US" dirty="0"/>
              <a:t>Hold frequently accessed blocks of main memory</a:t>
            </a:r>
          </a:p>
          <a:p>
            <a:r>
              <a:rPr lang="en-US" dirty="0"/>
              <a:t>CPU looks first for data in cache</a:t>
            </a:r>
          </a:p>
          <a:p>
            <a:r>
              <a:rPr lang="en-US" dirty="0"/>
              <a:t>Typical system structure:</a:t>
            </a:r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8782050" y="5653088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Main</a:t>
            </a:r>
          </a:p>
          <a:p>
            <a:pPr algn="ctr"/>
            <a:r>
              <a:rPr lang="en-US" sz="160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7408863" y="5789613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6584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I/O</a:t>
            </a:r>
          </a:p>
          <a:p>
            <a:pPr algn="ctr"/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2873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4386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4386263" y="4760913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4386263" y="4897438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4386263" y="5035551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4386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5083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5002213" y="4965701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5483226" y="4486276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4118342" y="431699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4452939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2698449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6174138" y="515519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5962651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7455319" y="5155198"/>
            <a:ext cx="12659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8054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2873375" y="4719637"/>
            <a:ext cx="10668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Cache 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3101976" y="5240338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3965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5272089" y="5789613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8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10813</TotalTime>
  <Words>4304</Words>
  <Application>Microsoft Office PowerPoint</Application>
  <PresentationFormat>Widescreen</PresentationFormat>
  <Paragraphs>1196</Paragraphs>
  <Slides>56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Wingdings</vt:lpstr>
      <vt:lpstr>Wingdings 2</vt:lpstr>
      <vt:lpstr>Office Theme</vt:lpstr>
      <vt:lpstr>Equation</vt:lpstr>
      <vt:lpstr>PowerPoint Presentation</vt:lpstr>
      <vt:lpstr>Today</vt:lpstr>
      <vt:lpstr>Recall: Locality</vt:lpstr>
      <vt:lpstr>Recall: Memory       Hierarchy</vt:lpstr>
      <vt:lpstr>Recall: General Cache Concepts</vt:lpstr>
      <vt:lpstr>General Cache Concepts: Hit</vt:lpstr>
      <vt:lpstr>General Cache Concepts: Miss</vt:lpstr>
      <vt:lpstr> General Caching Concepts:  3 Types of Cache Misses</vt:lpstr>
      <vt:lpstr>Cache Memories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What about writes?</vt:lpstr>
      <vt:lpstr>Intel Core i7 Cache Hierarchy</vt:lpstr>
      <vt:lpstr>Cache Performance Metrics</vt:lpstr>
      <vt:lpstr>Let’s think about those numbers</vt:lpstr>
      <vt:lpstr>Writing Cache Friendly Code</vt:lpstr>
      <vt:lpstr>Today</vt:lpstr>
      <vt:lpstr>The Memory Mountain</vt:lpstr>
      <vt:lpstr>Memory Mountain Test Function</vt:lpstr>
      <vt:lpstr>The Memory Mountain</vt:lpstr>
      <vt:lpstr>Today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(kij)</vt:lpstr>
      <vt:lpstr>Matrix Multiplication (jki)</vt:lpstr>
      <vt:lpstr>Summary of Matrix Multiplication</vt:lpstr>
      <vt:lpstr>Core i7 Matrix Multiply Performance</vt:lpstr>
      <vt:lpstr>Today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Blocking Summary</vt:lpstr>
      <vt:lpstr>Imp problems:</vt:lpstr>
      <vt:lpstr>Cache Summary </vt:lpstr>
      <vt:lpstr>BackUps</vt:lpstr>
      <vt:lpstr>The Memory Mountain</vt:lpstr>
      <vt:lpstr>Cache Capacity Effects from Memory Mountain</vt:lpstr>
      <vt:lpstr>Cache Block Size Effects from Memory Mountain</vt:lpstr>
      <vt:lpstr>Modeling Block Size Effects from Memory Mountain</vt:lpstr>
      <vt:lpstr>2008 Memory Mountain</vt:lpstr>
      <vt:lpstr>Matrix Multiplication (jik)</vt:lpstr>
      <vt:lpstr>Matrix Multiplication (ikj)</vt:lpstr>
      <vt:lpstr>Matrix Multiplication (kji)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17</cp:revision>
  <dcterms:created xsi:type="dcterms:W3CDTF">2018-06-01T14:57:44Z</dcterms:created>
  <dcterms:modified xsi:type="dcterms:W3CDTF">2019-03-13T01:42:05Z</dcterms:modified>
</cp:coreProperties>
</file>