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3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86" r:id="rId10"/>
    <p:sldId id="1209" r:id="rId11"/>
    <p:sldId id="1210" r:id="rId12"/>
    <p:sldId id="1262" r:id="rId13"/>
    <p:sldId id="1285" r:id="rId14"/>
    <p:sldId id="1211" r:id="rId15"/>
    <p:sldId id="1212" r:id="rId16"/>
    <p:sldId id="1213" r:id="rId17"/>
    <p:sldId id="1277" r:id="rId18"/>
    <p:sldId id="1249" r:id="rId19"/>
    <p:sldId id="1250" r:id="rId20"/>
    <p:sldId id="1253" r:id="rId21"/>
    <p:sldId id="1254" r:id="rId22"/>
    <p:sldId id="1263" r:id="rId23"/>
    <p:sldId id="1264" r:id="rId24"/>
    <p:sldId id="1274" r:id="rId25"/>
    <p:sldId id="1255" r:id="rId26"/>
    <p:sldId id="1216" r:id="rId27"/>
    <p:sldId id="1217" r:id="rId28"/>
    <p:sldId id="1218" r:id="rId29"/>
    <p:sldId id="1278" r:id="rId30"/>
    <p:sldId id="1265" r:id="rId31"/>
    <p:sldId id="1266" r:id="rId32"/>
    <p:sldId id="1267" r:id="rId33"/>
    <p:sldId id="1268" r:id="rId34"/>
    <p:sldId id="1269" r:id="rId35"/>
    <p:sldId id="1270" r:id="rId36"/>
    <p:sldId id="1261" r:id="rId37"/>
    <p:sldId id="1288" r:id="rId38"/>
    <p:sldId id="1220" r:id="rId39"/>
    <p:sldId id="1287" r:id="rId40"/>
    <p:sldId id="1284" r:id="rId41"/>
    <p:sldId id="1271" r:id="rId42"/>
    <p:sldId id="1272" r:id="rId43"/>
    <p:sldId id="1273" r:id="rId44"/>
    <p:sldId id="1221" r:id="rId45"/>
    <p:sldId id="1238" r:id="rId46"/>
    <p:sldId id="1239" r:id="rId47"/>
    <p:sldId id="1226" r:id="rId48"/>
    <p:sldId id="1279" r:id="rId49"/>
    <p:sldId id="1228" r:id="rId50"/>
    <p:sldId id="1229" r:id="rId51"/>
    <p:sldId id="1280" r:id="rId52"/>
    <p:sldId id="1230" r:id="rId53"/>
    <p:sldId id="1231" r:id="rId54"/>
    <p:sldId id="1232" r:id="rId55"/>
    <p:sldId id="1233" r:id="rId56"/>
    <p:sldId id="1275" r:id="rId57"/>
    <p:sldId id="1246" r:id="rId58"/>
    <p:sldId id="1289" r:id="rId59"/>
    <p:sldId id="1235" r:id="rId60"/>
    <p:sldId id="123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2391-8DC8-400B-B301-7225171965B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EC6-4FC7-4B02-B3B7-9083693E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0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9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5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2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2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7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5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9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9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06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0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D8FC-7ABE-4AFE-8084-B0F78A67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5141A-2AE0-4635-8D82-A249562E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A7EA-A37B-4C30-96A8-35957D91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ABAC-A12F-47E7-900F-94BBE32A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7D10-D992-48B0-8373-C007E76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03B-63F8-4C5D-8C9D-66119AC7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F9CA-307E-4A83-806C-979EC7CF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CDC-BFDA-49AF-B908-E69D4115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D193-A7AE-4E8C-A6A4-23B3F6E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E90F-5F1E-4A82-B51D-ADDB2EC7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267A-6EB3-4286-A57B-58E57CC5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A3A8-5777-41C8-9961-D9A660CB1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D508-A098-4861-A9C4-AE53A3A2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DFBB-C259-4C82-B34E-868F0AE1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B498-BC7F-4CE8-A8CF-DEB62FEF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EBE-20BB-4269-9BE1-0BC6173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0D-4275-4CD2-B5C5-3D2C81EB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8D57-F9F2-4A38-936B-AFA9A482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2C79-10F7-4306-9C69-CDA5C0C1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BE88-002F-4E60-88BE-CB02EFD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F06-389F-4931-BBBA-7D7A605A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8831-AB04-41B7-8553-6B30463F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668B-91FB-4C7B-9730-C7D5ACD4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055C-DF59-46AC-8B43-8F0450C3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E7AC-16C8-4C64-ACC6-C1EA7058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3DE0-4646-4211-8795-C5587896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BEB8-8ACC-4C57-A098-BB3F1C46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02AB-2DD0-41C5-BE87-11A8F24F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B720-DB35-44C4-8B14-D8E222A2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DD44-E4F1-4376-B2D9-03ADCD5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3D96-50DC-4330-A519-1DF3B97D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3688-B6A6-4550-A504-19C25E2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55D0-D1A1-4E08-9E48-42E3701B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DFDC8-552D-443C-BDBE-CA9937F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D5762-6FC7-4B26-84EC-7BB04886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59DED-3CB4-4018-8FEA-EE4666394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90D9-1B2D-46C4-8B95-028C7F3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29BD9-BC9F-48A2-BC1C-1A015720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EB1C-DA8D-4330-A975-49F6E833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237-1F0E-48E8-AC4E-478F382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0DCD-0B19-4AC7-865E-08D65D91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F8C9F-5E59-4FB4-928B-535CFAFE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D288-1E83-4899-8A68-2440343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29A4-3AB4-407E-99ED-F63E8E46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3B72-7F2E-4028-A487-FA43E47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9169-BE46-4C27-B7F4-0B7E46AF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A174-5C6D-47BE-B2EB-E4DABB9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6E6-7BF8-4642-B5C6-DA5F709A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7B95-514B-42F5-B95C-F70E67E3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EBDB-7C21-4A9F-A82A-5E012F0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745A-469E-4DB4-987A-0546B59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1BA1-4EEA-47B9-A45F-21C2179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D58-D89B-4DF0-A2BC-179A8D9B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60831-D2DC-4F2A-ACDD-03BC98DD5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0117-3F2B-4F09-AAB2-905805D0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2C4E-0930-4892-8899-07F47C45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F65D-4101-44D8-99D3-679635BA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F58B-3A04-4B5E-AFE7-297F8A5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8CA2A-CD34-48D8-9833-8412E779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56643-8B3D-4828-9F1F-3AA07DCB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632-66D2-46B6-905E-39D21B40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8DAD-E1F5-4B6C-8885-7F7EEA045C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DE9E-9896-4FE6-9523-567A0704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6ABA-8B25-4AAB-AE39-BBCEB50A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0EB5-1856-4DC7-8DD8-EA71397F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Exceptional Control Flow: Exceptions and Processes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14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3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rd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April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766" y="569912"/>
            <a:ext cx="7912100" cy="573088"/>
          </a:xfrm>
        </p:spPr>
        <p:txBody>
          <a:bodyPr>
            <a:normAutofit fontScale="90000"/>
          </a:bodyPr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  <p:extLst>
      <p:ext uri="{BB962C8B-B14F-4D97-AF65-F5344CB8AC3E}">
        <p14:creationId xmlns:p14="http://schemas.microsoft.com/office/powerpoint/2010/main" val="31873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569912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46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0876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2"/>
            <a:ext cx="8606503" cy="5730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887008" y="859520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dirty="0"/>
          </a:p>
          <a:p>
            <a:r>
              <a:rPr lang="en-US" sz="200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053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006383" y="41910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640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70332" y="5410201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306335" y="5291873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cmp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6934200" y="4241216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317481"/>
            <a:ext cx="6402058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Gets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322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286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652" y="587376"/>
            <a:ext cx="789305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153400" cy="1066800"/>
          </a:xfrm>
        </p:spPr>
        <p:txBody>
          <a:bodyPr/>
          <a:lstStyle/>
          <a:p>
            <a:r>
              <a:rPr lang="en-US" sz="2000" dirty="0"/>
              <a:t>User writes to memory location</a:t>
            </a:r>
          </a:p>
          <a:p>
            <a:r>
              <a:rPr lang="en-US" sz="2000" dirty="0"/>
              <a:t>That portion (page) of user’s memory </a:t>
            </a:r>
            <a:br>
              <a:rPr lang="en-US" sz="2000" dirty="0"/>
            </a:br>
            <a:r>
              <a:rPr lang="en-US" sz="2000" dirty="0"/>
              <a:t>is currently on disk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7637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2438401" y="2488982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362201" y="3633952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105400" y="3633952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176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3182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995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3170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3170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648964" y="4395952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026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044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 and </a:t>
            </a:r>
            <a:r>
              <a:rPr lang="en-US" i="1" dirty="0" err="1">
                <a:latin typeface="Calibri" pitchFamily="34" charset="0"/>
              </a:rPr>
              <a:t>reexecute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movl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622333" y="4595650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09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6868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041634" y="5525816"/>
            <a:ext cx="6705600" cy="874985"/>
          </a:xfrm>
        </p:spPr>
        <p:txBody>
          <a:bodyPr/>
          <a:lstStyle/>
          <a:p>
            <a:r>
              <a:rPr lang="en-US" sz="200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dirty="0"/>
              <a:t> signal to user process</a:t>
            </a:r>
          </a:p>
          <a:p>
            <a:r>
              <a:rPr lang="en-US" sz="200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2483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2483069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483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84451" y="3276601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34000" y="32766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398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405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218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801364" y="403860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6248400" y="4495801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843050" y="4240575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movl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232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8001000" y="4814842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Signal process</a:t>
            </a:r>
          </a:p>
        </p:txBody>
      </p:sp>
    </p:spTree>
    <p:extLst>
      <p:ext uri="{BB962C8B-B14F-4D97-AF65-F5344CB8AC3E}">
        <p14:creationId xmlns:p14="http://schemas.microsoft.com/office/powerpoint/2010/main" val="4015019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149" y="457200"/>
            <a:ext cx="5245100" cy="573088"/>
          </a:xfrm>
        </p:spPr>
        <p:txBody>
          <a:bodyPr>
            <a:normAutofit fontScale="90000"/>
          </a:bodyPr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4" y="1143000"/>
            <a:ext cx="71008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0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920876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271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24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275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11986" y="19496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11986" y="22544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11986" y="282727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411986" y="254319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051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04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055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191904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91904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191904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191904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2254664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628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781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632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768807" y="19498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768807" y="225466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768807" y="282744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768807" y="254336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224248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CBA5E-8B9C-4A63-B5AD-13757BA5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r="62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/>
              <a:t>Multiprocessing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Running program “top” on</a:t>
            </a:r>
          </a:p>
          <a:p>
            <a:pPr lvl="1"/>
            <a:r>
              <a:rPr lang="en-US" sz="1800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(later in course)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76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62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29718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057400" y="5257800"/>
            <a:ext cx="85344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54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4724400" y="357370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867402" y="4110038"/>
            <a:ext cx="4952999" cy="2671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Multicore processors</a:t>
            </a:r>
          </a:p>
          <a:p>
            <a:pPr marL="519113" lvl="1" indent="-179388"/>
            <a:r>
              <a:rPr lang="en-US" dirty="0"/>
              <a:t>Multiple CPUs on single chip</a:t>
            </a:r>
          </a:p>
          <a:p>
            <a:pPr marL="519113" lvl="1" indent="-179388"/>
            <a:r>
              <a:rPr lang="en-US" dirty="0"/>
              <a:t>Share main memory (and some caches)</a:t>
            </a:r>
          </a:p>
          <a:p>
            <a:pPr marL="519113" lvl="1" indent="-179388"/>
            <a:r>
              <a:rPr lang="en-US" dirty="0"/>
              <a:t>Each can execute a separate process</a:t>
            </a:r>
          </a:p>
          <a:p>
            <a:pPr marL="687388" lvl="2" indent="-168275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75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564386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64386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64386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64386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254870" y="17895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54870" y="20943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54870" y="26671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54870" y="23830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8456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456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8456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456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845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2165367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38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76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362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93712"/>
            <a:ext cx="6070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6" y="1219200"/>
            <a:ext cx="7896225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4146333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5670333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7194333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7696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4648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7696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4191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4191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4191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4191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4191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2534948" y="5177135"/>
            <a:ext cx="817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3276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458200" cy="573088"/>
          </a:xfrm>
        </p:spPr>
        <p:txBody>
          <a:bodyPr>
            <a:normAutofit fontScale="90000"/>
          </a:bodyPr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4032" y="1285876"/>
            <a:ext cx="7896225" cy="199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2743201" y="431165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4800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233864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757864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7281864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6324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7848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800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4343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4343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7848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4343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4343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05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6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3644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644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44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44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644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58420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3866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5389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4419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5245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6946901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6946901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6946901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6929439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6946901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8382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8461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8382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8461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057401" y="4953000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2819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4413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6013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5000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5007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31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55800" y="457200"/>
            <a:ext cx="4292600" cy="573088"/>
          </a:xfrm>
        </p:spPr>
        <p:txBody>
          <a:bodyPr>
            <a:normAutofit fontScale="90000"/>
          </a:bodyPr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4714876" y="3460751"/>
            <a:ext cx="1352999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976548" y="1219201"/>
            <a:ext cx="8294687" cy="174148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4714876" y="2895600"/>
            <a:ext cx="20973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3068348" y="4370685"/>
            <a:ext cx="6495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962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88" y="387578"/>
            <a:ext cx="7620912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104900"/>
            <a:ext cx="8294687" cy="2647771"/>
          </a:xfrm>
        </p:spPr>
        <p:txBody>
          <a:bodyPr>
            <a:normAutofit fontScale="92500"/>
          </a:bodyPr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52600" y="3810001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exit(-1);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466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must think about application.  Not </a:t>
            </a:r>
            <a:r>
              <a:rPr lang="en-US" dirty="0" err="1"/>
              <a:t>alway</a:t>
            </a:r>
            <a:r>
              <a:rPr lang="en-US" dirty="0"/>
              <a:t> appropriate to exit when something goes wrong.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exit(-1);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7" y="4230470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Note: </a:t>
              </a:r>
              <a:r>
                <a:rPr lang="en-US" dirty="0" err="1">
                  <a:latin typeface="Calibri" pitchFamily="34" charset="0"/>
                </a:rPr>
                <a:t>csapp.c</a:t>
              </a:r>
              <a:r>
                <a:rPr lang="en-US" dirty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8477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what you generally want to do in a real application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57210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8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5038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8670925" cy="5089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b="1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6" y="493712"/>
            <a:ext cx="7159078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45" y="1282244"/>
            <a:ext cx="8015287" cy="52709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595745" y="5181600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</a:p>
          <a:p>
            <a:pPr lvl="1"/>
            <a:r>
              <a:rPr lang="en-US" dirty="0"/>
              <a:t>Designate one as parent and one as child</a:t>
            </a:r>
          </a:p>
          <a:p>
            <a:pPr lvl="1"/>
            <a:r>
              <a:rPr lang="en-US" dirty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4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53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275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54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8849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8926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9064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086600" y="1219203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375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066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83288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68384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50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60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38307" y="49763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81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0" y="5638801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53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534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1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Making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More Nondeterministic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does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for parent and child in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runtime </a:t>
            </a:r>
            <a:r>
              <a:rPr lang="en-US" dirty="0" err="1">
                <a:latin typeface="Calibri"/>
                <a:cs typeface="Calibri"/>
              </a:rPr>
              <a:t>interpositioning</a:t>
            </a:r>
            <a:r>
              <a:rPr lang="en-US" dirty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42511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2"/>
            <a:ext cx="62992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250950"/>
            <a:ext cx="8624887" cy="5378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5916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17512"/>
            <a:ext cx="5699125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forkx2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1760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7601" y="5344894"/>
            <a:ext cx="1905587" cy="125421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x=-1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x=3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8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19" y="1362076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00200" y="1472148"/>
            <a:ext cx="499848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7592151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716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55298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630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561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344630" y="3468792"/>
            <a:ext cx="71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cxnSpLocks/>
            <a:stCxn id="9" idx="0"/>
          </p:cNvCxnSpPr>
          <p:nvPr/>
        </p:nvCxnSpPr>
        <p:spPr>
          <a:xfrm rot="5400000" flipH="1" flipV="1">
            <a:off x="7801387" y="2727642"/>
            <a:ext cx="640385" cy="841916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8545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22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08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1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1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6822815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27855" y="2828396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9499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9066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7668351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27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9499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066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4435" y="329099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2913" y="264197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487967" y="49001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62076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1183" y="1831455"/>
            <a:ext cx="4085241" cy="1538966"/>
            <a:chOff x="2748382" y="2974455"/>
            <a:chExt cx="4085241" cy="1538966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6" y="3176402"/>
              <a:ext cx="640395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24056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33046" y="3434318"/>
            <a:ext cx="3053955" cy="1442482"/>
            <a:chOff x="5709045" y="3581400"/>
            <a:chExt cx="3053955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33046" y="5181600"/>
            <a:ext cx="3053955" cy="1371600"/>
            <a:chOff x="5709045" y="5105400"/>
            <a:chExt cx="3053955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248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5344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752601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12922" y="1295401"/>
            <a:ext cx="4640679" cy="2913221"/>
            <a:chOff x="3124200" y="3505200"/>
            <a:chExt cx="4640679" cy="2913221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71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78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3614478" y="36407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029551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676401" y="144780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614164" y="2068203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812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082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439978" y="422497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34737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97494" y="1536691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7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944718" y="4089401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71750" y="4089401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4428610" y="4318348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3680" y="1098550"/>
            <a:ext cx="8307387" cy="545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408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04826"/>
            <a:ext cx="2006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20007" y="2586714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676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76400" y="2438401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62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dirty="0"/>
              <a:t> shows child process as “defunct” (i.e., a zombie)</a:t>
            </a:r>
          </a:p>
          <a:p>
            <a:endParaRPr lang="en-US" sz="2000" dirty="0"/>
          </a:p>
          <a:p>
            <a:r>
              <a:rPr lang="en-US" sz="200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591301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257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4071939" y="482165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3657600" cy="1617663"/>
          </a:xfrm>
        </p:spPr>
        <p:txBody>
          <a:bodyPr>
            <a:normAutofit fontScale="90000"/>
          </a:bodyPr>
          <a:lstStyle/>
          <a:p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80100" y="3765550"/>
            <a:ext cx="4330700" cy="2711450"/>
          </a:xfrm>
        </p:spPr>
        <p:txBody>
          <a:bodyPr/>
          <a:lstStyle/>
          <a:p>
            <a:r>
              <a:rPr lang="en-US" sz="2000" dirty="0"/>
              <a:t>Child process still active even though parent has terminated</a:t>
            </a:r>
          </a:p>
          <a:p>
            <a:endParaRPr lang="en-US" sz="2000" dirty="0"/>
          </a:p>
          <a:p>
            <a:r>
              <a:rPr lang="en-US" sz="2000" dirty="0"/>
              <a:t>Must kill child explicitly,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48769" y="3258881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52601" y="3352801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52601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800600" y="279401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334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86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95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686800" cy="573088"/>
          </a:xfrm>
        </p:spPr>
        <p:txBody>
          <a:bodyPr>
            <a:normAutofit fontScale="90000"/>
          </a:bodyPr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82700"/>
            <a:ext cx="8281987" cy="511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  <p:extLst>
      <p:ext uri="{BB962C8B-B14F-4D97-AF65-F5344CB8AC3E}">
        <p14:creationId xmlns:p14="http://schemas.microsoft.com/office/powerpoint/2010/main" val="3577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2209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06382" y="4191001"/>
            <a:ext cx="155181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97772" y="4191001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20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27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814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814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689132" y="4953001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689132" y="5719763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Returns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09801" y="5086514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syscall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6334" y="5291873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…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5409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5034826"/>
            <a:ext cx="3657600" cy="646331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  <p:extLst>
      <p:ext uri="{BB962C8B-B14F-4D97-AF65-F5344CB8AC3E}">
        <p14:creationId xmlns:p14="http://schemas.microsoft.com/office/powerpoint/2010/main" val="38537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676400" y="1507392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60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6324600" y="4495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8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48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Infeasible output: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8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output(s):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  <p:extLst>
      <p:ext uri="{BB962C8B-B14F-4D97-AF65-F5344CB8AC3E}">
        <p14:creationId xmlns:p14="http://schemas.microsoft.com/office/powerpoint/2010/main" val="34910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5532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578" y="1052512"/>
            <a:ext cx="8307388" cy="1233488"/>
          </a:xfrm>
        </p:spPr>
        <p:txBody>
          <a:bodyPr/>
          <a:lstStyle/>
          <a:p>
            <a:r>
              <a:rPr lang="en-US" sz="2000" dirty="0"/>
              <a:t>If multiple children completed, will take in arbitrary order</a:t>
            </a:r>
          </a:p>
          <a:p>
            <a:r>
              <a:rPr lang="en-US" sz="200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2021085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82413" y="619553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67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62966"/>
            <a:ext cx="8610600" cy="1099234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2009287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70615" y="6382147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6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context.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Hence we make all work in child as it is wiped out once </a:t>
            </a:r>
            <a:r>
              <a:rPr lang="en-US" dirty="0" err="1">
                <a:highlight>
                  <a:srgbClr val="FF0000"/>
                </a:highlight>
              </a:rPr>
              <a:t>execve</a:t>
            </a:r>
            <a:r>
              <a:rPr lang="en-US" dirty="0">
                <a:highlight>
                  <a:srgbClr val="FF0000"/>
                </a:highlight>
              </a:rPr>
              <a:t> is called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3392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3259926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5521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5521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5521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5521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5521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5521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5521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5521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5521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5521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000" kern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5521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5533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main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9281737" y="2416443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urier New" charset="0"/>
              </a:rPr>
              <a:t>environ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lang="en-US" kern="0" dirty="0" err="1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4569405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5140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5140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5140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8227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8760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8341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5636245" y="42386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8150845" y="3019426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8476671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8504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8930068" y="3154103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8354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3436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argv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9305870" y="3243117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envp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8945183" y="294036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5525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libc_start_main</a:t>
            </a:r>
            <a:endParaRPr lang="en-US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5525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3429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</a:rPr>
              <a:t>argc</a:t>
            </a:r>
            <a:endParaRPr lang="en-US" kern="0" dirty="0">
              <a:solidFill>
                <a:sysClr val="windowText" lastClr="000000"/>
              </a:solidFill>
              <a:latin typeface="Courier New" charset="0"/>
            </a:endParaRP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lang="en-US" kern="0" dirty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kern="0" dirty="0" err="1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[n] = NULL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[n-1]</a:t>
              </a: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envp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/>
                  <a:cs typeface="Courier New"/>
                </a:rPr>
                <a:t>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USER=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PWD=/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droh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46643" y="5029200"/>
            <a:ext cx="13391808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905001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1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] = NULL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[2]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[0]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myargv</a:t>
              </a:r>
              <a:r>
                <a:rPr lang="en-US" dirty="0">
                  <a:latin typeface="Courier New"/>
                  <a:cs typeface="Courier New"/>
                </a:rPr>
                <a:t>[1]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/bin/</a:t>
              </a:r>
              <a:r>
                <a:rPr lang="en-US" dirty="0" err="1">
                  <a:latin typeface="Courier New"/>
                  <a:cs typeface="Courier New"/>
                </a:rPr>
                <a:t>ls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-</a:t>
              </a:r>
              <a:r>
                <a:rPr lang="en-US" dirty="0" err="1">
                  <a:latin typeface="Courier New"/>
                  <a:cs typeface="Courier New"/>
                </a:rPr>
                <a:t>lt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>
                  <a:latin typeface="Courier New"/>
                  <a:cs typeface="Courier New"/>
                </a:rPr>
                <a:t>/</a:t>
              </a:r>
              <a:r>
                <a:rPr lang="en-US" dirty="0" err="1">
                  <a:latin typeface="Courier New"/>
                  <a:cs typeface="Courier New"/>
                </a:rPr>
                <a:t>usr</a:t>
              </a:r>
              <a:r>
                <a:rPr lang="en-US" dirty="0">
                  <a:latin typeface="Courier New"/>
                  <a:cs typeface="Courier New"/>
                </a:rPr>
                <a:t>/include</a:t>
              </a:r>
              <a:r>
                <a:rPr lang="en-US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myargv</a:t>
              </a:r>
              <a:endParaRPr lang="en-US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(</a:t>
              </a:r>
              <a:r>
                <a:rPr lang="en-US" dirty="0" err="1">
                  <a:latin typeface="Courier New"/>
                  <a:cs typeface="Courier New"/>
                </a:rPr>
                <a:t>argc</a:t>
              </a:r>
              <a:r>
                <a:rPr lang="en-US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979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68A2-3D52-4C01-AA20-1AF0CE13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/>
              <a:t>below problems: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2FFA-8A5A-4E73-BEF4-3DC1CA8C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8.1,8.2,8.3,8.4,8.5,8.6</a:t>
            </a:r>
          </a:p>
        </p:txBody>
      </p:sp>
    </p:spTree>
    <p:extLst>
      <p:ext uri="{BB962C8B-B14F-4D97-AF65-F5344CB8AC3E}">
        <p14:creationId xmlns:p14="http://schemas.microsoft.com/office/powerpoint/2010/main" val="153034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28055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21378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349501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3352800" cy="573088"/>
          </a:xfrm>
          <a:noFill/>
          <a:ln/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686800" cy="190213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018563" y="3500439"/>
            <a:ext cx="1104131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6629400" y="3500439"/>
            <a:ext cx="12643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4757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4764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7577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4751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4757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626100" y="4300539"/>
            <a:ext cx="107899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7607300" y="4573589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by </a:t>
            </a:r>
            <a:r>
              <a:rPr lang="en-US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5257801" y="5140795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 Return to </a:t>
            </a:r>
            <a:r>
              <a:rPr lang="en-US" i="1" dirty="0" err="1">
                <a:latin typeface="Calibri" pitchFamily="34" charset="0"/>
              </a:rPr>
              <a:t>I_current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Return to </a:t>
            </a:r>
            <a:r>
              <a:rPr lang="en-US" i="1" dirty="0" err="1">
                <a:latin typeface="Calibri" pitchFamily="34" charset="0"/>
              </a:rPr>
              <a:t>I_next</a:t>
            </a:r>
            <a:endParaRPr lang="en-US" i="1" dirty="0">
              <a:latin typeface="Calibri" pitchFamily="34" charset="0"/>
            </a:endParaRPr>
          </a:p>
          <a:p>
            <a:pPr marL="112713" indent="-112713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Abort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2564140" y="4359167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3920804" y="4395952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I_current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4137978" y="4601311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I_next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3240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8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135189" y="34856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135189" y="37142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35189" y="39428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703513" y="38614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914526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914526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914526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2528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135189" y="4425434"/>
            <a:ext cx="184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747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2703513" y="34296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2703513" y="36455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2703513" y="4344076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705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2035624" y="2993481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2744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2744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3963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3963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2744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3963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3963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5105400" y="4404669"/>
            <a:ext cx="4154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2744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1957552" y="1625026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1399106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86831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895600"/>
            <a:ext cx="2362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3048000"/>
            <a:ext cx="22098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018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4380384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2681118" y="3264932"/>
            <a:ext cx="785982" cy="11154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5753100" y="3417332"/>
            <a:ext cx="16764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7429500" y="3417332"/>
            <a:ext cx="1143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7429500" y="3417332"/>
            <a:ext cx="1905000" cy="96305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18435" y="1215560"/>
            <a:ext cx="1600200" cy="369332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3467101" y="1584892"/>
            <a:ext cx="2251435" cy="13107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5718536" y="1584892"/>
            <a:ext cx="1710965" cy="14631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12116</TotalTime>
  <Words>4545</Words>
  <Application>Microsoft Macintosh PowerPoint</Application>
  <PresentationFormat>Widescreen</PresentationFormat>
  <Paragraphs>1202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Courier New</vt:lpstr>
      <vt:lpstr>Menlo-Regular</vt:lpstr>
      <vt:lpstr>Wingdings</vt:lpstr>
      <vt:lpstr>Wingdings 2</vt:lpstr>
      <vt:lpstr>Office Theme</vt:lpstr>
      <vt:lpstr>PowerPoint Presentation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Conceptual View of fork</vt:lpstr>
      <vt:lpstr>fork Example</vt:lpstr>
      <vt:lpstr>Making fork More Nondeterministic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Solve the below problems:</vt:lpstr>
      <vt:lpstr>Summary</vt:lpstr>
      <vt:lpstr>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Exceptions and Processes  15-213 : Introduction to Computer Systems 14th Lecture, October 12th, 2017</dc:title>
  <dc:creator>Sandesh Dhawaskar Sathyanarayana</dc:creator>
  <cp:lastModifiedBy>Liam Nestelroad</cp:lastModifiedBy>
  <cp:revision>22</cp:revision>
  <dcterms:created xsi:type="dcterms:W3CDTF">2018-06-13T23:30:11Z</dcterms:created>
  <dcterms:modified xsi:type="dcterms:W3CDTF">2019-04-23T20:36:46Z</dcterms:modified>
</cp:coreProperties>
</file>