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33" r:id="rId2"/>
    <p:sldId id="1202" r:id="rId3"/>
    <p:sldId id="1252" r:id="rId4"/>
    <p:sldId id="1213" r:id="rId5"/>
    <p:sldId id="1310" r:id="rId6"/>
    <p:sldId id="1309" r:id="rId7"/>
    <p:sldId id="1289" r:id="rId8"/>
    <p:sldId id="1292" r:id="rId9"/>
    <p:sldId id="1293" r:id="rId10"/>
    <p:sldId id="1294" r:id="rId11"/>
    <p:sldId id="1295" r:id="rId12"/>
    <p:sldId id="1296" r:id="rId13"/>
    <p:sldId id="1299" r:id="rId14"/>
    <p:sldId id="1297" r:id="rId15"/>
    <p:sldId id="1216" r:id="rId16"/>
    <p:sldId id="1217" r:id="rId17"/>
    <p:sldId id="1249" r:id="rId18"/>
    <p:sldId id="1218" r:id="rId19"/>
    <p:sldId id="1219" r:id="rId20"/>
    <p:sldId id="1300" r:id="rId21"/>
    <p:sldId id="1302" r:id="rId22"/>
    <p:sldId id="1301" r:id="rId23"/>
    <p:sldId id="1303" r:id="rId24"/>
    <p:sldId id="1306" r:id="rId25"/>
    <p:sldId id="1220" r:id="rId26"/>
    <p:sldId id="1221" r:id="rId27"/>
    <p:sldId id="1222" r:id="rId28"/>
    <p:sldId id="1307" r:id="rId29"/>
    <p:sldId id="1223" r:id="rId30"/>
    <p:sldId id="1224" r:id="rId31"/>
    <p:sldId id="1253" r:id="rId32"/>
    <p:sldId id="1254" r:id="rId33"/>
    <p:sldId id="1225" r:id="rId34"/>
    <p:sldId id="1226" r:id="rId35"/>
    <p:sldId id="1261" r:id="rId36"/>
    <p:sldId id="1227" r:id="rId37"/>
    <p:sldId id="1228" r:id="rId38"/>
    <p:sldId id="1229" r:id="rId39"/>
    <p:sldId id="1230" r:id="rId40"/>
    <p:sldId id="1247" r:id="rId41"/>
    <p:sldId id="1266" r:id="rId42"/>
    <p:sldId id="1268" r:id="rId43"/>
    <p:sldId id="1269" r:id="rId44"/>
    <p:sldId id="1267" r:id="rId45"/>
    <p:sldId id="1270" r:id="rId46"/>
    <p:sldId id="1260" r:id="rId47"/>
    <p:sldId id="1272" r:id="rId48"/>
    <p:sldId id="1255" r:id="rId49"/>
    <p:sldId id="1256" r:id="rId50"/>
    <p:sldId id="1273" r:id="rId51"/>
    <p:sldId id="1274" r:id="rId52"/>
    <p:sldId id="1275" r:id="rId53"/>
    <p:sldId id="1277" r:id="rId54"/>
    <p:sldId id="1276" r:id="rId55"/>
    <p:sldId id="1278" r:id="rId56"/>
    <p:sldId id="1279" r:id="rId57"/>
    <p:sldId id="1280" r:id="rId58"/>
    <p:sldId id="1250" r:id="rId59"/>
    <p:sldId id="1312" r:id="rId60"/>
    <p:sldId id="1238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30C5-6670-4108-B0D9-71830020CA9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4D77C-C523-4621-8398-97AB55D40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61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13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2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85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0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37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1211159" y="703032"/>
            <a:ext cx="4565716" cy="34675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7934" tIns="43967" rIns="87934" bIns="4396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083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r>
              <a:rPr lang="en-US" dirty="0"/>
              <a:t>./</a:t>
            </a:r>
            <a:r>
              <a:rPr lang="en-US" dirty="0" err="1"/>
              <a:t>shellex</a:t>
            </a:r>
            <a:endParaRPr lang="en-US" dirty="0"/>
          </a:p>
          <a:p>
            <a:r>
              <a:rPr lang="en-US" dirty="0"/>
              <a:t>&gt;./delay</a:t>
            </a:r>
            <a:r>
              <a:rPr lang="en-US" baseline="0" dirty="0"/>
              <a:t> 10 &amp;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ps</a:t>
            </a:r>
            <a:endParaRPr lang="en-US" baseline="0" dirty="0"/>
          </a:p>
          <a:p>
            <a:r>
              <a:rPr lang="en-US" baseline="0" dirty="0"/>
              <a:t>...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ps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27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1211159" y="703032"/>
            <a:ext cx="4565716" cy="34675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7934" tIns="43967" rIns="87934" bIns="4396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1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6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19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78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9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pstree</a:t>
            </a:r>
            <a:r>
              <a:rPr lang="en-US" dirty="0"/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481370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08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4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69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779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0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32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224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890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26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./delay 100 &amp;</a:t>
            </a:r>
          </a:p>
          <a:p>
            <a:endParaRPr lang="en-US" dirty="0"/>
          </a:p>
          <a:p>
            <a:r>
              <a:rPr lang="en-US" dirty="0" err="1"/>
              <a:t>ps</a:t>
            </a:r>
            <a:endParaRPr lang="en-US" dirty="0"/>
          </a:p>
          <a:p>
            <a:endParaRPr lang="en-US" dirty="0"/>
          </a:p>
          <a:p>
            <a:r>
              <a:rPr lang="en-US" dirty="0"/>
              <a:t>kill -9</a:t>
            </a:r>
            <a:r>
              <a:rPr lang="en-US" baseline="0" dirty="0"/>
              <a:t> XXX</a:t>
            </a:r>
          </a:p>
          <a:p>
            <a:endParaRPr lang="en-US" baseline="0" dirty="0"/>
          </a:p>
          <a:p>
            <a:r>
              <a:rPr lang="en-US" baseline="0" dirty="0" err="1"/>
              <a:t>ps</a:t>
            </a:r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24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shellx</a:t>
            </a:r>
            <a:endParaRPr lang="en-US" dirty="0"/>
          </a:p>
          <a:p>
            <a:r>
              <a:rPr lang="en-US" dirty="0"/>
              <a:t>&gt;/bin/</a:t>
            </a:r>
            <a:r>
              <a:rPr lang="en-US" dirty="0" err="1"/>
              <a:t>ls</a:t>
            </a:r>
            <a:r>
              <a:rPr lang="en-US" dirty="0"/>
              <a:t> –l </a:t>
            </a:r>
            <a:r>
              <a:rPr lang="en-US" dirty="0" err="1"/>
              <a:t>csapp.c</a:t>
            </a:r>
            <a:endParaRPr lang="en-US" dirty="0"/>
          </a:p>
          <a:p>
            <a:r>
              <a:rPr lang="en-US" dirty="0"/>
              <a:t>&gt;./delay</a:t>
            </a:r>
            <a:r>
              <a:rPr lang="en-US" baseline="0" dirty="0"/>
              <a:t> 5</a:t>
            </a:r>
          </a:p>
          <a:p>
            <a:r>
              <a:rPr lang="en-US" baseline="0" dirty="0"/>
              <a:t>&gt;./delay 5 &amp;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ls</a:t>
            </a:r>
            <a:r>
              <a:rPr lang="en-US" baseline="0" dirty="0"/>
              <a:t> </a:t>
            </a:r>
            <a:r>
              <a:rPr lang="en-US" baseline="0" dirty="0" err="1"/>
              <a:t>csapp.c</a:t>
            </a:r>
            <a:endParaRPr lang="en-US" baseline="0" dirty="0"/>
          </a:p>
          <a:p>
            <a:r>
              <a:rPr lang="en-US" baseline="0" dirty="0"/>
              <a:t>&gt;quit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71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510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use kill command:</a:t>
            </a:r>
          </a:p>
          <a:p>
            <a:endParaRPr lang="en-US" dirty="0"/>
          </a:p>
          <a:p>
            <a:r>
              <a:rPr lang="en-US" dirty="0"/>
              <a:t>./forks 17</a:t>
            </a:r>
            <a:r>
              <a:rPr lang="en-US" baseline="0" dirty="0"/>
              <a:t> &amp;</a:t>
            </a:r>
          </a:p>
          <a:p>
            <a:r>
              <a:rPr lang="en-US" baseline="0" dirty="0"/>
              <a:t>kill  (parent)  (Only kills parent)</a:t>
            </a:r>
          </a:p>
          <a:p>
            <a:endParaRPr lang="en-US" baseline="0" dirty="0"/>
          </a:p>
          <a:p>
            <a:r>
              <a:rPr lang="en-US" baseline="0" dirty="0"/>
              <a:t>./forks 17 &amp;</a:t>
            </a:r>
          </a:p>
          <a:p>
            <a:r>
              <a:rPr lang="en-US" baseline="0" dirty="0"/>
              <a:t>kill  (child) (Child becomes a zombie)</a:t>
            </a:r>
          </a:p>
          <a:p>
            <a:endParaRPr lang="en-US" baseline="0" dirty="0"/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8626026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 to use </a:t>
            </a:r>
            <a:r>
              <a:rPr lang="en-US" dirty="0" err="1"/>
              <a:t>interpositioning</a:t>
            </a:r>
            <a:r>
              <a:rPr lang="en-US" baseline="0" dirty="0"/>
              <a:t>  code from previous lecture</a:t>
            </a:r>
          </a:p>
          <a:p>
            <a:endParaRPr lang="en-US" baseline="0" dirty="0"/>
          </a:p>
          <a:p>
            <a:r>
              <a:rPr lang="en-US" baseline="0" dirty="0" err="1"/>
              <a:t>setenv</a:t>
            </a:r>
            <a:r>
              <a:rPr lang="en-US" baseline="0" dirty="0"/>
              <a:t> LD_PRELOAD ../13-ecf-procs/</a:t>
            </a:r>
            <a:r>
              <a:rPr lang="en-US" baseline="0" dirty="0" err="1"/>
              <a:t>myfork.so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setenv</a:t>
            </a:r>
            <a:r>
              <a:rPr lang="en-US" baseline="0" dirty="0"/>
              <a:t> CHILD</a:t>
            </a:r>
          </a:p>
          <a:p>
            <a:endParaRPr lang="en-US" baseline="0" dirty="0"/>
          </a:p>
          <a:p>
            <a:r>
              <a:rPr lang="en-US" baseline="0" dirty="0"/>
              <a:t>./forks 12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342860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462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262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066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43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running:</a:t>
            </a:r>
          </a:p>
          <a:p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sigint</a:t>
            </a:r>
            <a:endParaRPr lang="en-US" dirty="0"/>
          </a:p>
          <a:p>
            <a:r>
              <a:rPr lang="en-US" dirty="0"/>
              <a:t>ctrl-C</a:t>
            </a:r>
          </a:p>
          <a:p>
            <a:endParaRPr lang="en-US" dirty="0"/>
          </a:p>
          <a:p>
            <a:r>
              <a:rPr lang="en-US" dirty="0"/>
              <a:t>Code not entirely reliable,</a:t>
            </a:r>
            <a:r>
              <a:rPr lang="en-US" baseline="0" dirty="0"/>
              <a:t> if there’s a delay in pause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73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251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5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shellx</a:t>
            </a:r>
            <a:endParaRPr lang="en-US" dirty="0"/>
          </a:p>
          <a:p>
            <a:r>
              <a:rPr lang="en-US" dirty="0"/>
              <a:t>&gt;/bin/</a:t>
            </a:r>
            <a:r>
              <a:rPr lang="en-US" dirty="0" err="1"/>
              <a:t>ls</a:t>
            </a:r>
            <a:r>
              <a:rPr lang="en-US" dirty="0"/>
              <a:t> –l </a:t>
            </a:r>
            <a:r>
              <a:rPr lang="en-US" dirty="0" err="1"/>
              <a:t>csapp.c</a:t>
            </a:r>
            <a:endParaRPr lang="en-US" dirty="0"/>
          </a:p>
          <a:p>
            <a:r>
              <a:rPr lang="en-US" dirty="0"/>
              <a:t>&gt;./delay</a:t>
            </a:r>
            <a:r>
              <a:rPr lang="en-US" baseline="0" dirty="0"/>
              <a:t> 5</a:t>
            </a:r>
          </a:p>
          <a:p>
            <a:r>
              <a:rPr lang="en-US" baseline="0" dirty="0"/>
              <a:t>&gt;./delay 5 &amp;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ls</a:t>
            </a:r>
            <a:r>
              <a:rPr lang="en-US" baseline="0" dirty="0"/>
              <a:t> </a:t>
            </a:r>
            <a:r>
              <a:rPr lang="en-US" baseline="0" dirty="0" err="1"/>
              <a:t>csapp.c</a:t>
            </a:r>
            <a:endParaRPr lang="en-US" baseline="0" dirty="0"/>
          </a:p>
          <a:p>
            <a:r>
              <a:rPr lang="en-US" baseline="0" dirty="0"/>
              <a:t>&gt;quit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997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./forks 14</a:t>
            </a:r>
          </a:p>
          <a:p>
            <a:endParaRPr lang="en-US" dirty="0"/>
          </a:p>
          <a:p>
            <a:r>
              <a:rPr lang="en-US" dirty="0"/>
              <a:t>Hangs.</a:t>
            </a:r>
          </a:p>
        </p:txBody>
      </p:sp>
    </p:spTree>
    <p:extLst>
      <p:ext uri="{BB962C8B-B14F-4D97-AF65-F5344CB8AC3E}">
        <p14:creationId xmlns:p14="http://schemas.microsoft.com/office/powerpoint/2010/main" val="38336423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with delays for both child &amp; parent</a:t>
            </a:r>
          </a:p>
        </p:txBody>
      </p:sp>
    </p:spTree>
    <p:extLst>
      <p:ext uri="{BB962C8B-B14F-4D97-AF65-F5344CB8AC3E}">
        <p14:creationId xmlns:p14="http://schemas.microsoft.com/office/powerpoint/2010/main" val="36927971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./procmask1</a:t>
            </a:r>
          </a:p>
          <a:p>
            <a:endParaRPr lang="en-US" dirty="0"/>
          </a:p>
          <a:p>
            <a:r>
              <a:rPr lang="en-US" dirty="0" err="1"/>
              <a:t>setenv</a:t>
            </a:r>
            <a:r>
              <a:rPr lang="en-US" baseline="0" dirty="0"/>
              <a:t> CHILD</a:t>
            </a:r>
          </a:p>
          <a:p>
            <a:endParaRPr lang="en-US" baseline="0" dirty="0"/>
          </a:p>
          <a:p>
            <a:r>
              <a:rPr lang="en-US" baseline="0" dirty="0"/>
              <a:t>./procmask1</a:t>
            </a:r>
          </a:p>
          <a:p>
            <a:endParaRPr lang="en-US" baseline="0" dirty="0"/>
          </a:p>
          <a:p>
            <a:r>
              <a:rPr lang="en-US" baseline="0" dirty="0" err="1"/>
              <a:t>Cntl</a:t>
            </a:r>
            <a:r>
              <a:rPr lang="en-US" baseline="0" dirty="0"/>
              <a:t>-C to stop infinite loop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60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./procmask2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463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256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233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20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shellx</a:t>
            </a:r>
            <a:endParaRPr lang="en-US" dirty="0"/>
          </a:p>
          <a:p>
            <a:r>
              <a:rPr lang="en-US" dirty="0"/>
              <a:t>&gt;/bin/</a:t>
            </a:r>
            <a:r>
              <a:rPr lang="en-US" dirty="0" err="1"/>
              <a:t>ls</a:t>
            </a:r>
            <a:r>
              <a:rPr lang="en-US" dirty="0"/>
              <a:t> –l </a:t>
            </a:r>
            <a:r>
              <a:rPr lang="en-US" dirty="0" err="1"/>
              <a:t>csapp.c</a:t>
            </a:r>
            <a:endParaRPr lang="en-US" dirty="0"/>
          </a:p>
          <a:p>
            <a:r>
              <a:rPr lang="en-US" dirty="0"/>
              <a:t>&gt;./delay</a:t>
            </a:r>
            <a:r>
              <a:rPr lang="en-US" baseline="0" dirty="0"/>
              <a:t> 5</a:t>
            </a:r>
          </a:p>
          <a:p>
            <a:r>
              <a:rPr lang="en-US" baseline="0" dirty="0"/>
              <a:t>&gt;./delay 5 &amp;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ls</a:t>
            </a:r>
            <a:r>
              <a:rPr lang="en-US" baseline="0" dirty="0"/>
              <a:t> </a:t>
            </a:r>
            <a:r>
              <a:rPr lang="en-US" baseline="0" dirty="0" err="1"/>
              <a:t>csapp.c</a:t>
            </a:r>
            <a:endParaRPr lang="en-US" baseline="0" dirty="0"/>
          </a:p>
          <a:p>
            <a:r>
              <a:rPr lang="en-US" baseline="0" dirty="0"/>
              <a:t>&gt;quit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38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04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7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07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7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103C-6B7D-45FA-871F-1577CA5D1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52061-51ED-4CEF-A4C1-BCAD007E3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E00C-4D97-41E1-92FC-238D112F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97B4-F45B-42B8-BFFD-F6225518B426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89DA8-5B56-460D-B5CF-77A2F29B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909E3-83EA-44AA-B92F-F64C61B6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3352-7267-4F1E-A81E-13FABFB1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9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FAF8-A7A2-4FB0-919D-121FA6ED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F95A8-44ED-46D5-BE6B-260CD2F45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2279E-4218-46D4-86C8-827926B3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97B4-F45B-42B8-BFFD-F6225518B426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BCC62-BDFB-40EF-B4B8-D778984A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9478E-0A5C-465B-934F-392DE289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3352-7267-4F1E-A81E-13FABFB1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8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3F1D6-5227-4280-8E21-F02CCAAC0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062F5-61E3-4262-BD46-9EE9CB583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4529F-EDAC-4F9E-A756-77B92CE6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97B4-F45B-42B8-BFFD-F6225518B426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BFD9F-5FAA-4896-8228-16E581EB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3C68-4C9F-4DD4-9E7E-8F76FDD8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3352-7267-4F1E-A81E-13FABFB1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5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8E2D-DA45-42A8-8FB3-ADA267DA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28943-6D6A-44F9-843A-5339F69F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D293F-B7B9-4516-AB0C-551869A1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97B4-F45B-42B8-BFFD-F6225518B426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5D1FB-4EE8-4218-9E8C-E120B0E1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AD748-882F-46EA-927F-4729D070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3352-7267-4F1E-A81E-13FABFB1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0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D576-2ADF-412F-ABD8-91324358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F5CE9-6951-4BC4-A6CE-93947B1E8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5605-9F43-4931-B494-3BDC6020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97B4-F45B-42B8-BFFD-F6225518B426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4AB39-904B-4B9D-A130-74E4CB9B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1DDE2-27FB-4666-A397-E37838FC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3352-7267-4F1E-A81E-13FABFB1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3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F5E5-D843-419C-847B-837F3EFC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CB6A-AF63-4AE1-B964-8F7F3ACD1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57995-8CD9-4F1E-AF24-FC3511D63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9FA96-67FD-425C-93E1-97E4EE7D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97B4-F45B-42B8-BFFD-F6225518B426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F2AA7-0D88-4ACF-87F3-4F4AA842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3FE15-205F-4A74-83E0-6CAFDFE0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3352-7267-4F1E-A81E-13FABFB1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1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A043-DF41-468E-9ACC-736E7EBB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C272E-6C6F-4DC1-91F2-52E768719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EC3E3-AD90-4EE7-9C87-7DCF51D06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F9148-9290-4DB6-81CB-6E6045B8E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FFD1D-FD6F-4860-A8C6-2D1D30F44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F3E93-5EA1-43A8-A678-AE1DAAF6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97B4-F45B-42B8-BFFD-F6225518B426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1554F-4F4B-436A-BBB9-019CB522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F3B7A-4AC7-4EDE-B033-D162BD98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3352-7267-4F1E-A81E-13FABFB1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1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E518-7947-4C4A-B2D4-07F122E2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DD047-1838-4542-B356-A9EA0977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97B4-F45B-42B8-BFFD-F6225518B426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49FAF-C207-4935-A616-1FFB6D61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EEB65-2B9F-4855-AE72-56710421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3352-7267-4F1E-A81E-13FABFB1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5ED73-7DED-4CAB-83D3-3D6A32D3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97B4-F45B-42B8-BFFD-F6225518B426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61DAF-3CDC-4102-8999-7A8BD99F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35203-4773-4405-ACC2-77A9543B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3352-7267-4F1E-A81E-13FABFB1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4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41D1-5298-4EAD-B65D-9099C5B2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A7ADF-8D88-48BD-A0BA-EAF6D835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E0DE1-50F0-460A-92C8-4193749F5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F06A6-2B33-4D46-80A0-AED935FE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97B4-F45B-42B8-BFFD-F6225518B426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A8F58-2D2E-4CF4-AFC4-431632E3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72976-6D22-42AC-AFDE-BAA928D1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3352-7267-4F1E-A81E-13FABFB1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C643-84D7-4CE2-A90E-45862AB1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B277D-9A29-4F77-B827-33125D174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3FA52-8C21-448F-B247-B390F6AB3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52B38-4C87-4F13-8A90-DF4BE4EF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97B4-F45B-42B8-BFFD-F6225518B426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BAE3A-5735-4D9C-83A9-C1FBF859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B11FE-256D-4902-8806-16778046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3352-7267-4F1E-A81E-13FABFB1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FD5DC-E259-43F0-BAC2-67584F57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E8C1F-7CFD-4A15-90E5-250FDE9B7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8EC5E-C2A7-4F8E-B9DC-E0480AE12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E97B4-F45B-42B8-BFFD-F6225518B426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0EF60-3504-4F5F-BED7-A772C2EDB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B96DA-7AC6-4FA3-92B3-473496CC5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F3352-7267-4F1E-A81E-13FABFB1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1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Exceptional Control Flow: </a:t>
            </a:r>
            <a:br>
              <a:rPr lang="en-US" sz="3600" dirty="0"/>
            </a:br>
            <a:r>
              <a:rPr lang="en-US" sz="3600" dirty="0"/>
              <a:t>Signals and Nonlocal Jumps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15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Lecture, 8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April , 2019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Spring 2019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34302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1803401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648565" y="6474937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03401" y="3505201"/>
            <a:ext cx="8340725" cy="3276599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51740" y="6477000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5400" y="4086135"/>
            <a:ext cx="4800600" cy="369332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Create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673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1803401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648565" y="6474937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03401" y="4547801"/>
            <a:ext cx="8340725" cy="2233998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51740" y="6477000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40287" y="5203135"/>
            <a:ext cx="4800600" cy="646331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Start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r>
              <a:rPr lang="en-US" dirty="0">
                <a:cs typeface="Courier New" panose="02070309020205020404" pitchFamily="49" charset="0"/>
              </a:rPr>
              <a:t>Remember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dirty="0">
                <a:cs typeface="Courier New" panose="02070309020205020404" pitchFamily="49" charset="0"/>
              </a:rPr>
              <a:t> only returns on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1895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1803401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648565" y="6474937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03401" y="5734050"/>
            <a:ext cx="8340725" cy="1047748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51740" y="6477000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6585" y="5581472"/>
            <a:ext cx="2979391" cy="646331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If running child in foreground, wait until it is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8168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1803401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648565" y="6474937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51740" y="6477000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88610" y="4925815"/>
            <a:ext cx="2979391" cy="923330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If running child in background, print </a:t>
            </a:r>
            <a:r>
              <a:rPr lang="en-US" dirty="0" err="1">
                <a:cs typeface="Courier New" panose="02070309020205020404" pitchFamily="49" charset="0"/>
              </a:rPr>
              <a:t>pid</a:t>
            </a:r>
            <a:r>
              <a:rPr lang="en-US" dirty="0">
                <a:cs typeface="Courier New" panose="02070309020205020404" pitchFamily="49" charset="0"/>
              </a:rPr>
              <a:t> and continue doing other stuff.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7863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1803401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648565" y="6474937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51740" y="6477000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61100" y="5088079"/>
            <a:ext cx="2615951" cy="1384995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Oops.  </a:t>
            </a:r>
            <a:r>
              <a:rPr lang="en-US" sz="2800" i="1" dirty="0">
                <a:latin typeface="Calibri" pitchFamily="34" charset="0"/>
              </a:rPr>
              <a:t>There is a problem with this code.</a:t>
            </a:r>
          </a:p>
        </p:txBody>
      </p:sp>
    </p:spTree>
    <p:extLst>
      <p:ext uri="{BB962C8B-B14F-4D97-AF65-F5344CB8AC3E}">
        <p14:creationId xmlns:p14="http://schemas.microsoft.com/office/powerpoint/2010/main" val="133596367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9450" y="360362"/>
            <a:ext cx="8718550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Problem with Simple Shell Example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9217" y="1220788"/>
            <a:ext cx="8548687" cy="3503612"/>
          </a:xfrm>
          <a:ln/>
        </p:spPr>
        <p:txBody>
          <a:bodyPr vert="horz" lIns="90360" tIns="44280" rIns="90360" bIns="44280" rtlCol="0">
            <a:normAutofit lnSpcReduction="10000"/>
          </a:bodyPr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Our example shell correctly waits for and reaps foreground jobs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what about background jobs?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become zombies when they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never be reaped because shell (typically) will not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create a memory leak that could run the kernel out of memory</a:t>
            </a:r>
          </a:p>
        </p:txBody>
      </p:sp>
    </p:spTree>
    <p:extLst>
      <p:ext uri="{BB962C8B-B14F-4D97-AF65-F5344CB8AC3E}">
        <p14:creationId xmlns:p14="http://schemas.microsoft.com/office/powerpoint/2010/main" val="1935947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74838" y="334295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ECF to the Rescue!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2300" y="1225551"/>
            <a:ext cx="8470900" cy="5224463"/>
          </a:xfrm>
          <a:ln/>
        </p:spPr>
        <p:txBody>
          <a:bodyPr vert="horz" lIns="90360" tIns="44280" rIns="90360" bIns="44280" rtlCol="0">
            <a:normAutofit/>
          </a:bodyPr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Exceptional control flow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kernel will interrupt regular processing to alert us when a background process completes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Unix, the alert mechanism is called a </a:t>
            </a:r>
            <a:r>
              <a:rPr lang="en-GB" b="1" i="1" dirty="0">
                <a:solidFill>
                  <a:srgbClr val="C00000"/>
                </a:solidFill>
              </a:rPr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1135619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/>
              <a:t>Signals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Nonlocal jumps</a:t>
            </a:r>
          </a:p>
        </p:txBody>
      </p:sp>
    </p:spTree>
    <p:extLst>
      <p:ext uri="{BB962C8B-B14F-4D97-AF65-F5344CB8AC3E}">
        <p14:creationId xmlns:p14="http://schemas.microsoft.com/office/powerpoint/2010/main" val="417961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52125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1890714" y="1220788"/>
            <a:ext cx="8396287" cy="2741612"/>
          </a:xfrm>
        </p:spPr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is a small message that notifies a process that an event of some type has occurred in the system</a:t>
            </a:r>
          </a:p>
          <a:p>
            <a:pPr lvl="1"/>
            <a:r>
              <a:rPr lang="en-US" dirty="0"/>
              <a:t>Akin to exceptions and interrupts</a:t>
            </a:r>
          </a:p>
          <a:p>
            <a:pPr lvl="1"/>
            <a:r>
              <a:rPr lang="en-US" dirty="0"/>
              <a:t>Sent from the kernel (sometimes at the request of another process) to a process</a:t>
            </a:r>
          </a:p>
          <a:p>
            <a:pPr lvl="1"/>
            <a:r>
              <a:rPr lang="en-US" dirty="0"/>
              <a:t>Signal type is identified by small integer ID’s (1-30)</a:t>
            </a:r>
          </a:p>
          <a:p>
            <a:pPr lvl="1"/>
            <a:r>
              <a:rPr lang="en-US" dirty="0"/>
              <a:t>Only information in a signal is its ID and the fact that it arrived</a:t>
            </a:r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>
            <p:extLst/>
          </p:nvPr>
        </p:nvGraphicFramePr>
        <p:xfrm>
          <a:off x="2133601" y="4038600"/>
          <a:ext cx="8001000" cy="211226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7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Name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Default Action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Corresponding Event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User typed ctrl-c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Kill program (cannot override or ignore)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Segmentation violation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Timer signal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Ignore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Child stopped or terminated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16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0714" y="1328738"/>
            <a:ext cx="8548687" cy="4691062"/>
          </a:xfrm>
        </p:spPr>
        <p:txBody>
          <a:bodyPr/>
          <a:lstStyle/>
          <a:p>
            <a:r>
              <a:rPr lang="en-US" dirty="0"/>
              <a:t>Kernel </a:t>
            </a:r>
            <a:r>
              <a:rPr lang="en-US" i="1" dirty="0">
                <a:solidFill>
                  <a:srgbClr val="C00000"/>
                </a:solidFill>
              </a:rPr>
              <a:t>sends</a:t>
            </a:r>
            <a:r>
              <a:rPr lang="en-US" dirty="0"/>
              <a:t> (delivers) a signal to a </a:t>
            </a:r>
            <a:r>
              <a:rPr lang="en-US" i="1" dirty="0">
                <a:solidFill>
                  <a:srgbClr val="C00000"/>
                </a:solidFill>
              </a:rPr>
              <a:t>destination process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updating some state in the context of the destination process</a:t>
            </a:r>
          </a:p>
          <a:p>
            <a:endParaRPr lang="en-US" dirty="0"/>
          </a:p>
          <a:p>
            <a:r>
              <a:rPr lang="en-US" dirty="0"/>
              <a:t>Kernel sends a signal for one of the following reasons:</a:t>
            </a:r>
          </a:p>
          <a:p>
            <a:pPr lvl="1"/>
            <a:r>
              <a:rPr lang="en-US" dirty="0"/>
              <a:t>Kernel has detected a system event such as divide-by-zero (SIGFPE) or the termination of a child process (SIGCHLD)</a:t>
            </a:r>
          </a:p>
          <a:p>
            <a:pPr lvl="1"/>
            <a:r>
              <a:rPr lang="en-US" dirty="0"/>
              <a:t>Another process has invoked the </a:t>
            </a:r>
            <a:r>
              <a:rPr lang="en-US" b="1" dirty="0">
                <a:latin typeface="Courier New" pitchFamily="49" charset="0"/>
              </a:rPr>
              <a:t>kill</a:t>
            </a:r>
            <a:r>
              <a:rPr lang="en-US" dirty="0"/>
              <a:t> system call to explicitly request the kernel to send a signal to the destination process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059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Shells</a:t>
            </a:r>
          </a:p>
          <a:p>
            <a:r>
              <a:rPr lang="en-US" dirty="0">
                <a:solidFill>
                  <a:srgbClr val="7F7F7F"/>
                </a:solidFill>
              </a:rPr>
              <a:t>Signals</a:t>
            </a:r>
          </a:p>
          <a:p>
            <a:r>
              <a:rPr lang="en-US" dirty="0">
                <a:solidFill>
                  <a:srgbClr val="7F7F7F"/>
                </a:solidFill>
              </a:rPr>
              <a:t>Nonlocal jumps</a:t>
            </a:r>
          </a:p>
        </p:txBody>
      </p:sp>
    </p:spTree>
    <p:extLst>
      <p:ext uri="{BB962C8B-B14F-4D97-AF65-F5344CB8AC3E}">
        <p14:creationId xmlns:p14="http://schemas.microsoft.com/office/powerpoint/2010/main" val="2700517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52400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762125" y="2714625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619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96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2400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86890" y="4817576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2437" y="125730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240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783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240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783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240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783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41947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59092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771900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94372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711517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7296150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7805650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52400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46803"/>
          </a:xfrm>
        </p:spPr>
        <p:txBody>
          <a:bodyPr>
            <a:normAutofit fontScale="90000"/>
          </a:bodyPr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762125" y="2714625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619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96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2400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86890" y="4856462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2437" y="127259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User level</a:t>
            </a:r>
          </a:p>
        </p:txBody>
      </p:sp>
      <p:sp>
        <p:nvSpPr>
          <p:cNvPr id="9" name="Right Arrow 8"/>
          <p:cNvSpPr/>
          <p:nvPr/>
        </p:nvSpPr>
        <p:spPr bwMode="auto">
          <a:xfrm rot="5233810">
            <a:off x="2227166" y="4570334"/>
            <a:ext cx="2847712" cy="719409"/>
          </a:xfrm>
          <a:prstGeom prst="rightArrow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Sends to C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240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783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240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783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240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783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41947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59092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771900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94372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711517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7296150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563343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524001" y="1197678"/>
            <a:ext cx="9144001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369332"/>
          </a:xfrm>
        </p:spPr>
        <p:txBody>
          <a:bodyPr>
            <a:normAutofit fontScale="90000"/>
          </a:bodyPr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762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619625" y="1276350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96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2400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77425" y="4821793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2437" y="127635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240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783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240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783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240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783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41947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59092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771900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94372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711517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7296150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529013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70448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52400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6555"/>
            <a:ext cx="10515600" cy="758825"/>
          </a:xfrm>
        </p:spPr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762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619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96200" y="3219450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2400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67572" y="4749284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23118" y="1290473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240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783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240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783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240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783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41947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59092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771900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94372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711517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7296150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529013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28" name="Right Arrow 27"/>
          <p:cNvSpPr/>
          <p:nvPr/>
        </p:nvSpPr>
        <p:spPr bwMode="auto">
          <a:xfrm rot="20015907">
            <a:off x="3511299" y="4960168"/>
            <a:ext cx="4593911" cy="719409"/>
          </a:xfrm>
          <a:prstGeom prst="rightArrow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Received by C</a:t>
            </a:r>
          </a:p>
        </p:txBody>
      </p:sp>
    </p:spTree>
    <p:extLst>
      <p:ext uri="{BB962C8B-B14F-4D97-AF65-F5344CB8AC3E}">
        <p14:creationId xmlns:p14="http://schemas.microsoft.com/office/powerpoint/2010/main" val="238381181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524001" y="1197678"/>
            <a:ext cx="9144001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762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619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96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2400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77425" y="4860222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32971" y="1290473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240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783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240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783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240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783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41947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59092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771900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94372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711517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7296150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529013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1404087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3254"/>
            <a:ext cx="10515600" cy="338554"/>
          </a:xfrm>
        </p:spPr>
        <p:txBody>
          <a:bodyPr>
            <a:normAutofit fontScale="90000"/>
          </a:bodyPr>
          <a:lstStyle/>
          <a:p>
            <a:r>
              <a:rPr lang="en-US" dirty="0"/>
              <a:t>Signal Concepts: Receiving a Signal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431807"/>
            <a:ext cx="8366125" cy="6257659"/>
          </a:xfrm>
        </p:spPr>
        <p:txBody>
          <a:bodyPr/>
          <a:lstStyle/>
          <a:p>
            <a:r>
              <a:rPr lang="en-US" dirty="0"/>
              <a:t>A 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</a:p>
          <a:p>
            <a:r>
              <a:rPr lang="en-US" dirty="0"/>
              <a:t>Some possible ways to react: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Ignore</a:t>
            </a:r>
            <a:r>
              <a:rPr lang="en-US" dirty="0"/>
              <a:t> the signal (do nothing)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Terminate</a:t>
            </a:r>
            <a:r>
              <a:rPr lang="en-US" dirty="0"/>
              <a:t> the process (with optional core dump)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Catch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dirty="0"/>
              <a:t>the signal by executing a user-level function called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/>
              <a:t>Akin to a hardware exception handler being called in response to an asynchronous interrupt: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4948238" y="4810118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4954588" y="5414956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5"/>
          <p:cNvSpPr>
            <a:spLocks noChangeShapeType="1"/>
          </p:cNvSpPr>
          <p:nvPr/>
        </p:nvSpPr>
        <p:spPr bwMode="auto">
          <a:xfrm flipH="1">
            <a:off x="7353300" y="5421306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6"/>
          <p:cNvSpPr>
            <a:spLocks noChangeShapeType="1"/>
          </p:cNvSpPr>
          <p:nvPr/>
        </p:nvSpPr>
        <p:spPr bwMode="auto">
          <a:xfrm flipH="1" flipV="1">
            <a:off x="4951414" y="5541956"/>
            <a:ext cx="2352675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Line 97"/>
          <p:cNvSpPr>
            <a:spLocks noChangeShapeType="1"/>
          </p:cNvSpPr>
          <p:nvPr/>
        </p:nvSpPr>
        <p:spPr bwMode="auto">
          <a:xfrm>
            <a:off x="4949826" y="5549893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5137150" y="4813294"/>
            <a:ext cx="1917174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(2) Control passes </a:t>
            </a:r>
          </a:p>
          <a:p>
            <a:r>
              <a:rPr lang="en-US" sz="1600" i="1" dirty="0">
                <a:latin typeface="Helvetica" charset="0"/>
              </a:rPr>
              <a:t>to signal handler </a:t>
            </a:r>
          </a:p>
        </p:txBody>
      </p:sp>
      <p:sp>
        <p:nvSpPr>
          <p:cNvPr id="10" name="Rectangle 99"/>
          <p:cNvSpPr>
            <a:spLocks noChangeArrowheads="1"/>
          </p:cNvSpPr>
          <p:nvPr/>
        </p:nvSpPr>
        <p:spPr bwMode="auto">
          <a:xfrm>
            <a:off x="7423150" y="5397494"/>
            <a:ext cx="149225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(3) Signal  handler runs</a:t>
            </a:r>
          </a:p>
        </p:txBody>
      </p:sp>
      <p:sp>
        <p:nvSpPr>
          <p:cNvPr id="11" name="Rectangle 100"/>
          <p:cNvSpPr>
            <a:spLocks noChangeArrowheads="1"/>
          </p:cNvSpPr>
          <p:nvPr/>
        </p:nvSpPr>
        <p:spPr bwMode="auto">
          <a:xfrm>
            <a:off x="5195888" y="5861043"/>
            <a:ext cx="1800156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(4) Signal handler</a:t>
            </a:r>
          </a:p>
          <a:p>
            <a:r>
              <a:rPr lang="en-US" sz="1600" i="1">
                <a:latin typeface="Helvetica" charset="0"/>
              </a:rPr>
              <a:t>returns to </a:t>
            </a:r>
          </a:p>
          <a:p>
            <a:r>
              <a:rPr lang="en-US" sz="1600" i="1">
                <a:latin typeface="Helvetica" charset="0"/>
              </a:rPr>
              <a:t>next instruction</a:t>
            </a:r>
          </a:p>
        </p:txBody>
      </p:sp>
      <p:sp>
        <p:nvSpPr>
          <p:cNvPr id="12" name="Text Box 101"/>
          <p:cNvSpPr txBox="1">
            <a:spLocks noChangeArrowheads="1"/>
          </p:cNvSpPr>
          <p:nvPr/>
        </p:nvSpPr>
        <p:spPr bwMode="auto">
          <a:xfrm>
            <a:off x="4445000" y="5132381"/>
            <a:ext cx="4764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3" name="Text Box 102"/>
          <p:cNvSpPr txBox="1">
            <a:spLocks noChangeArrowheads="1"/>
          </p:cNvSpPr>
          <p:nvPr/>
        </p:nvSpPr>
        <p:spPr bwMode="auto">
          <a:xfrm>
            <a:off x="4445000" y="5329231"/>
            <a:ext cx="5004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next</a:t>
            </a:r>
            <a:endParaRPr lang="en-US" sz="1600" i="1">
              <a:latin typeface="Helvetica" charset="0"/>
            </a:endParaRPr>
          </a:p>
        </p:txBody>
      </p:sp>
      <p:sp>
        <p:nvSpPr>
          <p:cNvPr id="14" name="Rectangle 105"/>
          <p:cNvSpPr>
            <a:spLocks noChangeArrowheads="1"/>
          </p:cNvSpPr>
          <p:nvPr/>
        </p:nvSpPr>
        <p:spPr bwMode="auto">
          <a:xfrm>
            <a:off x="2489201" y="4787894"/>
            <a:ext cx="1979613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r"/>
            <a:r>
              <a:rPr lang="en-US" sz="1600" i="1" dirty="0">
                <a:latin typeface="Helvetica" charset="0"/>
              </a:rPr>
              <a:t>(1) Signal received by process </a:t>
            </a:r>
          </a:p>
        </p:txBody>
      </p:sp>
    </p:spTree>
    <p:extLst>
      <p:ext uri="{BB962C8B-B14F-4D97-AF65-F5344CB8AC3E}">
        <p14:creationId xmlns:p14="http://schemas.microsoft.com/office/powerpoint/2010/main" val="3352451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435678"/>
            <a:ext cx="89154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Signal Concepts: Pending and Blocked Signals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633538"/>
            <a:ext cx="8548687" cy="46148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signal is </a:t>
            </a:r>
            <a:r>
              <a:rPr lang="en-US" i="1" dirty="0">
                <a:solidFill>
                  <a:srgbClr val="C00000"/>
                </a:solidFill>
              </a:rPr>
              <a:t>pending</a:t>
            </a:r>
            <a:r>
              <a:rPr lang="en-US" dirty="0"/>
              <a:t> if sent but not yet received</a:t>
            </a:r>
          </a:p>
          <a:p>
            <a:pPr lvl="1"/>
            <a:r>
              <a:rPr lang="en-US" dirty="0"/>
              <a:t>There can be at most one pending signal of any particular type</a:t>
            </a:r>
          </a:p>
          <a:p>
            <a:pPr lvl="1"/>
            <a:r>
              <a:rPr lang="en-US" dirty="0"/>
              <a:t>Important: Signals are not queued</a:t>
            </a:r>
          </a:p>
          <a:p>
            <a:pPr lvl="2"/>
            <a:r>
              <a:rPr lang="en-US" dirty="0"/>
              <a:t>If a process has a pending signal of type k, then subsequent signals of type k that are sent to that process are discarded</a:t>
            </a:r>
          </a:p>
          <a:p>
            <a:endParaRPr lang="en-US" dirty="0"/>
          </a:p>
          <a:p>
            <a:r>
              <a:rPr lang="en-US" dirty="0"/>
              <a:t>A process can </a:t>
            </a:r>
            <a:r>
              <a:rPr lang="en-US" i="1" dirty="0">
                <a:solidFill>
                  <a:srgbClr val="C00000"/>
                </a:solidFill>
              </a:rPr>
              <a:t>block</a:t>
            </a:r>
            <a:r>
              <a:rPr lang="en-US" dirty="0"/>
              <a:t> the receipt of certain signals</a:t>
            </a:r>
          </a:p>
          <a:p>
            <a:pPr lvl="1"/>
            <a:r>
              <a:rPr lang="en-US" dirty="0"/>
              <a:t>Blocked signals can be delivered, but will not be received until the signal is unblocked</a:t>
            </a:r>
          </a:p>
          <a:p>
            <a:endParaRPr lang="en-US" dirty="0"/>
          </a:p>
          <a:p>
            <a:r>
              <a:rPr lang="en-US" dirty="0"/>
              <a:t>A pending signal is received at most once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86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Pending/Blocked Bits	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7118" y="1676400"/>
            <a:ext cx="8419883" cy="3700462"/>
          </a:xfrm>
        </p:spPr>
        <p:txBody>
          <a:bodyPr/>
          <a:lstStyle/>
          <a:p>
            <a:r>
              <a:rPr lang="en-US" dirty="0"/>
              <a:t>Kernel maintains </a:t>
            </a:r>
            <a:r>
              <a:rPr lang="en-US" dirty="0">
                <a:latin typeface="Courier New" pitchFamily="49" charset="0"/>
              </a:rPr>
              <a:t>pending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blocked</a:t>
            </a:r>
            <a:r>
              <a:rPr lang="en-US" dirty="0"/>
              <a:t> bit vectors in the context of each process</a:t>
            </a:r>
          </a:p>
          <a:p>
            <a:pPr lvl="1"/>
            <a:r>
              <a:rPr lang="en-US" b="1" dirty="0">
                <a:latin typeface="Courier New" pitchFamily="49" charset="0"/>
              </a:rPr>
              <a:t>pending</a:t>
            </a:r>
            <a:r>
              <a:rPr lang="en-US" dirty="0"/>
              <a:t>: represents the set of pending signals</a:t>
            </a:r>
          </a:p>
          <a:p>
            <a:pPr lvl="2"/>
            <a:r>
              <a:rPr lang="en-US" dirty="0"/>
              <a:t>Kernel sets bit </a:t>
            </a:r>
            <a:r>
              <a:rPr lang="en-US" dirty="0" err="1"/>
              <a:t>k</a:t>
            </a:r>
            <a:r>
              <a:rPr lang="en-US" dirty="0"/>
              <a:t> in </a:t>
            </a:r>
            <a:r>
              <a:rPr lang="en-US" b="1" dirty="0">
                <a:latin typeface="Courier New" pitchFamily="49" charset="0"/>
              </a:rPr>
              <a:t>pending</a:t>
            </a:r>
            <a:r>
              <a:rPr lang="en-US" dirty="0"/>
              <a:t> when a signal of type </a:t>
            </a:r>
            <a:r>
              <a:rPr lang="en-US" dirty="0" err="1"/>
              <a:t>k</a:t>
            </a:r>
            <a:r>
              <a:rPr lang="en-US" dirty="0"/>
              <a:t> is delivered</a:t>
            </a:r>
          </a:p>
          <a:p>
            <a:pPr lvl="2"/>
            <a:r>
              <a:rPr lang="en-US" dirty="0"/>
              <a:t>Kernel clears bit </a:t>
            </a:r>
            <a:r>
              <a:rPr lang="en-US" dirty="0" err="1"/>
              <a:t>k</a:t>
            </a:r>
            <a:r>
              <a:rPr lang="en-US" dirty="0"/>
              <a:t> in </a:t>
            </a:r>
            <a:r>
              <a:rPr lang="en-US" b="1" dirty="0">
                <a:latin typeface="Courier New" pitchFamily="49" charset="0"/>
              </a:rPr>
              <a:t>pending</a:t>
            </a:r>
            <a:r>
              <a:rPr lang="en-US" dirty="0"/>
              <a:t> when a signal of type </a:t>
            </a:r>
            <a:r>
              <a:rPr lang="en-US" dirty="0" err="1"/>
              <a:t>k</a:t>
            </a:r>
            <a:r>
              <a:rPr lang="en-US" dirty="0"/>
              <a:t> is received </a:t>
            </a:r>
          </a:p>
          <a:p>
            <a:pPr lvl="1"/>
            <a:endParaRPr lang="en-US" b="1" dirty="0">
              <a:latin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</a:rPr>
              <a:t>blocked</a:t>
            </a:r>
            <a:r>
              <a:rPr lang="en-US" dirty="0"/>
              <a:t>: represents the set of blocked signals</a:t>
            </a:r>
          </a:p>
          <a:p>
            <a:pPr lvl="2"/>
            <a:r>
              <a:rPr lang="en-US" dirty="0"/>
              <a:t>Can be set and cleared by using the </a:t>
            </a:r>
            <a:r>
              <a:rPr lang="en-US" b="1" dirty="0" err="1">
                <a:latin typeface="Courier New" pitchFamily="49" charset="0"/>
              </a:rPr>
              <a:t>sigprocmask</a:t>
            </a:r>
            <a:r>
              <a:rPr lang="en-US" dirty="0"/>
              <a:t> function</a:t>
            </a:r>
          </a:p>
          <a:p>
            <a:pPr lvl="2"/>
            <a:r>
              <a:rPr lang="en-US" dirty="0"/>
              <a:t>Also referred to as the </a:t>
            </a:r>
            <a:r>
              <a:rPr lang="en-US" i="1" dirty="0"/>
              <a:t>signal mask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96389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52400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762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619625" y="1276350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96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2400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86889" y="4860222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2435" y="127635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240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783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240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783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240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783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41947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59092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771900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94372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7115175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7296150" y="5534026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529013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28" name="Right Arrow 27"/>
          <p:cNvSpPr/>
          <p:nvPr/>
        </p:nvSpPr>
        <p:spPr bwMode="auto">
          <a:xfrm rot="6894845" flipV="1">
            <a:off x="2425998" y="3871558"/>
            <a:ext cx="4422714" cy="719409"/>
          </a:xfrm>
          <a:prstGeom prst="rightArrow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Sends to C</a:t>
            </a:r>
          </a:p>
        </p:txBody>
      </p:sp>
    </p:spTree>
    <p:extLst>
      <p:ext uri="{BB962C8B-B14F-4D97-AF65-F5344CB8AC3E}">
        <p14:creationId xmlns:p14="http://schemas.microsoft.com/office/powerpoint/2010/main" val="122032086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7620000" y="3156388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5334000" y="314779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2608497" y="3147797"/>
            <a:ext cx="2514600" cy="3099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615" y="381000"/>
            <a:ext cx="7592093" cy="762000"/>
          </a:xfrm>
        </p:spPr>
        <p:txBody>
          <a:bodyPr/>
          <a:lstStyle/>
          <a:p>
            <a:r>
              <a:rPr lang="en-US" dirty="0"/>
              <a:t>Sending Signals: Process Groups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7720013" cy="609600"/>
          </a:xfrm>
        </p:spPr>
        <p:txBody>
          <a:bodyPr>
            <a:normAutofit fontScale="92500"/>
          </a:bodyPr>
          <a:lstStyle/>
          <a:p>
            <a:r>
              <a:rPr lang="en-US"/>
              <a:t>Every process belongs to exactly one process group</a:t>
            </a:r>
          </a:p>
        </p:txBody>
      </p:sp>
      <p:sp>
        <p:nvSpPr>
          <p:cNvPr id="551940" name="Oval 4"/>
          <p:cNvSpPr>
            <a:spLocks noChangeAspect="1" noChangeArrowheads="1"/>
          </p:cNvSpPr>
          <p:nvPr/>
        </p:nvSpPr>
        <p:spPr bwMode="auto">
          <a:xfrm>
            <a:off x="3422651" y="3228976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551941" name="Oval 5"/>
          <p:cNvSpPr>
            <a:spLocks noChangeAspect="1" noChangeArrowheads="1"/>
          </p:cNvSpPr>
          <p:nvPr/>
        </p:nvSpPr>
        <p:spPr bwMode="auto">
          <a:xfrm>
            <a:off x="5618163" y="32289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551942" name="Oval 6"/>
          <p:cNvSpPr>
            <a:spLocks noChangeAspect="1" noChangeArrowheads="1"/>
          </p:cNvSpPr>
          <p:nvPr/>
        </p:nvSpPr>
        <p:spPr bwMode="auto">
          <a:xfrm>
            <a:off x="7772400" y="3228976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551943" name="Oval 7"/>
          <p:cNvSpPr>
            <a:spLocks noChangeAspect="1" noChangeArrowheads="1"/>
          </p:cNvSpPr>
          <p:nvPr/>
        </p:nvSpPr>
        <p:spPr bwMode="auto">
          <a:xfrm>
            <a:off x="5622925" y="19050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551944" name="Oval 8"/>
          <p:cNvSpPr>
            <a:spLocks noChangeAspect="1" noChangeArrowheads="1"/>
          </p:cNvSpPr>
          <p:nvPr/>
        </p:nvSpPr>
        <p:spPr bwMode="auto">
          <a:xfrm>
            <a:off x="2863850" y="4414839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5" name="Oval 9"/>
          <p:cNvSpPr>
            <a:spLocks noChangeAspect="1" noChangeArrowheads="1"/>
          </p:cNvSpPr>
          <p:nvPr/>
        </p:nvSpPr>
        <p:spPr bwMode="auto">
          <a:xfrm>
            <a:off x="3989388" y="4414839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6" name="Line 10"/>
          <p:cNvSpPr>
            <a:spLocks noChangeAspect="1" noChangeShapeType="1"/>
          </p:cNvSpPr>
          <p:nvPr/>
        </p:nvSpPr>
        <p:spPr bwMode="auto">
          <a:xfrm flipH="1">
            <a:off x="3430588" y="40513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7" name="Line 11"/>
          <p:cNvSpPr>
            <a:spLocks noChangeAspect="1" noChangeShapeType="1"/>
          </p:cNvSpPr>
          <p:nvPr/>
        </p:nvSpPr>
        <p:spPr bwMode="auto">
          <a:xfrm>
            <a:off x="4210051" y="40481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8" name="Line 12"/>
          <p:cNvSpPr>
            <a:spLocks noChangeAspect="1" noChangeShapeType="1"/>
          </p:cNvSpPr>
          <p:nvPr/>
        </p:nvSpPr>
        <p:spPr bwMode="auto">
          <a:xfrm>
            <a:off x="6118225" y="2667001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9" name="Line 13"/>
          <p:cNvSpPr>
            <a:spLocks noChangeAspect="1" noChangeShapeType="1"/>
          </p:cNvSpPr>
          <p:nvPr/>
        </p:nvSpPr>
        <p:spPr bwMode="auto">
          <a:xfrm flipH="1">
            <a:off x="4292600" y="25749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0" name="Line 14"/>
          <p:cNvSpPr>
            <a:spLocks noChangeAspect="1" noChangeShapeType="1"/>
          </p:cNvSpPr>
          <p:nvPr/>
        </p:nvSpPr>
        <p:spPr bwMode="auto">
          <a:xfrm>
            <a:off x="6492876" y="2535239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1" name="Text Box 15"/>
          <p:cNvSpPr txBox="1">
            <a:spLocks noChangeAspect="1" noChangeArrowheads="1"/>
          </p:cNvSpPr>
          <p:nvPr/>
        </p:nvSpPr>
        <p:spPr bwMode="auto">
          <a:xfrm>
            <a:off x="4821239" y="20701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551953" name="Text Box 17"/>
          <p:cNvSpPr txBox="1">
            <a:spLocks noChangeAspect="1" noChangeArrowheads="1"/>
          </p:cNvSpPr>
          <p:nvPr/>
        </p:nvSpPr>
        <p:spPr bwMode="auto">
          <a:xfrm>
            <a:off x="2608498" y="5663626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20</a:t>
            </a:r>
          </a:p>
        </p:txBody>
      </p:sp>
      <p:sp>
        <p:nvSpPr>
          <p:cNvPr id="551955" name="Text Box 19"/>
          <p:cNvSpPr txBox="1">
            <a:spLocks noChangeAspect="1" noChangeArrowheads="1"/>
          </p:cNvSpPr>
          <p:nvPr/>
        </p:nvSpPr>
        <p:spPr bwMode="auto">
          <a:xfrm>
            <a:off x="5334000" y="4191001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551956" name="Text Box 20"/>
          <p:cNvSpPr txBox="1">
            <a:spLocks noChangeAspect="1" noChangeArrowheads="1"/>
          </p:cNvSpPr>
          <p:nvPr/>
        </p:nvSpPr>
        <p:spPr bwMode="auto">
          <a:xfrm>
            <a:off x="7620000" y="4215826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551958" name="Text Box 22"/>
          <p:cNvSpPr txBox="1">
            <a:spLocks noChangeAspect="1" noChangeArrowheads="1"/>
          </p:cNvSpPr>
          <p:nvPr/>
        </p:nvSpPr>
        <p:spPr bwMode="auto">
          <a:xfrm>
            <a:off x="2622551" y="3365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59" name="Text Box 23"/>
          <p:cNvSpPr txBox="1">
            <a:spLocks noChangeAspect="1" noChangeArrowheads="1"/>
          </p:cNvSpPr>
          <p:nvPr/>
        </p:nvSpPr>
        <p:spPr bwMode="auto">
          <a:xfrm>
            <a:off x="6562726" y="34163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551960" name="Text Box 24"/>
          <p:cNvSpPr txBox="1">
            <a:spLocks noChangeAspect="1" noChangeArrowheads="1"/>
          </p:cNvSpPr>
          <p:nvPr/>
        </p:nvSpPr>
        <p:spPr bwMode="auto">
          <a:xfrm>
            <a:off x="8748930" y="34432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551961" name="Text Box 25"/>
          <p:cNvSpPr txBox="1">
            <a:spLocks noChangeAspect="1" noChangeArrowheads="1"/>
          </p:cNvSpPr>
          <p:nvPr/>
        </p:nvSpPr>
        <p:spPr bwMode="auto">
          <a:xfrm>
            <a:off x="2922589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2" name="Text Box 26"/>
          <p:cNvSpPr txBox="1">
            <a:spLocks noChangeAspect="1" noChangeArrowheads="1"/>
          </p:cNvSpPr>
          <p:nvPr/>
        </p:nvSpPr>
        <p:spPr bwMode="auto">
          <a:xfrm>
            <a:off x="4065589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3" name="Rectangle 27"/>
          <p:cNvSpPr>
            <a:spLocks noChangeArrowheads="1"/>
          </p:cNvSpPr>
          <p:nvPr/>
        </p:nvSpPr>
        <p:spPr bwMode="auto">
          <a:xfrm>
            <a:off x="5257800" y="5070494"/>
            <a:ext cx="4114800" cy="155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b="1" dirty="0" err="1">
                <a:solidFill>
                  <a:schemeClr val="tx2"/>
                </a:solidFill>
                <a:latin typeface="Courier New"/>
                <a:cs typeface="Courier New"/>
              </a:rPr>
              <a:t>getpgrp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()</a:t>
            </a:r>
            <a:b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tx2"/>
                </a:solidFill>
                <a:latin typeface="Calibri" pitchFamily="34" charset="0"/>
              </a:rPr>
              <a:t>Return process group of current process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setpgid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alibri" pitchFamily="34" charset="0"/>
              </a:rPr>
              <a:t>Change process group of a process (see text for details)</a:t>
            </a: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319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Process Hierarchy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44196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44196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2362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54864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32766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3733800" y="4038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5181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charset="0"/>
              </a:rPr>
              <a:t>[0]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6019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5562600" y="2971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52578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5410200" y="51054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4191000" y="51054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3505200" y="2819400"/>
            <a:ext cx="1752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1600200" y="3352800"/>
            <a:ext cx="2133600" cy="76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Daemon</a:t>
            </a:r>
          </a:p>
          <a:p>
            <a:pPr algn="ctr">
              <a:lnSpc>
                <a:spcPct val="100000"/>
              </a:lnSpc>
            </a:pPr>
            <a:r>
              <a:rPr lang="en-US" sz="2000" b="1"/>
              <a:t>e.g. </a:t>
            </a:r>
            <a:r>
              <a:rPr lang="en-US" sz="2000" b="1">
                <a:latin typeface="Courier New" charset="0"/>
              </a:rPr>
              <a:t>httpd</a:t>
            </a: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5181600" y="2438400"/>
            <a:ext cx="1676400" cy="533400"/>
          </a:xfrm>
          <a:prstGeom prst="ellipse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ourier New" charset="0"/>
              </a:rPr>
              <a:t>init [1]</a:t>
            </a: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71628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6438901" y="2959100"/>
            <a:ext cx="402019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7188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80264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6400801" y="3276600"/>
            <a:ext cx="4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 rot="13380000">
            <a:off x="6740566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…</a:t>
            </a: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>
            <a:off x="5105400" y="3416300"/>
            <a:ext cx="2286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9" name="TextBox 28"/>
          <p:cNvSpPr txBox="1"/>
          <p:nvPr/>
        </p:nvSpPr>
        <p:spPr>
          <a:xfrm rot="8700000" flipH="1">
            <a:off x="5331148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…</a:t>
            </a: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7086600" y="3450571"/>
            <a:ext cx="304800" cy="209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7772400" y="5715000"/>
            <a:ext cx="279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Note: you can view the hierarchy using the Linux </a:t>
            </a:r>
            <a:r>
              <a:rPr lang="en-US" dirty="0" err="1">
                <a:latin typeface="Courier New"/>
                <a:cs typeface="Courier New"/>
              </a:rPr>
              <a:t>pstree</a:t>
            </a:r>
            <a:r>
              <a:rPr lang="en-US" dirty="0">
                <a:latin typeface="Calibri" pitchFamily="34" charset="0"/>
              </a:rPr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161334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7869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Sending Signals with </a:t>
            </a:r>
            <a:r>
              <a:rPr lang="en-US" dirty="0">
                <a:latin typeface="Courier New"/>
                <a:cs typeface="Courier New"/>
              </a:rPr>
              <a:t>/bin/kill </a:t>
            </a:r>
            <a:r>
              <a:rPr lang="en-US" dirty="0"/>
              <a:t>Program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220788"/>
            <a:ext cx="3900487" cy="5224462"/>
          </a:xfrm>
        </p:spPr>
        <p:txBody>
          <a:bodyPr/>
          <a:lstStyle/>
          <a:p>
            <a:pPr marL="282575" indent="-282575"/>
            <a:r>
              <a:rPr lang="en-US" dirty="0">
                <a:latin typeface="Courier New" pitchFamily="49" charset="0"/>
              </a:rPr>
              <a:t>/bin/kill </a:t>
            </a:r>
            <a:r>
              <a:rPr lang="en-US" dirty="0"/>
              <a:t>program sends arbitrary signal to a process or process group</a:t>
            </a:r>
          </a:p>
          <a:p>
            <a:pPr marL="282575" lvl="1" indent="-282575"/>
            <a:endParaRPr lang="en-US" dirty="0">
              <a:latin typeface="Courier New" pitchFamily="49" charset="0"/>
            </a:endParaRPr>
          </a:p>
          <a:p>
            <a:pPr marL="282575" indent="-282575"/>
            <a:r>
              <a:rPr lang="en-US" dirty="0"/>
              <a:t>Examples</a:t>
            </a:r>
          </a:p>
          <a:p>
            <a:pPr lvl="1"/>
            <a:r>
              <a:rPr lang="en-US" b="1" dirty="0">
                <a:latin typeface="Courier New" pitchFamily="49" charset="0"/>
              </a:rPr>
              <a:t>/bin/kill –9 24818</a:t>
            </a:r>
            <a:br>
              <a:rPr lang="en-US" b="1" dirty="0">
                <a:latin typeface="Courier New" pitchFamily="49" charset="0"/>
              </a:rPr>
            </a:br>
            <a:r>
              <a:rPr lang="en-US" sz="1800" dirty="0"/>
              <a:t>Send SIGKILL to process 24818</a:t>
            </a:r>
          </a:p>
          <a:p>
            <a:pPr lvl="1"/>
            <a:endParaRPr lang="en-US" b="1" dirty="0">
              <a:latin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</a:rPr>
              <a:t>/bin/kill –9 –24817</a:t>
            </a:r>
            <a:br>
              <a:rPr lang="en-US" b="1" dirty="0">
                <a:latin typeface="Courier New" pitchFamily="49" charset="0"/>
              </a:rPr>
            </a:br>
            <a:r>
              <a:rPr lang="en-US" sz="1800" dirty="0"/>
              <a:t>Send SIGKILL to every process in process group 24817</a:t>
            </a: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5715000" y="1682751"/>
            <a:ext cx="3878586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./forks 16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Child1: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Child2: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=24819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24818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24819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24820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/bin/kill -9 -24817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24823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5715000" y="3429000"/>
            <a:ext cx="3733800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5715000" y="3429001"/>
            <a:ext cx="3733800" cy="5048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12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2" grpId="1" animBg="1"/>
      <p:bldP spid="55399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from the Keyboard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220788"/>
            <a:ext cx="8307387" cy="1293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dirty="0"/>
              <a:t>Typing ctrl-c (ctrl-z) causes the kernel to send a SIGINT (SIGTSTP) to every job in the foreground process group.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SIGINT – default action is to terminate each process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SIGTSTP – default action is to stop (suspend) each process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620000" y="3689788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5334000" y="368119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2608497" y="3681197"/>
            <a:ext cx="2514600" cy="3099375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3422651" y="3762376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31" name="Oval 5"/>
          <p:cNvSpPr>
            <a:spLocks noChangeAspect="1" noChangeArrowheads="1"/>
          </p:cNvSpPr>
          <p:nvPr/>
        </p:nvSpPr>
        <p:spPr bwMode="auto">
          <a:xfrm>
            <a:off x="5618163" y="37623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32" name="Oval 6"/>
          <p:cNvSpPr>
            <a:spLocks noChangeAspect="1" noChangeArrowheads="1"/>
          </p:cNvSpPr>
          <p:nvPr/>
        </p:nvSpPr>
        <p:spPr bwMode="auto">
          <a:xfrm>
            <a:off x="7772400" y="3762376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33" name="Oval 7"/>
          <p:cNvSpPr>
            <a:spLocks noChangeAspect="1" noChangeArrowheads="1"/>
          </p:cNvSpPr>
          <p:nvPr/>
        </p:nvSpPr>
        <p:spPr bwMode="auto">
          <a:xfrm>
            <a:off x="5622925" y="24384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34" name="Oval 8"/>
          <p:cNvSpPr>
            <a:spLocks noChangeAspect="1" noChangeArrowheads="1"/>
          </p:cNvSpPr>
          <p:nvPr/>
        </p:nvSpPr>
        <p:spPr bwMode="auto">
          <a:xfrm>
            <a:off x="2863850" y="4948239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5" name="Oval 9"/>
          <p:cNvSpPr>
            <a:spLocks noChangeAspect="1" noChangeArrowheads="1"/>
          </p:cNvSpPr>
          <p:nvPr/>
        </p:nvSpPr>
        <p:spPr bwMode="auto">
          <a:xfrm>
            <a:off x="3989388" y="4948239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6" name="Line 10"/>
          <p:cNvSpPr>
            <a:spLocks noChangeAspect="1" noChangeShapeType="1"/>
          </p:cNvSpPr>
          <p:nvPr/>
        </p:nvSpPr>
        <p:spPr bwMode="auto">
          <a:xfrm flipH="1">
            <a:off x="3430588" y="45847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Line 11"/>
          <p:cNvSpPr>
            <a:spLocks noChangeAspect="1" noChangeShapeType="1"/>
          </p:cNvSpPr>
          <p:nvPr/>
        </p:nvSpPr>
        <p:spPr bwMode="auto">
          <a:xfrm>
            <a:off x="4210051" y="45815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Line 12"/>
          <p:cNvSpPr>
            <a:spLocks noChangeAspect="1" noChangeShapeType="1"/>
          </p:cNvSpPr>
          <p:nvPr/>
        </p:nvSpPr>
        <p:spPr bwMode="auto">
          <a:xfrm>
            <a:off x="6118225" y="3200401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13"/>
          <p:cNvSpPr>
            <a:spLocks noChangeAspect="1" noChangeShapeType="1"/>
          </p:cNvSpPr>
          <p:nvPr/>
        </p:nvSpPr>
        <p:spPr bwMode="auto">
          <a:xfrm flipH="1">
            <a:off x="4292600" y="31083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14"/>
          <p:cNvSpPr>
            <a:spLocks noChangeAspect="1" noChangeShapeType="1"/>
          </p:cNvSpPr>
          <p:nvPr/>
        </p:nvSpPr>
        <p:spPr bwMode="auto">
          <a:xfrm>
            <a:off x="6492876" y="3068639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5"/>
          <p:cNvSpPr txBox="1">
            <a:spLocks noChangeAspect="1" noChangeArrowheads="1"/>
          </p:cNvSpPr>
          <p:nvPr/>
        </p:nvSpPr>
        <p:spPr bwMode="auto">
          <a:xfrm>
            <a:off x="4821239" y="2603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42" name="Text Box 17"/>
          <p:cNvSpPr txBox="1">
            <a:spLocks noChangeAspect="1" noChangeArrowheads="1"/>
          </p:cNvSpPr>
          <p:nvPr/>
        </p:nvSpPr>
        <p:spPr bwMode="auto">
          <a:xfrm>
            <a:off x="2608498" y="6197026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group 20</a:t>
            </a:r>
          </a:p>
        </p:txBody>
      </p:sp>
      <p:sp>
        <p:nvSpPr>
          <p:cNvPr id="43" name="Text Box 19"/>
          <p:cNvSpPr txBox="1">
            <a:spLocks noChangeAspect="1" noChangeArrowheads="1"/>
          </p:cNvSpPr>
          <p:nvPr/>
        </p:nvSpPr>
        <p:spPr bwMode="auto">
          <a:xfrm>
            <a:off x="5334000" y="4724401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44" name="Text Box 20"/>
          <p:cNvSpPr txBox="1">
            <a:spLocks noChangeAspect="1" noChangeArrowheads="1"/>
          </p:cNvSpPr>
          <p:nvPr/>
        </p:nvSpPr>
        <p:spPr bwMode="auto">
          <a:xfrm>
            <a:off x="7620000" y="4749226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45" name="Text Box 22"/>
          <p:cNvSpPr txBox="1">
            <a:spLocks noChangeAspect="1" noChangeArrowheads="1"/>
          </p:cNvSpPr>
          <p:nvPr/>
        </p:nvSpPr>
        <p:spPr bwMode="auto">
          <a:xfrm>
            <a:off x="2622551" y="38989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6" name="Text Box 23"/>
          <p:cNvSpPr txBox="1">
            <a:spLocks noChangeAspect="1" noChangeArrowheads="1"/>
          </p:cNvSpPr>
          <p:nvPr/>
        </p:nvSpPr>
        <p:spPr bwMode="auto">
          <a:xfrm>
            <a:off x="6562726" y="39497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47" name="Text Box 24"/>
          <p:cNvSpPr txBox="1">
            <a:spLocks noChangeAspect="1" noChangeArrowheads="1"/>
          </p:cNvSpPr>
          <p:nvPr/>
        </p:nvSpPr>
        <p:spPr bwMode="auto">
          <a:xfrm>
            <a:off x="8748930" y="39766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48" name="Text Box 25"/>
          <p:cNvSpPr txBox="1">
            <a:spLocks noChangeAspect="1" noChangeArrowheads="1"/>
          </p:cNvSpPr>
          <p:nvPr/>
        </p:nvSpPr>
        <p:spPr bwMode="auto">
          <a:xfrm>
            <a:off x="2922589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9" name="Text Box 26"/>
          <p:cNvSpPr txBox="1">
            <a:spLocks noChangeAspect="1" noChangeArrowheads="1"/>
          </p:cNvSpPr>
          <p:nvPr/>
        </p:nvSpPr>
        <p:spPr bwMode="auto">
          <a:xfrm>
            <a:off x="4065589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</p:spTree>
    <p:extLst>
      <p:ext uri="{BB962C8B-B14F-4D97-AF65-F5344CB8AC3E}">
        <p14:creationId xmlns:p14="http://schemas.microsoft.com/office/powerpoint/2010/main" val="217405688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</a:t>
            </a:r>
            <a:r>
              <a:rPr lang="en-US">
                <a:latin typeface="Courier New" pitchFamily="49" charset="0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ctrl-z</a:t>
            </a: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1676400" y="1295402"/>
            <a:ext cx="533400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 pitchFamily="49" charset="0"/>
              </a:rPr>
              <a:t>bluefish&gt;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Child: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Parent: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=28107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z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Suspended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28107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28108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28109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fg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c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28110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7162800" y="1207403"/>
            <a:ext cx="3124200" cy="3693319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 dirty="0">
                <a:latin typeface="Calibri" pitchFamily="34" charset="0"/>
              </a:rPr>
              <a:t>STAT (process state) Legend:</a:t>
            </a:r>
          </a:p>
          <a:p>
            <a:pPr algn="l"/>
            <a:endParaRPr lang="en-US" dirty="0">
              <a:latin typeface="Calibri" pitchFamily="34" charset="0"/>
            </a:endParaRPr>
          </a:p>
          <a:p>
            <a:pPr algn="l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First letter:</a:t>
            </a:r>
          </a:p>
          <a:p>
            <a:pPr algn="l"/>
            <a:r>
              <a:rPr lang="en-US" dirty="0">
                <a:latin typeface="Calibri" pitchFamily="34" charset="0"/>
              </a:rPr>
              <a:t>S: sleeping</a:t>
            </a:r>
          </a:p>
          <a:p>
            <a:pPr algn="l"/>
            <a:r>
              <a:rPr lang="en-US" dirty="0">
                <a:latin typeface="Calibri" pitchFamily="34" charset="0"/>
              </a:rPr>
              <a:t>T: stopped</a:t>
            </a:r>
          </a:p>
          <a:p>
            <a:pPr algn="l"/>
            <a:r>
              <a:rPr lang="en-US" dirty="0">
                <a:latin typeface="Calibri" pitchFamily="34" charset="0"/>
              </a:rPr>
              <a:t>R: running</a:t>
            </a:r>
          </a:p>
          <a:p>
            <a:pPr algn="l"/>
            <a:endParaRPr lang="en-US" dirty="0">
              <a:latin typeface="Calibri" pitchFamily="34" charset="0"/>
            </a:endParaRPr>
          </a:p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Second letter:</a:t>
            </a:r>
          </a:p>
          <a:p>
            <a:pPr algn="l"/>
            <a:r>
              <a:rPr lang="en-US" dirty="0">
                <a:latin typeface="Calibri" pitchFamily="34" charset="0"/>
              </a:rPr>
              <a:t>s: session leader</a:t>
            </a:r>
          </a:p>
          <a:p>
            <a:pPr algn="l"/>
            <a:r>
              <a:rPr lang="en-US" dirty="0">
                <a:latin typeface="Calibri" pitchFamily="34" charset="0"/>
              </a:rPr>
              <a:t>+: foreground proc group</a:t>
            </a:r>
          </a:p>
          <a:p>
            <a:pPr algn="l"/>
            <a:endParaRPr lang="en-US" dirty="0">
              <a:latin typeface="Calibri" pitchFamily="34" charset="0"/>
            </a:endParaRPr>
          </a:p>
          <a:p>
            <a:pPr algn="l"/>
            <a:r>
              <a:rPr lang="en-US" dirty="0">
                <a:latin typeface="Calibri" pitchFamily="34" charset="0"/>
              </a:rPr>
              <a:t>See “man </a:t>
            </a:r>
            <a:r>
              <a:rPr lang="en-US" dirty="0" err="1">
                <a:latin typeface="Calibri" pitchFamily="34" charset="0"/>
              </a:rPr>
              <a:t>ps</a:t>
            </a:r>
            <a:r>
              <a:rPr lang="en-US" dirty="0">
                <a:latin typeface="Calibri" pitchFamily="34" charset="0"/>
              </a:rPr>
              <a:t>” for more </a:t>
            </a:r>
          </a:p>
          <a:p>
            <a:pPr algn="l"/>
            <a:r>
              <a:rPr lang="en-US" dirty="0">
                <a:latin typeface="Calibri" pitchFamily="34" charset="0"/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92566133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with </a:t>
            </a:r>
            <a:r>
              <a:rPr lang="en-US">
                <a:latin typeface="Courier New" pitchFamily="49" charset="0"/>
              </a:rPr>
              <a:t>kill</a:t>
            </a:r>
            <a:r>
              <a:rPr lang="en-US"/>
              <a:t> Function</a:t>
            </a: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1981200" y="1197679"/>
            <a:ext cx="7696200" cy="53128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fork12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r-FR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nb-NO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4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4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400" dirty="0">
                <a:solidFill>
                  <a:srgbClr val="000000"/>
                </a:solidFill>
                <a:latin typeface="Courier New"/>
                <a:cs typeface="Courier New"/>
              </a:rPr>
              <a:t>[i] = fork())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Child: Infinite Loop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(1)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"Killing 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process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 %d\n"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[i]);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kill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[i], SIGINT);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da-DK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>
                <a:solidFill>
                  <a:srgbClr val="C1651C"/>
                </a:solidFill>
                <a:latin typeface="Courier New"/>
                <a:cs typeface="Courier New"/>
              </a:rPr>
              <a:t>wpid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(WIFEXITED(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"Child %d 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terminated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 with exit status %d\n"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pl-PL" sz="14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pl-PL" sz="14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pl-PL" sz="1400" dirty="0">
                <a:solidFill>
                  <a:srgbClr val="000000"/>
                </a:solidFill>
                <a:latin typeface="Courier New"/>
                <a:cs typeface="Courier New"/>
              </a:rPr>
              <a:t>, WEXITSTATUS(</a:t>
            </a:r>
            <a:r>
              <a:rPr lang="pl-PL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pl-PL" sz="14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hu-HU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4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"Child %d terminated abnormally\n"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471584" y="6172200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33804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1200150"/>
            <a:ext cx="7896225" cy="1085850"/>
          </a:xfrm>
        </p:spPr>
        <p:txBody>
          <a:bodyPr/>
          <a:lstStyle/>
          <a:p>
            <a:r>
              <a:rPr lang="en-US" dirty="0"/>
              <a:t>Suppose kernel is returning from an exception handler and is ready to pass control to process </a:t>
            </a:r>
            <a:r>
              <a:rPr lang="en-US" i="1" dirty="0" err="1"/>
              <a:t>p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339644" y="44946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39644" y="40692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39644" y="49201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39644" y="36378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39644" y="32124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561666" y="2590800"/>
            <a:ext cx="107593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Process q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84658" y="25908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Process p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4114800" y="32156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4940300" y="25908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642101" y="32766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642101" y="36909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642101" y="41036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624639" y="45402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642101" y="49974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8" name="AutoShape 27"/>
          <p:cNvSpPr>
            <a:spLocks/>
          </p:cNvSpPr>
          <p:nvPr/>
        </p:nvSpPr>
        <p:spPr bwMode="auto">
          <a:xfrm>
            <a:off x="8077200" y="36367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8156575" y="36579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0" name="AutoShape 29"/>
          <p:cNvSpPr>
            <a:spLocks/>
          </p:cNvSpPr>
          <p:nvPr/>
        </p:nvSpPr>
        <p:spPr bwMode="auto">
          <a:xfrm>
            <a:off x="8077200" y="45062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8156575" y="45274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752601" y="3962400"/>
            <a:ext cx="6495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3" name="Down Arrow 22"/>
          <p:cNvSpPr/>
          <p:nvPr/>
        </p:nvSpPr>
        <p:spPr bwMode="auto">
          <a:xfrm>
            <a:off x="2514600" y="31623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4108450" y="49133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5708650" y="40751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>
            <a:stCxn id="11" idx="1"/>
            <a:endCxn id="25" idx="0"/>
          </p:cNvCxnSpPr>
          <p:nvPr/>
        </p:nvCxnSpPr>
        <p:spPr bwMode="auto">
          <a:xfrm rot="16200000" flipH="1">
            <a:off x="4695424" y="30556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25" idx="1"/>
            <a:endCxn id="24" idx="0"/>
          </p:cNvCxnSpPr>
          <p:nvPr/>
        </p:nvCxnSpPr>
        <p:spPr bwMode="auto">
          <a:xfrm rot="16200000" flipH="1" flipV="1">
            <a:off x="4702937" y="39076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Down Arrow 29"/>
          <p:cNvSpPr/>
          <p:nvPr/>
        </p:nvSpPr>
        <p:spPr bwMode="auto">
          <a:xfrm>
            <a:off x="5715000" y="2133600"/>
            <a:ext cx="985838" cy="2057400"/>
          </a:xfrm>
          <a:prstGeom prst="downArrow">
            <a:avLst>
              <a:gd name="adj1" fmla="val 51947"/>
              <a:gd name="adj2" fmla="val 5000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028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1200150"/>
            <a:ext cx="7896225" cy="49720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Suppose kernel is returning from an exception handler and is ready to pass control to process </a:t>
            </a:r>
            <a:r>
              <a:rPr lang="en-US" i="1" dirty="0"/>
              <a:t>p</a:t>
            </a:r>
            <a:endParaRPr lang="en-US" dirty="0"/>
          </a:p>
          <a:p>
            <a:endParaRPr lang="en-US" dirty="0"/>
          </a:p>
          <a:p>
            <a:r>
              <a:rPr lang="en-US" dirty="0"/>
              <a:t>Kernel computes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 pending &amp; ~blocked</a:t>
            </a:r>
          </a:p>
          <a:p>
            <a:pPr lvl="1"/>
            <a:r>
              <a:rPr lang="en-US" dirty="0"/>
              <a:t>The set of pending </a:t>
            </a:r>
            <a:r>
              <a:rPr lang="en-US" dirty="0" err="1"/>
              <a:t>nonblocked</a:t>
            </a:r>
            <a:r>
              <a:rPr lang="en-US" dirty="0"/>
              <a:t> signals for process </a:t>
            </a:r>
            <a:r>
              <a:rPr lang="en-US" i="1" dirty="0"/>
              <a:t>p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endParaRPr lang="en-US" dirty="0"/>
          </a:p>
          <a:p>
            <a:r>
              <a:rPr lang="en-US" dirty="0"/>
              <a:t>If  (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== 0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Pass control to next instruction in the logical flow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Choose least nonzero bit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force process </a:t>
            </a:r>
            <a:r>
              <a:rPr lang="en-US" i="1" dirty="0"/>
              <a:t>p</a:t>
            </a:r>
            <a:r>
              <a:rPr lang="en-US" dirty="0"/>
              <a:t> to </a:t>
            </a:r>
            <a:r>
              <a:rPr lang="en-US" b="1" i="1" dirty="0">
                <a:solidFill>
                  <a:srgbClr val="C00000"/>
                </a:solidFill>
              </a:rPr>
              <a:t>receive</a:t>
            </a:r>
            <a:r>
              <a:rPr lang="en-US" dirty="0"/>
              <a:t> signal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The receipt of the signal triggers some </a:t>
            </a:r>
            <a:r>
              <a:rPr lang="en-US" b="1" i="1" dirty="0">
                <a:solidFill>
                  <a:srgbClr val="C00000"/>
                </a:solidFill>
              </a:rPr>
              <a:t>action</a:t>
            </a:r>
            <a:r>
              <a:rPr lang="en-US" dirty="0"/>
              <a:t> by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Repeat for all nonzero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Pass control to next instruction in logical flow for </a:t>
            </a:r>
            <a:r>
              <a:rPr lang="en-US" i="1" dirty="0"/>
              <a:t>p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96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435678"/>
            <a:ext cx="7592093" cy="762000"/>
          </a:xfrm>
        </p:spPr>
        <p:txBody>
          <a:bodyPr/>
          <a:lstStyle/>
          <a:p>
            <a:r>
              <a:rPr lang="en-US"/>
              <a:t>Default Actions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signal type has a predefined </a:t>
            </a:r>
            <a:r>
              <a:rPr lang="en-US" i="1" dirty="0">
                <a:solidFill>
                  <a:srgbClr val="C00000"/>
                </a:solidFill>
              </a:rPr>
              <a:t>default action</a:t>
            </a:r>
            <a:r>
              <a:rPr lang="en-US" dirty="0"/>
              <a:t>, which is one of:</a:t>
            </a:r>
          </a:p>
          <a:p>
            <a:pPr lvl="1"/>
            <a:r>
              <a:rPr lang="en-US" dirty="0"/>
              <a:t>The process terminates</a:t>
            </a:r>
          </a:p>
          <a:p>
            <a:pPr lvl="1"/>
            <a:r>
              <a:rPr lang="en-US"/>
              <a:t>The </a:t>
            </a:r>
            <a:r>
              <a:rPr lang="en-US" dirty="0"/>
              <a:t>process stops until restarted by a SIGCONT signal</a:t>
            </a:r>
          </a:p>
          <a:p>
            <a:pPr lvl="1"/>
            <a:r>
              <a:rPr lang="en-US" dirty="0"/>
              <a:t>The process ignores the signal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0429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02923" y="435678"/>
            <a:ext cx="7592093" cy="762000"/>
          </a:xfrm>
        </p:spPr>
        <p:txBody>
          <a:bodyPr/>
          <a:lstStyle/>
          <a:p>
            <a:r>
              <a:rPr lang="en-US"/>
              <a:t>Installing Signal Handlers</a:t>
            </a:r>
          </a:p>
        </p:txBody>
      </p:sp>
      <p:sp>
        <p:nvSpPr>
          <p:cNvPr id="560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14514" y="1220788"/>
            <a:ext cx="8701087" cy="52244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signal</a:t>
            </a:r>
            <a:r>
              <a:rPr lang="en-US" dirty="0"/>
              <a:t> function modifies the default action associated with the receipt of signal </a:t>
            </a:r>
            <a:r>
              <a:rPr lang="en-US" dirty="0" err="1">
                <a:latin typeface="Courier New" pitchFamily="49" charset="0"/>
              </a:rPr>
              <a:t>signum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*signal(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signum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*handler)</a:t>
            </a:r>
          </a:p>
          <a:p>
            <a:endParaRPr lang="en-US" dirty="0"/>
          </a:p>
          <a:p>
            <a:r>
              <a:rPr lang="en-US" dirty="0"/>
              <a:t>Different values for </a:t>
            </a:r>
            <a:r>
              <a:rPr lang="en-US" dirty="0">
                <a:latin typeface="Courier New" pitchFamily="49" charset="0"/>
              </a:rPr>
              <a:t>handler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SIG_IGN: ignore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SIG_DFL: revert to the default action on receipt of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/>
          </a:p>
          <a:p>
            <a:pPr lvl="1"/>
            <a:r>
              <a:rPr lang="en-US" dirty="0"/>
              <a:t>Otherwise, </a:t>
            </a:r>
            <a:r>
              <a:rPr lang="en-US" b="1" dirty="0">
                <a:latin typeface="Courier New" pitchFamily="49" charset="0"/>
              </a:rPr>
              <a:t>handler</a:t>
            </a:r>
            <a:r>
              <a:rPr lang="en-US" dirty="0"/>
              <a:t> is the address of a user-level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Called when process receives signal of type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signum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Referred to as </a:t>
            </a:r>
            <a:r>
              <a:rPr lang="en-US" b="1" i="1" dirty="0">
                <a:solidFill>
                  <a:srgbClr val="C00000"/>
                </a:solidFill>
              </a:rPr>
              <a:t>“installing” </a:t>
            </a:r>
            <a:r>
              <a:rPr lang="en-US" dirty="0">
                <a:solidFill>
                  <a:schemeClr val="tx1"/>
                </a:solidFill>
              </a:rPr>
              <a:t>the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Executing handler is called </a:t>
            </a:r>
            <a:r>
              <a:rPr lang="en-US" b="1" i="1" dirty="0">
                <a:solidFill>
                  <a:srgbClr val="C00000"/>
                </a:solidFill>
              </a:rPr>
              <a:t>“catching”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i="1" dirty="0">
                <a:solidFill>
                  <a:srgbClr val="C00000"/>
                </a:solidFill>
              </a:rPr>
              <a:t>“handling” </a:t>
            </a:r>
            <a:r>
              <a:rPr lang="en-US" dirty="0">
                <a:solidFill>
                  <a:schemeClr val="tx1"/>
                </a:solidFill>
              </a:rPr>
              <a:t>the signal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When the handler executes its return statement, control passes back to instruction in the control flow of the process that was interrupted by receipt of the signal</a:t>
            </a:r>
          </a:p>
        </p:txBody>
      </p:sp>
    </p:spTree>
    <p:extLst>
      <p:ext uri="{BB962C8B-B14F-4D97-AF65-F5344CB8AC3E}">
        <p14:creationId xmlns:p14="http://schemas.microsoft.com/office/powerpoint/2010/main" val="3229062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1"/>
            <a:ext cx="5181600" cy="573087"/>
          </a:xfrm>
        </p:spPr>
        <p:txBody>
          <a:bodyPr>
            <a:normAutofit fontScale="90000"/>
          </a:bodyPr>
          <a:lstStyle/>
          <a:p>
            <a:r>
              <a:rPr lang="en-US" dirty="0"/>
              <a:t>Signal Handling Example</a:t>
            </a: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1600200" y="967800"/>
            <a:ext cx="8991600" cy="550920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sigint_handler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BA8C1C"/>
                </a:solidFill>
                <a:latin typeface="Courier New"/>
                <a:cs typeface="Courier New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SIGINT handler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Courier New"/>
                <a:cs typeface="Courier New"/>
              </a:rPr>
              <a:t>"So you think you can stop the bomb with ctrl-c, do you?\n"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sleep(2);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Courier New"/>
                <a:cs typeface="Courier New"/>
              </a:rPr>
              <a:t>"Well..."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600" dirty="0">
                <a:solidFill>
                  <a:srgbClr val="B7898A"/>
                </a:solidFill>
                <a:latin typeface="Courier New"/>
                <a:cs typeface="Courier New"/>
              </a:rPr>
              <a:t>"OK. :-)\n"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o-RO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Install the SIGINT handler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(signal(SIGINT, sigint_handler) == SIG_ERR)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unix_error(</a:t>
            </a:r>
            <a:r>
              <a:rPr lang="ro-RO" sz="1600" dirty="0">
                <a:solidFill>
                  <a:srgbClr val="B7898A"/>
                </a:solidFill>
                <a:latin typeface="Courier New"/>
                <a:cs typeface="Courier New"/>
              </a:rPr>
              <a:t>"signal error"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Wait for the receipt of a signal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pause();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30078" y="6096000"/>
            <a:ext cx="86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  <a:latin typeface="Calibri" pitchFamily="34" charset="0"/>
              </a:rPr>
              <a:t>sigint.c</a:t>
            </a:r>
            <a:endParaRPr lang="en-US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99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435678"/>
            <a:ext cx="7592093" cy="762000"/>
          </a:xfrm>
        </p:spPr>
        <p:txBody>
          <a:bodyPr/>
          <a:lstStyle/>
          <a:p>
            <a:r>
              <a:rPr lang="en-US" sz="3400"/>
              <a:t>Signals Handlers as Concurrent Flows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307388" cy="129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signal handler is a separate logical flow (not process) that runs concurrently with the main program</a:t>
            </a:r>
          </a:p>
          <a:p>
            <a:r>
              <a:rPr lang="en-US" dirty="0"/>
              <a:t>But, this flow exists only until returns to main program</a:t>
            </a:r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4511675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3944939" y="3124201"/>
            <a:ext cx="1284287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 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while (1)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;</a:t>
            </a:r>
          </a:p>
        </p:txBody>
      </p:sp>
      <p:sp>
        <p:nvSpPr>
          <p:cNvPr id="657417" name="Text Box 9"/>
          <p:cNvSpPr txBox="1">
            <a:spLocks noChangeArrowheads="1"/>
          </p:cNvSpPr>
          <p:nvPr/>
        </p:nvSpPr>
        <p:spPr bwMode="auto">
          <a:xfrm>
            <a:off x="5468939" y="3124200"/>
            <a:ext cx="1406525" cy="1314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handler(){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…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6992939" y="3124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657419" name="Line 11"/>
          <p:cNvSpPr>
            <a:spLocks noChangeShapeType="1"/>
          </p:cNvSpPr>
          <p:nvPr/>
        </p:nvSpPr>
        <p:spPr bwMode="auto">
          <a:xfrm>
            <a:off x="6035675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0" name="Line 12"/>
          <p:cNvSpPr>
            <a:spLocks noChangeShapeType="1"/>
          </p:cNvSpPr>
          <p:nvPr/>
        </p:nvSpPr>
        <p:spPr bwMode="auto">
          <a:xfrm>
            <a:off x="7559675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1" name="Line 13"/>
          <p:cNvSpPr>
            <a:spLocks noChangeShapeType="1"/>
          </p:cNvSpPr>
          <p:nvPr/>
        </p:nvSpPr>
        <p:spPr bwMode="auto">
          <a:xfrm>
            <a:off x="4511675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2" name="Line 14"/>
          <p:cNvSpPr>
            <a:spLocks noChangeShapeType="1"/>
          </p:cNvSpPr>
          <p:nvPr/>
        </p:nvSpPr>
        <p:spPr bwMode="auto">
          <a:xfrm>
            <a:off x="7559675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3" name="Line 15"/>
          <p:cNvSpPr>
            <a:spLocks noChangeShapeType="1"/>
          </p:cNvSpPr>
          <p:nvPr/>
        </p:nvSpPr>
        <p:spPr bwMode="auto">
          <a:xfrm>
            <a:off x="4054475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4" name="Line 16"/>
          <p:cNvSpPr>
            <a:spLocks noChangeShapeType="1"/>
          </p:cNvSpPr>
          <p:nvPr/>
        </p:nvSpPr>
        <p:spPr bwMode="auto">
          <a:xfrm>
            <a:off x="4054475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5" name="Line 17"/>
          <p:cNvSpPr>
            <a:spLocks noChangeShapeType="1"/>
          </p:cNvSpPr>
          <p:nvPr/>
        </p:nvSpPr>
        <p:spPr bwMode="auto">
          <a:xfrm>
            <a:off x="4054475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6" name="Line 18"/>
          <p:cNvSpPr>
            <a:spLocks noChangeShapeType="1"/>
          </p:cNvSpPr>
          <p:nvPr/>
        </p:nvSpPr>
        <p:spPr bwMode="auto">
          <a:xfrm>
            <a:off x="4054475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7" name="Line 19"/>
          <p:cNvSpPr>
            <a:spLocks noChangeShapeType="1"/>
          </p:cNvSpPr>
          <p:nvPr/>
        </p:nvSpPr>
        <p:spPr bwMode="auto">
          <a:xfrm>
            <a:off x="4054475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Text Box 1031"/>
          <p:cNvSpPr txBox="1">
            <a:spLocks noChangeArrowheads="1"/>
          </p:cNvSpPr>
          <p:nvPr/>
        </p:nvSpPr>
        <p:spPr bwMode="auto">
          <a:xfrm>
            <a:off x="2514601" y="4796135"/>
            <a:ext cx="81785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0" name="Down Arrow 19"/>
          <p:cNvSpPr/>
          <p:nvPr/>
        </p:nvSpPr>
        <p:spPr bwMode="auto">
          <a:xfrm>
            <a:off x="3256253" y="4419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3889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Programs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5843" y="2434590"/>
            <a:ext cx="8475897" cy="1828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shell</a:t>
            </a:r>
            <a:r>
              <a:rPr lang="en-US" dirty="0"/>
              <a:t> is an application program that runs programs on behalf of the user.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>
                <a:latin typeface="Courier New" pitchFamily="49" charset="0"/>
              </a:rPr>
              <a:t>sh</a:t>
            </a:r>
            <a:r>
              <a:rPr lang="en-US" sz="1800" dirty="0"/>
              <a:t> 			Original Unix shell (Stephen Bourne, AT&amp;T Bell Labs, 1977)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>
                <a:latin typeface="Courier New" pitchFamily="49" charset="0"/>
              </a:rPr>
              <a:t>csh</a:t>
            </a:r>
            <a:r>
              <a:rPr lang="en-US" sz="1800" b="1" dirty="0">
                <a:latin typeface="Courier New" pitchFamily="49" charset="0"/>
              </a:rPr>
              <a:t>/</a:t>
            </a:r>
            <a:r>
              <a:rPr lang="en-US" sz="1800" b="1" dirty="0" err="1">
                <a:latin typeface="Courier New" pitchFamily="49" charset="0"/>
              </a:rPr>
              <a:t>tcsh</a:t>
            </a:r>
            <a:r>
              <a:rPr lang="en-US" sz="1800" dirty="0">
                <a:latin typeface="Courier New" pitchFamily="49" charset="0"/>
              </a:rPr>
              <a:t> 	</a:t>
            </a:r>
            <a:r>
              <a:rPr lang="en-US" sz="1800" dirty="0"/>
              <a:t>BSD Unix C shell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>
                <a:latin typeface="Courier New" pitchFamily="49" charset="0"/>
              </a:rPr>
              <a:t>bash</a:t>
            </a:r>
            <a:r>
              <a:rPr lang="en-US" sz="1800" dirty="0">
                <a:latin typeface="Courier New" pitchFamily="49" charset="0"/>
              </a:rPr>
              <a:t> 			“</a:t>
            </a:r>
            <a:r>
              <a:rPr lang="en-US" sz="1800" dirty="0"/>
              <a:t>Bourne-Again” Shell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/>
              <a:t>(default Linux shell)</a:t>
            </a:r>
          </a:p>
          <a:p>
            <a:pPr>
              <a:tabLst>
                <a:tab pos="1485900" algn="l"/>
              </a:tabLst>
            </a:pPr>
            <a:r>
              <a:rPr lang="en-US" sz="2200" dirty="0"/>
              <a:t>Simple shell</a:t>
            </a:r>
          </a:p>
          <a:p>
            <a:pPr lvl="1">
              <a:tabLst>
                <a:tab pos="1485900" algn="l"/>
              </a:tabLst>
            </a:pPr>
            <a:r>
              <a:rPr lang="en-US" sz="1800" dirty="0"/>
              <a:t>Described in the textbook, starting at p. 753</a:t>
            </a:r>
          </a:p>
          <a:p>
            <a:pPr lvl="1">
              <a:tabLst>
                <a:tab pos="1485900" algn="l"/>
              </a:tabLst>
            </a:pPr>
            <a:r>
              <a:rPr lang="en-US" sz="1800" dirty="0"/>
              <a:t>Implementation of a very elementary shell</a:t>
            </a:r>
          </a:p>
          <a:p>
            <a:pPr lvl="1">
              <a:tabLst>
                <a:tab pos="1485900" algn="l"/>
              </a:tabLst>
            </a:pPr>
            <a:r>
              <a:rPr lang="en-US" sz="1800" dirty="0"/>
              <a:t>Purpose</a:t>
            </a:r>
          </a:p>
          <a:p>
            <a:pPr lvl="2">
              <a:tabLst>
                <a:tab pos="1485900" algn="l"/>
              </a:tabLst>
            </a:pPr>
            <a:r>
              <a:rPr lang="en-US" sz="1800" dirty="0"/>
              <a:t>Understand what happens when you type commands</a:t>
            </a:r>
          </a:p>
          <a:p>
            <a:pPr lvl="2">
              <a:tabLst>
                <a:tab pos="1485900" algn="l"/>
              </a:tabLst>
            </a:pPr>
            <a:r>
              <a:rPr lang="en-US" sz="1800" dirty="0"/>
              <a:t>Understand use and operation of process control operations</a:t>
            </a:r>
          </a:p>
          <a:p>
            <a:pPr lvl="2">
              <a:tabLst>
                <a:tab pos="1485900" algn="l"/>
              </a:tabLst>
            </a:pPr>
            <a:endParaRPr lang="en-US" sz="1800" dirty="0"/>
          </a:p>
          <a:p>
            <a:pPr lvl="2">
              <a:tabLst>
                <a:tab pos="1485900" algn="l"/>
              </a:tabLs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806247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295015" y="472440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295015" y="514985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019" y="609600"/>
            <a:ext cx="7592093" cy="762000"/>
          </a:xfrm>
        </p:spPr>
        <p:txBody>
          <a:bodyPr>
            <a:normAutofit fontScale="90000"/>
          </a:bodyPr>
          <a:lstStyle/>
          <a:p>
            <a:r>
              <a:rPr lang="en-US" sz="3400" dirty="0"/>
              <a:t>Another View of Signal Handlers as Concurrent Flows</a:t>
            </a:r>
          </a:p>
        </p:txBody>
      </p:sp>
      <p:sp>
        <p:nvSpPr>
          <p:cNvPr id="658472" name="Text Box 40"/>
          <p:cNvSpPr txBox="1">
            <a:spLocks noChangeArrowheads="1"/>
          </p:cNvSpPr>
          <p:nvPr/>
        </p:nvSpPr>
        <p:spPr bwMode="auto">
          <a:xfrm>
            <a:off x="2221782" y="2667001"/>
            <a:ext cx="161528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Signal delivered</a:t>
            </a:r>
          </a:p>
          <a:p>
            <a:r>
              <a:rPr lang="en-US" dirty="0">
                <a:latin typeface="Calibri" pitchFamily="34" charset="0"/>
              </a:rPr>
              <a:t>to process A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658473" name="Line 41"/>
          <p:cNvSpPr>
            <a:spLocks noChangeShapeType="1"/>
          </p:cNvSpPr>
          <p:nvPr/>
        </p:nvSpPr>
        <p:spPr bwMode="auto">
          <a:xfrm>
            <a:off x="3886200" y="2851666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8474" name="Text Box 42"/>
          <p:cNvSpPr txBox="1">
            <a:spLocks noChangeArrowheads="1"/>
          </p:cNvSpPr>
          <p:nvPr/>
        </p:nvSpPr>
        <p:spPr bwMode="auto">
          <a:xfrm>
            <a:off x="2305138" y="4132053"/>
            <a:ext cx="153131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Signal received</a:t>
            </a:r>
          </a:p>
          <a:p>
            <a:r>
              <a:rPr lang="en-US" dirty="0">
                <a:latin typeface="Calibri" pitchFamily="34" charset="0"/>
              </a:rPr>
              <a:t>by process A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658475" name="Line 43"/>
          <p:cNvSpPr>
            <a:spLocks noChangeShapeType="1"/>
          </p:cNvSpPr>
          <p:nvPr/>
        </p:nvSpPr>
        <p:spPr bwMode="auto">
          <a:xfrm>
            <a:off x="3886200" y="431671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295015" y="38850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95015" y="34596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295015" y="431051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295015" y="30282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295015" y="2602816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4517037" y="19812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6040029" y="19812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5070171" y="26060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H="1">
            <a:off x="5895671" y="1981200"/>
            <a:ext cx="12700" cy="393192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6996451" y="26670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(main)</a:t>
            </a: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6996452" y="30813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6996451" y="3494088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(main)</a:t>
            </a: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6978990" y="39306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6996452" y="4343400"/>
            <a:ext cx="184274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(handler)</a:t>
            </a:r>
          </a:p>
        </p:txBody>
      </p:sp>
      <p:sp>
        <p:nvSpPr>
          <p:cNvPr id="55" name="AutoShape 27"/>
          <p:cNvSpPr>
            <a:spLocks/>
          </p:cNvSpPr>
          <p:nvPr/>
        </p:nvSpPr>
        <p:spPr bwMode="auto">
          <a:xfrm>
            <a:off x="9032571" y="30271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9111946" y="30483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AutoShape 29"/>
          <p:cNvSpPr>
            <a:spLocks/>
          </p:cNvSpPr>
          <p:nvPr/>
        </p:nvSpPr>
        <p:spPr bwMode="auto">
          <a:xfrm>
            <a:off x="9032571" y="38966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9111946" y="39178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H="1">
            <a:off x="5063821" y="4303776"/>
            <a:ext cx="0" cy="4206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 flipH="1">
            <a:off x="6664021" y="34655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1" name="Straight Arrow Connector 60"/>
          <p:cNvCxnSpPr>
            <a:stCxn id="48" idx="1"/>
            <a:endCxn id="60" idx="0"/>
          </p:cNvCxnSpPr>
          <p:nvPr/>
        </p:nvCxnSpPr>
        <p:spPr bwMode="auto">
          <a:xfrm rot="16200000" flipH="1">
            <a:off x="5647620" y="2449175"/>
            <a:ext cx="438952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stCxn id="60" idx="1"/>
            <a:endCxn id="59" idx="0"/>
          </p:cNvCxnSpPr>
          <p:nvPr/>
        </p:nvCxnSpPr>
        <p:spPr bwMode="auto">
          <a:xfrm rot="16200000" flipH="1" flipV="1">
            <a:off x="5655133" y="3294888"/>
            <a:ext cx="417576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" name="Line 6"/>
          <p:cNvSpPr>
            <a:spLocks noChangeShapeType="1"/>
          </p:cNvSpPr>
          <p:nvPr/>
        </p:nvSpPr>
        <p:spPr bwMode="auto">
          <a:xfrm flipH="1">
            <a:off x="5062270" y="47244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5062270" y="51419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6981542" y="4766846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6998684" y="51816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(main)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4654740" y="2709446"/>
            <a:ext cx="3744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curr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4648200" y="5071646"/>
            <a:ext cx="39799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next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5029200" y="2977086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5013960" y="5122652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1916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Signal Handlers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619125"/>
          </a:xfrm>
        </p:spPr>
        <p:txBody>
          <a:bodyPr/>
          <a:lstStyle/>
          <a:p>
            <a:r>
              <a:rPr lang="en-US" dirty="0"/>
              <a:t>Handlers can be interrupted by other handlers</a:t>
            </a:r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4368290" y="28225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4374640" y="34274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6"/>
          <p:cNvSpPr>
            <a:spLocks noChangeShapeType="1"/>
          </p:cNvSpPr>
          <p:nvPr/>
        </p:nvSpPr>
        <p:spPr bwMode="auto">
          <a:xfrm flipH="1" flipV="1">
            <a:off x="6722533" y="4116925"/>
            <a:ext cx="2355340" cy="5317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7"/>
          <p:cNvSpPr>
            <a:spLocks noChangeShapeType="1"/>
          </p:cNvSpPr>
          <p:nvPr/>
        </p:nvSpPr>
        <p:spPr bwMode="auto">
          <a:xfrm>
            <a:off x="4369878" y="4108440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4557202" y="2825741"/>
            <a:ext cx="2051032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(2) Control passes to handler S</a:t>
            </a:r>
          </a:p>
        </p:txBody>
      </p:sp>
      <p:sp>
        <p:nvSpPr>
          <p:cNvPr id="9" name="Rectangle 99"/>
          <p:cNvSpPr>
            <a:spLocks noChangeArrowheads="1"/>
          </p:cNvSpPr>
          <p:nvPr/>
        </p:nvSpPr>
        <p:spPr bwMode="auto">
          <a:xfrm>
            <a:off x="3541190" y="2286001"/>
            <a:ext cx="1644643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 Main program</a:t>
            </a:r>
          </a:p>
        </p:txBody>
      </p:sp>
      <p:sp>
        <p:nvSpPr>
          <p:cNvPr id="10" name="Rectangle 100"/>
          <p:cNvSpPr>
            <a:spLocks noChangeArrowheads="1"/>
          </p:cNvSpPr>
          <p:nvPr/>
        </p:nvSpPr>
        <p:spPr bwMode="auto">
          <a:xfrm>
            <a:off x="7136346" y="4571994"/>
            <a:ext cx="1478488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(5) Handler T</a:t>
            </a:r>
          </a:p>
          <a:p>
            <a:r>
              <a:rPr lang="en-US" sz="1600" i="1" dirty="0">
                <a:latin typeface="Helvetica" charset="0"/>
              </a:rPr>
              <a:t>returns to handler S</a:t>
            </a:r>
          </a:p>
        </p:txBody>
      </p:sp>
      <p:sp>
        <p:nvSpPr>
          <p:cNvPr id="11" name="Text Box 101"/>
          <p:cNvSpPr txBox="1">
            <a:spLocks noChangeArrowheads="1"/>
          </p:cNvSpPr>
          <p:nvPr/>
        </p:nvSpPr>
        <p:spPr bwMode="auto">
          <a:xfrm>
            <a:off x="3865052" y="3144828"/>
            <a:ext cx="4764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2" name="Text Box 102"/>
          <p:cNvSpPr txBox="1">
            <a:spLocks noChangeArrowheads="1"/>
          </p:cNvSpPr>
          <p:nvPr/>
        </p:nvSpPr>
        <p:spPr bwMode="auto">
          <a:xfrm>
            <a:off x="3865052" y="3849678"/>
            <a:ext cx="5004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 dirty="0" err="1">
                <a:latin typeface="Helvetica" charset="0"/>
              </a:rPr>
              <a:t>I</a:t>
            </a:r>
            <a:r>
              <a:rPr lang="en-US" sz="1600" i="1" baseline="-25000" dirty="0" err="1">
                <a:latin typeface="Helvetica" charset="0"/>
              </a:rPr>
              <a:t>next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3" name="Rectangle 105"/>
          <p:cNvSpPr>
            <a:spLocks noChangeArrowheads="1"/>
          </p:cNvSpPr>
          <p:nvPr/>
        </p:nvSpPr>
        <p:spPr bwMode="auto">
          <a:xfrm>
            <a:off x="1960034" y="3105158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(1) Program catches signal s</a:t>
            </a:r>
          </a:p>
        </p:txBody>
      </p:sp>
      <p:sp>
        <p:nvSpPr>
          <p:cNvPr id="14" name="Rectangle 99"/>
          <p:cNvSpPr>
            <a:spLocks noChangeArrowheads="1"/>
          </p:cNvSpPr>
          <p:nvPr/>
        </p:nvSpPr>
        <p:spPr bwMode="auto">
          <a:xfrm>
            <a:off x="6119290" y="2286001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 Handler S</a:t>
            </a:r>
          </a:p>
        </p:txBody>
      </p:sp>
      <p:sp>
        <p:nvSpPr>
          <p:cNvPr id="15" name="Rectangle 99"/>
          <p:cNvSpPr>
            <a:spLocks noChangeArrowheads="1"/>
          </p:cNvSpPr>
          <p:nvPr/>
        </p:nvSpPr>
        <p:spPr bwMode="auto">
          <a:xfrm>
            <a:off x="8473024" y="2286001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 Handler T</a:t>
            </a:r>
          </a:p>
        </p:txBody>
      </p:sp>
      <p:sp>
        <p:nvSpPr>
          <p:cNvPr id="16" name="Rectangle 105"/>
          <p:cNvSpPr>
            <a:spLocks noChangeArrowheads="1"/>
          </p:cNvSpPr>
          <p:nvPr/>
        </p:nvSpPr>
        <p:spPr bwMode="auto">
          <a:xfrm>
            <a:off x="4893734" y="3600458"/>
            <a:ext cx="185420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(3) Program catches signal t</a:t>
            </a:r>
          </a:p>
        </p:txBody>
      </p:sp>
      <p:sp>
        <p:nvSpPr>
          <p:cNvPr id="17" name="Line 93"/>
          <p:cNvSpPr>
            <a:spLocks noChangeShapeType="1"/>
          </p:cNvSpPr>
          <p:nvPr/>
        </p:nvSpPr>
        <p:spPr bwMode="auto">
          <a:xfrm>
            <a:off x="6755890" y="34321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8" name="Line 94"/>
          <p:cNvSpPr>
            <a:spLocks noChangeShapeType="1"/>
          </p:cNvSpPr>
          <p:nvPr/>
        </p:nvSpPr>
        <p:spPr bwMode="auto">
          <a:xfrm>
            <a:off x="6749540" y="40243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Rectangle 98"/>
          <p:cNvSpPr>
            <a:spLocks noChangeArrowheads="1"/>
          </p:cNvSpPr>
          <p:nvPr/>
        </p:nvSpPr>
        <p:spPr bwMode="auto">
          <a:xfrm>
            <a:off x="6881302" y="3409941"/>
            <a:ext cx="211453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(4)  Control passes to handler T</a:t>
            </a:r>
          </a:p>
        </p:txBody>
      </p:sp>
      <p:sp>
        <p:nvSpPr>
          <p:cNvPr id="20" name="Line 93"/>
          <p:cNvSpPr>
            <a:spLocks noChangeShapeType="1"/>
          </p:cNvSpPr>
          <p:nvPr/>
        </p:nvSpPr>
        <p:spPr bwMode="auto">
          <a:xfrm>
            <a:off x="9130790" y="4079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1" name="Line 93"/>
          <p:cNvSpPr>
            <a:spLocks noChangeShapeType="1"/>
          </p:cNvSpPr>
          <p:nvPr/>
        </p:nvSpPr>
        <p:spPr bwMode="auto">
          <a:xfrm>
            <a:off x="6755890" y="4206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2" name="Line 96"/>
          <p:cNvSpPr>
            <a:spLocks noChangeShapeType="1"/>
          </p:cNvSpPr>
          <p:nvPr/>
        </p:nvSpPr>
        <p:spPr bwMode="auto">
          <a:xfrm flipH="1" flipV="1">
            <a:off x="4360333" y="4040724"/>
            <a:ext cx="2342640" cy="709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3" name="Rectangle 100"/>
          <p:cNvSpPr>
            <a:spLocks noChangeArrowheads="1"/>
          </p:cNvSpPr>
          <p:nvPr/>
        </p:nvSpPr>
        <p:spPr bwMode="auto">
          <a:xfrm>
            <a:off x="5053546" y="4698994"/>
            <a:ext cx="1478488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(6) Handler S</a:t>
            </a:r>
          </a:p>
          <a:p>
            <a:r>
              <a:rPr lang="en-US" sz="1600" i="1" dirty="0">
                <a:latin typeface="Helvetica" charset="0"/>
              </a:rPr>
              <a:t>returns to main program</a:t>
            </a:r>
          </a:p>
        </p:txBody>
      </p:sp>
      <p:sp>
        <p:nvSpPr>
          <p:cNvPr id="24" name="Rectangle 105"/>
          <p:cNvSpPr>
            <a:spLocks noChangeArrowheads="1"/>
          </p:cNvSpPr>
          <p:nvPr/>
        </p:nvSpPr>
        <p:spPr bwMode="auto">
          <a:xfrm>
            <a:off x="1960034" y="3930658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(7) Main program resumes </a:t>
            </a:r>
          </a:p>
        </p:txBody>
      </p:sp>
    </p:spTree>
    <p:extLst>
      <p:ext uri="{BB962C8B-B14F-4D97-AF65-F5344CB8AC3E}">
        <p14:creationId xmlns:p14="http://schemas.microsoft.com/office/powerpoint/2010/main" val="3944592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and Unblocking Signals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Implicit blocking mechanism	</a:t>
            </a:r>
          </a:p>
          <a:p>
            <a:pPr lvl="1"/>
            <a:r>
              <a:rPr lang="en-US" dirty="0"/>
              <a:t>Kernel blocks any pending signals of type currently being handled. </a:t>
            </a:r>
          </a:p>
          <a:p>
            <a:pPr lvl="1"/>
            <a:r>
              <a:rPr lang="en-US" dirty="0"/>
              <a:t>E.g., A SIGINT handler can’t be interrupted by another SIGINT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Explicit blocking and unblocking mechanism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sigprocmask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function</a:t>
            </a:r>
          </a:p>
          <a:p>
            <a:pPr lvl="1"/>
            <a:endParaRPr lang="en-US" dirty="0"/>
          </a:p>
          <a:p>
            <a:r>
              <a:rPr lang="en-US" dirty="0"/>
              <a:t>Supporting functions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sigemptyset</a:t>
            </a:r>
            <a:r>
              <a:rPr lang="en-US" dirty="0"/>
              <a:t> – Create empty set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sigfillset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– Add every signal number to set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sigaddset</a:t>
            </a:r>
            <a:r>
              <a:rPr lang="en-US" dirty="0"/>
              <a:t> – Add signal number to set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sigdelset</a:t>
            </a:r>
            <a:r>
              <a:rPr lang="en-US" dirty="0"/>
              <a:t> – Delete signal number from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5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9" y="435678"/>
            <a:ext cx="61199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Temporarily Blocking Signals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81200" y="1828801"/>
            <a:ext cx="81534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(&amp;mask, SIGINT);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Block SIGINT and save previous blocked set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/* Code region that will not be interrupted by SIGINT */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Restore previous blocked set, unblocking SIGINT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2037666" y="3448736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6987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Signal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1" y="1362075"/>
            <a:ext cx="7896225" cy="4972050"/>
          </a:xfrm>
        </p:spPr>
        <p:txBody>
          <a:bodyPr/>
          <a:lstStyle/>
          <a:p>
            <a:r>
              <a:rPr lang="en-US" dirty="0"/>
              <a:t>Handlers are tricky because they are concurrent with main program and share the same global data structures.</a:t>
            </a:r>
          </a:p>
          <a:p>
            <a:pPr lvl="1"/>
            <a:r>
              <a:rPr lang="en-US" dirty="0"/>
              <a:t>Shared data structures can become corrupted.</a:t>
            </a:r>
          </a:p>
          <a:p>
            <a:pPr lvl="1"/>
            <a:endParaRPr lang="en-US" dirty="0"/>
          </a:p>
          <a:p>
            <a:r>
              <a:rPr lang="en-US" dirty="0"/>
              <a:t>We’ll explore concurrency issues later in the term.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now here are some guidelines to help you avoid trouble. </a:t>
            </a:r>
          </a:p>
        </p:txBody>
      </p:sp>
    </p:spTree>
    <p:extLst>
      <p:ext uri="{BB962C8B-B14F-4D97-AF65-F5344CB8AC3E}">
        <p14:creationId xmlns:p14="http://schemas.microsoft.com/office/powerpoint/2010/main" val="1861070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9" y="304800"/>
            <a:ext cx="7592093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Guidelines for Writing Safe Handlers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219201"/>
            <a:ext cx="8442325" cy="52673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G0: Keep your handlers as simple as possible</a:t>
            </a:r>
          </a:p>
          <a:p>
            <a:pPr lvl="1"/>
            <a:r>
              <a:rPr lang="en-US" dirty="0"/>
              <a:t>e.g., Set a global flag and return</a:t>
            </a:r>
          </a:p>
          <a:p>
            <a:r>
              <a:rPr lang="en-US" dirty="0"/>
              <a:t>G1: Call only </a:t>
            </a:r>
            <a:r>
              <a:rPr lang="en-US" dirty="0" err="1"/>
              <a:t>async</a:t>
            </a:r>
            <a:r>
              <a:rPr lang="en-US" dirty="0"/>
              <a:t>-signal-safe functions in your handlers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sprintf</a:t>
            </a:r>
            <a:r>
              <a:rPr lang="en-US" dirty="0"/>
              <a:t>, 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/>
              <a:t>, and </a:t>
            </a:r>
            <a:r>
              <a:rPr lang="en-US" dirty="0">
                <a:latin typeface="Courier New"/>
                <a:cs typeface="Courier New"/>
              </a:rPr>
              <a:t>exit</a:t>
            </a:r>
            <a:r>
              <a:rPr lang="en-US" dirty="0"/>
              <a:t> are not safe!</a:t>
            </a:r>
          </a:p>
          <a:p>
            <a:r>
              <a:rPr lang="en-US" dirty="0"/>
              <a:t>G2: Save and restore </a:t>
            </a:r>
            <a:r>
              <a:rPr lang="en-US" dirty="0" err="1">
                <a:latin typeface="Courier New"/>
                <a:cs typeface="Courier New"/>
              </a:rPr>
              <a:t>errno</a:t>
            </a:r>
            <a:r>
              <a:rPr lang="en-US" dirty="0"/>
              <a:t> on entry and exit</a:t>
            </a:r>
          </a:p>
          <a:p>
            <a:pPr lvl="1"/>
            <a:r>
              <a:rPr lang="en-US" dirty="0"/>
              <a:t>So that other handlers don’t overwrite your value of </a:t>
            </a:r>
            <a:r>
              <a:rPr lang="en-US" dirty="0" err="1">
                <a:latin typeface="Courier New"/>
                <a:cs typeface="Courier New"/>
              </a:rPr>
              <a:t>errno</a:t>
            </a:r>
            <a:r>
              <a:rPr lang="en-US" dirty="0"/>
              <a:t>	</a:t>
            </a:r>
          </a:p>
          <a:p>
            <a:r>
              <a:rPr lang="en-US" dirty="0"/>
              <a:t>G3: Protect accesses to shared data structures by temporarily blocking all signals. </a:t>
            </a:r>
          </a:p>
          <a:p>
            <a:pPr lvl="1"/>
            <a:r>
              <a:rPr lang="en-US" dirty="0"/>
              <a:t>To prevent possible corruption</a:t>
            </a:r>
          </a:p>
          <a:p>
            <a:r>
              <a:rPr lang="en-US" dirty="0"/>
              <a:t>G4: Declare global variables as </a:t>
            </a:r>
            <a:r>
              <a:rPr lang="en-US" dirty="0">
                <a:latin typeface="Courier New"/>
                <a:cs typeface="Courier New"/>
              </a:rPr>
              <a:t>volatile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To prevent compiler from storing them in a register</a:t>
            </a:r>
          </a:p>
          <a:p>
            <a:r>
              <a:rPr lang="en-US" dirty="0">
                <a:latin typeface="+mn-lt"/>
                <a:cs typeface="Courier New"/>
              </a:rPr>
              <a:t>G5: Declare global flags as </a:t>
            </a:r>
            <a:r>
              <a:rPr lang="en-US" dirty="0">
                <a:latin typeface="Courier New"/>
                <a:cs typeface="Courier New"/>
              </a:rPr>
              <a:t>volatile </a:t>
            </a:r>
            <a:r>
              <a:rPr lang="en-US" dirty="0" err="1">
                <a:latin typeface="Courier New"/>
                <a:cs typeface="Courier New"/>
              </a:rPr>
              <a:t>sig_atomic_t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i="1" dirty="0">
                <a:latin typeface="+mn-lt"/>
                <a:cs typeface="Courier New"/>
              </a:rPr>
              <a:t>flag</a:t>
            </a:r>
            <a:r>
              <a:rPr lang="en-US" dirty="0">
                <a:latin typeface="+mn-lt"/>
                <a:cs typeface="Courier New"/>
              </a:rPr>
              <a:t>: variable that is only read or written (e.g. flag = 1, not flag++)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Flag declared this way does not need to be protected  like other </a:t>
            </a:r>
            <a:r>
              <a:rPr lang="en-US" dirty="0" err="1">
                <a:latin typeface="+mn-lt"/>
                <a:cs typeface="Courier New"/>
              </a:rPr>
              <a:t>globals</a:t>
            </a:r>
            <a:endParaRPr lang="en-US" dirty="0">
              <a:latin typeface="+mn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51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-Signal-Safety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8670925" cy="37433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Function is </a:t>
            </a:r>
            <a:r>
              <a:rPr lang="en-US" i="1" dirty="0" err="1">
                <a:solidFill>
                  <a:srgbClr val="990000"/>
                </a:solidFill>
                <a:latin typeface="Calibri"/>
                <a:cs typeface="Calibri"/>
              </a:rPr>
              <a:t>async</a:t>
            </a:r>
            <a:r>
              <a:rPr lang="en-US" i="1" dirty="0">
                <a:solidFill>
                  <a:srgbClr val="990000"/>
                </a:solidFill>
                <a:latin typeface="Calibri"/>
                <a:cs typeface="Calibri"/>
              </a:rPr>
              <a:t>-signal-safe </a:t>
            </a:r>
            <a:r>
              <a:rPr lang="en-US" dirty="0">
                <a:latin typeface="Calibri"/>
                <a:cs typeface="Calibri"/>
              </a:rPr>
              <a:t>if either reentrant (e.g., all variables stored on stack frame, CS:APP3e 12.7.2) or non-interruptible by signals.</a:t>
            </a:r>
          </a:p>
          <a:p>
            <a:r>
              <a:rPr lang="en-US" dirty="0" err="1">
                <a:latin typeface="Calibri"/>
                <a:cs typeface="Calibri"/>
              </a:rPr>
              <a:t>Posix</a:t>
            </a:r>
            <a:r>
              <a:rPr lang="en-US" dirty="0">
                <a:latin typeface="Calibri"/>
                <a:cs typeface="Calibri"/>
              </a:rPr>
              <a:t> guarantees 117 functions to be </a:t>
            </a:r>
            <a:r>
              <a:rPr lang="en-US" dirty="0" err="1">
                <a:latin typeface="Calibri"/>
                <a:cs typeface="Calibri"/>
              </a:rPr>
              <a:t>async</a:t>
            </a:r>
            <a:r>
              <a:rPr lang="en-US" dirty="0">
                <a:latin typeface="Calibri"/>
                <a:cs typeface="Calibri"/>
              </a:rPr>
              <a:t>-signal-safe 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Source: “</a:t>
            </a:r>
            <a:r>
              <a:rPr lang="en-US" dirty="0">
                <a:latin typeface="Courier New"/>
                <a:cs typeface="Courier New"/>
              </a:rPr>
              <a:t>man 7 signal</a:t>
            </a:r>
            <a:r>
              <a:rPr lang="en-US" dirty="0">
                <a:latin typeface="Calibri"/>
                <a:cs typeface="Calibri"/>
              </a:rPr>
              <a:t>”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Popular functions on the list: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_exit, write, wait,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r>
              <a:rPr lang="en-US" dirty="0">
                <a:latin typeface="Courier New"/>
                <a:cs typeface="Courier New"/>
              </a:rPr>
              <a:t>, sleep, kill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Popular functions that are </a:t>
            </a:r>
            <a:r>
              <a:rPr lang="en-US" b="1" dirty="0">
                <a:solidFill>
                  <a:srgbClr val="FF0000"/>
                </a:solidFill>
                <a:latin typeface="+mn-lt"/>
                <a:cs typeface="Courier New"/>
              </a:rPr>
              <a:t>not</a:t>
            </a:r>
            <a:r>
              <a:rPr lang="en-US" dirty="0">
                <a:latin typeface="+mn-lt"/>
                <a:cs typeface="Courier New"/>
              </a:rPr>
              <a:t> on the list: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+mn-lt"/>
                <a:cs typeface="Courier New"/>
              </a:rPr>
              <a:t>,  </a:t>
            </a:r>
            <a:r>
              <a:rPr lang="en-US" dirty="0" err="1">
                <a:latin typeface="Courier New"/>
                <a:cs typeface="Courier New"/>
              </a:rPr>
              <a:t>sprintf</a:t>
            </a:r>
            <a:r>
              <a:rPr lang="en-US" dirty="0">
                <a:latin typeface="+mn-lt"/>
                <a:cs typeface="Courier New"/>
              </a:rPr>
              <a:t>,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>
                <a:latin typeface="Courier New"/>
                <a:cs typeface="Courier New"/>
              </a:rPr>
              <a:t>, exit 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Unfortunate fact: </a:t>
            </a:r>
            <a:r>
              <a:rPr lang="en-US" dirty="0">
                <a:latin typeface="Courier New"/>
                <a:cs typeface="Courier New"/>
              </a:rPr>
              <a:t>write</a:t>
            </a:r>
            <a:r>
              <a:rPr lang="en-US" dirty="0">
                <a:latin typeface="Calibri"/>
                <a:cs typeface="Calibri"/>
              </a:rPr>
              <a:t> is the only </a:t>
            </a:r>
            <a:r>
              <a:rPr lang="en-US" dirty="0" err="1">
                <a:latin typeface="Calibri"/>
                <a:cs typeface="Calibri"/>
              </a:rPr>
              <a:t>async</a:t>
            </a:r>
            <a:r>
              <a:rPr lang="en-US" dirty="0">
                <a:latin typeface="Calibri"/>
                <a:cs typeface="Calibri"/>
              </a:rPr>
              <a:t>-signal-safe output function</a:t>
            </a:r>
          </a:p>
        </p:txBody>
      </p:sp>
    </p:spTree>
    <p:extLst>
      <p:ext uri="{BB962C8B-B14F-4D97-AF65-F5344CB8AC3E}">
        <p14:creationId xmlns:p14="http://schemas.microsoft.com/office/powerpoint/2010/main" val="109708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1773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Safely Generating Formatted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5" y="1143000"/>
            <a:ext cx="8345006" cy="2057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the reentrant SIO (Safe I/O library) from </a:t>
            </a:r>
            <a:r>
              <a:rPr lang="en-US" dirty="0" err="1">
                <a:latin typeface="Courier New"/>
                <a:cs typeface="Courier New"/>
              </a:rPr>
              <a:t>csapp.c</a:t>
            </a:r>
            <a:r>
              <a:rPr lang="en-US" dirty="0"/>
              <a:t> in your handlers.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ssize_t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sio_puts</a:t>
            </a:r>
            <a:r>
              <a:rPr lang="en-US" dirty="0">
                <a:latin typeface="Courier New"/>
                <a:cs typeface="Courier New"/>
              </a:rPr>
              <a:t>(char s[]) /* Put string */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ssize_t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sio_putl</a:t>
            </a:r>
            <a:r>
              <a:rPr lang="en-US" dirty="0">
                <a:latin typeface="Courier New"/>
                <a:cs typeface="Courier New"/>
              </a:rPr>
              <a:t>(long v)   /* Put long */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sio_error</a:t>
            </a:r>
            <a:r>
              <a:rPr lang="en-US" dirty="0">
                <a:latin typeface="Courier New"/>
                <a:cs typeface="Courier New"/>
              </a:rPr>
              <a:t>(char s[])   /* Put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r>
              <a:rPr lang="en-US" dirty="0">
                <a:latin typeface="Courier New"/>
                <a:cs typeface="Courier New"/>
              </a:rPr>
              <a:t> &amp; exit */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9120" y="3581400"/>
            <a:ext cx="8466761" cy="28194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4A00FF"/>
                </a:solidFill>
                <a:latin typeface="Courier New"/>
                <a:cs typeface="Courier New"/>
              </a:rPr>
              <a:t>sigint_handler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dirty="0">
                <a:solidFill>
                  <a:srgbClr val="CB2418"/>
                </a:solidFill>
                <a:latin typeface="Courier New"/>
                <a:cs typeface="Courier New"/>
              </a:rPr>
              <a:t>/* Safe SIGINT handler */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"So you think you can stop the bomb with ctrl-c, do you?\n"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latin typeface="Courier New"/>
                <a:cs typeface="Courier New"/>
              </a:rPr>
              <a:t>    sleep(2);</a:t>
            </a:r>
          </a:p>
          <a:p>
            <a:r>
              <a:rPr lang="de-DE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de-DE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e-DE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de-DE" dirty="0" err="1">
                <a:solidFill>
                  <a:srgbClr val="9D206F"/>
                </a:solidFill>
                <a:latin typeface="Courier New"/>
                <a:cs typeface="Courier New"/>
              </a:rPr>
              <a:t>Well</a:t>
            </a:r>
            <a:r>
              <a:rPr lang="de-DE" dirty="0">
                <a:solidFill>
                  <a:srgbClr val="9D206F"/>
                </a:solidFill>
                <a:latin typeface="Courier New"/>
                <a:cs typeface="Courier New"/>
              </a:rPr>
              <a:t>..."</a:t>
            </a:r>
            <a:r>
              <a:rPr lang="de-DE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</a:p>
          <a:p>
            <a:r>
              <a:rPr lang="nl-NL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nl-NL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dirty="0">
                <a:solidFill>
                  <a:srgbClr val="9D206F"/>
                </a:solidFill>
                <a:latin typeface="Courier New"/>
                <a:cs typeface="Courier New"/>
              </a:rPr>
              <a:t>"OK. :-)\n"</a:t>
            </a:r>
            <a:r>
              <a:rPr lang="nl-NL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latin typeface="Courier New"/>
                <a:cs typeface="Courier New"/>
              </a:rPr>
              <a:t>    _exit(0);</a:t>
            </a:r>
          </a:p>
          <a:p>
            <a:r>
              <a:rPr lang="nl-NL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30000" y="6031468"/>
            <a:ext cx="125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  <a:latin typeface="Calibri" pitchFamily="34" charset="0"/>
              </a:rPr>
              <a:t>sigintsafe.c</a:t>
            </a:r>
            <a:endParaRPr lang="en-US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4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6200" y="1113504"/>
            <a:ext cx="2971800" cy="3763296"/>
          </a:xfrm>
        </p:spPr>
        <p:txBody>
          <a:bodyPr/>
          <a:lstStyle/>
          <a:p>
            <a:pPr marL="230188" indent="-230188"/>
            <a:r>
              <a:rPr lang="en-US" sz="2200" dirty="0"/>
              <a:t>Pending signals are not queued</a:t>
            </a:r>
          </a:p>
          <a:p>
            <a:pPr marL="401638" lvl="1" indent="-171450"/>
            <a:r>
              <a:rPr lang="en-US" sz="1800" dirty="0"/>
              <a:t>For each signal type, one bit indicates whether or not signal is pending…</a:t>
            </a:r>
          </a:p>
          <a:p>
            <a:pPr marL="401638" lvl="1" indent="-171450"/>
            <a:r>
              <a:rPr lang="en-US" sz="1800" dirty="0"/>
              <a:t>…thus at most one pending signal of any particular type. </a:t>
            </a:r>
          </a:p>
          <a:p>
            <a:pPr marL="1588" indent="-171450"/>
            <a:r>
              <a:rPr lang="en-US" sz="2200" dirty="0"/>
              <a:t> You can’t use signals to count events, such as children terminating.</a:t>
            </a: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1587500" y="522514"/>
            <a:ext cx="5867400" cy="62592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volatile 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Courier New"/>
                <a:cs typeface="Courier New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wait(</a:t>
            </a:r>
            <a:r>
              <a:rPr lang="en-US" sz="14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"wait error"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"Handler reaped child 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Sio_putl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 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4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nl-NL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fork14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N;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Signal(SIGCHLD,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] = Fork()) == 0) {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        Sleep(1);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exit(0); 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Child exits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&gt; 0)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Parent spins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2622" y="6412468"/>
            <a:ext cx="8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  <a:latin typeface="Calibri" pitchFamily="34" charset="0"/>
              </a:rPr>
              <a:t>forks.c</a:t>
            </a:r>
            <a:endParaRPr lang="en-US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800" y="5257800"/>
            <a:ext cx="3581400" cy="1077218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./forks 14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23240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23241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90000"/>
                </a:solidFill>
                <a:cs typeface="Courier New"/>
              </a:rPr>
              <a:t>. . .(hangs)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0" y="417512"/>
            <a:ext cx="4648200" cy="57308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Correct Signal Handling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9331" y="4027750"/>
            <a:ext cx="1023262" cy="338554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N == 5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71561" y="3165650"/>
            <a:ext cx="2232855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This code is incorrect!</a:t>
            </a:r>
          </a:p>
        </p:txBody>
      </p:sp>
    </p:spTree>
    <p:extLst>
      <p:ext uri="{BB962C8B-B14F-4D97-AF65-F5344CB8AC3E}">
        <p14:creationId xmlns:p14="http://schemas.microsoft.com/office/powerpoint/2010/main" val="312184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407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Correct Signal Handling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4796" y="1295400"/>
            <a:ext cx="8382000" cy="1219200"/>
          </a:xfrm>
        </p:spPr>
        <p:txBody>
          <a:bodyPr/>
          <a:lstStyle/>
          <a:p>
            <a:r>
              <a:rPr lang="en-US" dirty="0"/>
              <a:t>Must wait for all terminated child processes</a:t>
            </a:r>
          </a:p>
          <a:p>
            <a:pPr lvl="1"/>
            <a:r>
              <a:rPr lang="en-US" dirty="0"/>
              <a:t>Put  </a:t>
            </a:r>
            <a:r>
              <a:rPr lang="en-US" dirty="0">
                <a:latin typeface="Courier New" pitchFamily="49" charset="0"/>
              </a:rPr>
              <a:t>wait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>
                <a:latin typeface="+mn-lt"/>
              </a:rPr>
              <a:t>in a loop to reap all terminated children</a:t>
            </a: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1981201" y="2260600"/>
            <a:ext cx="8263467" cy="31242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 fontScale="92500" lnSpcReduction="20000"/>
          </a:bodyPr>
          <a:lstStyle/>
          <a:p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4A00FF"/>
                </a:solidFill>
                <a:latin typeface="Courier New"/>
                <a:cs typeface="Courier New"/>
              </a:rPr>
              <a:t>child_handler2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= wait(</a:t>
            </a:r>
            <a:r>
              <a:rPr lang="en-US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)) &gt; 0) {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--;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"Handler reaped child "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Sio_putl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" \n"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!= ECHILD)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"wait error"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0" y="4800600"/>
            <a:ext cx="4495800" cy="1815882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./forks 15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23246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23247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23248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23249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23250</a:t>
            </a:r>
          </a:p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2891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Shell Example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81763" y="1207070"/>
            <a:ext cx="6587461" cy="45243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dirty="0">
                <a:solidFill>
                  <a:srgbClr val="3366FF"/>
                </a:solidFill>
                <a:latin typeface="Courier New" pitchFamily="49" charset="0"/>
              </a:rPr>
              <a:t>./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shellex</a:t>
            </a:r>
            <a:endParaRPr lang="en-US" sz="1600" dirty="0">
              <a:solidFill>
                <a:srgbClr val="3366FF"/>
              </a:solidFill>
              <a:latin typeface="Courier New" pitchFamily="49" charset="0"/>
            </a:endParaRPr>
          </a:p>
          <a:p>
            <a:r>
              <a:rPr lang="hu-HU" sz="1600" dirty="0">
                <a:latin typeface="Courier New" pitchFamily="49" charset="0"/>
              </a:rPr>
              <a:t>&gt; /bin/ls -l csapp.c</a:t>
            </a:r>
          </a:p>
          <a:p>
            <a:r>
              <a:rPr lang="hu-HU" sz="1600" dirty="0">
                <a:latin typeface="Courier New" pitchFamily="49" charset="0"/>
              </a:rPr>
              <a:t>-rw-r--r-- 1 bryant users 23053 Jun 15  2015 csapp.c</a:t>
            </a:r>
          </a:p>
          <a:p>
            <a:r>
              <a:rPr lang="hu-HU" sz="1600" dirty="0">
                <a:latin typeface="Courier New" pitchFamily="49" charset="0"/>
              </a:rPr>
              <a:t>&gt; </a:t>
            </a:r>
            <a:r>
              <a:rPr lang="hu-HU" sz="1600" dirty="0">
                <a:solidFill>
                  <a:srgbClr val="3366FF"/>
                </a:solidFill>
                <a:latin typeface="Courier New" pitchFamily="49" charset="0"/>
              </a:rPr>
              <a:t>/bin/ps</a:t>
            </a:r>
          </a:p>
          <a:p>
            <a:r>
              <a:rPr lang="hu-HU" sz="1600" dirty="0">
                <a:latin typeface="Courier New" pitchFamily="49" charset="0"/>
              </a:rPr>
              <a:t>  PID TTY          TIME CMD</a:t>
            </a:r>
          </a:p>
          <a:p>
            <a:r>
              <a:rPr lang="hu-HU" sz="1600" dirty="0">
                <a:latin typeface="Courier New" pitchFamily="49" charset="0"/>
              </a:rPr>
              <a:t>31542 pts/2    00:00:01 tcsh</a:t>
            </a:r>
          </a:p>
          <a:p>
            <a:r>
              <a:rPr lang="hu-HU" sz="1600" dirty="0">
                <a:latin typeface="Courier New" pitchFamily="49" charset="0"/>
              </a:rPr>
              <a:t>32017 pts/2    00:00:00 shellex</a:t>
            </a:r>
          </a:p>
          <a:p>
            <a:r>
              <a:rPr lang="hu-HU" sz="1600" dirty="0">
                <a:latin typeface="Courier New" pitchFamily="49" charset="0"/>
              </a:rPr>
              <a:t>32019 pts/2    00:00:00 ps</a:t>
            </a:r>
          </a:p>
          <a:p>
            <a:r>
              <a:rPr lang="hu-HU" sz="1600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3366FF"/>
                </a:solidFill>
                <a:latin typeface="Courier New" pitchFamily="49" charset="0"/>
              </a:rPr>
              <a:t>/bin/sleep 10 &amp;</a:t>
            </a:r>
          </a:p>
          <a:p>
            <a:r>
              <a:rPr lang="en-US" sz="1600" dirty="0">
                <a:latin typeface="Courier New" pitchFamily="49" charset="0"/>
              </a:rPr>
              <a:t>32031 /bin/sleep 10 &amp;</a:t>
            </a:r>
          </a:p>
          <a:p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>
                <a:solidFill>
                  <a:srgbClr val="3366FF"/>
                </a:solidFill>
                <a:latin typeface="Courier New" pitchFamily="49" charset="0"/>
              </a:rPr>
              <a:t>/bin/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ps</a:t>
            </a:r>
            <a:endParaRPr lang="en-US" sz="1600" dirty="0">
              <a:solidFill>
                <a:srgbClr val="3366FF"/>
              </a:solidFill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PID TTY          TIME CMD</a:t>
            </a:r>
          </a:p>
          <a:p>
            <a:r>
              <a:rPr lang="en-US" sz="1600" dirty="0">
                <a:latin typeface="Courier New" pitchFamily="49" charset="0"/>
              </a:rPr>
              <a:t>31542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00:00:01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32024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>
                <a:latin typeface="Courier New" pitchFamily="49" charset="0"/>
              </a:rPr>
              <a:t>emacs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32030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>
                <a:latin typeface="Courier New" pitchFamily="49" charset="0"/>
              </a:rPr>
              <a:t>shellex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32031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sleep</a:t>
            </a:r>
          </a:p>
          <a:p>
            <a:r>
              <a:rPr lang="en-US" sz="1600" dirty="0">
                <a:latin typeface="Courier New" pitchFamily="49" charset="0"/>
              </a:rPr>
              <a:t>32033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r>
              <a:rPr lang="hu-HU" sz="1600" dirty="0">
                <a:latin typeface="Courier New" pitchFamily="49" charset="0"/>
              </a:rPr>
              <a:t>&gt; </a:t>
            </a:r>
            <a:r>
              <a:rPr lang="hu-HU" sz="1600" dirty="0">
                <a:solidFill>
                  <a:srgbClr val="3366FF"/>
                </a:solidFill>
                <a:latin typeface="Courier New" pitchFamily="49" charset="0"/>
              </a:rPr>
              <a:t>quit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2767" y="1394575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Must give full pathnames for programs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7659" y="3167995"/>
            <a:ext cx="285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Run program in background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15224" y="4849503"/>
            <a:ext cx="1897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Sleep is running</a:t>
            </a:r>
          </a:p>
          <a:p>
            <a:pPr marL="63500" indent="287338"/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in background</a:t>
            </a:r>
          </a:p>
        </p:txBody>
      </p:sp>
    </p:spTree>
    <p:extLst>
      <p:ext uri="{BB962C8B-B14F-4D97-AF65-F5344CB8AC3E}">
        <p14:creationId xmlns:p14="http://schemas.microsoft.com/office/powerpoint/2010/main" val="378441103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Flows to Avoid Races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39124" y="2133601"/>
            <a:ext cx="8090676" cy="403187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handler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(-1,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0)) &gt;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Reap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deletejob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Delete the child from the job list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!= ECHILD)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46672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SIGCHLD handler for a simple shell</a:t>
            </a:r>
          </a:p>
          <a:p>
            <a:pPr lvl="1"/>
            <a:r>
              <a:rPr lang="en-US" dirty="0"/>
              <a:t>Blocks all signals while running critical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58200" y="57912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37743572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881"/>
          </a:xfrm>
        </p:spPr>
        <p:txBody>
          <a:bodyPr/>
          <a:lstStyle/>
          <a:p>
            <a:r>
              <a:rPr lang="en-US" dirty="0"/>
              <a:t>Synchronizing Flows to Avoid Races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20662" y="2011264"/>
            <a:ext cx="8337739" cy="477053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n = N;  /* N = 5 */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Signal(SIGCHLD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handler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initjobs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job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list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(n--)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"/bin/date"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addjob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Add the child to the job list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20876" y="1209675"/>
            <a:ext cx="7896225" cy="801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 shell with a subtle synchronization error because it assumes parent runs before child.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67274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17289793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78725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Corrected Shell Program without Race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1" y="1380322"/>
            <a:ext cx="8986279" cy="54014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prev_one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n = N; /* N = 5 */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Sigemptyset(&amp;mask_one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Sigaddset(&amp;mask_one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SIGCHLD);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Signal(SIGCHLD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handler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initjobs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Initialize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job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list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(n--)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mask_one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Fork()) == 0) {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process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Courier New"/>
                <a:cs typeface="Courier New"/>
              </a:rPr>
              <a:t>"/bin/date"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Parent process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addjob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Add the child to the job list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57253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alibri" pitchFamily="34" charset="0"/>
              </a:rPr>
              <a:t>procmask2.c</a:t>
            </a:r>
          </a:p>
        </p:txBody>
      </p:sp>
    </p:spTree>
    <p:extLst>
      <p:ext uri="{BB962C8B-B14F-4D97-AF65-F5344CB8AC3E}">
        <p14:creationId xmlns:p14="http://schemas.microsoft.com/office/powerpoint/2010/main" val="23057318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482182" cy="762000"/>
          </a:xfrm>
        </p:spPr>
        <p:txBody>
          <a:bodyPr/>
          <a:lstStyle/>
          <a:p>
            <a:r>
              <a:rPr lang="en-US" dirty="0"/>
              <a:t>Explicitly Waiting for Signals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500" y="2514601"/>
            <a:ext cx="826770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sig_atomic_t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4A00FF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Waitpid(-1,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0); </a:t>
            </a:r>
            <a:r>
              <a:rPr lang="fi-FI" sz="1500" dirty="0">
                <a:solidFill>
                  <a:srgbClr val="FF0000"/>
                </a:solidFill>
                <a:latin typeface="Courier New"/>
                <a:cs typeface="Courier New"/>
              </a:rPr>
              <a:t>/* Main is </a:t>
            </a:r>
            <a:r>
              <a:rPr lang="fi-FI" sz="1500" dirty="0" err="1">
                <a:solidFill>
                  <a:srgbClr val="FF0000"/>
                </a:solidFill>
                <a:latin typeface="Courier New"/>
                <a:cs typeface="Courier New"/>
              </a:rPr>
              <a:t>waiting</a:t>
            </a:r>
            <a:r>
              <a:rPr lang="fi-FI" sz="1500" dirty="0">
                <a:solidFill>
                  <a:srgbClr val="FF0000"/>
                </a:solidFill>
                <a:latin typeface="Courier New"/>
                <a:cs typeface="Courier New"/>
              </a:rPr>
              <a:t> for </a:t>
            </a:r>
            <a:r>
              <a:rPr lang="fi-FI" sz="1500" dirty="0" err="1">
                <a:solidFill>
                  <a:srgbClr val="FF0000"/>
                </a:solidFill>
                <a:latin typeface="Courier New"/>
                <a:cs typeface="Courier New"/>
              </a:rPr>
              <a:t>nonzero</a:t>
            </a:r>
            <a:r>
              <a:rPr lang="fi-FI" sz="15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FF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FF0000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4A00FF"/>
                </a:solidFill>
                <a:latin typeface="Courier New"/>
                <a:cs typeface="Courier New"/>
              </a:rPr>
              <a:t>sigint_handler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ro-RO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20876" y="1408212"/>
            <a:ext cx="8442325" cy="801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Handlers for program explicitly waiting for SIGCHLD to arrive.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72688" y="5486400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78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372540"/>
            <a:ext cx="8482182" cy="762000"/>
          </a:xfrm>
        </p:spPr>
        <p:txBody>
          <a:bodyPr/>
          <a:lstStyle/>
          <a:p>
            <a:r>
              <a:rPr lang="en-US" dirty="0"/>
              <a:t>Explicitly Waiting for Signals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99785" y="994856"/>
            <a:ext cx="8034095" cy="586314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n = N; /* N = 10 */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Signal(SIGCHLD,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(&amp;mask, SIGCHLD);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(n--)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Unblock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Wait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for SIGCHLD to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be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received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(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wasteful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!)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           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after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8200" y="6336268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03138" y="1143000"/>
            <a:ext cx="2531462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>
                <a:latin typeface="Calibri" pitchFamily="34" charset="0"/>
              </a:rPr>
              <a:t>Similar to a shell waiting</a:t>
            </a:r>
          </a:p>
          <a:p>
            <a:r>
              <a:rPr lang="en-US" dirty="0">
                <a:latin typeface="Calibri" pitchFamily="34" charset="0"/>
              </a:rPr>
              <a:t>for a foreground job to </a:t>
            </a:r>
          </a:p>
          <a:p>
            <a:r>
              <a:rPr lang="en-US" dirty="0">
                <a:latin typeface="Calibri" pitchFamily="34" charset="0"/>
              </a:rPr>
              <a:t>terminate. </a:t>
            </a:r>
          </a:p>
        </p:txBody>
      </p:sp>
    </p:spTree>
    <p:extLst>
      <p:ext uri="{BB962C8B-B14F-4D97-AF65-F5344CB8AC3E}">
        <p14:creationId xmlns:p14="http://schemas.microsoft.com/office/powerpoint/2010/main" val="38517947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482182" cy="762000"/>
          </a:xfrm>
        </p:spPr>
        <p:txBody>
          <a:bodyPr/>
          <a:lstStyle/>
          <a:p>
            <a:r>
              <a:rPr lang="en-US" dirty="0"/>
              <a:t>Explicitly Waiting for Signals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500" y="2570202"/>
            <a:ext cx="33147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Race!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pause();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20876" y="1408212"/>
            <a:ext cx="7896225" cy="496788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Program is correct, but very wasteful</a:t>
            </a:r>
          </a:p>
          <a:p>
            <a:r>
              <a:rPr lang="en-US" dirty="0"/>
              <a:t>Other options: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91200" y="2570202"/>
            <a:ext cx="38100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Too slow!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59521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4821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Waiting for Signals with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3055204"/>
            <a:ext cx="5410200" cy="83099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pause();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20876" y="1408211"/>
            <a:ext cx="7896225" cy="830997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err="1">
                <a:latin typeface="Courier New"/>
                <a:cs typeface="Courier New"/>
              </a:rPr>
              <a:t>int</a:t>
            </a:r>
            <a:r>
              <a:rPr lang="en-US" sz="8000" dirty="0">
                <a:latin typeface="Courier New"/>
                <a:cs typeface="Courier New"/>
              </a:rPr>
              <a:t> </a:t>
            </a:r>
            <a:r>
              <a:rPr lang="en-US" sz="8000" dirty="0" err="1">
                <a:latin typeface="Courier New"/>
                <a:cs typeface="Courier New"/>
              </a:rPr>
              <a:t>sigsuspend</a:t>
            </a:r>
            <a:r>
              <a:rPr lang="en-US" sz="8000" dirty="0">
                <a:latin typeface="Courier New"/>
                <a:cs typeface="Courier New"/>
              </a:rPr>
              <a:t>(</a:t>
            </a:r>
            <a:r>
              <a:rPr lang="en-US" sz="8000" dirty="0" err="1">
                <a:latin typeface="Courier New"/>
                <a:cs typeface="Courier New"/>
              </a:rPr>
              <a:t>const</a:t>
            </a:r>
            <a:r>
              <a:rPr lang="en-US" sz="8000" dirty="0">
                <a:latin typeface="Courier New"/>
                <a:cs typeface="Courier New"/>
              </a:rPr>
              <a:t> </a:t>
            </a:r>
            <a:r>
              <a:rPr lang="en-US" sz="8000" dirty="0" err="1">
                <a:latin typeface="Courier New"/>
                <a:cs typeface="Courier New"/>
              </a:rPr>
              <a:t>sigset_t</a:t>
            </a:r>
            <a:r>
              <a:rPr lang="en-US" sz="8000" dirty="0">
                <a:latin typeface="Courier New"/>
                <a:cs typeface="Courier New"/>
              </a:rPr>
              <a:t> *mask)</a:t>
            </a:r>
          </a:p>
          <a:p>
            <a:endParaRPr lang="en-US" dirty="0"/>
          </a:p>
          <a:p>
            <a:r>
              <a:rPr lang="en-US" sz="6400" dirty="0"/>
              <a:t>Equivalent to atomic (uninterruptable) version of:</a:t>
            </a:r>
          </a:p>
        </p:txBody>
      </p:sp>
    </p:spTree>
    <p:extLst>
      <p:ext uri="{BB962C8B-B14F-4D97-AF65-F5344CB8AC3E}">
        <p14:creationId xmlns:p14="http://schemas.microsoft.com/office/powerpoint/2010/main" val="12360628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4821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Waiting for Signals with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0" y="1149490"/>
            <a:ext cx="8534400" cy="563231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n = N; /* N = 10 */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Signal(SIGCHLD,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(&amp;mask, SIGCHLD);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(n--)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Wait for SIGCHLD to be received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Sigsuspend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Optionally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unblock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e-DE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after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0014" y="6400800"/>
            <a:ext cx="139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  <a:latin typeface="Calibri" pitchFamily="34" charset="0"/>
              </a:rPr>
              <a:t>sigsuspend.c</a:t>
            </a:r>
            <a:endParaRPr lang="en-US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290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Signals</a:t>
            </a:r>
          </a:p>
          <a:p>
            <a:r>
              <a:rPr lang="en-US" dirty="0"/>
              <a:t>Portable signal handling</a:t>
            </a:r>
          </a:p>
          <a:p>
            <a:pPr lvl="1"/>
            <a:r>
              <a:rPr lang="en-US" dirty="0"/>
              <a:t>Consult textbook</a:t>
            </a:r>
          </a:p>
          <a:p>
            <a:r>
              <a:rPr lang="en-US" dirty="0"/>
              <a:t>Nonlocal jumps</a:t>
            </a:r>
          </a:p>
          <a:p>
            <a:pPr lvl="1"/>
            <a:r>
              <a:rPr lang="en-US" dirty="0"/>
              <a:t>Consult your textbook and additional slides</a:t>
            </a:r>
          </a:p>
        </p:txBody>
      </p:sp>
    </p:spTree>
    <p:extLst>
      <p:ext uri="{BB962C8B-B14F-4D97-AF65-F5344CB8AC3E}">
        <p14:creationId xmlns:p14="http://schemas.microsoft.com/office/powerpoint/2010/main" val="13689049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83DE-0AC8-493D-AE82-FBA3C0DF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738E9-BAF3-47CB-809A-1289324A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8.8,8.9,8.11,8.12,8.13,8.14,8.15,8.16,8.17,8.18</a:t>
            </a:r>
          </a:p>
        </p:txBody>
      </p:sp>
    </p:spTree>
    <p:extLst>
      <p:ext uri="{BB962C8B-B14F-4D97-AF65-F5344CB8AC3E}">
        <p14:creationId xmlns:p14="http://schemas.microsoft.com/office/powerpoint/2010/main" val="82865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Shell Implementation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7303" y="1143000"/>
            <a:ext cx="8475897" cy="1828800"/>
          </a:xfrm>
        </p:spPr>
        <p:txBody>
          <a:bodyPr/>
          <a:lstStyle/>
          <a:p>
            <a:r>
              <a:rPr lang="en-US" dirty="0"/>
              <a:t>Basic loop</a:t>
            </a:r>
          </a:p>
          <a:p>
            <a:pPr lvl="1"/>
            <a:r>
              <a:rPr lang="en-US" sz="1400" dirty="0"/>
              <a:t>Read line from command line</a:t>
            </a:r>
          </a:p>
          <a:p>
            <a:pPr lvl="1"/>
            <a:r>
              <a:rPr lang="en-US" sz="1400" dirty="0"/>
              <a:t>Execute the requested operation</a:t>
            </a:r>
          </a:p>
          <a:p>
            <a:pPr lvl="2"/>
            <a:r>
              <a:rPr lang="en-US" sz="1400" dirty="0"/>
              <a:t>Built-in command (only one implemented is </a:t>
            </a:r>
            <a:r>
              <a:rPr lang="en-US" sz="1400" b="1" dirty="0">
                <a:latin typeface="Courier New"/>
                <a:cs typeface="Courier New"/>
              </a:rPr>
              <a:t>quit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Load and execute program from file</a:t>
            </a:r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1887303" y="3048000"/>
            <a:ext cx="5726798" cy="3429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lnSpcReduction="10000"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"&gt; 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Fgets(cmdline, MAXLINE, stdin);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evaluate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eval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...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7848600" y="3200400"/>
            <a:ext cx="224519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 is a sequence of read/evaluate steps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13340" y="6119337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219055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93714"/>
            <a:ext cx="2209800" cy="573087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200150"/>
            <a:ext cx="7896225" cy="4972050"/>
          </a:xfrm>
        </p:spPr>
        <p:txBody>
          <a:bodyPr/>
          <a:lstStyle/>
          <a:p>
            <a:r>
              <a:rPr lang="en-US" dirty="0"/>
              <a:t>Signals provide process-level exception handling</a:t>
            </a:r>
          </a:p>
          <a:p>
            <a:pPr lvl="1"/>
            <a:r>
              <a:rPr lang="en-US" dirty="0"/>
              <a:t>Can generate from user programs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Can define effect by declaring signal handler</a:t>
            </a:r>
          </a:p>
          <a:p>
            <a:pPr lvl="1"/>
            <a:r>
              <a:rPr lang="en-US" dirty="0"/>
              <a:t>Be very careful when writing signal handlers</a:t>
            </a:r>
          </a:p>
          <a:p>
            <a:endParaRPr lang="en-US" dirty="0"/>
          </a:p>
          <a:p>
            <a:r>
              <a:rPr lang="en-US" dirty="0"/>
              <a:t>Nonlocal jumps provide exceptional control flow within process</a:t>
            </a:r>
          </a:p>
          <a:p>
            <a:pPr lvl="1"/>
            <a:r>
              <a:rPr lang="en-US" dirty="0"/>
              <a:t>Within constraints of stack discipline </a:t>
            </a:r>
          </a:p>
        </p:txBody>
      </p:sp>
    </p:spTree>
    <p:extLst>
      <p:ext uri="{BB962C8B-B14F-4D97-AF65-F5344CB8AC3E}">
        <p14:creationId xmlns:p14="http://schemas.microsoft.com/office/powerpoint/2010/main" val="233409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1803401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if ((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= Fork()) == 0) {   /* Child runs user job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if 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("%s: Command not found.\n",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F6F5BD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/* Parent waits for foreground job to terminate */</a:t>
            </a:r>
          </a:p>
          <a:p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F6F5BD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F6F5BD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F6F5BD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F6F5BD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if 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("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error");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F6F5BD"/>
                </a:solidFill>
                <a:latin typeface="Courier New"/>
                <a:cs typeface="Courier New"/>
              </a:rPr>
              <a:t>        else</a:t>
            </a:r>
          </a:p>
          <a:p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printf("%d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%s",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F6F5BD"/>
                </a:solidFill>
                <a:latin typeface="Courier New"/>
                <a:cs typeface="Courier New"/>
              </a:rPr>
              <a:t>    return;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648565" y="6474937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03401" y="2598646"/>
            <a:ext cx="8340725" cy="4183155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51740" y="6477000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6013" y="2810494"/>
            <a:ext cx="4800600" cy="646331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parseline</a:t>
            </a:r>
            <a:r>
              <a:rPr lang="en-US" dirty="0">
                <a:latin typeface="Calibri" pitchFamily="34" charset="0"/>
              </a:rPr>
              <a:t> will parse ‘</a:t>
            </a:r>
            <a:r>
              <a:rPr lang="en-US" dirty="0" err="1">
                <a:latin typeface="Calibri" pitchFamily="34" charset="0"/>
              </a:rPr>
              <a:t>buf</a:t>
            </a:r>
            <a:r>
              <a:rPr lang="en-US" dirty="0">
                <a:latin typeface="Calibri" pitchFamily="34" charset="0"/>
              </a:rPr>
              <a:t>’ into ‘</a:t>
            </a:r>
            <a:r>
              <a:rPr lang="en-US" dirty="0" err="1">
                <a:latin typeface="Calibri" pitchFamily="34" charset="0"/>
              </a:rPr>
              <a:t>argv</a:t>
            </a:r>
            <a:r>
              <a:rPr lang="en-US" dirty="0">
                <a:latin typeface="Calibri" pitchFamily="34" charset="0"/>
              </a:rPr>
              <a:t>’ and return whether or not input line ended in ‘&amp;’</a:t>
            </a:r>
          </a:p>
        </p:txBody>
      </p:sp>
    </p:spTree>
    <p:extLst>
      <p:ext uri="{BB962C8B-B14F-4D97-AF65-F5344CB8AC3E}">
        <p14:creationId xmlns:p14="http://schemas.microsoft.com/office/powerpoint/2010/main" val="16632618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1803401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648565" y="6474937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03401" y="3048000"/>
            <a:ext cx="8340725" cy="3733800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51740" y="6477000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89792" y="2586335"/>
            <a:ext cx="2736309" cy="369332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Ignore empty 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6743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1803401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648565" y="6474937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03401" y="3345181"/>
            <a:ext cx="8340725" cy="3436619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51740" y="6477000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5400" y="4086135"/>
            <a:ext cx="4800600" cy="923330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If it is a ‘built in’ command, then handle it here in this program.  Otherwise fork/exec the program specified in </a:t>
            </a:r>
            <a:r>
              <a:rPr lang="en-US" dirty="0" err="1">
                <a:cs typeface="Courier New" panose="02070309020205020404" pitchFamily="49" charset="0"/>
              </a:rPr>
              <a:t>argv</a:t>
            </a:r>
            <a:r>
              <a:rPr lang="en-US" dirty="0">
                <a:cs typeface="Courier New" panose="02070309020205020404" pitchFamily="49" charset="0"/>
              </a:rPr>
              <a:t>[0]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457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15193</TotalTime>
  <Words>6079</Words>
  <Application>Microsoft Office PowerPoint</Application>
  <PresentationFormat>Widescreen</PresentationFormat>
  <Paragraphs>1187</Paragraphs>
  <Slides>60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Helvetica</vt:lpstr>
      <vt:lpstr>Menlo-Regular</vt:lpstr>
      <vt:lpstr>Wingdings</vt:lpstr>
      <vt:lpstr>Office Theme</vt:lpstr>
      <vt:lpstr>PowerPoint Presentation</vt:lpstr>
      <vt:lpstr>Today</vt:lpstr>
      <vt:lpstr>Linux Process Hierarchy</vt:lpstr>
      <vt:lpstr>Shell Programs</vt:lpstr>
      <vt:lpstr>Simple Shell Example</vt:lpstr>
      <vt:lpstr>Simple Shell Implementation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Problem with Simple Shell Example</vt:lpstr>
      <vt:lpstr>ECF to the Rescue!</vt:lpstr>
      <vt:lpstr>Today</vt:lpstr>
      <vt:lpstr>Signals</vt:lpstr>
      <vt:lpstr>Signal Concepts: Sending a Signal</vt:lpstr>
      <vt:lpstr>Signal Concepts: Sending a Signal</vt:lpstr>
      <vt:lpstr>Signal Concepts: Sending a Signal</vt:lpstr>
      <vt:lpstr>Signal Concepts: Sending a Signal</vt:lpstr>
      <vt:lpstr>Signal Concepts: Sending a Signal</vt:lpstr>
      <vt:lpstr>Signal Concepts: Sending a Signal</vt:lpstr>
      <vt:lpstr>Signal Concepts: Receiving a Signal</vt:lpstr>
      <vt:lpstr>Signal Concepts: Pending and Blocked Signals</vt:lpstr>
      <vt:lpstr>Signal Concepts: Pending/Blocked Bits </vt:lpstr>
      <vt:lpstr>Signal Concepts: Sending a Signal</vt:lpstr>
      <vt:lpstr>Sending Signals: Process Groups</vt:lpstr>
      <vt:lpstr>Sending Signals with /bin/kill Program</vt:lpstr>
      <vt:lpstr>Sending Signals from the Keyboard</vt:lpstr>
      <vt:lpstr>Example of ctrl-c and ctrl-z</vt:lpstr>
      <vt:lpstr>Sending Signals with kill Function</vt:lpstr>
      <vt:lpstr>Receiving Signals</vt:lpstr>
      <vt:lpstr>Receiving Signals</vt:lpstr>
      <vt:lpstr>Default Actions</vt:lpstr>
      <vt:lpstr>Installing Signal Handlers</vt:lpstr>
      <vt:lpstr>Signal Handling Example</vt:lpstr>
      <vt:lpstr>Signals Handlers as Concurrent Flows</vt:lpstr>
      <vt:lpstr>Another View of Signal Handlers as Concurrent Flows</vt:lpstr>
      <vt:lpstr>Nested Signal Handlers </vt:lpstr>
      <vt:lpstr>Blocking and Unblocking Signals </vt:lpstr>
      <vt:lpstr>Temporarily Blocking Signals</vt:lpstr>
      <vt:lpstr>Safe Signal Handling</vt:lpstr>
      <vt:lpstr>Guidelines for Writing Safe Handlers </vt:lpstr>
      <vt:lpstr>Async-Signal-Safety </vt:lpstr>
      <vt:lpstr>Safely Generating Formatted Output</vt:lpstr>
      <vt:lpstr>Correct Signal Handling</vt:lpstr>
      <vt:lpstr>Correct Signal Handling</vt:lpstr>
      <vt:lpstr>Synchronizing Flows to Avoid Races</vt:lpstr>
      <vt:lpstr>Synchronizing Flows to Avoid Races</vt:lpstr>
      <vt:lpstr>Corrected Shell Program without Race</vt:lpstr>
      <vt:lpstr>Explicitly Waiting for Signals</vt:lpstr>
      <vt:lpstr>Explicitly Waiting for Signals</vt:lpstr>
      <vt:lpstr>Explicitly Waiting for Signals</vt:lpstr>
      <vt:lpstr>Waiting for Signals with sigsuspend</vt:lpstr>
      <vt:lpstr>Waiting for Signals with sigsuspend</vt:lpstr>
      <vt:lpstr>Today</vt:lpstr>
      <vt:lpstr>HW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Control Flow:  Signals and Nonlocal Jumps  15-213: Introduction to Computer Systems 15th Lecture, October 17th, 2017</dc:title>
  <dc:creator>Sandesh Dhawaskar Sathyanarayana</dc:creator>
  <cp:lastModifiedBy>Sandesh Dhawaskar Sathyanarayana</cp:lastModifiedBy>
  <cp:revision>20</cp:revision>
  <dcterms:created xsi:type="dcterms:W3CDTF">2018-06-14T23:52:21Z</dcterms:created>
  <dcterms:modified xsi:type="dcterms:W3CDTF">2019-04-06T23:29:38Z</dcterms:modified>
</cp:coreProperties>
</file>