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33" r:id="rId2"/>
    <p:sldId id="827" r:id="rId3"/>
    <p:sldId id="833" r:id="rId4"/>
    <p:sldId id="948" r:id="rId5"/>
    <p:sldId id="877" r:id="rId6"/>
    <p:sldId id="835" r:id="rId7"/>
    <p:sldId id="878" r:id="rId8"/>
    <p:sldId id="839" r:id="rId9"/>
    <p:sldId id="946" r:id="rId10"/>
    <p:sldId id="932" r:id="rId11"/>
    <p:sldId id="933" r:id="rId12"/>
    <p:sldId id="934" r:id="rId13"/>
    <p:sldId id="935" r:id="rId14"/>
    <p:sldId id="949" r:id="rId15"/>
    <p:sldId id="950" r:id="rId16"/>
    <p:sldId id="951" r:id="rId17"/>
    <p:sldId id="841" r:id="rId18"/>
    <p:sldId id="840" r:id="rId19"/>
    <p:sldId id="842" r:id="rId20"/>
    <p:sldId id="930" r:id="rId21"/>
    <p:sldId id="883" r:id="rId22"/>
    <p:sldId id="931" r:id="rId23"/>
    <p:sldId id="847" r:id="rId24"/>
    <p:sldId id="887" r:id="rId25"/>
    <p:sldId id="849" r:id="rId26"/>
    <p:sldId id="851" r:id="rId27"/>
    <p:sldId id="893" r:id="rId28"/>
    <p:sldId id="894" r:id="rId29"/>
    <p:sldId id="925" r:id="rId30"/>
    <p:sldId id="856" r:id="rId31"/>
    <p:sldId id="929" r:id="rId32"/>
    <p:sldId id="857" r:id="rId33"/>
    <p:sldId id="908" r:id="rId34"/>
    <p:sldId id="909" r:id="rId35"/>
    <p:sldId id="911" r:id="rId36"/>
    <p:sldId id="912" r:id="rId37"/>
    <p:sldId id="914" r:id="rId38"/>
    <p:sldId id="915" r:id="rId39"/>
    <p:sldId id="918" r:id="rId40"/>
    <p:sldId id="919" r:id="rId41"/>
    <p:sldId id="940" r:id="rId42"/>
    <p:sldId id="944" r:id="rId43"/>
    <p:sldId id="941" r:id="rId44"/>
    <p:sldId id="945" r:id="rId45"/>
    <p:sldId id="92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E041-4A42-42CA-84AF-9D51C1911A2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9718F-F493-4DE7-B6BE-FBE0F124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75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1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42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4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5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45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11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90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7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82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  <p:extLst>
      <p:ext uri="{BB962C8B-B14F-4D97-AF65-F5344CB8AC3E}">
        <p14:creationId xmlns:p14="http://schemas.microsoft.com/office/powerpoint/2010/main" val="2566170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154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8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70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3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22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0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7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01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9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2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9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8DF6-1C2A-4D7C-9DAE-856434A8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BDDE4-9D0D-4BD2-AB6F-F29F86B7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64B3-8952-4053-A8B2-AE5ADB01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E2A0-CFAF-401A-B95F-19AF2A95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843C-15CB-4434-AD0B-E3430A17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42C-F459-4881-A3E3-2BEA2CF2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A525-89A3-4373-A173-CD0089EE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A888-EEF7-442C-9B35-D0AF9EF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C985-97A8-4F00-BCE2-D19EFB18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74CF-F0F1-4970-96C2-41C8FA53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22F6D-1BAF-4F60-B136-12BB3E2A2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B4373-5A79-4721-9851-797478734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3478-2B8A-4C8C-9CFD-B4CC5E3A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63E-A4F2-41E3-A40E-B34E6EF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1A3A-C312-44CB-A35F-662D2B14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171-8A16-46CD-8A4A-841D222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0F7A-BA1C-4379-A516-978ED9C6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3E74-9E0E-4B4E-8F18-07A76E9A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FE4C-AF8C-4006-8557-46002E4A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038E-DE6A-4FEC-8D78-FC0A02E1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FE1B-8375-4274-B9D7-B1256585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5C8B-004A-4B78-A982-F7502D8B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4019-1A7F-4FEB-B5A9-E0151F34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C3BB-96F9-4FE6-B333-3E1F5FEA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2F77-CEB9-4F31-83FA-16F59E50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53F9-78A5-44B7-8562-69EC3B74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E074-AE87-4D07-B659-873E5392C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0D2C3-2128-46AC-BC43-F8D2B4BD9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37F5-8EA0-4A7C-A0A9-3D04BF7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CA32-DE71-49D7-87D7-06AC088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0D828-414D-4BD5-8B69-784BC5B9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E189-0996-423B-94FB-138AADBE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4179-5FE0-419B-9107-3C8A4334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37E7-7FA9-4A8F-8D42-BF424242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55C90-7E1A-4FFD-BDF2-EF106D2D1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0853-1EF1-4C96-93C6-817869E50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6BA23-76B1-48C6-B907-69EEFDA2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F015E-C597-4CD9-89FE-43A32794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B67EA-CFF2-4E9D-99BC-64C83847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2CE-0B3C-4896-B982-8A0DC2B1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D5026-5B75-45EC-9939-F0CBD0BA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0851D-5FF4-4EBB-A294-AB85BC87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9F9AD-3F94-4A5F-BBB6-5D504E62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234B2-8EF1-4572-9A3E-C261CA56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198EA-4F07-4E8F-9D09-7E1178B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2874-6C4E-4920-B8FB-377C0B19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B222-EDEB-4C03-94F7-88F81777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CB29-9883-446D-A873-A7973033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B61C1-A77D-481B-AF6C-6058A79A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6B1F-FC39-4FA4-AC70-5D6DFE23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C3165-04D4-4D30-B24F-81A8FEE5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8C52-0B59-40E4-816A-B250D7B4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9818-C480-4F85-B877-EE839AA4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75DE0-A4E4-44B2-BF7C-A06F829A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99275-AE6E-4BD8-92C7-5C5F6D02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5F1EC-F4C5-4C58-9C59-A991D61A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2F5E5-1879-4A87-85BA-7CA041A4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E336-F7BF-41A0-8BAC-05C82658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5CAE3-7A97-4775-98E8-29C733F2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C357-7C72-4479-AADD-D036BB58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A573-8613-4E6F-BBB1-683237A30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DAB8F-FB06-4CAB-A6A9-F24A08711D8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5D9B-06C1-4807-96AC-34CC84959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722C-AB9E-4964-B672-7FD17C47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2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latin typeface="Calibri" pitchFamily="-96" charset="0"/>
              </a:rPr>
              <a:t>Machine-Level Programming IV: Data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8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18,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97152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91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97152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991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1991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744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8879"/>
              </p:ext>
            </p:extLst>
          </p:nvPr>
        </p:nvGraphicFramePr>
        <p:xfrm>
          <a:off x="1709987" y="1550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1991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152400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6716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1991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063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991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2400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716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91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86" y="4028665"/>
            <a:ext cx="3671069" cy="15369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988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5601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74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7176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31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602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467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3403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267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5203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7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7003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7867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803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9667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602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467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3403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4267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5203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6067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7003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7867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8803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9667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1602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467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3403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4267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5203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6067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7003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7867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8803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9667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631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602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 to unallocated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31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631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2511708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4293178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6074648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02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82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86" y="4028665"/>
            <a:ext cx="3671069" cy="15369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988747" y="1197678"/>
          <a:ext cx="8355725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5633161" y="3861048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5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0772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35064"/>
            <a:ext cx="4433888" cy="33607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6400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1847850" y="4725145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81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1981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10210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1981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5029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4*R*C</a:t>
            </a:r>
            <a:r>
              <a:rPr lang="en-US">
                <a:latin typeface="Calibri" pitchFamily="-96" charset="0"/>
              </a:rPr>
              <a:t>  Bytes</a:t>
            </a:r>
          </a:p>
        </p:txBody>
      </p:sp>
    </p:spTree>
    <p:extLst>
      <p:ext uri="{BB962C8B-B14F-4D97-AF65-F5344CB8AC3E}">
        <p14:creationId xmlns:p14="http://schemas.microsoft.com/office/powerpoint/2010/main" val="20676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72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953000"/>
            <a:ext cx="80010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2130054" y="1061330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typedef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1979614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4724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952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9228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477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8001000" y="3438526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8001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4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7315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569914"/>
            <a:ext cx="69342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66914" y="1292226"/>
            <a:ext cx="6793383" cy="145097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5181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8229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4191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1862139" y="5718176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2057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5181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2057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5119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A+(i</a:t>
            </a:r>
            <a:r>
              <a:rPr lang="en-US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8077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8229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1949450" y="3429001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  <p:extLst>
      <p:ext uri="{BB962C8B-B14F-4D97-AF65-F5344CB8AC3E}">
        <p14:creationId xmlns:p14="http://schemas.microsoft.com/office/powerpoint/2010/main" val="11798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881189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 – If interested read it from book.</a:t>
            </a:r>
          </a:p>
        </p:txBody>
      </p:sp>
    </p:spTree>
    <p:extLst>
      <p:ext uri="{BB962C8B-B14F-4D97-AF65-F5344CB8AC3E}">
        <p14:creationId xmlns:p14="http://schemas.microsoft.com/office/powerpoint/2010/main" val="175191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8" y="493714"/>
            <a:ext cx="76454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4700" y="4267200"/>
            <a:ext cx="7404100" cy="2438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301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get_pgh_zip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2019300" y="3204780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(%rdi,%rdi,4),%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pgh</a:t>
            </a:r>
            <a:r>
              <a:rPr lang="en-US" dirty="0">
                <a:latin typeface="Courier New" pitchFamily="49" charset="0"/>
              </a:rPr>
              <a:t>(,%rax,4),%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# </a:t>
            </a:r>
            <a:r>
              <a:rPr lang="en-US" dirty="0" err="1">
                <a:latin typeface="Courier New" pitchFamily="49" charset="0"/>
              </a:rPr>
              <a:t>pgh</a:t>
            </a:r>
            <a:r>
              <a:rPr lang="en-US" dirty="0">
                <a:latin typeface="Courier New" pitchFamily="49" charset="0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0700" y="1124342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latin typeface="Courier New" pitchFamily="-96" charset="0"/>
                </a:rPr>
                <a:t>pgh</a:t>
              </a:r>
              <a:endParaRPr lang="en-US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7315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569914"/>
            <a:ext cx="69342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66914" y="1292226"/>
            <a:ext cx="7786687" cy="14509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5181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</a:t>
                </a:r>
                <a:r>
                  <a:rPr lang="en-US" sz="1600" dirty="0" err="1">
                    <a:latin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8229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4191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1855789" y="5724526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2057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5181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2057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4468813" y="5724526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latin typeface="Courier New" pitchFamily="-96" charset="0"/>
              </a:rPr>
              <a:t>A+(i</a:t>
            </a:r>
            <a:r>
              <a:rPr lang="en-US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7848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8229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1949450" y="3429001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6172200" y="5497514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4894264" y="6168379"/>
            <a:ext cx="2954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  <p:extLst>
      <p:ext uri="{BB962C8B-B14F-4D97-AF65-F5344CB8AC3E}">
        <p14:creationId xmlns:p14="http://schemas.microsoft.com/office/powerpoint/2010/main" val="196955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93714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203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get_pgh_digit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1998140" y="3680779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	(%rdi,%rdi,4),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addl</a:t>
            </a:r>
            <a:r>
              <a:rPr lang="en-US" dirty="0">
                <a:latin typeface="Courier New" pitchFamily="49" charset="0"/>
              </a:rPr>
              <a:t>	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# 5*</a:t>
            </a:r>
            <a:r>
              <a:rPr lang="en-US" dirty="0" err="1">
                <a:latin typeface="Courier New" pitchFamily="49" charset="0"/>
              </a:rPr>
              <a:t>index+dig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pgh</a:t>
            </a:r>
            <a:r>
              <a:rPr lang="en-US" dirty="0">
                <a:latin typeface="Courier New" pitchFamily="49" charset="0"/>
              </a:rPr>
              <a:t>(,%rsi,4),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M[</a:t>
            </a:r>
            <a:r>
              <a:rPr lang="en-US" dirty="0" err="1">
                <a:latin typeface="Courier New" pitchFamily="49" charset="0"/>
              </a:rPr>
              <a:t>pgh</a:t>
            </a:r>
            <a:r>
              <a:rPr lang="en-US" dirty="0">
                <a:latin typeface="Courier New" pitchFamily="49" charset="0"/>
              </a:rPr>
              <a:t> + 4*(5*</a:t>
            </a:r>
            <a:r>
              <a:rPr lang="en-US" dirty="0" err="1">
                <a:latin typeface="Courier New" pitchFamily="49" charset="0"/>
              </a:rPr>
              <a:t>index+dig</a:t>
            </a:r>
            <a:r>
              <a:rPr lang="en-US" dirty="0">
                <a:latin typeface="Courier New" pitchFamily="49" charset="0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90700" y="1124342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latin typeface="Courier New" pitchFamily="-96" charset="0"/>
                </a:rPr>
                <a:t>pgh</a:t>
              </a:r>
              <a:endParaRPr lang="en-US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71120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1752600" y="1371601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1752600" y="2438401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98650" y="3733801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65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5964" y="493714"/>
            <a:ext cx="7767637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4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2057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salq</a:t>
            </a:r>
            <a:r>
              <a:rPr lang="en-US" dirty="0">
                <a:latin typeface="Courier New" pitchFamily="49" charset="0"/>
              </a:rPr>
              <a:t>    $2,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univ</a:t>
            </a:r>
            <a:r>
              <a:rPr lang="en-US" dirty="0">
                <a:latin typeface="Courier New" pitchFamily="49" charset="0"/>
              </a:rPr>
              <a:t>(,%rdi,8),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# p = </a:t>
            </a:r>
            <a:r>
              <a:rPr lang="en-US" dirty="0" err="1">
                <a:latin typeface="Courier New" pitchFamily="49" charset="0"/>
              </a:rPr>
              <a:t>univ</a:t>
            </a:r>
            <a:r>
              <a:rPr lang="en-US" dirty="0">
                <a:latin typeface="Courier New" pitchFamily="49" charset="0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   (%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),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1966913" y="1196753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get_univ_digit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univ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9" y="1195599"/>
            <a:ext cx="3996721" cy="13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1775520" y="1725614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get_pgh_digit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6172200" y="1725614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get_univ_digit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univ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1892301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6083300" y="1371601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1772904" y="4961720"/>
            <a:ext cx="6625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1786037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5900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58" y="3429000"/>
            <a:ext cx="3973140" cy="12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622" y="277320"/>
            <a:ext cx="3428504" cy="1127618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04938"/>
            <a:ext cx="3481382" cy="522446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5231905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fix_ele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  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231905" y="2857497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vec_ele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  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A[IDX(</a:t>
            </a:r>
            <a:r>
              <a:rPr lang="en-US" dirty="0" err="1">
                <a:latin typeface="Courier New" pitchFamily="-96" charset="0"/>
              </a:rPr>
              <a:t>n,i,j</a:t>
            </a:r>
            <a:r>
              <a:rPr lang="en-US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31282" y="5000637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int var_ele(</a:t>
            </a:r>
            <a:r>
              <a:rPr lang="pt-BR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dirty="0">
                <a:latin typeface="Courier New" pitchFamily="-96" charset="0"/>
              </a:rPr>
              <a:t>, </a:t>
            </a:r>
            <a:r>
              <a:rPr lang="pt-BR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            </a:t>
            </a:r>
            <a:r>
              <a:rPr lang="pt-BR" dirty="0" err="1">
                <a:latin typeface="Courier New" pitchFamily="-96" charset="0"/>
              </a:rPr>
              <a:t>size_t</a:t>
            </a:r>
            <a:r>
              <a:rPr lang="pt-BR" dirty="0">
                <a:latin typeface="Courier New" pitchFamily="-96" charset="0"/>
              </a:rPr>
              <a:t> i, </a:t>
            </a:r>
            <a:r>
              <a:rPr lang="pt-BR" dirty="0" err="1">
                <a:latin typeface="Courier New" pitchFamily="-96" charset="0"/>
              </a:rPr>
              <a:t>size_t</a:t>
            </a:r>
            <a:r>
              <a:rPr lang="pt-BR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00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2524101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fix_ele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24100" y="4249007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A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, i in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, j in 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salq</a:t>
            </a:r>
            <a:r>
              <a:rPr lang="en-US" dirty="0">
                <a:latin typeface="Courier New" pitchFamily="49" charset="0"/>
              </a:rPr>
              <a:t>    $6,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            # 64*</a:t>
            </a:r>
            <a:r>
              <a:rPr lang="en-US" dirty="0" err="1">
                <a:latin typeface="Courier New" pitchFamily="49" charset="0"/>
              </a:rPr>
              <a:t>i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   (%rdi,%rdx,4),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 # 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966914" y="1292226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/>
            </a:pPr>
            <a:r>
              <a:rPr lang="en-US" sz="2400" b="1" kern="0" dirty="0"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lang="en-US" sz="2000" kern="0" dirty="0"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kern="0" dirty="0"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lang="en-US" sz="2000" kern="0" dirty="0"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</a:rPr>
              <a:t>C = 16, K = 4</a:t>
            </a:r>
            <a:endParaRPr lang="en-US" sz="2000" kern="0" dirty="0"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5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83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351584" y="3501009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int var_ele(</a:t>
            </a:r>
            <a:r>
              <a:rPr lang="pt-BR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dirty="0">
                <a:latin typeface="Courier New" pitchFamily="-96" charset="0"/>
              </a:rPr>
              <a:t>, </a:t>
            </a:r>
            <a:r>
              <a:rPr lang="pt-BR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dirty="0">
                <a:latin typeface="Courier New" pitchFamily="-96" charset="0"/>
              </a:rPr>
              <a:t>, </a:t>
            </a:r>
            <a:r>
              <a:rPr lang="pt-BR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dirty="0">
                <a:latin typeface="Courier New" pitchFamily="-96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1948" y="510248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n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, A in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, i in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j in 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imulq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          # n*</a:t>
            </a:r>
            <a:r>
              <a:rPr lang="en-US" dirty="0" err="1">
                <a:latin typeface="Courier New" pitchFamily="49" charset="0"/>
              </a:rPr>
              <a:t>i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   (%rsi,%rdi,4),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 #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</a:rPr>
              <a:t> +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   (%rax,%rcx,4),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 #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</a:rPr>
              <a:t> +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4*n*i</a:t>
            </a:r>
            <a:r>
              <a:rPr lang="en-US" dirty="0">
                <a:latin typeface="Courier New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966914" y="1185938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/>
            </a:pPr>
            <a:r>
              <a:rPr lang="en-US" sz="2400" b="1" kern="0" dirty="0"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lang="en-US" sz="2000" kern="0" dirty="0"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kern="0" dirty="0"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</a:rPr>
              <a:t>C = n, K = 4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  <a:ea typeface="ＭＳ Ｐゴシック" pitchFamily="-96" charset="-128"/>
              </a:rPr>
              <a:t>Must perform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84904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881189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 – Read from Book only </a:t>
            </a:r>
            <a:r>
              <a:rPr lang="en-US">
                <a:solidFill>
                  <a:srgbClr val="7F7F7F"/>
                </a:solidFill>
                <a:latin typeface="Calibri" pitchFamily="-96" charset="0"/>
              </a:rPr>
              <a:t>if interested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59436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838201"/>
            <a:ext cx="8307387" cy="16160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528197" y="2617788"/>
            <a:ext cx="21595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581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+ 12</a:t>
              </a:r>
              <a:endParaRPr lang="en-US" sz="160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2145353" y="3585642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3581400" y="363326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+ 4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+ 12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+ 20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2021923" y="4581128"/>
            <a:ext cx="16658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581401" y="4649392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+ 24</a:t>
              </a:r>
              <a:endParaRPr lang="en-US" sz="160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+ 16</a:t>
              </a:r>
              <a:endParaRPr lang="en-US" sz="160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2145353" y="5580488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3564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+ 24</a:t>
              </a:r>
              <a:endParaRPr lang="en-US" sz="1600" i="1" dirty="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14513" y="3170238"/>
            <a:ext cx="7737871" cy="2863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51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07969" y="1024922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2079626" y="1297013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8630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5586483" y="4929199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# r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</a:rPr>
              <a:t> in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 (%rdi,%rsi,4),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5586482" y="3170239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get_ap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idx</a:t>
            </a:r>
            <a:r>
              <a:rPr lang="en-US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&amp;r-&gt;a[</a:t>
            </a:r>
            <a:r>
              <a:rPr lang="en-US" dirty="0" err="1">
                <a:latin typeface="Courier New" pitchFamily="-96" charset="0"/>
              </a:rPr>
              <a:t>idx</a:t>
            </a:r>
            <a:r>
              <a:rPr lang="en-US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14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6846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6694505" y="1024921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51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07969" y="1024922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079626" y="1297013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78497" y="4819456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16(%rdi),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24(%rdi), %rdi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569914"/>
            <a:ext cx="72263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1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664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506561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9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2157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342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469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7237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2474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967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19050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3176589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44323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691197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945832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342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2906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6323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723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1928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215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8469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977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2157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2460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3730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4973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2057400" y="2146301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2362201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3465513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4648201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7194551" y="21463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8166100" y="1355725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20876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8166100" y="1355725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130300"/>
            <a:ext cx="8382000" cy="31877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2157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42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469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7237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2474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5967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19050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3176589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44323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691197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945832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342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2906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323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723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928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215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8469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977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9" y="435678"/>
            <a:ext cx="8359945" cy="762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7593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1905001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8991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364438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2235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4508500" cy="977900"/>
          </a:xfrm>
          <a:ln/>
        </p:spPr>
        <p:txBody>
          <a:bodyPr>
            <a:normAutofit fontScale="70000" lnSpcReduction="20000"/>
          </a:bodyPr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8166100" y="1213554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1905001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2705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4635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20701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7920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1981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5410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/>
          </p:nvPr>
        </p:nvGraphicFramePr>
        <p:xfrm>
          <a:off x="1765301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/>
          </p:nvPr>
        </p:nvGraphicFramePr>
        <p:xfrm>
          <a:off x="2894014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17514"/>
            <a:ext cx="55626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064500" cy="57150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2541588" y="2819401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4140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092451" y="2230322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877051" y="2202656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5664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2157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3427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2474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4673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4991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3427413" y="4809332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2146300" y="4792501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3744913" y="4809332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4062413" y="4809332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87611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55767" y="6237313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27571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55767" y="6237313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1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51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99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01593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00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150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99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1593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10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319438" cy="762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1997669" y="3205082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1898779" y="1052737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594670" y="6225723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319438" cy="762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1997669" y="3205082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1898779" y="1052737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9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49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98470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97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99330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97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94670" y="6225723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18864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881189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17514"/>
            <a:ext cx="55626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064500" cy="57150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2541588" y="2819401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4140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89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54737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133601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typedef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cmu</a:t>
            </a:r>
            <a:r>
              <a:rPr lang="en-US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mit</a:t>
            </a:r>
            <a:r>
              <a:rPr lang="en-US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ucb</a:t>
            </a:r>
            <a:r>
              <a:rPr lang="en-US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1600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3783013" y="312645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1601788" y="388052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3784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600200" y="471872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ucb</a:t>
            </a:r>
            <a:r>
              <a:rPr lang="en-US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3783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3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1818" y="3529795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2051050" y="2792414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z,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1828800" y="4876801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# %</a:t>
            </a:r>
            <a:r>
              <a:rPr lang="en-US" dirty="0" err="1">
                <a:latin typeface="Courier New" pitchFamily="-96" charset="0"/>
              </a:rPr>
              <a:t>rdi</a:t>
            </a:r>
            <a:r>
              <a:rPr lang="en-US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# %</a:t>
            </a:r>
            <a:r>
              <a:rPr lang="en-US" dirty="0" err="1">
                <a:latin typeface="Courier New" pitchFamily="-96" charset="0"/>
              </a:rPr>
              <a:t>rsi</a:t>
            </a:r>
            <a:r>
              <a:rPr lang="en-US" dirty="0">
                <a:latin typeface="Courier New" pitchFamily="-96" charset="0"/>
              </a:rPr>
              <a:t> = digit</a:t>
            </a:r>
            <a:endParaRPr lang="cs-CZ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dirty="0" err="1">
                <a:latin typeface="Courier New" pitchFamily="-96" charset="0"/>
              </a:rPr>
              <a:t>movl</a:t>
            </a:r>
            <a:r>
              <a:rPr lang="cs-CZ" dirty="0">
                <a:latin typeface="Courier New" pitchFamily="-96" charset="0"/>
              </a:rPr>
              <a:t> (%rdi,%rsi,4), %</a:t>
            </a:r>
            <a:r>
              <a:rPr lang="cs-CZ" dirty="0" err="1">
                <a:latin typeface="Courier New" pitchFamily="-96" charset="0"/>
              </a:rPr>
              <a:t>eax</a:t>
            </a:r>
            <a:r>
              <a:rPr lang="en-US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1944689" y="4392613"/>
            <a:ext cx="822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1828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3708400" y="1455739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4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2452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$0, %</a:t>
            </a:r>
            <a:r>
              <a:rPr lang="cs-CZ" dirty="0" err="1">
                <a:latin typeface="Courier New" pitchFamily="49" charset="0"/>
              </a:rPr>
              <a:t>eax</a:t>
            </a:r>
            <a:r>
              <a:rPr lang="cs-CZ" dirty="0">
                <a:latin typeface="Courier New" pitchFamily="49" charset="0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jmp</a:t>
            </a:r>
            <a:r>
              <a:rPr lang="cs-CZ" dirty="0">
                <a:latin typeface="Courier New" pitchFamily="49" charset="0"/>
              </a:rPr>
              <a:t>     .L3               #  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.L4: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</a:rPr>
              <a:t>addl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addq</a:t>
            </a:r>
            <a:r>
              <a:rPr lang="cs-CZ" dirty="0">
                <a:latin typeface="Courier New" pitchFamily="49" charset="0"/>
              </a:rPr>
              <a:t>    $1,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.L3:                        #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cmpq</a:t>
            </a:r>
            <a:r>
              <a:rPr lang="cs-CZ" dirty="0">
                <a:latin typeface="Courier New" pitchFamily="49" charset="0"/>
              </a:rPr>
              <a:t>    $4,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jbe</a:t>
            </a:r>
            <a:r>
              <a:rPr lang="cs-CZ" dirty="0">
                <a:latin typeface="Courier New" pitchFamily="49" charset="0"/>
              </a:rPr>
              <a:t>     .L4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&lt;=,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rep</a:t>
            </a:r>
            <a:r>
              <a:rPr lang="cs-CZ" dirty="0">
                <a:latin typeface="Courier New" pitchFamily="49" charset="0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417514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12024" y="3240461"/>
            <a:ext cx="3456384" cy="36676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2452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$0, %</a:t>
            </a:r>
            <a:r>
              <a:rPr lang="cs-CZ" dirty="0" err="1">
                <a:latin typeface="Courier New" pitchFamily="49" charset="0"/>
              </a:rPr>
              <a:t>eax</a:t>
            </a:r>
            <a:r>
              <a:rPr lang="cs-CZ" dirty="0">
                <a:latin typeface="Courier New" pitchFamily="49" charset="0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jmp</a:t>
            </a:r>
            <a:r>
              <a:rPr lang="cs-CZ" dirty="0">
                <a:latin typeface="Courier New" pitchFamily="49" charset="0"/>
              </a:rPr>
              <a:t>     .L3               #  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.L4: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</a:rPr>
              <a:t>addl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addq</a:t>
            </a:r>
            <a:r>
              <a:rPr lang="cs-CZ" dirty="0">
                <a:latin typeface="Courier New" pitchFamily="49" charset="0"/>
              </a:rPr>
              <a:t>    $1,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.L3:                        #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cmpq</a:t>
            </a:r>
            <a:r>
              <a:rPr lang="cs-CZ" dirty="0">
                <a:latin typeface="Courier New" pitchFamily="49" charset="0"/>
              </a:rPr>
              <a:t>    $4,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jbe</a:t>
            </a:r>
            <a:r>
              <a:rPr lang="cs-CZ" dirty="0">
                <a:latin typeface="Courier New" pitchFamily="49" charset="0"/>
              </a:rPr>
              <a:t>     .L4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&lt;=,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rep</a:t>
            </a:r>
            <a:r>
              <a:rPr lang="cs-CZ" dirty="0">
                <a:latin typeface="Courier New" pitchFamily="49" charset="0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417514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00500" y="1357299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  <a:r>
              <a:rPr lang="en-US" dirty="0" err="1">
                <a:latin typeface="Courier New" pitchFamily="-96" charset="0"/>
              </a:rPr>
              <a:t>zincr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for (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= 0;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&lt; ZLEN;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z[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84032" y="3500439"/>
            <a:ext cx="3168352" cy="36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4135</Words>
  <Application>Microsoft Office PowerPoint</Application>
  <PresentationFormat>Widescreen</PresentationFormat>
  <Paragraphs>1208</Paragraphs>
  <Slides>45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Light</vt:lpstr>
      <vt:lpstr>Courier</vt:lpstr>
      <vt:lpstr>Courier New</vt:lpstr>
      <vt:lpstr>Courier New Bold</vt:lpstr>
      <vt:lpstr>Lucida Grande</vt:lpstr>
      <vt:lpstr>Monaco</vt:lpstr>
      <vt:lpstr>Times New Roman</vt:lpstr>
      <vt:lpstr>Wingdings</vt:lpstr>
      <vt:lpstr>Wingdings 2</vt:lpstr>
      <vt:lpstr>ヒラギノ角ゴ ProN W6</vt:lpstr>
      <vt:lpstr>Office Theme</vt:lpstr>
      <vt:lpstr>PowerPoint Presentation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12</cp:revision>
  <dcterms:created xsi:type="dcterms:W3CDTF">2018-05-29T17:03:47Z</dcterms:created>
  <dcterms:modified xsi:type="dcterms:W3CDTF">2018-06-18T14:04:24Z</dcterms:modified>
</cp:coreProperties>
</file>