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333" r:id="rId2"/>
    <p:sldId id="1052" r:id="rId3"/>
    <p:sldId id="945" r:id="rId4"/>
    <p:sldId id="1093" r:id="rId5"/>
    <p:sldId id="946" r:id="rId6"/>
    <p:sldId id="948" r:id="rId7"/>
    <p:sldId id="1090" r:id="rId8"/>
    <p:sldId id="1063" r:id="rId9"/>
    <p:sldId id="1069" r:id="rId10"/>
    <p:sldId id="1070" r:id="rId11"/>
    <p:sldId id="977" r:id="rId12"/>
    <p:sldId id="954" r:id="rId13"/>
    <p:sldId id="955" r:id="rId14"/>
    <p:sldId id="957" r:id="rId15"/>
    <p:sldId id="1071" r:id="rId16"/>
    <p:sldId id="958" r:id="rId17"/>
    <p:sldId id="1072" r:id="rId18"/>
    <p:sldId id="1074" r:id="rId19"/>
    <p:sldId id="1077" r:id="rId20"/>
    <p:sldId id="1089" r:id="rId21"/>
    <p:sldId id="1084" r:id="rId22"/>
    <p:sldId id="1094" r:id="rId23"/>
    <p:sldId id="1088" r:id="rId24"/>
    <p:sldId id="1068" r:id="rId25"/>
    <p:sldId id="972" r:id="rId26"/>
    <p:sldId id="973" r:id="rId27"/>
    <p:sldId id="1076" r:id="rId28"/>
    <p:sldId id="1043" r:id="rId29"/>
    <p:sldId id="1044" r:id="rId30"/>
    <p:sldId id="1045" r:id="rId31"/>
    <p:sldId id="1046" r:id="rId32"/>
    <p:sldId id="1078" r:id="rId33"/>
    <p:sldId id="1079" r:id="rId34"/>
    <p:sldId id="1081" r:id="rId35"/>
    <p:sldId id="1080" r:id="rId36"/>
    <p:sldId id="1050" r:id="rId37"/>
    <p:sldId id="1032" r:id="rId38"/>
    <p:sldId id="1033" r:id="rId39"/>
    <p:sldId id="1034" r:id="rId40"/>
    <p:sldId id="1035" r:id="rId41"/>
    <p:sldId id="1037" r:id="rId42"/>
    <p:sldId id="1038" r:id="rId43"/>
    <p:sldId id="1039" r:id="rId44"/>
    <p:sldId id="1040" r:id="rId45"/>
    <p:sldId id="1082" r:id="rId46"/>
    <p:sldId id="966" r:id="rId47"/>
    <p:sldId id="1067" r:id="rId48"/>
    <p:sldId id="1057" r:id="rId49"/>
    <p:sldId id="953" r:id="rId50"/>
    <p:sldId id="968" r:id="rId51"/>
    <p:sldId id="980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190FA7-E3A2-4447-BD18-EDCE53A10A92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5CB78-6403-4971-B2EA-03ABB4E40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34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FAAA19-1E5D-463C-8B4E-E985891BF04A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2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4552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15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545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838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281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959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618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Jump from text to stack</a:t>
            </a:r>
          </a:p>
          <a:p>
            <a:r>
              <a:rPr lang="en-US" dirty="0"/>
              <a:t>Show</a:t>
            </a:r>
            <a:r>
              <a:rPr lang="en-US" baseline="0" dirty="0"/>
              <a:t> string and code on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9091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406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45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Jump from text to stack</a:t>
            </a:r>
          </a:p>
          <a:p>
            <a:r>
              <a:rPr lang="en-US" dirty="0"/>
              <a:t>Show</a:t>
            </a:r>
            <a:r>
              <a:rPr lang="en-US" baseline="0" dirty="0"/>
              <a:t> string and code on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042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623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686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224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275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282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475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838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576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603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FAAA19-1E5D-463C-8B4E-E985891BF04A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36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16606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FAAA19-1E5D-463C-8B4E-E985891BF04A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45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624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4735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048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753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068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489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759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E681F1-9ECF-43CC-A1A6-D7853C0864CB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26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45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189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FAAA19-1E5D-463C-8B4E-E985891BF04A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8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8669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8AD92D-85DC-42ED-A1F9-C1217E42EA9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08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13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16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53E7C-EE12-48E2-B032-CC076EAB6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C317F-D8C0-4D9E-908F-EA1756C81A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B2411-2716-4140-9078-E9BC19624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BDAE-34E5-482D-A28A-C5D5CD36E3F1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E6309-4C19-4F6A-9D38-C282C2A75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F15EC-D986-48A1-B391-3629F0019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47C1-C50C-471B-9083-BEF3A5BC1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54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7B65B-C967-4DDF-9E78-2FE4592A7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4DF4F6-A404-4499-9128-10A5388DE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966EA-7766-40E1-8CB4-0C3652DC5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BDAE-34E5-482D-A28A-C5D5CD36E3F1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F7814-76F5-4EBA-8A15-DFBA819CA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3DFA1-965F-4802-9655-A7B27CEC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47C1-C50C-471B-9083-BEF3A5BC1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2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EAA897-84C6-4C41-B9B3-C41E501A14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868C98-0079-44A3-A104-4A675B457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8D641-0EE6-41BD-82E0-2DDB3FE56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BDAE-34E5-482D-A28A-C5D5CD36E3F1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9E9AC-3518-4B99-A0A9-79F108A8B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94D5F-0676-4F44-8210-99660862D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47C1-C50C-471B-9083-BEF3A5BC1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39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984C-5BB5-4F34-8652-1E9F4795C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F55F6-5202-4908-97BE-8580F0A50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BD324-7169-4BAA-9F79-250C41B9D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BDAE-34E5-482D-A28A-C5D5CD36E3F1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FE4A0-D587-4E21-8B3A-F24BBEB0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A8562-13D3-4369-86EC-A799C5066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47C1-C50C-471B-9083-BEF3A5BC1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49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2AE09-D8D4-4A29-9E10-B6C0B7C68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C23B1-BEA5-4F49-BE51-94A84DE47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34E44-1E95-4A2C-95FF-8E96B96A1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BDAE-34E5-482D-A28A-C5D5CD36E3F1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E6835-2135-4E74-A4A1-334FF3B8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5D825-D018-4A4C-8DC3-25B4C5DA2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47C1-C50C-471B-9083-BEF3A5BC1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49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0D1F8-03C3-4C6A-80ED-56F121D50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9D3B7-9876-466B-B909-3E70EF2B54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F5CC0-2343-4B7A-833C-F928FF639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B51D4-8245-4444-AD55-85D7CB773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BDAE-34E5-482D-A28A-C5D5CD36E3F1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34E8E-B72F-4E07-92F4-0924278ED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6B584-A50B-4DE8-BE43-FDD2094EE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47C1-C50C-471B-9083-BEF3A5BC1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30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0C3FD-7D20-423D-BBAA-FEA2CD799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50733-1EF6-4B5F-A8F8-3259286A5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62BF3-552C-4DFD-B608-9DCA9B765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D07D84-E0FD-47D2-8A0A-D3E7E9B291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9E22AF-F369-4278-96E4-90DB950DD4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85710B-B539-4010-9FC6-5C41E8F37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BDAE-34E5-482D-A28A-C5D5CD36E3F1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E8ACA5-20BB-4235-BB9F-0402931E5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DC7ACB-43E1-478C-87E5-03C1A7A5C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47C1-C50C-471B-9083-BEF3A5BC1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10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AD31-DB96-4D50-8F21-CEEA6FCBD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E594EC-64FE-471A-959A-A78AE41E2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BDAE-34E5-482D-A28A-C5D5CD36E3F1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96E161-F6F2-49F9-943F-4C6ABA707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9859C8-8CEE-467E-85E9-20314DB0C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47C1-C50C-471B-9083-BEF3A5BC1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2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BB6B65-DE31-4937-94DC-A23EE312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BDAE-34E5-482D-A28A-C5D5CD36E3F1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87FF07-CA06-4B1E-861D-75E24A39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FD2C6-3581-4AB0-BD11-0FF9E20C5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47C1-C50C-471B-9083-BEF3A5BC1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4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A2B4A-746D-43DD-80F7-39615940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1B12C-63DF-4538-B73D-6B1EC980C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795A6-540F-42B8-978D-D815222C8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CC5F8-B8C1-4EBD-9672-F081B6DA7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BDAE-34E5-482D-A28A-C5D5CD36E3F1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1DB9D-7E58-4430-B216-71D1B1D48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287D1-8950-4BD3-8660-53553BFCF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47C1-C50C-471B-9083-BEF3A5BC1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64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1CA89-4F03-4F81-84F4-5944389A7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7F98EF-4DB1-41BB-A526-39C43B6F60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EA843-ABAA-4DAB-B644-D81116A81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12B14-055F-4D3D-B78B-47DDF4C0E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BDAE-34E5-482D-A28A-C5D5CD36E3F1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B6198-75CE-4704-8390-1344028B6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83623-BA74-4883-8F11-0123131C7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47C1-C50C-471B-9083-BEF3A5BC1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93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1EABA9-97E0-459E-BB39-E6D2303C2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F2A23-EADF-46FB-850A-134181B88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4E472-1E23-4990-B919-FB310839F7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CBDAE-34E5-482D-A28A-C5D5CD36E3F1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41ED6-6D75-4DB0-A8B3-70727D7BFE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AC886-AD4E-455F-8135-A59631998D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D47C1-C50C-471B-9083-BEF3A5BC1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5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adh0344@Colorado.edu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Worksheet1.xlsx"/><Relationship Id="rId5" Type="http://schemas.openxmlformats.org/officeDocument/2006/relationships/image" Target="../media/image2.png"/><Relationship Id="rId4" Type="http://schemas.openxmlformats.org/officeDocument/2006/relationships/package" Target="../embeddings/Microsoft_Excel_Worksheet.xls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package" Target="../embeddings/Microsoft_Excel_Worksheet2.xlsx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209800" y="1035050"/>
            <a:ext cx="7772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dirty="0"/>
              <a:t>Machine-Level Programming V:</a:t>
            </a:r>
            <a:br>
              <a:rPr lang="en-US" sz="3600" dirty="0"/>
            </a:br>
            <a:r>
              <a:rPr lang="en-US" sz="3600" dirty="0"/>
              <a:t>Advanced Topics [Attack Lab portions]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CSCI 2400: Introduction to Computer Systems</a:t>
            </a:r>
            <a:br>
              <a:rPr lang="en-US" sz="3600" kern="0" dirty="0">
                <a:latin typeface="Calibri" pitchFamily="34" charset="0"/>
                <a:ea typeface="+mj-ea"/>
                <a:cs typeface="+mj-cs"/>
              </a:rPr>
            </a:b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9</a:t>
            </a:r>
            <a:r>
              <a:rPr lang="en-US" sz="2000" kern="0" baseline="30000" dirty="0">
                <a:latin typeface="Calibri" pitchFamily="34" charset="0"/>
                <a:ea typeface="+mj-ea"/>
                <a:cs typeface="+mj-cs"/>
              </a:rPr>
              <a:t>th</a:t>
            </a: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 Lecture, Feb 15</a:t>
            </a:r>
            <a:r>
              <a:rPr lang="en-US" sz="2000" kern="0" baseline="30000" dirty="0">
                <a:latin typeface="Calibri" pitchFamily="34" charset="0"/>
                <a:ea typeface="+mj-ea"/>
                <a:cs typeface="+mj-cs"/>
              </a:rPr>
              <a:t>th</a:t>
            </a: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 , 2019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Spring 2018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 bwMode="auto">
          <a:xfrm>
            <a:off x="2209800" y="3334302"/>
            <a:ext cx="7678738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r>
              <a:rPr lang="en-US" sz="2000" b="1" kern="0" dirty="0">
                <a:latin typeface="Calibri" pitchFamily="34" charset="0"/>
              </a:rPr>
              <a:t>Instructor: SANDESH DHAWASKAR SATHYANARAYANA</a:t>
            </a:r>
            <a:r>
              <a:rPr lang="en-US" sz="2000" kern="0" dirty="0">
                <a:latin typeface="Calibri" pitchFamily="34" charset="0"/>
              </a:rPr>
              <a:t> 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endParaRPr lang="en-US" sz="2000" kern="0" dirty="0">
              <a:latin typeface="Calibri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r>
              <a:rPr lang="en-US" sz="2000" kern="0" dirty="0">
                <a:latin typeface="Calibri" pitchFamily="34" charset="0"/>
              </a:rPr>
              <a:t>Email ID: </a:t>
            </a:r>
            <a:r>
              <a:rPr lang="en-US" sz="2000" kern="0" dirty="0">
                <a:latin typeface="Calibri" pitchFamily="34" charset="0"/>
                <a:hlinkClick r:id="rId2"/>
              </a:rPr>
              <a:t>sadh0344@Colorado.edu</a:t>
            </a:r>
            <a:endParaRPr lang="en-US" sz="2000" kern="0" dirty="0">
              <a:latin typeface="Calibri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endParaRPr lang="en-US" sz="2000" kern="0" dirty="0">
              <a:latin typeface="Calibri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defRPr/>
            </a:pPr>
            <a:r>
              <a:rPr lang="en-US" sz="2000" kern="0" dirty="0">
                <a:latin typeface="Calibri" pitchFamily="34" charset="0"/>
              </a:rPr>
              <a:t>Slides are adopted from CMU text book slides</a:t>
            </a:r>
          </a:p>
        </p:txBody>
      </p:sp>
    </p:spTree>
    <p:extLst>
      <p:ext uri="{BB962C8B-B14F-4D97-AF65-F5344CB8AC3E}">
        <p14:creationId xmlns:p14="http://schemas.microsoft.com/office/powerpoint/2010/main" val="1152223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b="1" dirty="0"/>
              <a:t>Memory Referencing Bug Example</a:t>
            </a:r>
          </a:p>
        </p:txBody>
      </p:sp>
      <p:sp>
        <p:nvSpPr>
          <p:cNvPr id="19460" name="Rectangle 4"/>
          <p:cNvSpPr>
            <a:spLocks/>
          </p:cNvSpPr>
          <p:nvPr/>
        </p:nvSpPr>
        <p:spPr bwMode="auto">
          <a:xfrm>
            <a:off x="2286000" y="1270000"/>
            <a:ext cx="2209800" cy="13208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struct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{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a[2];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 double d;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} 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</p:txBody>
      </p:sp>
      <p:sp>
        <p:nvSpPr>
          <p:cNvPr id="19461" name="Rectangle 5"/>
          <p:cNvSpPr>
            <a:spLocks/>
          </p:cNvSpPr>
          <p:nvPr/>
        </p:nvSpPr>
        <p:spPr bwMode="auto">
          <a:xfrm>
            <a:off x="5105400" y="1295400"/>
            <a:ext cx="4419600" cy="13716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r>
              <a:rPr lang="en-US" dirty="0"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fun(0)  -&gt;	3.1400000000</a:t>
            </a:r>
            <a:endParaRPr lang="en-US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lvl="0"/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fun(1)  -&gt;</a:t>
            </a:r>
            <a:r>
              <a:rPr lang="en-US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00000000</a:t>
            </a:r>
            <a:endParaRPr lang="en-US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fun(2)  -&gt;</a:t>
            </a:r>
            <a:r>
              <a:rPr lang="en-US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3.1399998665</a:t>
            </a:r>
            <a:endParaRPr lang="en-US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fun(3)  -&gt;</a:t>
            </a:r>
            <a:r>
              <a:rPr lang="en-US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2.0000006104</a:t>
            </a:r>
            <a:endParaRPr lang="en-US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fun(4)  -&gt;</a:t>
            </a:r>
            <a:r>
              <a:rPr lang="en-US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dirty="0">
                <a:latin typeface="Calibri"/>
                <a:ea typeface="Monaco" charset="0"/>
                <a:cs typeface="Calibri"/>
                <a:sym typeface="Courier New" charset="0"/>
              </a:rPr>
              <a:t>Segmentation fault</a:t>
            </a:r>
          </a:p>
          <a:p>
            <a:pPr lvl="0"/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fun(8)  -&gt;</a:t>
            </a:r>
            <a:r>
              <a:rPr lang="en-US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00000000</a:t>
            </a:r>
            <a:endParaRPr lang="en-US" dirty="0">
              <a:solidFill>
                <a:srgbClr val="000000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</p:txBody>
      </p:sp>
      <p:sp>
        <p:nvSpPr>
          <p:cNvPr id="19462" name="AutoShape 6"/>
          <p:cNvSpPr>
            <a:spLocks/>
          </p:cNvSpPr>
          <p:nvPr/>
        </p:nvSpPr>
        <p:spPr bwMode="auto">
          <a:xfrm>
            <a:off x="6172200" y="3124200"/>
            <a:ext cx="304800" cy="3429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w="2857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3" name="Rectangle 7"/>
          <p:cNvSpPr>
            <a:spLocks/>
          </p:cNvSpPr>
          <p:nvPr/>
        </p:nvSpPr>
        <p:spPr bwMode="auto">
          <a:xfrm>
            <a:off x="6629400" y="4953000"/>
            <a:ext cx="2120900" cy="6477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>
              <a:lnSpc>
                <a:spcPct val="110000"/>
              </a:lnSpc>
            </a:pPr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Location accessed by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i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)</a:t>
            </a:r>
          </a:p>
        </p:txBody>
      </p:sp>
      <p:sp>
        <p:nvSpPr>
          <p:cNvPr id="19464" name="Rectangle 8"/>
          <p:cNvSpPr>
            <a:spLocks/>
          </p:cNvSpPr>
          <p:nvPr/>
        </p:nvSpPr>
        <p:spPr bwMode="auto">
          <a:xfrm>
            <a:off x="2286000" y="3352800"/>
            <a:ext cx="1596912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Explanation:</a:t>
            </a:r>
          </a:p>
        </p:txBody>
      </p:sp>
      <p:graphicFrame>
        <p:nvGraphicFramePr>
          <p:cNvPr id="19465" name="Group 9"/>
          <p:cNvGraphicFramePr>
            <a:graphicFrameLocks noGrp="1"/>
          </p:cNvGraphicFramePr>
          <p:nvPr>
            <p:extLst/>
          </p:nvPr>
        </p:nvGraphicFramePr>
        <p:xfrm>
          <a:off x="4038600" y="3124200"/>
          <a:ext cx="2070100" cy="3429000"/>
        </p:xfrm>
        <a:graphic>
          <a:graphicData uri="http://schemas.openxmlformats.org/drawingml/2006/table">
            <a:tbl>
              <a:tblPr/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onaco" charset="0"/>
                          <a:cs typeface="Calibri"/>
                          <a:sym typeface="Monaco" charset="0"/>
                        </a:rPr>
                        <a:t>???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onaco" charset="0"/>
                          <a:cs typeface="Calibri"/>
                          <a:sym typeface="Monaco" charset="0"/>
                        </a:rPr>
                        <a:t>Critical State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onaco" charset="0"/>
                          <a:cs typeface="Calibri"/>
                          <a:sym typeface="Monaco" charset="0"/>
                        </a:rPr>
                        <a:t>Critical State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onaco" charset="0"/>
                          <a:cs typeface="Calibri"/>
                          <a:sym typeface="Monaco" charset="0"/>
                        </a:rPr>
                        <a:t>Critical State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onaco" charset="0"/>
                          <a:cs typeface="Calibri"/>
                          <a:sym typeface="Monaco" charset="0"/>
                        </a:rPr>
                        <a:t>Critical State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onaco" charset="0"/>
                          <a:cs typeface="Courier New" panose="02070309020205020404" pitchFamily="49" charset="0"/>
                          <a:sym typeface="Monaco" charset="0"/>
                        </a:rPr>
                        <a:t>d7 ... d4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onaco" charset="0"/>
                          <a:cs typeface="Courier New" panose="02070309020205020404" pitchFamily="49" charset="0"/>
                          <a:sym typeface="Monaco" charset="0"/>
                        </a:rPr>
                        <a:t>d3 ... d0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onaco" charset="0"/>
                          <a:cs typeface="Courier New" panose="02070309020205020404" pitchFamily="49" charset="0"/>
                          <a:sym typeface="Monaco" charset="0"/>
                        </a:rPr>
                        <a:t>a[1]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Monaco" charset="0"/>
                          <a:cs typeface="Courier New" panose="02070309020205020404" pitchFamily="49" charset="0"/>
                          <a:sym typeface="Monaco" charset="0"/>
                        </a:rPr>
                        <a:t>a[0]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Narrow" charset="0"/>
                          <a:cs typeface="Calibri"/>
                          <a:sym typeface="Arial Narrow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AutoShape 6"/>
          <p:cNvSpPr>
            <a:spLocks/>
          </p:cNvSpPr>
          <p:nvPr/>
        </p:nvSpPr>
        <p:spPr bwMode="auto">
          <a:xfrm flipH="1">
            <a:off x="3581400" y="5029200"/>
            <a:ext cx="3048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w="2857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133600" y="5638800"/>
            <a:ext cx="1292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struct_t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6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417514"/>
            <a:ext cx="6858000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Such problems are a BIG deal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295400"/>
            <a:ext cx="8307388" cy="4876800"/>
          </a:xfrm>
        </p:spPr>
        <p:txBody>
          <a:bodyPr/>
          <a:lstStyle/>
          <a:p>
            <a:pPr eaLnBrk="1" hangingPunct="1"/>
            <a:r>
              <a:rPr lang="en-US" dirty="0"/>
              <a:t>Generally called a “buffer overflow”</a:t>
            </a:r>
          </a:p>
          <a:p>
            <a:pPr lvl="1" eaLnBrk="1" hangingPunct="1"/>
            <a:r>
              <a:rPr lang="en-US" dirty="0"/>
              <a:t>when exceeding the memory size allocated for an array</a:t>
            </a:r>
          </a:p>
          <a:p>
            <a:pPr eaLnBrk="1" hangingPunct="1"/>
            <a:r>
              <a:rPr lang="en-US" dirty="0"/>
              <a:t>Why a big deal?</a:t>
            </a:r>
          </a:p>
          <a:p>
            <a:pPr lvl="1" eaLnBrk="1" hangingPunct="1"/>
            <a:r>
              <a:rPr lang="en-US" dirty="0"/>
              <a:t>It’s the #1 technical cause of security vulnerabilities</a:t>
            </a:r>
          </a:p>
          <a:p>
            <a:pPr lvl="2" eaLnBrk="1" hangingPunct="1"/>
            <a:r>
              <a:rPr lang="en-US" dirty="0"/>
              <a:t>#1 overall cause is social engineering / user ignorance</a:t>
            </a:r>
          </a:p>
          <a:p>
            <a:pPr eaLnBrk="1" hangingPunct="1"/>
            <a:r>
              <a:rPr lang="en-US" dirty="0"/>
              <a:t>Most common form</a:t>
            </a:r>
          </a:p>
          <a:p>
            <a:pPr lvl="1" eaLnBrk="1" hangingPunct="1"/>
            <a:r>
              <a:rPr lang="en-US" dirty="0"/>
              <a:t>Unchecked lengths on string inputs</a:t>
            </a:r>
          </a:p>
          <a:p>
            <a:pPr lvl="1" eaLnBrk="1" hangingPunct="1"/>
            <a:r>
              <a:rPr lang="en-US" dirty="0"/>
              <a:t>Particularly for bounded character arrays on the stack</a:t>
            </a:r>
          </a:p>
          <a:p>
            <a:pPr lvl="2" eaLnBrk="1" hangingPunct="1"/>
            <a:r>
              <a:rPr lang="en-US" dirty="0"/>
              <a:t>sometimes referred to as stack smashing</a:t>
            </a:r>
          </a:p>
          <a:p>
            <a:pPr lvl="1" eaLnBrk="1" hangingPunct="1"/>
            <a:endParaRPr lang="en-US" dirty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72013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Grp="1" noChangeArrowheads="1"/>
          </p:cNvSpPr>
          <p:nvPr>
            <p:ph type="title"/>
          </p:nvPr>
        </p:nvSpPr>
        <p:spPr>
          <a:xfrm>
            <a:off x="1905001" y="304800"/>
            <a:ext cx="7591425" cy="762000"/>
          </a:xfrm>
        </p:spPr>
        <p:txBody>
          <a:bodyPr/>
          <a:lstStyle/>
          <a:p>
            <a:pPr eaLnBrk="1" hangingPunct="1"/>
            <a:r>
              <a:rPr lang="en-US"/>
              <a:t>String Library Code</a:t>
            </a:r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905000" y="990600"/>
            <a:ext cx="8153400" cy="57912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/>
              <a:t>Implementation of Unix function </a:t>
            </a:r>
            <a:r>
              <a:rPr lang="en-US" dirty="0">
                <a:latin typeface="Courier New" pitchFamily="49" charset="0"/>
              </a:rPr>
              <a:t>gets()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lvl="1" eaLnBrk="1" hangingPunct="1"/>
            <a:r>
              <a:rPr lang="en-US" dirty="0"/>
              <a:t>No way to specify limit on number of characters to read</a:t>
            </a:r>
          </a:p>
          <a:p>
            <a:pPr eaLnBrk="1" hangingPunct="1"/>
            <a:r>
              <a:rPr lang="en-US" dirty="0"/>
              <a:t>Similar problems with other library functions</a:t>
            </a:r>
          </a:p>
          <a:p>
            <a:pPr lvl="1" eaLnBrk="1" hangingPunct="1"/>
            <a:r>
              <a:rPr lang="en-US" b="1" dirty="0" err="1">
                <a:latin typeface="Courier New" pitchFamily="49" charset="0"/>
              </a:rPr>
              <a:t>strcpy</a:t>
            </a:r>
            <a:r>
              <a:rPr lang="en-US" b="1" dirty="0"/>
              <a:t>, </a:t>
            </a:r>
            <a:r>
              <a:rPr lang="en-US" b="1" dirty="0" err="1">
                <a:latin typeface="Courier New" pitchFamily="49" charset="0"/>
              </a:rPr>
              <a:t>strcat</a:t>
            </a:r>
            <a:r>
              <a:rPr lang="en-US" dirty="0"/>
              <a:t>: Copy strings of arbitrary length</a:t>
            </a:r>
          </a:p>
          <a:p>
            <a:pPr lvl="1" eaLnBrk="1" hangingPunct="1"/>
            <a:r>
              <a:rPr lang="en-US" b="1" dirty="0" err="1">
                <a:latin typeface="Courier New" pitchFamily="49" charset="0"/>
              </a:rPr>
              <a:t>scanf</a:t>
            </a:r>
            <a:r>
              <a:rPr lang="en-US" b="1" dirty="0"/>
              <a:t>, </a:t>
            </a:r>
            <a:r>
              <a:rPr lang="en-US" b="1" dirty="0" err="1">
                <a:latin typeface="Courier New" pitchFamily="49" charset="0"/>
              </a:rPr>
              <a:t>fscanf</a:t>
            </a:r>
            <a:r>
              <a:rPr lang="en-US" b="1" dirty="0"/>
              <a:t>, </a:t>
            </a:r>
            <a:r>
              <a:rPr lang="en-US" b="1" dirty="0" err="1">
                <a:latin typeface="Courier New" pitchFamily="49" charset="0"/>
              </a:rPr>
              <a:t>sscanf</a:t>
            </a:r>
            <a:r>
              <a:rPr lang="en-US" b="1" dirty="0"/>
              <a:t>, </a:t>
            </a:r>
            <a:r>
              <a:rPr lang="en-US" dirty="0"/>
              <a:t>when given </a:t>
            </a:r>
            <a:r>
              <a:rPr lang="en-US" b="1" dirty="0">
                <a:latin typeface="Courier New" pitchFamily="49" charset="0"/>
              </a:rPr>
              <a:t>%s</a:t>
            </a:r>
            <a:r>
              <a:rPr lang="en-US" dirty="0"/>
              <a:t> conversion specification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2576512" y="1309687"/>
            <a:ext cx="5410200" cy="33972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/* Get string from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stdin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*/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char *gets(char *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dest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)</a:t>
            </a:r>
            <a:br>
              <a:rPr lang="en-US" dirty="0">
                <a:latin typeface="Courier New" pitchFamily="49" charset="0"/>
                <a:ea typeface="MS Mincho" pitchFamily="49" charset="-128"/>
              </a:rPr>
            </a:br>
            <a:r>
              <a:rPr lang="en-US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dirty="0">
                <a:latin typeface="Courier New" pitchFamily="49" charset="0"/>
                <a:ea typeface="MS Mincho" pitchFamily="49" charset="-128"/>
              </a:rPr>
            </a:br>
            <a:r>
              <a:rPr lang="en-US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c =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getchar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  char *p =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dest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while (c != EOF &amp;&amp; c != '\n') 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      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*p++ = c;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      c =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getchar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  }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  *p = '\0';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  return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dest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204963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533400"/>
            <a:ext cx="6413500" cy="5730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Vulnerable Buffer Code 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2133600" y="3124200"/>
            <a:ext cx="3657600" cy="82843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call_echo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echo();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2133600" y="1219201"/>
            <a:ext cx="50292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 /* Way too small!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91400" y="1948935"/>
            <a:ext cx="2459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0"/>
              <a:buChar char="ç"/>
            </a:pPr>
            <a:r>
              <a:rPr lang="en-US" dirty="0">
                <a:solidFill>
                  <a:srgbClr val="C00000"/>
                </a:solidFill>
                <a:latin typeface="Calibri" pitchFamily="34" charset="0"/>
                <a:sym typeface="Wingdings"/>
              </a:rPr>
              <a:t>btw, how big </a:t>
            </a:r>
          </a:p>
          <a:p>
            <a:r>
              <a:rPr lang="en-US" dirty="0">
                <a:solidFill>
                  <a:srgbClr val="C00000"/>
                </a:solidFill>
                <a:latin typeface="Calibri" pitchFamily="34" charset="0"/>
                <a:sym typeface="Wingdings"/>
              </a:rPr>
              <a:t>	is big enough?</a:t>
            </a:r>
            <a:endParaRPr lang="en-US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8566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68500" y="417514"/>
            <a:ext cx="7099300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Buffer Overflow Disassembly</a:t>
            </a:r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1968500" y="1600200"/>
            <a:ext cx="8578850" cy="230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00000000004006cf &lt;echo&gt;: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4006cf:	48 83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ec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18          	sub    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$0x18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4006d3:	48 89 e7      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mov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%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rsp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,%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rdi</a:t>
            </a:r>
            <a:endParaRPr lang="en-US" dirty="0">
              <a:solidFill>
                <a:srgbClr val="C00000"/>
              </a:solidFill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4006d6:	e8 a5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400680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4006db:	48 89 e7      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mov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  %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rsp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,%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rdi</a:t>
            </a:r>
            <a:endParaRPr lang="en-US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4006de:	e8 3d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fe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400520 &lt;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puts@plt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4006e3:	48 83 c4 18          	add    $0x18,%rsp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4006e7:	c3            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retq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endParaRPr lang="ro-RO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2089150" y="4826502"/>
            <a:ext cx="8045450" cy="1474763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4006e8:	48 83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ec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08          	sub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4006ec:	b8 00 00 00 00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mov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  $0x0,%eax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4006f1:	e8 d9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:	48 83 c4 08          	add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4006fa:	c3            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retq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8500" y="4419600"/>
            <a:ext cx="1131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call_echo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68501" y="1138535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echo:</a:t>
            </a:r>
          </a:p>
        </p:txBody>
      </p:sp>
    </p:spTree>
    <p:extLst>
      <p:ext uri="{BB962C8B-B14F-4D97-AF65-F5344CB8AC3E}">
        <p14:creationId xmlns:p14="http://schemas.microsoft.com/office/powerpoint/2010/main" val="197712107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43100" y="493714"/>
            <a:ext cx="6489700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Buffer Overflow Stack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7620000" y="51816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subq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  $0x18, %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rsp</a:t>
            </a:r>
            <a:endParaRPr lang="en-US" sz="1600" dirty="0">
              <a:solidFill>
                <a:srgbClr val="C00000"/>
              </a:solidFill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movq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  %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rsp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, %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rdi</a:t>
            </a:r>
            <a:endParaRPr lang="en-US" sz="1600" dirty="0">
              <a:solidFill>
                <a:srgbClr val="C00000"/>
              </a:solidFill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call 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5257800" y="2286001"/>
            <a:ext cx="51054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char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[4];  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/* Way too small!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2057400" y="2503487"/>
            <a:ext cx="1797050" cy="608299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Return Address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(8 bytes)</a:t>
            </a: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4476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4889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2057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Stack Frame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for </a:t>
            </a:r>
            <a:r>
              <a:rPr lang="en-US" dirty="0" err="1">
                <a:latin typeface="Courier New" pitchFamily="49" charset="0"/>
              </a:rPr>
              <a:t>call_echo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60472" name="Rectangle 24"/>
          <p:cNvSpPr>
            <a:spLocks noChangeArrowheads="1"/>
          </p:cNvSpPr>
          <p:nvPr/>
        </p:nvSpPr>
        <p:spPr bwMode="auto">
          <a:xfrm>
            <a:off x="2057401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Courier New" pitchFamily="49" charset="0"/>
              </a:rPr>
              <a:t>[3]</a:t>
            </a:r>
          </a:p>
        </p:txBody>
      </p:sp>
      <p:sp>
        <p:nvSpPr>
          <p:cNvPr id="360473" name="Rectangle 25"/>
          <p:cNvSpPr>
            <a:spLocks noChangeArrowheads="1"/>
          </p:cNvSpPr>
          <p:nvPr/>
        </p:nvSpPr>
        <p:spPr bwMode="auto">
          <a:xfrm>
            <a:off x="2506663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C00000"/>
                </a:solidFill>
                <a:latin typeface="Courier New" pitchFamily="49" charset="0"/>
              </a:rPr>
              <a:t>[2]</a:t>
            </a:r>
          </a:p>
        </p:txBody>
      </p:sp>
      <p:sp>
        <p:nvSpPr>
          <p:cNvPr id="360474" name="Rectangle 26"/>
          <p:cNvSpPr>
            <a:spLocks noChangeArrowheads="1"/>
          </p:cNvSpPr>
          <p:nvPr/>
        </p:nvSpPr>
        <p:spPr bwMode="auto">
          <a:xfrm>
            <a:off x="2955926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C00000"/>
                </a:solidFill>
                <a:latin typeface="Courier New" pitchFamily="49" charset="0"/>
              </a:rPr>
              <a:t>[1]</a:t>
            </a:r>
          </a:p>
        </p:txBody>
      </p:sp>
      <p:sp>
        <p:nvSpPr>
          <p:cNvPr id="360475" name="Rectangle 27"/>
          <p:cNvSpPr>
            <a:spLocks noChangeArrowheads="1"/>
          </p:cNvSpPr>
          <p:nvPr/>
        </p:nvSpPr>
        <p:spPr bwMode="auto">
          <a:xfrm>
            <a:off x="3405188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C00000"/>
                </a:solidFill>
                <a:latin typeface="Courier New" pitchFamily="49" charset="0"/>
              </a:rPr>
              <a:t>[0]</a:t>
            </a:r>
          </a:p>
        </p:txBody>
      </p: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3854451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Courier New" pitchFamily="49" charset="0"/>
              </a:rPr>
              <a:t>buf</a:t>
            </a:r>
            <a:endParaRPr lang="en-US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981201" y="990601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2057400" y="3113088"/>
            <a:ext cx="1797050" cy="153120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20 bytes unused</a:t>
            </a:r>
            <a:endParaRPr 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68135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43100" y="493714"/>
            <a:ext cx="6489700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Buffer Overflow Stack Example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7010400" y="12192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subq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$24,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call 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4572000" y="1219200"/>
            <a:ext cx="2438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echo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. . .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2057400" y="2503487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Return Address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(8 bytes)</a:t>
            </a: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4476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4889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2057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Stack Frame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for </a:t>
            </a:r>
            <a:r>
              <a:rPr lang="en-US" dirty="0" err="1">
                <a:latin typeface="Courier New" pitchFamily="49" charset="0"/>
              </a:rPr>
              <a:t>call_echo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60472" name="Rectangle 24"/>
          <p:cNvSpPr>
            <a:spLocks noChangeArrowheads="1"/>
          </p:cNvSpPr>
          <p:nvPr/>
        </p:nvSpPr>
        <p:spPr bwMode="auto">
          <a:xfrm>
            <a:off x="2057401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ourier New" pitchFamily="49" charset="0"/>
              </a:rPr>
              <a:t>[3]</a:t>
            </a:r>
          </a:p>
        </p:txBody>
      </p:sp>
      <p:sp>
        <p:nvSpPr>
          <p:cNvPr id="360473" name="Rectangle 25"/>
          <p:cNvSpPr>
            <a:spLocks noChangeArrowheads="1"/>
          </p:cNvSpPr>
          <p:nvPr/>
        </p:nvSpPr>
        <p:spPr bwMode="auto">
          <a:xfrm>
            <a:off x="2506663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urier New" pitchFamily="49" charset="0"/>
              </a:rPr>
              <a:t>[2]</a:t>
            </a:r>
          </a:p>
        </p:txBody>
      </p:sp>
      <p:sp>
        <p:nvSpPr>
          <p:cNvPr id="360474" name="Rectangle 26"/>
          <p:cNvSpPr>
            <a:spLocks noChangeArrowheads="1"/>
          </p:cNvSpPr>
          <p:nvPr/>
        </p:nvSpPr>
        <p:spPr bwMode="auto">
          <a:xfrm>
            <a:off x="2955926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urier New" pitchFamily="49" charset="0"/>
              </a:rPr>
              <a:t>[1]</a:t>
            </a:r>
          </a:p>
        </p:txBody>
      </p:sp>
      <p:sp>
        <p:nvSpPr>
          <p:cNvPr id="360475" name="Rectangle 27"/>
          <p:cNvSpPr>
            <a:spLocks noChangeArrowheads="1"/>
          </p:cNvSpPr>
          <p:nvPr/>
        </p:nvSpPr>
        <p:spPr bwMode="auto">
          <a:xfrm>
            <a:off x="3405188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urier New" pitchFamily="49" charset="0"/>
              </a:rPr>
              <a:t>[0]</a:t>
            </a:r>
          </a:p>
        </p:txBody>
      </p: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3854451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itchFamily="49" charset="0"/>
              </a:rPr>
              <a:t>buf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981201" y="990601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2057400" y="3113088"/>
            <a:ext cx="1797050" cy="153120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20 bytes unused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927601" y="3444014"/>
            <a:ext cx="4718485" cy="1197764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4006f1: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4006cf &lt;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echo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:	add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06950" y="3037113"/>
            <a:ext cx="1131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call_echo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057400" y="2811289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Courier New" pitchFamily="49" charset="0"/>
                </a:rPr>
                <a:t>40</a:t>
              </a: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Courier New" pitchFamily="49" charset="0"/>
                </a:rPr>
                <a:t>06</a:t>
              </a: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Courier New" pitchFamily="49" charset="0"/>
                </a:rPr>
                <a:t>f6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062208" y="2481496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Courier New" pitchFamily="49" charset="0"/>
                </a:rPr>
                <a:t>00</a:t>
              </a:r>
            </a:p>
          </p:txBody>
        </p:sp>
      </p:grpSp>
      <p:sp>
        <p:nvSpPr>
          <p:cNvPr id="5" name="Arc 4"/>
          <p:cNvSpPr/>
          <p:nvPr/>
        </p:nvSpPr>
        <p:spPr bwMode="auto">
          <a:xfrm>
            <a:off x="3962400" y="1360488"/>
            <a:ext cx="1460500" cy="2513847"/>
          </a:xfrm>
          <a:prstGeom prst="arc">
            <a:avLst>
              <a:gd name="adj1" fmla="val 5393125"/>
              <a:gd name="adj2" fmla="val 15866911"/>
            </a:avLst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stealth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521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1" grpId="0" animBg="1"/>
      <p:bldP spid="2560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43100" y="493714"/>
            <a:ext cx="7229491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Buffer Overflow Stack Example #1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7010400" y="12192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subq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$24,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call 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4572000" y="1219200"/>
            <a:ext cx="2438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. . .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2057400" y="2503487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Return Address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(8 bytes)</a:t>
            </a: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4476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4889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2057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Stack Frame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for </a:t>
            </a:r>
            <a:r>
              <a:rPr lang="en-US" dirty="0" err="1">
                <a:latin typeface="Courier New" pitchFamily="49" charset="0"/>
              </a:rPr>
              <a:t>call_echo</a:t>
            </a:r>
            <a:endParaRPr lang="en-US" dirty="0">
              <a:latin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057400" y="4648200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33</a:t>
              </a: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32</a:t>
              </a: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31</a:t>
              </a: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30</a:t>
              </a:r>
            </a:p>
          </p:txBody>
        </p:sp>
      </p:grp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3854451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itchFamily="49" charset="0"/>
              </a:rPr>
              <a:t>buf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981201" y="990600"/>
            <a:ext cx="17171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After 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2057400" y="3113088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20 bytes unused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927601" y="3444014"/>
            <a:ext cx="4718485" cy="1197764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4006f1: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:	add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06950" y="3037113"/>
            <a:ext cx="1131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call_echo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057400" y="2811289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70C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70C0"/>
                  </a:solidFill>
                  <a:latin typeface="Courier New" pitchFamily="49" charset="0"/>
                </a:rPr>
                <a:t>40</a:t>
              </a: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70C0"/>
                  </a:solidFill>
                  <a:latin typeface="Courier New" pitchFamily="49" charset="0"/>
                </a:rPr>
                <a:t>06</a:t>
              </a: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70C0"/>
                  </a:solidFill>
                  <a:latin typeface="Courier New" pitchFamily="49" charset="0"/>
                </a:rPr>
                <a:t>f6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062208" y="2481496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70C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70C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70C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70C0"/>
                  </a:solidFill>
                  <a:latin typeface="Courier New" pitchFamily="49" charset="0"/>
                </a:rPr>
                <a:t>00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057400" y="4336978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37</a:t>
              </a: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36</a:t>
              </a: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35</a:t>
              </a: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34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057400" y="4025756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31</a:t>
              </a: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30</a:t>
              </a: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39</a:t>
              </a: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38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057400" y="3714534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35</a:t>
              </a: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34</a:t>
              </a: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33</a:t>
              </a: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32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057400" y="3403312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39</a:t>
              </a: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38</a:t>
              </a: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37</a:t>
              </a: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36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057400" y="3092090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32</a:t>
              </a: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31</a:t>
              </a: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30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506663" y="6292334"/>
            <a:ext cx="442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Overflowed buffer, but did not corrupt state</a:t>
            </a:r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3914792" y="5943601"/>
            <a:ext cx="3552809" cy="33598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“01234567890123456789012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\0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356221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43100" y="493714"/>
            <a:ext cx="7229491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Buffer Overflow Stack Example #2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7010400" y="12192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subq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$24,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call 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4572000" y="1219200"/>
            <a:ext cx="2438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. . .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2057400" y="2503487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Return Address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(8 bytes)</a:t>
            </a: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4476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4889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2057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Stack Frame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for </a:t>
            </a:r>
            <a:r>
              <a:rPr lang="en-US" dirty="0" err="1">
                <a:latin typeface="Courier New" pitchFamily="49" charset="0"/>
              </a:rPr>
              <a:t>call_echo</a:t>
            </a:r>
            <a:endParaRPr lang="en-US" dirty="0">
              <a:latin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057400" y="4648200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33</a:t>
              </a: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32</a:t>
              </a: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31</a:t>
              </a: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30</a:t>
              </a:r>
            </a:p>
          </p:txBody>
        </p:sp>
      </p:grp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3854451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itchFamily="49" charset="0"/>
              </a:rPr>
              <a:t>buf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981201" y="990600"/>
            <a:ext cx="17171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After call to 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2057400" y="3113088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20 bytes unused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927601" y="3444014"/>
            <a:ext cx="4718485" cy="1197764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4006f1: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:	add    $0x8,%rsp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06950" y="3037113"/>
            <a:ext cx="1131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call_echo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056564" y="2509716"/>
            <a:ext cx="1797050" cy="304800"/>
            <a:chOff x="2377022" y="2811289"/>
            <a:chExt cx="1797050" cy="304800"/>
          </a:xfrm>
          <a:solidFill>
            <a:srgbClr val="CDF1C5"/>
          </a:solidFill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70C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70C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70C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70C0"/>
                  </a:solidFill>
                  <a:latin typeface="Courier New" pitchFamily="49" charset="0"/>
                </a:rPr>
                <a:t>00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057400" y="4336978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37</a:t>
              </a: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36</a:t>
              </a: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35</a:t>
              </a: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34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057400" y="4025756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31</a:t>
              </a: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30</a:t>
              </a: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39</a:t>
              </a: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38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057400" y="3714534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35</a:t>
              </a: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34</a:t>
              </a: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33</a:t>
              </a: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32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057400" y="3403312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39</a:t>
              </a: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38</a:t>
              </a: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37</a:t>
              </a: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36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057400" y="3092090"/>
            <a:ext cx="1797050" cy="304800"/>
            <a:chOff x="533400" y="4648200"/>
            <a:chExt cx="1797050" cy="3048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33</a:t>
              </a: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32</a:t>
              </a: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31</a:t>
              </a: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30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506663" y="6292334"/>
            <a:ext cx="5265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Program “returned” to 0x0400600, and then crashed.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2057400" y="2819400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70C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70C0"/>
                  </a:solidFill>
                  <a:latin typeface="Courier New" pitchFamily="49" charset="0"/>
                </a:rPr>
                <a:t>40</a:t>
              </a: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70C0"/>
                  </a:solidFill>
                  <a:latin typeface="Courier New" pitchFamily="49" charset="0"/>
                </a:rPr>
                <a:t>06</a:t>
              </a: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  <a:latin typeface="Courier New" pitchFamily="49" charset="0"/>
                </a:rPr>
                <a:t>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310512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533400"/>
            <a:ext cx="8305800" cy="5730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Stack Smashing Attacks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5562600"/>
            <a:ext cx="8255000" cy="1143000"/>
          </a:xfrm>
        </p:spPr>
        <p:txBody>
          <a:bodyPr anchor="ctr"/>
          <a:lstStyle/>
          <a:p>
            <a:pPr marL="160338" defTabSz="895350"/>
            <a:r>
              <a:rPr lang="en-US" sz="2000" dirty="0"/>
              <a:t>Overwrite normal return address A with address of some other code S</a:t>
            </a:r>
          </a:p>
          <a:p>
            <a:pPr marL="160338" defTabSz="895350"/>
            <a:r>
              <a:rPr lang="en-US" sz="2000" dirty="0"/>
              <a:t>When </a:t>
            </a:r>
            <a:r>
              <a:rPr lang="en-US" sz="2000" dirty="0">
                <a:latin typeface="Courier New" pitchFamily="49" charset="0"/>
              </a:rPr>
              <a:t>Q</a:t>
            </a:r>
            <a:r>
              <a:rPr lang="en-US" sz="2000" dirty="0"/>
              <a:t> executes</a:t>
            </a:r>
            <a:r>
              <a:rPr lang="en-US" sz="2000" dirty="0">
                <a:latin typeface="Courier New" pitchFamily="49" charset="0"/>
              </a:rPr>
              <a:t> ret</a:t>
            </a:r>
            <a:r>
              <a:rPr lang="en-US" sz="2000" dirty="0"/>
              <a:t>, will jump to other code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2057400" y="2438401"/>
            <a:ext cx="2438400" cy="1749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Q()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char </a:t>
            </a:r>
            <a:r>
              <a:rPr lang="en-US" dirty="0" err="1">
                <a:latin typeface="Courier New" pitchFamily="49" charset="0"/>
              </a:rPr>
              <a:t>buf</a:t>
            </a:r>
            <a:r>
              <a:rPr lang="en-US" dirty="0">
                <a:latin typeface="Courier New" pitchFamily="49" charset="0"/>
              </a:rPr>
              <a:t>[64];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</a:rPr>
              <a:t>gets(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</a:rPr>
              <a:t>buf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</a:rPr>
              <a:t>);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return ...;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}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2057400" y="1143000"/>
            <a:ext cx="1828800" cy="12001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void P(){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Q();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</a:rPr>
              <a:t>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}</a:t>
            </a:r>
          </a:p>
        </p:txBody>
      </p:sp>
      <p:sp>
        <p:nvSpPr>
          <p:cNvPr id="30730" name="Text Box 12"/>
          <p:cNvSpPr txBox="1">
            <a:spLocks noChangeArrowheads="1"/>
          </p:cNvSpPr>
          <p:nvPr/>
        </p:nvSpPr>
        <p:spPr bwMode="auto">
          <a:xfrm>
            <a:off x="4117976" y="1444626"/>
            <a:ext cx="911225" cy="9239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dirty="0">
                <a:latin typeface="Calibri" pitchFamily="34" charset="0"/>
              </a:rPr>
              <a:t>return</a:t>
            </a:r>
          </a:p>
          <a:p>
            <a:pPr eaLnBrk="0" hangingPunct="0"/>
            <a:r>
              <a:rPr lang="en-US" dirty="0">
                <a:latin typeface="Calibri" pitchFamily="34" charset="0"/>
              </a:rPr>
              <a:t>address</a:t>
            </a:r>
          </a:p>
          <a:p>
            <a:pPr eaLnBrk="0" hangingPunct="0"/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A</a:t>
            </a:r>
          </a:p>
        </p:txBody>
      </p:sp>
      <p:sp>
        <p:nvSpPr>
          <p:cNvPr id="30731" name="Line 13"/>
          <p:cNvSpPr>
            <a:spLocks noChangeShapeType="1"/>
          </p:cNvSpPr>
          <p:nvPr/>
        </p:nvSpPr>
        <p:spPr bwMode="auto">
          <a:xfrm flipH="1">
            <a:off x="3429001" y="1901825"/>
            <a:ext cx="688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7154864" y="1154114"/>
            <a:ext cx="2674937" cy="369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Calibri" pitchFamily="34" charset="0"/>
              </a:rPr>
              <a:t>Stack after call to </a:t>
            </a:r>
            <a:r>
              <a:rPr lang="en-US" dirty="0">
                <a:latin typeface="Courier New" pitchFamily="49" charset="0"/>
              </a:rPr>
              <a:t>gets()</a:t>
            </a:r>
          </a:p>
        </p:txBody>
      </p:sp>
      <p:sp>
        <p:nvSpPr>
          <p:cNvPr id="365575" name="Rectangle 7"/>
          <p:cNvSpPr>
            <a:spLocks noChangeArrowheads="1"/>
          </p:cNvSpPr>
          <p:nvPr/>
        </p:nvSpPr>
        <p:spPr bwMode="auto">
          <a:xfrm>
            <a:off x="7251700" y="2819400"/>
            <a:ext cx="1066800" cy="381000"/>
          </a:xfrm>
          <a:prstGeom prst="rect">
            <a:avLst/>
          </a:prstGeom>
          <a:solidFill>
            <a:srgbClr val="A8E7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trike="sngStrike" dirty="0">
                <a:solidFill>
                  <a:srgbClr val="C00000"/>
                </a:solidFill>
                <a:latin typeface="Calibri" pitchFamily="34" charset="0"/>
              </a:rPr>
              <a:t>A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 B</a:t>
            </a:r>
          </a:p>
        </p:txBody>
      </p:sp>
      <p:sp>
        <p:nvSpPr>
          <p:cNvPr id="365576" name="Rectangle 8"/>
          <p:cNvSpPr>
            <a:spLocks noChangeArrowheads="1"/>
          </p:cNvSpPr>
          <p:nvPr/>
        </p:nvSpPr>
        <p:spPr bwMode="auto">
          <a:xfrm>
            <a:off x="7251700" y="1600201"/>
            <a:ext cx="1066800" cy="155892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65579" name="Rectangle 11"/>
          <p:cNvSpPr>
            <a:spLocks noChangeArrowheads="1"/>
          </p:cNvSpPr>
          <p:nvPr/>
        </p:nvSpPr>
        <p:spPr bwMode="auto">
          <a:xfrm>
            <a:off x="7251700" y="3156441"/>
            <a:ext cx="1066800" cy="21902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</a:endParaRPr>
          </a:p>
          <a:p>
            <a:pPr eaLnBrk="0" hangingPunct="0"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0732" name="Text Box 14"/>
          <p:cNvSpPr txBox="1">
            <a:spLocks noChangeArrowheads="1"/>
          </p:cNvSpPr>
          <p:nvPr/>
        </p:nvSpPr>
        <p:spPr bwMode="auto">
          <a:xfrm>
            <a:off x="8686800" y="2023547"/>
            <a:ext cx="1555346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dirty="0">
                <a:latin typeface="Courier New" pitchFamily="49" charset="0"/>
              </a:rPr>
              <a:t>P </a:t>
            </a:r>
            <a:r>
              <a:rPr lang="en-US" dirty="0">
                <a:latin typeface="Calibri" pitchFamily="34" charset="0"/>
              </a:rPr>
              <a:t>stack frame</a:t>
            </a:r>
          </a:p>
        </p:txBody>
      </p:sp>
      <p:sp>
        <p:nvSpPr>
          <p:cNvPr id="30733" name="Text Box 15"/>
          <p:cNvSpPr txBox="1">
            <a:spLocks noChangeArrowheads="1"/>
          </p:cNvSpPr>
          <p:nvPr/>
        </p:nvSpPr>
        <p:spPr bwMode="auto">
          <a:xfrm>
            <a:off x="8686801" y="4097615"/>
            <a:ext cx="1469009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dirty="0">
                <a:latin typeface="Courier New" pitchFamily="49" charset="0"/>
              </a:rPr>
              <a:t>Q</a:t>
            </a:r>
            <a:r>
              <a:rPr lang="en-US" dirty="0">
                <a:latin typeface="Calibri" pitchFamily="34" charset="0"/>
              </a:rPr>
              <a:t> stack frame</a:t>
            </a:r>
          </a:p>
        </p:txBody>
      </p:sp>
      <p:sp>
        <p:nvSpPr>
          <p:cNvPr id="30738" name="Text Box 21"/>
          <p:cNvSpPr txBox="1">
            <a:spLocks noChangeArrowheads="1"/>
          </p:cNvSpPr>
          <p:nvPr/>
        </p:nvSpPr>
        <p:spPr bwMode="auto">
          <a:xfrm>
            <a:off x="5257800" y="3451226"/>
            <a:ext cx="1371600" cy="646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dirty="0">
                <a:latin typeface="Calibri" pitchFamily="34" charset="0"/>
              </a:rPr>
              <a:t>data written</a:t>
            </a:r>
          </a:p>
          <a:p>
            <a:pPr eaLnBrk="0" hangingPunct="0"/>
            <a:r>
              <a:rPr lang="en-US" dirty="0">
                <a:latin typeface="Calibri" pitchFamily="34" charset="0"/>
              </a:rPr>
              <a:t>by </a:t>
            </a:r>
            <a:r>
              <a:rPr lang="en-US" dirty="0">
                <a:latin typeface="Courier New" pitchFamily="49" charset="0"/>
              </a:rPr>
              <a:t>gets()</a:t>
            </a:r>
          </a:p>
        </p:txBody>
      </p:sp>
      <p:sp>
        <p:nvSpPr>
          <p:cNvPr id="30739" name="AutoShape 16"/>
          <p:cNvSpPr>
            <a:spLocks/>
          </p:cNvSpPr>
          <p:nvPr/>
        </p:nvSpPr>
        <p:spPr bwMode="auto">
          <a:xfrm rot="10800000">
            <a:off x="8416925" y="1600200"/>
            <a:ext cx="228600" cy="1600200"/>
          </a:xfrm>
          <a:prstGeom prst="leftBrace">
            <a:avLst>
              <a:gd name="adj1" fmla="val 7499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Calibri" pitchFamily="34" charset="0"/>
            </a:endParaRPr>
          </a:p>
        </p:txBody>
      </p:sp>
      <p:sp>
        <p:nvSpPr>
          <p:cNvPr id="30740" name="AutoShape 16"/>
          <p:cNvSpPr>
            <a:spLocks/>
          </p:cNvSpPr>
          <p:nvPr/>
        </p:nvSpPr>
        <p:spPr bwMode="auto">
          <a:xfrm rot="10800000">
            <a:off x="8416925" y="3200401"/>
            <a:ext cx="228600" cy="2157413"/>
          </a:xfrm>
          <a:prstGeom prst="leftBrace">
            <a:avLst>
              <a:gd name="adj1" fmla="val 74976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Calibri" pitchFamily="34" charset="0"/>
            </a:endParaRPr>
          </a:p>
        </p:txBody>
      </p:sp>
      <p:sp>
        <p:nvSpPr>
          <p:cNvPr id="30741" name="AutoShape 16"/>
          <p:cNvSpPr>
            <a:spLocks/>
          </p:cNvSpPr>
          <p:nvPr/>
        </p:nvSpPr>
        <p:spPr bwMode="auto">
          <a:xfrm rot="10800000" flipH="1">
            <a:off x="6883400" y="2819400"/>
            <a:ext cx="228600" cy="19050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Calibri" pitchFamily="34" charset="0"/>
            </a:endParaRPr>
          </a:p>
        </p:txBody>
      </p:sp>
      <p:sp>
        <p:nvSpPr>
          <p:cNvPr id="365587" name="Rectangle 19"/>
          <p:cNvSpPr>
            <a:spLocks noChangeArrowheads="1"/>
          </p:cNvSpPr>
          <p:nvPr/>
        </p:nvSpPr>
        <p:spPr bwMode="auto">
          <a:xfrm>
            <a:off x="7251701" y="3159125"/>
            <a:ext cx="1065213" cy="155929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defRPr/>
            </a:pPr>
            <a:r>
              <a:rPr lang="en-US" dirty="0">
                <a:latin typeface="Calibri" pitchFamily="34" charset="0"/>
              </a:rPr>
              <a:t>pad</a:t>
            </a:r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7256584" y="2775440"/>
            <a:ext cx="1066800" cy="381000"/>
          </a:xfrm>
          <a:prstGeom prst="rect">
            <a:avLst/>
          </a:prstGeom>
          <a:solidFill>
            <a:srgbClr val="A8E7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A</a:t>
            </a: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7256584" y="2775440"/>
            <a:ext cx="1066800" cy="381000"/>
          </a:xfrm>
          <a:prstGeom prst="rect">
            <a:avLst/>
          </a:prstGeom>
          <a:solidFill>
            <a:srgbClr val="A8E7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A 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  <a:sym typeface="Wingdings"/>
              </a:rPr>
              <a:t> 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S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2065180" y="4267201"/>
            <a:ext cx="246380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void S(){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/* Something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unexpected */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</a:rPr>
              <a:t>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36700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animBg="1"/>
      <p:bldP spid="30730" grpId="0"/>
      <p:bldP spid="30731" grpId="0" animBg="1"/>
      <p:bldP spid="30726" grpId="0"/>
      <p:bldP spid="30733" grpId="0"/>
      <p:bldP spid="30738" grpId="0"/>
      <p:bldP spid="30740" grpId="0" animBg="1"/>
      <p:bldP spid="30741" grpId="0" animBg="1"/>
      <p:bldP spid="365587" grpId="0" animBg="1"/>
      <p:bldP spid="27" grpId="0" animBg="1"/>
      <p:bldP spid="23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>
          <a:xfrm>
            <a:off x="1881189" y="434975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Memory Layout</a:t>
            </a:r>
          </a:p>
          <a:p>
            <a:pPr>
              <a:defRPr/>
            </a:pPr>
            <a:r>
              <a:rPr lang="en-US" dirty="0">
                <a:solidFill>
                  <a:srgbClr val="7F7F7F"/>
                </a:solidFill>
              </a:rPr>
              <a:t>Buffer Overflow</a:t>
            </a:r>
          </a:p>
          <a:p>
            <a:pPr lvl="1">
              <a:defRPr/>
            </a:pPr>
            <a:r>
              <a:rPr lang="en-US" dirty="0">
                <a:solidFill>
                  <a:srgbClr val="7F7F7F"/>
                </a:solidFill>
              </a:rPr>
              <a:t>Vulnerability</a:t>
            </a:r>
          </a:p>
          <a:p>
            <a:pPr lvl="1">
              <a:defRPr/>
            </a:pPr>
            <a:r>
              <a:rPr lang="en-US" dirty="0">
                <a:solidFill>
                  <a:srgbClr val="7F7F7F"/>
                </a:solidFill>
              </a:rPr>
              <a:t>Protection</a:t>
            </a:r>
          </a:p>
          <a:p>
            <a:pPr>
              <a:defRPr/>
            </a:pPr>
            <a:r>
              <a:rPr lang="en-US" dirty="0">
                <a:solidFill>
                  <a:srgbClr val="7F7F7F"/>
                </a:solidFill>
              </a:rPr>
              <a:t>Unions</a:t>
            </a:r>
          </a:p>
          <a:p>
            <a:pPr>
              <a:buFont typeface="Wingdings" pitchFamily="2" charset="2"/>
              <a:buChar char="§"/>
              <a:defRPr/>
            </a:pP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66020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43100" y="493714"/>
            <a:ext cx="7229491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Crafting Smashing String</a:t>
            </a: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2057400" y="1360487"/>
            <a:ext cx="1797050" cy="35925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600" dirty="0">
                <a:latin typeface="Calibri" pitchFamily="34" charset="0"/>
              </a:rPr>
              <a:t>Stack Frame</a:t>
            </a:r>
          </a:p>
          <a:p>
            <a:pPr algn="ctr">
              <a:defRPr/>
            </a:pPr>
            <a:r>
              <a:rPr lang="en-US" sz="1600" dirty="0">
                <a:latin typeface="Calibri" pitchFamily="34" charset="0"/>
              </a:rPr>
              <a:t>for </a:t>
            </a:r>
            <a:r>
              <a:rPr lang="en-US" sz="1600" dirty="0" err="1">
                <a:latin typeface="Courier New" pitchFamily="49" charset="0"/>
              </a:rPr>
              <a:t>call_echo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3" name="Rectangle 3"/>
          <p:cNvSpPr>
            <a:spLocks noChangeArrowheads="1"/>
          </p:cNvSpPr>
          <p:nvPr/>
        </p:nvSpPr>
        <p:spPr bwMode="auto">
          <a:xfrm>
            <a:off x="1600200" y="5715001"/>
            <a:ext cx="8915400" cy="58221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30 31 32 33 34 35 36 37 38 39 30 31 32 33 34 35 36 37 38 39 30 31 32 33 fb 06 40 00 00 00 00 00</a:t>
            </a:r>
          </a:p>
        </p:txBody>
      </p:sp>
      <p:sp>
        <p:nvSpPr>
          <p:cNvPr id="75" name="Rectangle 22"/>
          <p:cNvSpPr>
            <a:spLocks noChangeArrowheads="1"/>
          </p:cNvSpPr>
          <p:nvPr/>
        </p:nvSpPr>
        <p:spPr bwMode="auto">
          <a:xfrm>
            <a:off x="2057400" y="1887759"/>
            <a:ext cx="1797050" cy="608299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Return Address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(8 bytes)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2062208" y="1887584"/>
            <a:ext cx="1797050" cy="304800"/>
            <a:chOff x="2377022" y="2811289"/>
            <a:chExt cx="1797050" cy="304800"/>
          </a:xfrm>
          <a:solidFill>
            <a:srgbClr val="FFFFCC"/>
          </a:solidFill>
        </p:grpSpPr>
        <p:sp>
          <p:nvSpPr>
            <p:cNvPr id="77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B05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78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B05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79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B05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80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B050"/>
                  </a:solidFill>
                  <a:latin typeface="Courier New" pitchFamily="49" charset="0"/>
                </a:rPr>
                <a:t>00</a:t>
              </a: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2057400" y="2203672"/>
            <a:ext cx="1797050" cy="304800"/>
            <a:chOff x="2377022" y="2811289"/>
            <a:chExt cx="1797050" cy="304800"/>
          </a:xfrm>
          <a:solidFill>
            <a:srgbClr val="FFFFCC"/>
          </a:solidFill>
        </p:grpSpPr>
        <p:sp>
          <p:nvSpPr>
            <p:cNvPr id="82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B05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83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B050"/>
                  </a:solidFill>
                  <a:latin typeface="Courier New" pitchFamily="49" charset="0"/>
                </a:rPr>
                <a:t>48</a:t>
              </a:r>
            </a:p>
          </p:txBody>
        </p:sp>
        <p:sp>
          <p:nvSpPr>
            <p:cNvPr id="84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B050"/>
                  </a:solidFill>
                  <a:latin typeface="Courier New" pitchFamily="49" charset="0"/>
                </a:rPr>
                <a:t>83</a:t>
              </a:r>
            </a:p>
          </p:txBody>
        </p:sp>
        <p:sp>
          <p:nvSpPr>
            <p:cNvPr id="85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B050"/>
                  </a:solidFill>
                  <a:latin typeface="Courier New" pitchFamily="49" charset="0"/>
                </a:rPr>
                <a:t>80</a:t>
              </a:r>
            </a:p>
          </p:txBody>
        </p:sp>
      </p:grpSp>
      <p:sp>
        <p:nvSpPr>
          <p:cNvPr id="86" name="Line 29"/>
          <p:cNvSpPr>
            <a:spLocks noChangeShapeType="1"/>
          </p:cNvSpPr>
          <p:nvPr/>
        </p:nvSpPr>
        <p:spPr bwMode="auto">
          <a:xfrm flipH="1">
            <a:off x="3886200" y="3031907"/>
            <a:ext cx="45085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7" name="Rectangle 30"/>
          <p:cNvSpPr>
            <a:spLocks noChangeArrowheads="1"/>
          </p:cNvSpPr>
          <p:nvPr/>
        </p:nvSpPr>
        <p:spPr bwMode="auto">
          <a:xfrm>
            <a:off x="4286250" y="2858869"/>
            <a:ext cx="819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itchFamily="49" charset="0"/>
              </a:rPr>
              <a:t>%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</a:rPr>
              <a:t>rsp</a:t>
            </a:r>
            <a:endParaRPr lang="en-US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89" name="Rectangle 5"/>
          <p:cNvSpPr>
            <a:spLocks noChangeArrowheads="1"/>
          </p:cNvSpPr>
          <p:nvPr/>
        </p:nvSpPr>
        <p:spPr bwMode="auto">
          <a:xfrm>
            <a:off x="5231101" y="4701902"/>
            <a:ext cx="3962400" cy="643766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ro-RO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00000000004006fb &lt;smash&gt;: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ro-RO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  4006fb:       48 83 ec 08</a:t>
            </a: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7086600" y="2882932"/>
            <a:ext cx="13532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Target  Code</a:t>
            </a:r>
          </a:p>
        </p:txBody>
      </p:sp>
      <p:sp>
        <p:nvSpPr>
          <p:cNvPr id="91" name="Rectangle 4"/>
          <p:cNvSpPr>
            <a:spLocks noChangeArrowheads="1"/>
          </p:cNvSpPr>
          <p:nvPr/>
        </p:nvSpPr>
        <p:spPr bwMode="auto">
          <a:xfrm>
            <a:off x="4130272" y="1109445"/>
            <a:ext cx="2438400" cy="1749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echo()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char </a:t>
            </a:r>
            <a:r>
              <a:rPr lang="en-US" dirty="0" err="1">
                <a:latin typeface="Courier New" pitchFamily="49" charset="0"/>
              </a:rPr>
              <a:t>buf</a:t>
            </a:r>
            <a:r>
              <a:rPr lang="en-US" dirty="0">
                <a:latin typeface="Courier New" pitchFamily="49" charset="0"/>
              </a:rPr>
              <a:t>[4];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</a:rPr>
              <a:t>gets(</a:t>
            </a:r>
            <a:r>
              <a:rPr lang="en-US" dirty="0" err="1">
                <a:solidFill>
                  <a:srgbClr val="0070C0"/>
                </a:solidFill>
                <a:latin typeface="Courier New" pitchFamily="49" charset="0"/>
              </a:rPr>
              <a:t>buf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</a:rPr>
              <a:t>);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</a:rPr>
              <a:t>return ...;</a:t>
            </a:r>
            <a:r>
              <a:rPr lang="en-US" dirty="0">
                <a:latin typeface="Courier New" pitchFamily="49" charset="0"/>
              </a:rPr>
              <a:t>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}</a:t>
            </a: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057401" y="5345668"/>
            <a:ext cx="19253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Attack String (Hex)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2057400" y="2503487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Return Address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(8 bytes)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057400" y="4648200"/>
            <a:ext cx="1797050" cy="304800"/>
            <a:chOff x="533400" y="4648200"/>
            <a:chExt cx="1797050" cy="304800"/>
          </a:xfrm>
          <a:solidFill>
            <a:srgbClr val="BFBFBF"/>
          </a:solidFill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</a:rPr>
                <a:t>33</a:t>
              </a: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</a:rPr>
                <a:t>32</a:t>
              </a: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</a:rPr>
                <a:t>31</a:t>
              </a: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</a:rPr>
                <a:t>30</a:t>
              </a:r>
            </a:p>
          </p:txBody>
        </p:sp>
      </p:grp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2057400" y="3113088"/>
            <a:ext cx="1797050" cy="1531207"/>
          </a:xfrm>
          <a:prstGeom prst="rect">
            <a:avLst/>
          </a:prstGeom>
          <a:solidFill>
            <a:srgbClr val="BFBFB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20 bytes unused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urier New" pitchFamily="49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056564" y="2509716"/>
            <a:ext cx="1797050" cy="304800"/>
            <a:chOff x="2377022" y="2811289"/>
            <a:chExt cx="1797050" cy="304800"/>
          </a:xfrm>
          <a:solidFill>
            <a:srgbClr val="CDF1C5"/>
          </a:solidFill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Courier New" pitchFamily="49" charset="0"/>
                </a:rPr>
                <a:t>07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Courier New" pitchFamily="49" charset="0"/>
                </a:rPr>
                <a:t>FF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057400" y="4336978"/>
            <a:ext cx="1797050" cy="304800"/>
            <a:chOff x="533400" y="4648200"/>
            <a:chExt cx="1797050" cy="304800"/>
          </a:xfrm>
          <a:solidFill>
            <a:srgbClr val="BFBFBF"/>
          </a:solidFill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</a:rPr>
                <a:t>37</a:t>
              </a: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</a:rPr>
                <a:t>36</a:t>
              </a: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</a:rPr>
                <a:t>35</a:t>
              </a: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</a:rPr>
                <a:t>34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057400" y="4025756"/>
            <a:ext cx="1797050" cy="304800"/>
            <a:chOff x="533400" y="4648200"/>
            <a:chExt cx="1797050" cy="304800"/>
          </a:xfrm>
          <a:solidFill>
            <a:srgbClr val="BFBFBF"/>
          </a:solidFill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</a:rPr>
                <a:t>31</a:t>
              </a: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</a:rPr>
                <a:t>30</a:t>
              </a: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</a:rPr>
                <a:t>39</a:t>
              </a: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</a:rPr>
                <a:t>38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057400" y="3714534"/>
            <a:ext cx="1797050" cy="304800"/>
            <a:chOff x="533400" y="4648200"/>
            <a:chExt cx="1797050" cy="304800"/>
          </a:xfrm>
          <a:solidFill>
            <a:srgbClr val="BFBFBF"/>
          </a:solidFill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</a:rPr>
                <a:t>35</a:t>
              </a: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</a:rPr>
                <a:t>34</a:t>
              </a: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</a:rPr>
                <a:t>33</a:t>
              </a: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</a:rPr>
                <a:t>32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057400" y="3403312"/>
            <a:ext cx="1797050" cy="304800"/>
            <a:chOff x="533400" y="4648200"/>
            <a:chExt cx="1797050" cy="304800"/>
          </a:xfrm>
          <a:solidFill>
            <a:srgbClr val="BFBFBF"/>
          </a:solidFill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</a:rPr>
                <a:t>39</a:t>
              </a: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</a:rPr>
                <a:t>38</a:t>
              </a: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</a:rPr>
                <a:t>37</a:t>
              </a: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</a:rPr>
                <a:t>36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057400" y="3092090"/>
            <a:ext cx="1797050" cy="304800"/>
            <a:chOff x="533400" y="4648200"/>
            <a:chExt cx="1797050" cy="304800"/>
          </a:xfrm>
          <a:solidFill>
            <a:srgbClr val="BFBFBF"/>
          </a:solidFill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</a:rPr>
                <a:t>33</a:t>
              </a: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</a:rPr>
                <a:t>32</a:t>
              </a: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</a:rPr>
                <a:t>31</a:t>
              </a: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Courier New" pitchFamily="49" charset="0"/>
                </a:rPr>
                <a:t>30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057400" y="2819400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Courier New" pitchFamily="49" charset="0"/>
                </a:rPr>
                <a:t>FF</a:t>
              </a: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Courier New" pitchFamily="49" charset="0"/>
                </a:rPr>
                <a:t>FF</a:t>
              </a: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Courier New" pitchFamily="49" charset="0"/>
                </a:rPr>
                <a:t>AB</a:t>
              </a: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Courier New" pitchFamily="49" charset="0"/>
                </a:rPr>
                <a:t>80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2051006" y="2811289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98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99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Courier New" pitchFamily="49" charset="0"/>
                </a:rPr>
                <a:t>40</a:t>
              </a:r>
            </a:p>
          </p:txBody>
        </p:sp>
        <p:sp>
          <p:nvSpPr>
            <p:cNvPr id="100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Courier New" pitchFamily="49" charset="0"/>
                </a:rPr>
                <a:t>06</a:t>
              </a:r>
            </a:p>
          </p:txBody>
        </p:sp>
        <p:sp>
          <p:nvSpPr>
            <p:cNvPr id="101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Courier New" pitchFamily="49" charset="0"/>
                </a:rPr>
                <a:t>fb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2051006" y="2514600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10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10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10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10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Courier New" pitchFamily="49" charset="0"/>
                </a:rPr>
                <a:t>00</a:t>
              </a:r>
            </a:p>
          </p:txBody>
        </p:sp>
      </p:grp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5486400" y="3235316"/>
            <a:ext cx="4800600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void smash()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</a:rPr>
              <a:t>("I've been smashed!\n");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exit(0);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}</a:t>
            </a:r>
          </a:p>
        </p:txBody>
      </p:sp>
      <p:sp>
        <p:nvSpPr>
          <p:cNvPr id="88" name="AutoShape 16"/>
          <p:cNvSpPr>
            <a:spLocks/>
          </p:cNvSpPr>
          <p:nvPr/>
        </p:nvSpPr>
        <p:spPr bwMode="auto">
          <a:xfrm rot="10800000">
            <a:off x="3901672" y="3132283"/>
            <a:ext cx="228600" cy="1820717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4126126" y="3841090"/>
            <a:ext cx="9925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Calibri" pitchFamily="34" charset="0"/>
              </a:rPr>
              <a:t>24 bytes</a:t>
            </a:r>
          </a:p>
        </p:txBody>
      </p:sp>
    </p:spTree>
    <p:extLst>
      <p:ext uri="{BB962C8B-B14F-4D97-AF65-F5344CB8AC3E}">
        <p14:creationId xmlns:p14="http://schemas.microsoft.com/office/powerpoint/2010/main" val="407988930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43100" y="493714"/>
            <a:ext cx="7229491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Smashing String Effect</a:t>
            </a: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2057400" y="1360487"/>
            <a:ext cx="1797050" cy="35925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600" dirty="0">
                <a:latin typeface="Calibri" pitchFamily="34" charset="0"/>
              </a:rPr>
              <a:t>Stack Frame</a:t>
            </a:r>
          </a:p>
          <a:p>
            <a:pPr algn="ctr">
              <a:defRPr/>
            </a:pPr>
            <a:r>
              <a:rPr lang="en-US" sz="1600" dirty="0">
                <a:latin typeface="Calibri" pitchFamily="34" charset="0"/>
              </a:rPr>
              <a:t>for </a:t>
            </a:r>
            <a:r>
              <a:rPr lang="en-US" sz="1600" dirty="0" err="1">
                <a:latin typeface="Courier New" pitchFamily="49" charset="0"/>
              </a:rPr>
              <a:t>call_echo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3" name="Rectangle 3"/>
          <p:cNvSpPr>
            <a:spLocks noChangeArrowheads="1"/>
          </p:cNvSpPr>
          <p:nvPr/>
        </p:nvSpPr>
        <p:spPr bwMode="auto">
          <a:xfrm>
            <a:off x="1600200" y="5715001"/>
            <a:ext cx="8915400" cy="58221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30 31 32 33 34 35 36 37 38 39 30 31 32 33 34 35 36 37 38 39 30 31 32 33 fb 06 40 00 00 00 00 00</a:t>
            </a:r>
          </a:p>
        </p:txBody>
      </p:sp>
      <p:sp>
        <p:nvSpPr>
          <p:cNvPr id="75" name="Rectangle 22"/>
          <p:cNvSpPr>
            <a:spLocks noChangeArrowheads="1"/>
          </p:cNvSpPr>
          <p:nvPr/>
        </p:nvSpPr>
        <p:spPr bwMode="auto">
          <a:xfrm>
            <a:off x="2057400" y="1887759"/>
            <a:ext cx="1797050" cy="608299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Return Address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(8 bytes)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2062208" y="1887584"/>
            <a:ext cx="1797050" cy="304800"/>
            <a:chOff x="2377022" y="2811289"/>
            <a:chExt cx="1797050" cy="304800"/>
          </a:xfrm>
          <a:solidFill>
            <a:srgbClr val="FFFFCC"/>
          </a:solidFill>
        </p:grpSpPr>
        <p:sp>
          <p:nvSpPr>
            <p:cNvPr id="77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B05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78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B05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79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B05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80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B050"/>
                  </a:solidFill>
                  <a:latin typeface="Courier New" pitchFamily="49" charset="0"/>
                </a:rPr>
                <a:t>00</a:t>
              </a: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2057400" y="2203672"/>
            <a:ext cx="1797050" cy="304800"/>
            <a:chOff x="2377022" y="2811289"/>
            <a:chExt cx="1797050" cy="304800"/>
          </a:xfrm>
          <a:solidFill>
            <a:srgbClr val="FFFFCC"/>
          </a:solidFill>
        </p:grpSpPr>
        <p:sp>
          <p:nvSpPr>
            <p:cNvPr id="82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B05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83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B050"/>
                  </a:solidFill>
                  <a:latin typeface="Courier New" pitchFamily="49" charset="0"/>
                </a:rPr>
                <a:t>48</a:t>
              </a:r>
            </a:p>
          </p:txBody>
        </p:sp>
        <p:sp>
          <p:nvSpPr>
            <p:cNvPr id="84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B050"/>
                  </a:solidFill>
                  <a:latin typeface="Courier New" pitchFamily="49" charset="0"/>
                </a:rPr>
                <a:t>83</a:t>
              </a:r>
            </a:p>
          </p:txBody>
        </p:sp>
        <p:sp>
          <p:nvSpPr>
            <p:cNvPr id="85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B050"/>
                  </a:solidFill>
                  <a:latin typeface="Courier New" pitchFamily="49" charset="0"/>
                </a:rPr>
                <a:t>80</a:t>
              </a:r>
            </a:p>
          </p:txBody>
        </p:sp>
      </p:grpSp>
      <p:sp>
        <p:nvSpPr>
          <p:cNvPr id="86" name="Line 29"/>
          <p:cNvSpPr>
            <a:spLocks noChangeShapeType="1"/>
          </p:cNvSpPr>
          <p:nvPr/>
        </p:nvSpPr>
        <p:spPr bwMode="auto">
          <a:xfrm flipH="1">
            <a:off x="3886200" y="3031907"/>
            <a:ext cx="45085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7" name="Rectangle 30"/>
          <p:cNvSpPr>
            <a:spLocks noChangeArrowheads="1"/>
          </p:cNvSpPr>
          <p:nvPr/>
        </p:nvSpPr>
        <p:spPr bwMode="auto">
          <a:xfrm>
            <a:off x="4286250" y="2858869"/>
            <a:ext cx="819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itchFamily="49" charset="0"/>
              </a:rPr>
              <a:t>%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</a:rPr>
              <a:t>rsp</a:t>
            </a:r>
            <a:endParaRPr lang="en-US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89" name="Rectangle 5"/>
          <p:cNvSpPr>
            <a:spLocks noChangeArrowheads="1"/>
          </p:cNvSpPr>
          <p:nvPr/>
        </p:nvSpPr>
        <p:spPr bwMode="auto">
          <a:xfrm>
            <a:off x="5231101" y="4701902"/>
            <a:ext cx="3962400" cy="643766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ro-RO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00000000004006fb &lt;smash&gt;: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ro-RO" dirty="0">
                <a:solidFill>
                  <a:srgbClr val="7030A0"/>
                </a:solidFill>
                <a:latin typeface="Courier New" pitchFamily="49" charset="0"/>
                <a:ea typeface="MS Mincho" pitchFamily="49" charset="-128"/>
              </a:rPr>
              <a:t>  4006fb:       48 83 ec 08</a:t>
            </a: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7086600" y="2882932"/>
            <a:ext cx="13532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Target  Code</a:t>
            </a: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2057401" y="5345668"/>
            <a:ext cx="19253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Attack String (Hex)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714500" y="2503486"/>
            <a:ext cx="2139951" cy="2449514"/>
            <a:chOff x="190499" y="2503486"/>
            <a:chExt cx="2139951" cy="2449514"/>
          </a:xfrm>
        </p:grpSpPr>
        <p:sp>
          <p:nvSpPr>
            <p:cNvPr id="360470" name="Rectangle 22"/>
            <p:cNvSpPr>
              <a:spLocks noChangeArrowheads="1"/>
            </p:cNvSpPr>
            <p:nvPr/>
          </p:nvSpPr>
          <p:spPr bwMode="auto">
            <a:xfrm>
              <a:off x="533400" y="2503486"/>
              <a:ext cx="1797050" cy="6082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alibri" pitchFamily="34" charset="0"/>
                </a:rPr>
                <a:t>Return Address</a:t>
              </a:r>
            </a:p>
            <a:p>
              <a:pPr algn="ctr">
                <a:defRPr/>
              </a:pPr>
              <a:r>
                <a:rPr lang="en-US" dirty="0">
                  <a:latin typeface="Calibri" pitchFamily="34" charset="0"/>
                </a:rPr>
                <a:t>(8 bytes)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533400" y="4648200"/>
              <a:ext cx="1797050" cy="304800"/>
              <a:chOff x="533400" y="4648200"/>
              <a:chExt cx="1797050" cy="304800"/>
            </a:xfrm>
          </p:grpSpPr>
          <p:sp>
            <p:nvSpPr>
              <p:cNvPr id="360472" name="Rectangle 24"/>
              <p:cNvSpPr>
                <a:spLocks noChangeArrowheads="1"/>
              </p:cNvSpPr>
              <p:nvPr/>
            </p:nvSpPr>
            <p:spPr bwMode="auto">
              <a:xfrm>
                <a:off x="533400" y="4648200"/>
                <a:ext cx="449263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Courier New" pitchFamily="49" charset="0"/>
                  </a:rPr>
                  <a:t>33</a:t>
                </a:r>
              </a:p>
            </p:txBody>
          </p:sp>
          <p:sp>
            <p:nvSpPr>
              <p:cNvPr id="360473" name="Rectangle 25"/>
              <p:cNvSpPr>
                <a:spLocks noChangeArrowheads="1"/>
              </p:cNvSpPr>
              <p:nvPr/>
            </p:nvSpPr>
            <p:spPr bwMode="auto">
              <a:xfrm>
                <a:off x="982663" y="4648200"/>
                <a:ext cx="449262" cy="304800"/>
              </a:xfrm>
              <a:prstGeom prst="rect">
                <a:avLst/>
              </a:prstGeom>
              <a:solidFill>
                <a:srgbClr val="BFBFB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Courier New" pitchFamily="49" charset="0"/>
                  </a:rPr>
                  <a:t>32</a:t>
                </a:r>
              </a:p>
            </p:txBody>
          </p:sp>
          <p:sp>
            <p:nvSpPr>
              <p:cNvPr id="360474" name="Rectangle 26"/>
              <p:cNvSpPr>
                <a:spLocks noChangeArrowheads="1"/>
              </p:cNvSpPr>
              <p:nvPr/>
            </p:nvSpPr>
            <p:spPr bwMode="auto">
              <a:xfrm>
                <a:off x="1431925" y="4648200"/>
                <a:ext cx="449263" cy="304800"/>
              </a:xfrm>
              <a:prstGeom prst="rect">
                <a:avLst/>
              </a:prstGeom>
              <a:solidFill>
                <a:srgbClr val="BFBFB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Courier New" pitchFamily="49" charset="0"/>
                  </a:rPr>
                  <a:t>31</a:t>
                </a:r>
              </a:p>
            </p:txBody>
          </p:sp>
          <p:sp>
            <p:nvSpPr>
              <p:cNvPr id="360475" name="Rectangle 27"/>
              <p:cNvSpPr>
                <a:spLocks noChangeArrowheads="1"/>
              </p:cNvSpPr>
              <p:nvPr/>
            </p:nvSpPr>
            <p:spPr bwMode="auto">
              <a:xfrm>
                <a:off x="1881188" y="4648200"/>
                <a:ext cx="449262" cy="304800"/>
              </a:xfrm>
              <a:prstGeom prst="rect">
                <a:avLst/>
              </a:prstGeom>
              <a:solidFill>
                <a:srgbClr val="BFBFB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Courier New" pitchFamily="49" charset="0"/>
                  </a:rPr>
                  <a:t>30</a:t>
                </a:r>
              </a:p>
            </p:txBody>
          </p:sp>
        </p:grpSp>
        <p:sp>
          <p:nvSpPr>
            <p:cNvPr id="18" name="Rectangle 23"/>
            <p:cNvSpPr>
              <a:spLocks noChangeArrowheads="1"/>
            </p:cNvSpPr>
            <p:nvPr/>
          </p:nvSpPr>
          <p:spPr bwMode="auto">
            <a:xfrm>
              <a:off x="533400" y="3113087"/>
              <a:ext cx="1797050" cy="153120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alibri" pitchFamily="34" charset="0"/>
                </a:rPr>
                <a:t>20 bytes unused</a:t>
              </a:r>
              <a:endParaRPr lang="en-US" dirty="0">
                <a:latin typeface="Courier New" pitchFamily="49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532564" y="2509716"/>
              <a:ext cx="1797050" cy="304800"/>
              <a:chOff x="2377022" y="2811289"/>
              <a:chExt cx="1797050" cy="304800"/>
            </a:xfrm>
            <a:solidFill>
              <a:srgbClr val="CDF1C5"/>
            </a:solidFill>
          </p:grpSpPr>
          <p:sp>
            <p:nvSpPr>
              <p:cNvPr id="33" name="Rectangle 24"/>
              <p:cNvSpPr>
                <a:spLocks noChangeArrowheads="1"/>
              </p:cNvSpPr>
              <p:nvPr/>
            </p:nvSpPr>
            <p:spPr bwMode="auto">
              <a:xfrm>
                <a:off x="2377022" y="2811289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</a:rPr>
                  <a:t>00</a:t>
                </a:r>
              </a:p>
            </p:txBody>
          </p:sp>
          <p:sp>
            <p:nvSpPr>
              <p:cNvPr id="34" name="Rectangle 25"/>
              <p:cNvSpPr>
                <a:spLocks noChangeArrowheads="1"/>
              </p:cNvSpPr>
              <p:nvPr/>
            </p:nvSpPr>
            <p:spPr bwMode="auto">
              <a:xfrm>
                <a:off x="2826285" y="2811289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</a:rPr>
                  <a:t>00</a:t>
                </a:r>
              </a:p>
            </p:txBody>
          </p:sp>
          <p:sp>
            <p:nvSpPr>
              <p:cNvPr id="35" name="Rectangle 26"/>
              <p:cNvSpPr>
                <a:spLocks noChangeArrowheads="1"/>
              </p:cNvSpPr>
              <p:nvPr/>
            </p:nvSpPr>
            <p:spPr bwMode="auto">
              <a:xfrm>
                <a:off x="3275547" y="2811289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</a:rPr>
                  <a:t>07</a:t>
                </a:r>
              </a:p>
            </p:txBody>
          </p:sp>
          <p:sp>
            <p:nvSpPr>
              <p:cNvPr id="36" name="Rectangle 27"/>
              <p:cNvSpPr>
                <a:spLocks noChangeArrowheads="1"/>
              </p:cNvSpPr>
              <p:nvPr/>
            </p:nvSpPr>
            <p:spPr bwMode="auto">
              <a:xfrm>
                <a:off x="3724810" y="2811289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</a:rPr>
                  <a:t>FF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533400" y="4336978"/>
              <a:ext cx="1797050" cy="304800"/>
              <a:chOff x="533400" y="4648200"/>
              <a:chExt cx="1797050" cy="304800"/>
            </a:xfrm>
            <a:solidFill>
              <a:schemeClr val="bg2">
                <a:lumMod val="40000"/>
                <a:lumOff val="60000"/>
              </a:schemeClr>
            </a:solidFill>
          </p:grpSpPr>
          <p:sp>
            <p:nvSpPr>
              <p:cNvPr id="44" name="Rectangle 24"/>
              <p:cNvSpPr>
                <a:spLocks noChangeArrowheads="1"/>
              </p:cNvSpPr>
              <p:nvPr/>
            </p:nvSpPr>
            <p:spPr bwMode="auto">
              <a:xfrm>
                <a:off x="533400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</a:rPr>
                  <a:t>37</a:t>
                </a:r>
              </a:p>
            </p:txBody>
          </p:sp>
          <p:sp>
            <p:nvSpPr>
              <p:cNvPr id="45" name="Rectangle 25"/>
              <p:cNvSpPr>
                <a:spLocks noChangeArrowheads="1"/>
              </p:cNvSpPr>
              <p:nvPr/>
            </p:nvSpPr>
            <p:spPr bwMode="auto">
              <a:xfrm>
                <a:off x="982663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</a:rPr>
                  <a:t>36</a:t>
                </a:r>
              </a:p>
            </p:txBody>
          </p:sp>
          <p:sp>
            <p:nvSpPr>
              <p:cNvPr id="46" name="Rectangle 26"/>
              <p:cNvSpPr>
                <a:spLocks noChangeArrowheads="1"/>
              </p:cNvSpPr>
              <p:nvPr/>
            </p:nvSpPr>
            <p:spPr bwMode="auto">
              <a:xfrm>
                <a:off x="1431925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</a:rPr>
                  <a:t>35</a:t>
                </a:r>
              </a:p>
            </p:txBody>
          </p:sp>
          <p:sp>
            <p:nvSpPr>
              <p:cNvPr id="47" name="Rectangle 27"/>
              <p:cNvSpPr>
                <a:spLocks noChangeArrowheads="1"/>
              </p:cNvSpPr>
              <p:nvPr/>
            </p:nvSpPr>
            <p:spPr bwMode="auto">
              <a:xfrm>
                <a:off x="1881188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Courier New" pitchFamily="49" charset="0"/>
                  </a:rPr>
                  <a:t>34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533400" y="4025756"/>
              <a:ext cx="1797050" cy="304800"/>
              <a:chOff x="533400" y="4648200"/>
              <a:chExt cx="1797050" cy="304800"/>
            </a:xfrm>
            <a:solidFill>
              <a:schemeClr val="bg2">
                <a:lumMod val="40000"/>
                <a:lumOff val="60000"/>
              </a:schemeClr>
            </a:solidFill>
          </p:grpSpPr>
          <p:sp>
            <p:nvSpPr>
              <p:cNvPr id="49" name="Rectangle 24"/>
              <p:cNvSpPr>
                <a:spLocks noChangeArrowheads="1"/>
              </p:cNvSpPr>
              <p:nvPr/>
            </p:nvSpPr>
            <p:spPr bwMode="auto">
              <a:xfrm>
                <a:off x="533400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</a:rPr>
                  <a:t>31</a:t>
                </a:r>
              </a:p>
            </p:txBody>
          </p:sp>
          <p:sp>
            <p:nvSpPr>
              <p:cNvPr id="50" name="Rectangle 25"/>
              <p:cNvSpPr>
                <a:spLocks noChangeArrowheads="1"/>
              </p:cNvSpPr>
              <p:nvPr/>
            </p:nvSpPr>
            <p:spPr bwMode="auto">
              <a:xfrm>
                <a:off x="982663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</a:rPr>
                  <a:t>30</a:t>
                </a:r>
              </a:p>
            </p:txBody>
          </p:sp>
          <p:sp>
            <p:nvSpPr>
              <p:cNvPr id="51" name="Rectangle 26"/>
              <p:cNvSpPr>
                <a:spLocks noChangeArrowheads="1"/>
              </p:cNvSpPr>
              <p:nvPr/>
            </p:nvSpPr>
            <p:spPr bwMode="auto">
              <a:xfrm>
                <a:off x="1431925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</a:rPr>
                  <a:t>39</a:t>
                </a:r>
              </a:p>
            </p:txBody>
          </p:sp>
          <p:sp>
            <p:nvSpPr>
              <p:cNvPr id="52" name="Rectangle 27"/>
              <p:cNvSpPr>
                <a:spLocks noChangeArrowheads="1"/>
              </p:cNvSpPr>
              <p:nvPr/>
            </p:nvSpPr>
            <p:spPr bwMode="auto">
              <a:xfrm>
                <a:off x="1881188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</a:rPr>
                  <a:t>38</a:t>
                </a: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533400" y="3714534"/>
              <a:ext cx="1797050" cy="304800"/>
              <a:chOff x="533400" y="4648200"/>
              <a:chExt cx="1797050" cy="304800"/>
            </a:xfrm>
            <a:solidFill>
              <a:schemeClr val="bg2">
                <a:lumMod val="40000"/>
                <a:lumOff val="60000"/>
              </a:schemeClr>
            </a:solidFill>
          </p:grpSpPr>
          <p:sp>
            <p:nvSpPr>
              <p:cNvPr id="54" name="Rectangle 24"/>
              <p:cNvSpPr>
                <a:spLocks noChangeArrowheads="1"/>
              </p:cNvSpPr>
              <p:nvPr/>
            </p:nvSpPr>
            <p:spPr bwMode="auto">
              <a:xfrm>
                <a:off x="533400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</a:rPr>
                  <a:t>35</a:t>
                </a:r>
              </a:p>
            </p:txBody>
          </p:sp>
          <p:sp>
            <p:nvSpPr>
              <p:cNvPr id="55" name="Rectangle 25"/>
              <p:cNvSpPr>
                <a:spLocks noChangeArrowheads="1"/>
              </p:cNvSpPr>
              <p:nvPr/>
            </p:nvSpPr>
            <p:spPr bwMode="auto">
              <a:xfrm>
                <a:off x="982663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</a:rPr>
                  <a:t>34</a:t>
                </a:r>
              </a:p>
            </p:txBody>
          </p:sp>
          <p:sp>
            <p:nvSpPr>
              <p:cNvPr id="56" name="Rectangle 26"/>
              <p:cNvSpPr>
                <a:spLocks noChangeArrowheads="1"/>
              </p:cNvSpPr>
              <p:nvPr/>
            </p:nvSpPr>
            <p:spPr bwMode="auto">
              <a:xfrm>
                <a:off x="1431925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</a:rPr>
                  <a:t>33</a:t>
                </a:r>
              </a:p>
            </p:txBody>
          </p:sp>
          <p:sp>
            <p:nvSpPr>
              <p:cNvPr id="57" name="Rectangle 27"/>
              <p:cNvSpPr>
                <a:spLocks noChangeArrowheads="1"/>
              </p:cNvSpPr>
              <p:nvPr/>
            </p:nvSpPr>
            <p:spPr bwMode="auto">
              <a:xfrm>
                <a:off x="1881188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</a:rPr>
                  <a:t>32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33400" y="3403312"/>
              <a:ext cx="1797050" cy="304800"/>
              <a:chOff x="533400" y="4648200"/>
              <a:chExt cx="1797050" cy="304800"/>
            </a:xfrm>
            <a:solidFill>
              <a:schemeClr val="bg2">
                <a:lumMod val="40000"/>
                <a:lumOff val="60000"/>
              </a:schemeClr>
            </a:solidFill>
          </p:grpSpPr>
          <p:sp>
            <p:nvSpPr>
              <p:cNvPr id="59" name="Rectangle 24"/>
              <p:cNvSpPr>
                <a:spLocks noChangeArrowheads="1"/>
              </p:cNvSpPr>
              <p:nvPr/>
            </p:nvSpPr>
            <p:spPr bwMode="auto">
              <a:xfrm>
                <a:off x="533400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</a:rPr>
                  <a:t>39</a:t>
                </a:r>
              </a:p>
            </p:txBody>
          </p:sp>
          <p:sp>
            <p:nvSpPr>
              <p:cNvPr id="60" name="Rectangle 25"/>
              <p:cNvSpPr>
                <a:spLocks noChangeArrowheads="1"/>
              </p:cNvSpPr>
              <p:nvPr/>
            </p:nvSpPr>
            <p:spPr bwMode="auto">
              <a:xfrm>
                <a:off x="982663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</a:rPr>
                  <a:t>38</a:t>
                </a:r>
              </a:p>
            </p:txBody>
          </p:sp>
          <p:sp>
            <p:nvSpPr>
              <p:cNvPr id="61" name="Rectangle 26"/>
              <p:cNvSpPr>
                <a:spLocks noChangeArrowheads="1"/>
              </p:cNvSpPr>
              <p:nvPr/>
            </p:nvSpPr>
            <p:spPr bwMode="auto">
              <a:xfrm>
                <a:off x="1431925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</a:rPr>
                  <a:t>37</a:t>
                </a:r>
              </a:p>
            </p:txBody>
          </p:sp>
          <p:sp>
            <p:nvSpPr>
              <p:cNvPr id="62" name="Rectangle 27"/>
              <p:cNvSpPr>
                <a:spLocks noChangeArrowheads="1"/>
              </p:cNvSpPr>
              <p:nvPr/>
            </p:nvSpPr>
            <p:spPr bwMode="auto">
              <a:xfrm>
                <a:off x="1881188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</a:rPr>
                  <a:t>36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533400" y="3092090"/>
              <a:ext cx="1797050" cy="304800"/>
              <a:chOff x="533400" y="4648200"/>
              <a:chExt cx="1797050" cy="304800"/>
            </a:xfrm>
            <a:solidFill>
              <a:schemeClr val="bg2">
                <a:lumMod val="40000"/>
                <a:lumOff val="60000"/>
              </a:schemeClr>
            </a:solidFill>
          </p:grpSpPr>
          <p:sp>
            <p:nvSpPr>
              <p:cNvPr id="64" name="Rectangle 24"/>
              <p:cNvSpPr>
                <a:spLocks noChangeArrowheads="1"/>
              </p:cNvSpPr>
              <p:nvPr/>
            </p:nvSpPr>
            <p:spPr bwMode="auto">
              <a:xfrm>
                <a:off x="533400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</a:rPr>
                  <a:t>33</a:t>
                </a:r>
              </a:p>
            </p:txBody>
          </p:sp>
          <p:sp>
            <p:nvSpPr>
              <p:cNvPr id="65" name="Rectangle 25"/>
              <p:cNvSpPr>
                <a:spLocks noChangeArrowheads="1"/>
              </p:cNvSpPr>
              <p:nvPr/>
            </p:nvSpPr>
            <p:spPr bwMode="auto">
              <a:xfrm>
                <a:off x="982663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</a:rPr>
                  <a:t>32</a:t>
                </a:r>
              </a:p>
            </p:txBody>
          </p:sp>
          <p:sp>
            <p:nvSpPr>
              <p:cNvPr id="66" name="Rectangle 26"/>
              <p:cNvSpPr>
                <a:spLocks noChangeArrowheads="1"/>
              </p:cNvSpPr>
              <p:nvPr/>
            </p:nvSpPr>
            <p:spPr bwMode="auto">
              <a:xfrm>
                <a:off x="1431925" y="4648200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</a:rPr>
                  <a:t>31</a:t>
                </a:r>
              </a:p>
            </p:txBody>
          </p:sp>
          <p:sp>
            <p:nvSpPr>
              <p:cNvPr id="67" name="Rectangle 27"/>
              <p:cNvSpPr>
                <a:spLocks noChangeArrowheads="1"/>
              </p:cNvSpPr>
              <p:nvPr/>
            </p:nvSpPr>
            <p:spPr bwMode="auto">
              <a:xfrm>
                <a:off x="1881188" y="4648200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>
                    <a:latin typeface="Courier New" pitchFamily="49" charset="0"/>
                  </a:rPr>
                  <a:t>30</a:t>
                </a: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533400" y="2819400"/>
              <a:ext cx="1797050" cy="304800"/>
              <a:chOff x="2377022" y="2811289"/>
              <a:chExt cx="1797050" cy="304800"/>
            </a:xfrm>
            <a:solidFill>
              <a:srgbClr val="D5F1CF"/>
            </a:solidFill>
          </p:grpSpPr>
          <p:sp>
            <p:nvSpPr>
              <p:cNvPr id="69" name="Rectangle 24"/>
              <p:cNvSpPr>
                <a:spLocks noChangeArrowheads="1"/>
              </p:cNvSpPr>
              <p:nvPr/>
            </p:nvSpPr>
            <p:spPr bwMode="auto">
              <a:xfrm>
                <a:off x="2377022" y="2811289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</a:rPr>
                  <a:t>FF</a:t>
                </a:r>
              </a:p>
            </p:txBody>
          </p:sp>
          <p:sp>
            <p:nvSpPr>
              <p:cNvPr id="70" name="Rectangle 25"/>
              <p:cNvSpPr>
                <a:spLocks noChangeArrowheads="1"/>
              </p:cNvSpPr>
              <p:nvPr/>
            </p:nvSpPr>
            <p:spPr bwMode="auto">
              <a:xfrm>
                <a:off x="2826285" y="2811289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</a:rPr>
                  <a:t>FF</a:t>
                </a:r>
              </a:p>
            </p:txBody>
          </p:sp>
          <p:sp>
            <p:nvSpPr>
              <p:cNvPr id="71" name="Rectangle 26"/>
              <p:cNvSpPr>
                <a:spLocks noChangeArrowheads="1"/>
              </p:cNvSpPr>
              <p:nvPr/>
            </p:nvSpPr>
            <p:spPr bwMode="auto">
              <a:xfrm>
                <a:off x="3275547" y="2811289"/>
                <a:ext cx="449263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</a:rPr>
                  <a:t>AB</a:t>
                </a:r>
              </a:p>
            </p:txBody>
          </p:sp>
          <p:sp>
            <p:nvSpPr>
              <p:cNvPr id="72" name="Rectangle 27"/>
              <p:cNvSpPr>
                <a:spLocks noChangeArrowheads="1"/>
              </p:cNvSpPr>
              <p:nvPr/>
            </p:nvSpPr>
            <p:spPr bwMode="auto">
              <a:xfrm>
                <a:off x="3724810" y="2811289"/>
                <a:ext cx="449262" cy="3048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</a:rPr>
                  <a:t>80</a:t>
                </a:r>
              </a:p>
            </p:txBody>
          </p:sp>
        </p:grpSp>
        <p:sp>
          <p:nvSpPr>
            <p:cNvPr id="94" name="AutoShape 16"/>
            <p:cNvSpPr>
              <a:spLocks/>
            </p:cNvSpPr>
            <p:nvPr/>
          </p:nvSpPr>
          <p:spPr bwMode="auto">
            <a:xfrm rot="10800000" flipH="1">
              <a:off x="190499" y="2509716"/>
              <a:ext cx="228600" cy="2443284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rgbClr val="007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rgbClr val="0070C0"/>
                </a:solidFill>
                <a:latin typeface="Calibri" pitchFamily="34" charset="0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2051006" y="2811289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98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99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Courier New" pitchFamily="49" charset="0"/>
                </a:rPr>
                <a:t>40</a:t>
              </a:r>
            </a:p>
          </p:txBody>
        </p:sp>
        <p:sp>
          <p:nvSpPr>
            <p:cNvPr id="100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Courier New" pitchFamily="49" charset="0"/>
                </a:rPr>
                <a:t>06</a:t>
              </a:r>
            </a:p>
          </p:txBody>
        </p:sp>
        <p:sp>
          <p:nvSpPr>
            <p:cNvPr id="101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solidFill>
                    <a:srgbClr val="C00000"/>
                  </a:solidFill>
                  <a:latin typeface="Courier New" pitchFamily="49" charset="0"/>
                </a:rPr>
                <a:t>fb</a:t>
              </a:r>
              <a:endParaRPr lang="en-US" dirty="0">
                <a:solidFill>
                  <a:srgbClr val="C00000"/>
                </a:solidFill>
                <a:latin typeface="Courier New" pitchFamily="49" charset="0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2051006" y="2514600"/>
            <a:ext cx="1797050" cy="304800"/>
            <a:chOff x="2377022" y="2811289"/>
            <a:chExt cx="1797050" cy="304800"/>
          </a:xfrm>
          <a:solidFill>
            <a:srgbClr val="D5F1CF"/>
          </a:solidFill>
        </p:grpSpPr>
        <p:sp>
          <p:nvSpPr>
            <p:cNvPr id="10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10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10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10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  <a:latin typeface="Courier New" pitchFamily="49" charset="0"/>
                </a:rPr>
                <a:t>00</a:t>
              </a:r>
            </a:p>
          </p:txBody>
        </p:sp>
      </p:grp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5486400" y="3235316"/>
            <a:ext cx="4800600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void smash()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printf</a:t>
            </a:r>
            <a:r>
              <a:rPr lang="en-US" dirty="0">
                <a:latin typeface="Courier New" pitchFamily="49" charset="0"/>
              </a:rPr>
              <a:t>("I've been smashed!\n");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exit(0);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404203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6C022-1B53-4D5A-B94F-562077A4A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dirty="0" err="1"/>
              <a:t>gcc</a:t>
            </a:r>
            <a:r>
              <a:rPr lang="en-US" dirty="0"/>
              <a:t> needs to compiled with –</a:t>
            </a:r>
            <a:r>
              <a:rPr lang="en-US" dirty="0" err="1"/>
              <a:t>fno</a:t>
            </a:r>
            <a:r>
              <a:rPr lang="en-US" dirty="0"/>
              <a:t>-stack-protector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D56B7-A520-4458-8FEE-14BDCFD8A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Reason </a:t>
            </a:r>
            <a:r>
              <a:rPr lang="en-US" dirty="0" err="1"/>
              <a:t>gcc</a:t>
            </a:r>
            <a:r>
              <a:rPr lang="en-US" dirty="0"/>
              <a:t> needs to be given with option else it will compile it with overflow protection .</a:t>
            </a:r>
          </a:p>
          <a:p>
            <a:r>
              <a:rPr lang="en-US" dirty="0"/>
              <a:t>Lets compile program with both option and check it.</a:t>
            </a:r>
          </a:p>
          <a:p>
            <a:r>
              <a:rPr lang="en-US" dirty="0"/>
              <a:t>Two objects smashing and overflow, in overflow 23 characters are used wherein </a:t>
            </a:r>
            <a:r>
              <a:rPr lang="en-US" dirty="0" err="1"/>
              <a:t>smahing</a:t>
            </a:r>
            <a:r>
              <a:rPr lang="en-US" dirty="0"/>
              <a:t> you can give 24</a:t>
            </a:r>
            <a:r>
              <a:rPr lang="en-US" baseline="30000" dirty="0"/>
              <a:t>th</a:t>
            </a:r>
            <a:r>
              <a:rPr lang="en-US" dirty="0"/>
              <a:t> reason being is address in smashing with 24 character does exist but not in overflow object dump</a:t>
            </a:r>
          </a:p>
        </p:txBody>
      </p:sp>
    </p:spTree>
    <p:extLst>
      <p:ext uri="{BB962C8B-B14F-4D97-AF65-F5344CB8AC3E}">
        <p14:creationId xmlns:p14="http://schemas.microsoft.com/office/powerpoint/2010/main" val="1795605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533400"/>
            <a:ext cx="8305800" cy="5730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Code Injection Attacks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5376203"/>
            <a:ext cx="8255000" cy="1143000"/>
          </a:xfrm>
        </p:spPr>
        <p:txBody>
          <a:bodyPr anchor="ctr">
            <a:normAutofit lnSpcReduction="10000"/>
          </a:bodyPr>
          <a:lstStyle/>
          <a:p>
            <a:pPr marL="160338" defTabSz="895350"/>
            <a:r>
              <a:rPr lang="en-US" sz="2000" dirty="0"/>
              <a:t>Input string contains byte representation of executable code</a:t>
            </a:r>
          </a:p>
          <a:p>
            <a:pPr marL="160338" defTabSz="895350"/>
            <a:r>
              <a:rPr lang="en-US" sz="2000" dirty="0"/>
              <a:t>Overwrite return address A with address of buffer B</a:t>
            </a:r>
          </a:p>
          <a:p>
            <a:pPr marL="160338" defTabSz="895350"/>
            <a:r>
              <a:rPr lang="en-US" sz="2000" dirty="0"/>
              <a:t>When </a:t>
            </a:r>
            <a:r>
              <a:rPr lang="en-US" sz="2000" dirty="0">
                <a:latin typeface="Courier New" pitchFamily="49" charset="0"/>
              </a:rPr>
              <a:t>Q</a:t>
            </a:r>
            <a:r>
              <a:rPr lang="en-US" sz="2000" dirty="0"/>
              <a:t> executes</a:t>
            </a:r>
            <a:r>
              <a:rPr lang="en-US" sz="2000" dirty="0">
                <a:latin typeface="Courier New" pitchFamily="49" charset="0"/>
              </a:rPr>
              <a:t> ret</a:t>
            </a:r>
            <a:r>
              <a:rPr lang="en-US" sz="2000" dirty="0"/>
              <a:t>, will jump to exploit code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2057400" y="3355976"/>
            <a:ext cx="2438400" cy="1749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Q()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char </a:t>
            </a:r>
            <a:r>
              <a:rPr lang="en-US" dirty="0" err="1">
                <a:latin typeface="Courier New" pitchFamily="49" charset="0"/>
              </a:rPr>
              <a:t>buf</a:t>
            </a:r>
            <a:r>
              <a:rPr lang="en-US" dirty="0">
                <a:latin typeface="Courier New" pitchFamily="49" charset="0"/>
              </a:rPr>
              <a:t>[64];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</a:rPr>
              <a:t>gets(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</a:rPr>
              <a:t>buf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</a:rPr>
              <a:t>);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return ...;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}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2057400" y="1911350"/>
            <a:ext cx="1828800" cy="12001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void P(){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Q();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</a:rPr>
              <a:t>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}</a:t>
            </a:r>
          </a:p>
        </p:txBody>
      </p:sp>
      <p:sp>
        <p:nvSpPr>
          <p:cNvPr id="30730" name="Text Box 12"/>
          <p:cNvSpPr txBox="1">
            <a:spLocks noChangeArrowheads="1"/>
          </p:cNvSpPr>
          <p:nvPr/>
        </p:nvSpPr>
        <p:spPr bwMode="auto">
          <a:xfrm>
            <a:off x="4117976" y="2212976"/>
            <a:ext cx="911225" cy="9239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dirty="0">
                <a:latin typeface="Calibri" pitchFamily="34" charset="0"/>
              </a:rPr>
              <a:t>return</a:t>
            </a:r>
          </a:p>
          <a:p>
            <a:pPr eaLnBrk="0" hangingPunct="0"/>
            <a:r>
              <a:rPr lang="en-US" dirty="0">
                <a:latin typeface="Calibri" pitchFamily="34" charset="0"/>
              </a:rPr>
              <a:t>address</a:t>
            </a:r>
          </a:p>
          <a:p>
            <a:pPr eaLnBrk="0" hangingPunct="0"/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A</a:t>
            </a:r>
          </a:p>
        </p:txBody>
      </p:sp>
      <p:sp>
        <p:nvSpPr>
          <p:cNvPr id="30731" name="Line 13"/>
          <p:cNvSpPr>
            <a:spLocks noChangeShapeType="1"/>
          </p:cNvSpPr>
          <p:nvPr/>
        </p:nvSpPr>
        <p:spPr bwMode="auto">
          <a:xfrm flipH="1">
            <a:off x="3429001" y="2670175"/>
            <a:ext cx="688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7154864" y="1154114"/>
            <a:ext cx="2674937" cy="369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Calibri" pitchFamily="34" charset="0"/>
              </a:rPr>
              <a:t>Stack after call to </a:t>
            </a:r>
            <a:r>
              <a:rPr lang="en-US" dirty="0">
                <a:latin typeface="Courier New" pitchFamily="49" charset="0"/>
              </a:rPr>
              <a:t>gets()</a:t>
            </a:r>
          </a:p>
        </p:txBody>
      </p:sp>
      <p:sp>
        <p:nvSpPr>
          <p:cNvPr id="365575" name="Rectangle 7"/>
          <p:cNvSpPr>
            <a:spLocks noChangeArrowheads="1"/>
          </p:cNvSpPr>
          <p:nvPr/>
        </p:nvSpPr>
        <p:spPr bwMode="auto">
          <a:xfrm>
            <a:off x="7251700" y="2819400"/>
            <a:ext cx="1066800" cy="381000"/>
          </a:xfrm>
          <a:prstGeom prst="rect">
            <a:avLst/>
          </a:prstGeom>
          <a:solidFill>
            <a:srgbClr val="A8E7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strike="sngStrike" dirty="0">
                <a:solidFill>
                  <a:srgbClr val="C00000"/>
                </a:solidFill>
                <a:latin typeface="Calibri" pitchFamily="34" charset="0"/>
              </a:rPr>
              <a:t>A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 B</a:t>
            </a:r>
          </a:p>
        </p:txBody>
      </p:sp>
      <p:sp>
        <p:nvSpPr>
          <p:cNvPr id="365576" name="Rectangle 8"/>
          <p:cNvSpPr>
            <a:spLocks noChangeArrowheads="1"/>
          </p:cNvSpPr>
          <p:nvPr/>
        </p:nvSpPr>
        <p:spPr bwMode="auto">
          <a:xfrm>
            <a:off x="7251700" y="1600201"/>
            <a:ext cx="1066800" cy="155892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65579" name="Rectangle 11"/>
          <p:cNvSpPr>
            <a:spLocks noChangeArrowheads="1"/>
          </p:cNvSpPr>
          <p:nvPr/>
        </p:nvSpPr>
        <p:spPr bwMode="auto">
          <a:xfrm>
            <a:off x="7251700" y="3156441"/>
            <a:ext cx="1066800" cy="21902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</a:endParaRPr>
          </a:p>
          <a:p>
            <a:pPr eaLnBrk="0" hangingPunct="0"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0732" name="Text Box 14"/>
          <p:cNvSpPr txBox="1">
            <a:spLocks noChangeArrowheads="1"/>
          </p:cNvSpPr>
          <p:nvPr/>
        </p:nvSpPr>
        <p:spPr bwMode="auto">
          <a:xfrm>
            <a:off x="8686800" y="2023547"/>
            <a:ext cx="1555346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dirty="0">
                <a:latin typeface="Courier New" pitchFamily="49" charset="0"/>
              </a:rPr>
              <a:t>P </a:t>
            </a:r>
            <a:r>
              <a:rPr lang="en-US" dirty="0">
                <a:latin typeface="Calibri" pitchFamily="34" charset="0"/>
              </a:rPr>
              <a:t>stack frame</a:t>
            </a:r>
          </a:p>
        </p:txBody>
      </p:sp>
      <p:sp>
        <p:nvSpPr>
          <p:cNvPr id="30733" name="Text Box 15"/>
          <p:cNvSpPr txBox="1">
            <a:spLocks noChangeArrowheads="1"/>
          </p:cNvSpPr>
          <p:nvPr/>
        </p:nvSpPr>
        <p:spPr bwMode="auto">
          <a:xfrm>
            <a:off x="8686801" y="4097615"/>
            <a:ext cx="1469009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dirty="0">
                <a:latin typeface="Courier New" pitchFamily="49" charset="0"/>
              </a:rPr>
              <a:t>Q</a:t>
            </a:r>
            <a:r>
              <a:rPr lang="en-US" dirty="0">
                <a:latin typeface="Calibri" pitchFamily="34" charset="0"/>
              </a:rPr>
              <a:t> stack frame</a:t>
            </a:r>
          </a:p>
        </p:txBody>
      </p:sp>
      <p:sp>
        <p:nvSpPr>
          <p:cNvPr id="30734" name="Text Box 16"/>
          <p:cNvSpPr txBox="1">
            <a:spLocks noChangeArrowheads="1"/>
          </p:cNvSpPr>
          <p:nvPr/>
        </p:nvSpPr>
        <p:spPr bwMode="auto">
          <a:xfrm>
            <a:off x="6499226" y="4531091"/>
            <a:ext cx="314325" cy="3698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dirty="0">
                <a:latin typeface="Calibri" pitchFamily="34" charset="0"/>
              </a:rPr>
              <a:t>B</a:t>
            </a:r>
          </a:p>
        </p:txBody>
      </p:sp>
      <p:sp>
        <p:nvSpPr>
          <p:cNvPr id="30735" name="Line 17"/>
          <p:cNvSpPr>
            <a:spLocks noChangeShapeType="1"/>
          </p:cNvSpPr>
          <p:nvPr/>
        </p:nvSpPr>
        <p:spPr bwMode="auto">
          <a:xfrm>
            <a:off x="6791326" y="4718415"/>
            <a:ext cx="396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5586" name="Rectangle 18"/>
          <p:cNvSpPr>
            <a:spLocks noChangeArrowheads="1"/>
          </p:cNvSpPr>
          <p:nvPr/>
        </p:nvSpPr>
        <p:spPr bwMode="auto">
          <a:xfrm>
            <a:off x="7251700" y="4078288"/>
            <a:ext cx="1066800" cy="646112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dirty="0">
                <a:latin typeface="Calibri" pitchFamily="34" charset="0"/>
              </a:rPr>
              <a:t>exploit</a:t>
            </a:r>
          </a:p>
          <a:p>
            <a:pPr eaLnBrk="0" hangingPunct="0">
              <a:defRPr/>
            </a:pPr>
            <a:r>
              <a:rPr lang="en-US" dirty="0">
                <a:latin typeface="Calibri" pitchFamily="34" charset="0"/>
              </a:rPr>
              <a:t>code</a:t>
            </a:r>
          </a:p>
        </p:txBody>
      </p:sp>
      <p:sp>
        <p:nvSpPr>
          <p:cNvPr id="30738" name="Text Box 21"/>
          <p:cNvSpPr txBox="1">
            <a:spLocks noChangeArrowheads="1"/>
          </p:cNvSpPr>
          <p:nvPr/>
        </p:nvSpPr>
        <p:spPr bwMode="auto">
          <a:xfrm>
            <a:off x="5257800" y="3451226"/>
            <a:ext cx="1371600" cy="646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dirty="0">
                <a:latin typeface="Calibri" pitchFamily="34" charset="0"/>
              </a:rPr>
              <a:t>data written</a:t>
            </a:r>
          </a:p>
          <a:p>
            <a:pPr eaLnBrk="0" hangingPunct="0"/>
            <a:r>
              <a:rPr lang="en-US" dirty="0">
                <a:latin typeface="Calibri" pitchFamily="34" charset="0"/>
              </a:rPr>
              <a:t>by </a:t>
            </a:r>
            <a:r>
              <a:rPr lang="en-US" dirty="0">
                <a:latin typeface="Courier New" pitchFamily="49" charset="0"/>
              </a:rPr>
              <a:t>gets()</a:t>
            </a:r>
          </a:p>
        </p:txBody>
      </p:sp>
      <p:sp>
        <p:nvSpPr>
          <p:cNvPr id="30739" name="AutoShape 16"/>
          <p:cNvSpPr>
            <a:spLocks/>
          </p:cNvSpPr>
          <p:nvPr/>
        </p:nvSpPr>
        <p:spPr bwMode="auto">
          <a:xfrm rot="10800000">
            <a:off x="8416925" y="1600200"/>
            <a:ext cx="228600" cy="1600200"/>
          </a:xfrm>
          <a:prstGeom prst="leftBrace">
            <a:avLst>
              <a:gd name="adj1" fmla="val 7499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Calibri" pitchFamily="34" charset="0"/>
            </a:endParaRPr>
          </a:p>
        </p:txBody>
      </p:sp>
      <p:sp>
        <p:nvSpPr>
          <p:cNvPr id="30740" name="AutoShape 16"/>
          <p:cNvSpPr>
            <a:spLocks/>
          </p:cNvSpPr>
          <p:nvPr/>
        </p:nvSpPr>
        <p:spPr bwMode="auto">
          <a:xfrm rot="10800000">
            <a:off x="8416925" y="3200401"/>
            <a:ext cx="228600" cy="2157413"/>
          </a:xfrm>
          <a:prstGeom prst="leftBrace">
            <a:avLst>
              <a:gd name="adj1" fmla="val 74976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Calibri" pitchFamily="34" charset="0"/>
            </a:endParaRPr>
          </a:p>
        </p:txBody>
      </p:sp>
      <p:sp>
        <p:nvSpPr>
          <p:cNvPr id="30741" name="AutoShape 16"/>
          <p:cNvSpPr>
            <a:spLocks/>
          </p:cNvSpPr>
          <p:nvPr/>
        </p:nvSpPr>
        <p:spPr bwMode="auto">
          <a:xfrm rot="10800000" flipH="1">
            <a:off x="6883400" y="2819400"/>
            <a:ext cx="228600" cy="19050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Calibri" pitchFamily="34" charset="0"/>
            </a:endParaRPr>
          </a:p>
        </p:txBody>
      </p:sp>
      <p:sp>
        <p:nvSpPr>
          <p:cNvPr id="365587" name="Rectangle 19"/>
          <p:cNvSpPr>
            <a:spLocks noChangeArrowheads="1"/>
          </p:cNvSpPr>
          <p:nvPr/>
        </p:nvSpPr>
        <p:spPr bwMode="auto">
          <a:xfrm>
            <a:off x="7251701" y="3159126"/>
            <a:ext cx="1065213" cy="93662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defRPr/>
            </a:pPr>
            <a:r>
              <a:rPr lang="en-US" dirty="0">
                <a:latin typeface="Calibri" pitchFamily="34" charset="0"/>
              </a:rPr>
              <a:t>pad</a:t>
            </a:r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7256584" y="2775440"/>
            <a:ext cx="1066800" cy="381000"/>
          </a:xfrm>
          <a:prstGeom prst="rect">
            <a:avLst/>
          </a:prstGeom>
          <a:solidFill>
            <a:srgbClr val="A8E7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A</a:t>
            </a: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7256584" y="2775440"/>
            <a:ext cx="1066800" cy="381000"/>
          </a:xfrm>
          <a:prstGeom prst="rect">
            <a:avLst/>
          </a:prstGeom>
          <a:solidFill>
            <a:srgbClr val="A8E7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2644949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animBg="1"/>
      <p:bldP spid="30730" grpId="0"/>
      <p:bldP spid="30731" grpId="0" animBg="1"/>
      <p:bldP spid="30726" grpId="0"/>
      <p:bldP spid="30733" grpId="0"/>
      <p:bldP spid="30734" grpId="0"/>
      <p:bldP spid="30735" grpId="0" animBg="1"/>
      <p:bldP spid="365586" grpId="0" animBg="1"/>
      <p:bldP spid="30738" grpId="0"/>
      <p:bldP spid="30740" grpId="0" animBg="1"/>
      <p:bldP spid="30741" grpId="0" animBg="1"/>
      <p:bldP spid="365587" grpId="0" animBg="1"/>
      <p:bldP spid="27" grpId="0" animBg="1"/>
      <p:bldP spid="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493714"/>
            <a:ext cx="8763000" cy="573087"/>
          </a:xfrm>
        </p:spPr>
        <p:txBody>
          <a:bodyPr/>
          <a:lstStyle/>
          <a:p>
            <a:pPr eaLnBrk="1" hangingPunct="1"/>
            <a:r>
              <a:rPr lang="en-US" sz="3200" dirty="0"/>
              <a:t>What To Do About Buffer Overflow Attacks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8814" y="1327150"/>
            <a:ext cx="8281987" cy="5454650"/>
          </a:xfrm>
        </p:spPr>
        <p:txBody>
          <a:bodyPr/>
          <a:lstStyle/>
          <a:p>
            <a:pPr eaLnBrk="1" hangingPunct="1"/>
            <a:r>
              <a:rPr lang="en-US" dirty="0"/>
              <a:t>Avoid overflow vulnerabilities</a:t>
            </a:r>
          </a:p>
          <a:p>
            <a:pPr lvl="2" eaLnBrk="1" hangingPunct="1"/>
            <a:endParaRPr lang="en-US" dirty="0"/>
          </a:p>
          <a:p>
            <a:pPr eaLnBrk="1" hangingPunct="1"/>
            <a:r>
              <a:rPr lang="en-US" dirty="0"/>
              <a:t>Employ system-level protections</a:t>
            </a:r>
          </a:p>
          <a:p>
            <a:pPr lvl="2" eaLnBrk="1" hangingPunct="1"/>
            <a:endParaRPr lang="en-US" dirty="0"/>
          </a:p>
          <a:p>
            <a:pPr eaLnBrk="1" hangingPunct="1"/>
            <a:r>
              <a:rPr lang="en-US" dirty="0"/>
              <a:t>Have compiler use “stack canaries”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Lets talk about each…</a:t>
            </a:r>
          </a:p>
        </p:txBody>
      </p:sp>
    </p:spTree>
    <p:extLst>
      <p:ext uri="{BB962C8B-B14F-4D97-AF65-F5344CB8AC3E}">
        <p14:creationId xmlns:p14="http://schemas.microsoft.com/office/powerpoint/2010/main" val="132759547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009776" y="457200"/>
            <a:ext cx="8658225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1. Avoid Overflow Vulnerabilities in Code (!)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43114" y="4038600"/>
            <a:ext cx="8091487" cy="248285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5000"/>
              </a:lnSpc>
            </a:pPr>
            <a:r>
              <a:rPr lang="en-US" dirty="0"/>
              <a:t>For example, use library routines that limit string lengths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err="1">
                <a:solidFill>
                  <a:srgbClr val="C00000"/>
                </a:solidFill>
                <a:latin typeface="Courier New" pitchFamily="49" charset="0"/>
              </a:rPr>
              <a:t>f</a:t>
            </a:r>
            <a:r>
              <a:rPr lang="en-US" b="1" dirty="0" err="1">
                <a:latin typeface="Courier New" pitchFamily="49" charset="0"/>
              </a:rPr>
              <a:t>gets</a:t>
            </a:r>
            <a:r>
              <a:rPr lang="en-US" dirty="0"/>
              <a:t> instead of </a:t>
            </a:r>
            <a:r>
              <a:rPr lang="en-US" b="1" dirty="0">
                <a:latin typeface="Courier New" pitchFamily="49" charset="0"/>
              </a:rPr>
              <a:t>gets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cpy</a:t>
            </a:r>
            <a:r>
              <a:rPr lang="en-US" dirty="0"/>
              <a:t> instead of </a:t>
            </a:r>
            <a:r>
              <a:rPr lang="en-US" b="1" dirty="0" err="1">
                <a:latin typeface="Courier New" pitchFamily="49" charset="0"/>
              </a:rPr>
              <a:t>strcpy</a:t>
            </a:r>
            <a:endParaRPr lang="en-US" b="1" dirty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Don’t use </a:t>
            </a:r>
            <a:r>
              <a:rPr lang="en-US" b="1" dirty="0" err="1">
                <a:latin typeface="Courier New" pitchFamily="49" charset="0"/>
              </a:rPr>
              <a:t>scanf</a:t>
            </a:r>
            <a:r>
              <a:rPr lang="en-US" dirty="0"/>
              <a:t> with </a:t>
            </a:r>
            <a:r>
              <a:rPr lang="en-US" b="1" dirty="0">
                <a:latin typeface="Courier New" pitchFamily="49" charset="0"/>
              </a:rPr>
              <a:t>%s</a:t>
            </a:r>
            <a:r>
              <a:rPr lang="en-US" dirty="0"/>
              <a:t> conversion specification</a:t>
            </a:r>
          </a:p>
          <a:p>
            <a:pPr lvl="2" eaLnBrk="1" hangingPunct="1">
              <a:lnSpc>
                <a:spcPct val="97000"/>
              </a:lnSpc>
            </a:pPr>
            <a:r>
              <a:rPr lang="en-US" dirty="0"/>
              <a:t>Use </a:t>
            </a:r>
            <a:r>
              <a:rPr lang="en-US" b="1" dirty="0" err="1">
                <a:latin typeface="Courier New" pitchFamily="49" charset="0"/>
              </a:rPr>
              <a:t>fgets</a:t>
            </a:r>
            <a:r>
              <a:rPr lang="en-US" dirty="0"/>
              <a:t> to read the string</a:t>
            </a:r>
          </a:p>
          <a:p>
            <a:pPr lvl="2" eaLnBrk="1" hangingPunct="1">
              <a:lnSpc>
                <a:spcPct val="97000"/>
              </a:lnSpc>
            </a:pPr>
            <a:r>
              <a:rPr lang="en-US" dirty="0"/>
              <a:t>Or use </a:t>
            </a:r>
            <a:r>
              <a:rPr lang="en-US" b="1" dirty="0">
                <a:latin typeface="Courier New" pitchFamily="49" charset="0"/>
              </a:rPr>
              <a:t>%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n</a:t>
            </a:r>
            <a:r>
              <a:rPr lang="en-US" b="1" dirty="0">
                <a:latin typeface="Courier New" pitchFamily="49" charset="0"/>
              </a:rPr>
              <a:t>s</a:t>
            </a:r>
            <a:r>
              <a:rPr lang="en-US" b="1" dirty="0"/>
              <a:t>  </a:t>
            </a:r>
            <a:r>
              <a:rPr lang="en-US" dirty="0"/>
              <a:t>where </a:t>
            </a:r>
            <a:r>
              <a:rPr lang="en-US" b="1" dirty="0">
                <a:latin typeface="Courier New" pitchFamily="49" charset="0"/>
              </a:rPr>
              <a:t>n</a:t>
            </a:r>
            <a:r>
              <a:rPr lang="en-US" dirty="0"/>
              <a:t> is a suitable integer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2133600" y="1447801"/>
            <a:ext cx="59436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dirty="0">
                <a:latin typeface="Courier New" pitchFamily="49" charset="0"/>
                <a:ea typeface="MS Mincho" pitchFamily="49" charset="-128"/>
              </a:rPr>
            </a:br>
            <a:r>
              <a:rPr lang="en-US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dirty="0">
                <a:latin typeface="Courier New" pitchFamily="49" charset="0"/>
                <a:ea typeface="MS Mincho" pitchFamily="49" charset="-128"/>
              </a:rPr>
            </a:br>
            <a:r>
              <a:rPr lang="en-US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dirty="0">
                <a:latin typeface="Courier New" pitchFamily="49" charset="0"/>
                <a:ea typeface="MS Mincho" pitchFamily="49" charset="-128"/>
              </a:rPr>
            </a:br>
            <a:r>
              <a:rPr lang="en-US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[4];  /* Way too small! */</a:t>
            </a:r>
            <a:br>
              <a:rPr lang="en-US" dirty="0">
                <a:latin typeface="Courier New" pitchFamily="49" charset="0"/>
                <a:ea typeface="MS Mincho" pitchFamily="49" charset="-128"/>
              </a:rPr>
            </a:br>
            <a:r>
              <a:rPr lang="en-US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fgets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, 4, 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stdin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dirty="0">
                <a:latin typeface="Courier New" pitchFamily="49" charset="0"/>
                <a:ea typeface="MS Mincho" pitchFamily="49" charset="-128"/>
              </a:rPr>
            </a:br>
            <a:r>
              <a:rPr lang="en-US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dirty="0">
                <a:latin typeface="Courier New" pitchFamily="49" charset="0"/>
                <a:ea typeface="MS Mincho" pitchFamily="49" charset="-128"/>
              </a:rPr>
            </a:br>
            <a:r>
              <a:rPr lang="en-US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091126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533400"/>
            <a:ext cx="80772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2. System-Level Protections can help</a:t>
            </a:r>
          </a:p>
        </p:txBody>
      </p:sp>
      <p:sp>
        <p:nvSpPr>
          <p:cNvPr id="38916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1890714" y="1328738"/>
            <a:ext cx="4433887" cy="2938462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dirty="0"/>
              <a:t>Randomized stack offsets</a:t>
            </a:r>
          </a:p>
          <a:p>
            <a:pPr lvl="1" eaLnBrk="1" hangingPunct="1"/>
            <a:r>
              <a:rPr lang="en-US" dirty="0"/>
              <a:t>At start of program, allocate random amount of space on stack</a:t>
            </a:r>
          </a:p>
          <a:p>
            <a:pPr lvl="1" eaLnBrk="1" hangingPunct="1"/>
            <a:r>
              <a:rPr lang="en-US" dirty="0"/>
              <a:t>Shifts stack addresses for entire program</a:t>
            </a:r>
          </a:p>
          <a:p>
            <a:pPr lvl="1" eaLnBrk="1" hangingPunct="1"/>
            <a:r>
              <a:rPr lang="en-US" dirty="0"/>
              <a:t>Makes it difficult for hacker to predict beginning of inserted code</a:t>
            </a:r>
          </a:p>
          <a:p>
            <a:pPr lvl="1" eaLnBrk="1" hangingPunct="1"/>
            <a:r>
              <a:rPr lang="en-US" dirty="0"/>
              <a:t>E.g.: 5 executions of memory allocation code</a:t>
            </a:r>
          </a:p>
          <a:p>
            <a:pPr lvl="1" eaLnBrk="1" hangingPunct="1"/>
            <a:endParaRPr lang="en-US" dirty="0"/>
          </a:p>
          <a:p>
            <a:pPr lvl="2" eaLnBrk="1" hangingPunct="1"/>
            <a:r>
              <a:rPr lang="en-US" dirty="0"/>
              <a:t>Stack repositioned each time program executes</a:t>
            </a:r>
          </a:p>
          <a:p>
            <a:pPr lvl="1" eaLnBrk="1" hangingPunct="1"/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2667000" y="3425826"/>
          <a:ext cx="6858000" cy="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" name="Worksheet" r:id="rId4" imgW="31750000" imgH="25400" progId="Excel.Sheet.12">
                  <p:embed/>
                </p:oleObj>
              </mc:Choice>
              <mc:Fallback>
                <p:oleObj name="Worksheet" r:id="rId4" imgW="31750000" imgH="25400" progId="Excel.Sheet.12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67000" y="3425826"/>
                        <a:ext cx="6858000" cy="4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1905000" y="4902200"/>
          <a:ext cx="6553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" name="Worksheet" r:id="rId6" imgW="6553200" imgH="203200" progId="Excel.Sheet.12">
                  <p:embed/>
                </p:oleObj>
              </mc:Choice>
              <mc:Fallback>
                <p:oleObj name="Worksheet" r:id="rId6" imgW="6553200" imgH="203200" progId="Excel.Sheet.12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05000" y="4902200"/>
                        <a:ext cx="6553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" name="Group 51"/>
          <p:cNvGrpSpPr/>
          <p:nvPr/>
        </p:nvGrpSpPr>
        <p:grpSpPr>
          <a:xfrm>
            <a:off x="7487030" y="1328738"/>
            <a:ext cx="2705515" cy="4949546"/>
            <a:chOff x="5963029" y="1328738"/>
            <a:chExt cx="2705515" cy="4949546"/>
          </a:xfrm>
        </p:grpSpPr>
        <p:sp>
          <p:nvSpPr>
            <p:cNvPr id="53" name="Rectangle 4"/>
            <p:cNvSpPr>
              <a:spLocks/>
            </p:cNvSpPr>
            <p:nvPr/>
          </p:nvSpPr>
          <p:spPr bwMode="auto">
            <a:xfrm>
              <a:off x="7398544" y="3386138"/>
              <a:ext cx="1270000" cy="304800"/>
            </a:xfrm>
            <a:prstGeom prst="rect">
              <a:avLst/>
            </a:prstGeom>
            <a:solidFill>
              <a:srgbClr val="F2F2F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kern="0" dirty="0">
                  <a:solidFill>
                    <a:srgbClr val="000000"/>
                  </a:solidFill>
                  <a:latin typeface="Courier New"/>
                  <a:ea typeface="Calibri Bold" charset="0"/>
                  <a:cs typeface="Courier New"/>
                  <a:sym typeface="Calibri Bold" charset="0"/>
                </a:rPr>
                <a:t>main</a:t>
              </a:r>
            </a:p>
          </p:txBody>
        </p:sp>
        <p:sp>
          <p:nvSpPr>
            <p:cNvPr id="54" name="Rectangle 5"/>
            <p:cNvSpPr>
              <a:spLocks/>
            </p:cNvSpPr>
            <p:nvPr/>
          </p:nvSpPr>
          <p:spPr bwMode="auto">
            <a:xfrm>
              <a:off x="7398544" y="3690938"/>
              <a:ext cx="1270000" cy="9572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kern="0" dirty="0">
                  <a:solidFill>
                    <a:srgbClr val="000000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Application</a:t>
              </a:r>
            </a:p>
            <a:p>
              <a:pPr algn="ctr">
                <a:defRPr/>
              </a:pPr>
              <a:r>
                <a:rPr lang="en-US" kern="0" dirty="0">
                  <a:solidFill>
                    <a:srgbClr val="000000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Code</a:t>
              </a:r>
            </a:p>
          </p:txBody>
        </p:sp>
        <p:sp>
          <p:nvSpPr>
            <p:cNvPr id="55" name="Rectangle 7"/>
            <p:cNvSpPr>
              <a:spLocks/>
            </p:cNvSpPr>
            <p:nvPr/>
          </p:nvSpPr>
          <p:spPr bwMode="auto">
            <a:xfrm>
              <a:off x="7398544" y="1404938"/>
              <a:ext cx="1270000" cy="304800"/>
            </a:xfrm>
            <a:prstGeom prst="rect">
              <a:avLst/>
            </a:prstGeom>
            <a:solidFill>
              <a:srgbClr val="F2F2F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Rectangle 9"/>
            <p:cNvSpPr>
              <a:spLocks/>
            </p:cNvSpPr>
            <p:nvPr/>
          </p:nvSpPr>
          <p:spPr bwMode="auto">
            <a:xfrm>
              <a:off x="7398544" y="1709738"/>
              <a:ext cx="1270000" cy="1676400"/>
            </a:xfrm>
            <a:prstGeom prst="rect">
              <a:avLst/>
            </a:prstGeom>
            <a:solidFill>
              <a:srgbClr val="FF9999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>
                <a:defRPr/>
              </a:pPr>
              <a:endParaRPr lang="en-US" kern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endParaRPr>
            </a:p>
          </p:txBody>
        </p:sp>
        <p:sp>
          <p:nvSpPr>
            <p:cNvPr id="57" name="Rectangle 10"/>
            <p:cNvSpPr>
              <a:spLocks/>
            </p:cNvSpPr>
            <p:nvPr/>
          </p:nvSpPr>
          <p:spPr bwMode="auto">
            <a:xfrm>
              <a:off x="5963029" y="2243138"/>
              <a:ext cx="1019511" cy="630942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r">
                <a:defRPr/>
              </a:pPr>
              <a:r>
                <a:rPr lang="en-US" kern="0" dirty="0">
                  <a:solidFill>
                    <a:srgbClr val="000000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Random</a:t>
              </a:r>
            </a:p>
            <a:p>
              <a:pPr algn="r">
                <a:defRPr/>
              </a:pPr>
              <a:r>
                <a:rPr lang="en-US" kern="0" dirty="0">
                  <a:solidFill>
                    <a:srgbClr val="000000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allocation</a:t>
              </a:r>
            </a:p>
          </p:txBody>
        </p:sp>
        <p:sp>
          <p:nvSpPr>
            <p:cNvPr id="58" name="AutoShape 11"/>
            <p:cNvSpPr>
              <a:spLocks/>
            </p:cNvSpPr>
            <p:nvPr/>
          </p:nvSpPr>
          <p:spPr bwMode="auto">
            <a:xfrm>
              <a:off x="7150767" y="1704917"/>
              <a:ext cx="228600" cy="1681221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cubicBezTo>
                    <a:pt x="15635" y="21600"/>
                    <a:pt x="10800" y="20875"/>
                    <a:pt x="10800" y="19980"/>
                  </a:cubicBezTo>
                  <a:lnTo>
                    <a:pt x="10800" y="12420"/>
                  </a:lnTo>
                  <a:cubicBezTo>
                    <a:pt x="10800" y="11525"/>
                    <a:pt x="5965" y="10800"/>
                    <a:pt x="0" y="10800"/>
                  </a:cubicBezTo>
                  <a:cubicBezTo>
                    <a:pt x="5965" y="10800"/>
                    <a:pt x="10800" y="10075"/>
                    <a:pt x="10800" y="9180"/>
                  </a:cubicBezTo>
                  <a:lnTo>
                    <a:pt x="10800" y="1620"/>
                  </a:lnTo>
                  <a:cubicBezTo>
                    <a:pt x="10800" y="725"/>
                    <a:pt x="15635" y="0"/>
                    <a:pt x="21600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Rectangle 10"/>
            <p:cNvSpPr>
              <a:spLocks/>
            </p:cNvSpPr>
            <p:nvPr/>
          </p:nvSpPr>
          <p:spPr bwMode="auto">
            <a:xfrm>
              <a:off x="6086313" y="1328738"/>
              <a:ext cx="1083631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r">
                <a:defRPr/>
              </a:pPr>
              <a:r>
                <a:rPr lang="en-US" kern="0" dirty="0">
                  <a:solidFill>
                    <a:srgbClr val="000000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base</a:t>
              </a:r>
            </a:p>
          </p:txBody>
        </p:sp>
        <p:sp>
          <p:nvSpPr>
            <p:cNvPr id="60" name="Rectangle 7"/>
            <p:cNvSpPr>
              <a:spLocks noChangeArrowheads="1"/>
            </p:cNvSpPr>
            <p:nvPr/>
          </p:nvSpPr>
          <p:spPr bwMode="auto">
            <a:xfrm>
              <a:off x="7398544" y="4638842"/>
              <a:ext cx="12700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dirty="0">
                  <a:latin typeface="Calibri" pitchFamily="34" charset="0"/>
                </a:rPr>
                <a:t>B?</a:t>
              </a:r>
            </a:p>
          </p:txBody>
        </p:sp>
        <p:sp>
          <p:nvSpPr>
            <p:cNvPr id="61" name="Text Box 16"/>
            <p:cNvSpPr txBox="1">
              <a:spLocks noChangeArrowheads="1"/>
            </p:cNvSpPr>
            <p:nvPr/>
          </p:nvSpPr>
          <p:spPr bwMode="auto">
            <a:xfrm>
              <a:off x="6561519" y="5908952"/>
              <a:ext cx="421021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r" eaLnBrk="0" hangingPunct="0"/>
              <a:r>
                <a:rPr lang="en-US" dirty="0">
                  <a:latin typeface="Calibri" pitchFamily="34" charset="0"/>
                </a:rPr>
                <a:t>B?</a:t>
              </a:r>
            </a:p>
          </p:txBody>
        </p:sp>
        <p:sp>
          <p:nvSpPr>
            <p:cNvPr id="62" name="Line 17"/>
            <p:cNvSpPr>
              <a:spLocks noChangeShapeType="1"/>
            </p:cNvSpPr>
            <p:nvPr/>
          </p:nvSpPr>
          <p:spPr bwMode="auto">
            <a:xfrm>
              <a:off x="6982540" y="6096000"/>
              <a:ext cx="396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Rectangle 18"/>
            <p:cNvSpPr>
              <a:spLocks noChangeArrowheads="1"/>
            </p:cNvSpPr>
            <p:nvPr/>
          </p:nvSpPr>
          <p:spPr bwMode="auto">
            <a:xfrm>
              <a:off x="7398544" y="5535098"/>
              <a:ext cx="1270000" cy="64611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eaLnBrk="0" hangingPunct="0">
                <a:defRPr/>
              </a:pPr>
              <a:r>
                <a:rPr lang="en-US" dirty="0">
                  <a:latin typeface="Calibri" pitchFamily="34" charset="0"/>
                </a:rPr>
                <a:t>exploit</a:t>
              </a:r>
            </a:p>
            <a:p>
              <a:pPr eaLnBrk="0" hangingPunct="0">
                <a:defRPr/>
              </a:pPr>
              <a:r>
                <a:rPr lang="en-US" dirty="0">
                  <a:latin typeface="Calibri" pitchFamily="34" charset="0"/>
                </a:rPr>
                <a:t>code</a:t>
              </a:r>
            </a:p>
          </p:txBody>
        </p:sp>
        <p:sp>
          <p:nvSpPr>
            <p:cNvPr id="64" name="Rectangle 19"/>
            <p:cNvSpPr>
              <a:spLocks noChangeArrowheads="1"/>
            </p:cNvSpPr>
            <p:nvPr/>
          </p:nvSpPr>
          <p:spPr bwMode="auto">
            <a:xfrm>
              <a:off x="7398544" y="5016392"/>
              <a:ext cx="1270000" cy="51870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defRPr/>
              </a:pPr>
              <a:r>
                <a:rPr lang="en-US" dirty="0">
                  <a:latin typeface="Calibri" pitchFamily="34" charset="0"/>
                </a:rPr>
                <a:t>pad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900953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533400"/>
            <a:ext cx="80772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2. System-Level Protections can help</a:t>
            </a:r>
          </a:p>
        </p:txBody>
      </p:sp>
      <p:sp>
        <p:nvSpPr>
          <p:cNvPr id="38916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1890714" y="1328738"/>
            <a:ext cx="4052887" cy="5224462"/>
          </a:xfrm>
        </p:spPr>
        <p:txBody>
          <a:bodyPr/>
          <a:lstStyle/>
          <a:p>
            <a:pPr eaLnBrk="1" hangingPunct="1"/>
            <a:r>
              <a:rPr lang="en-US" dirty="0" err="1"/>
              <a:t>Nonexecutable</a:t>
            </a:r>
            <a:r>
              <a:rPr lang="en-US" dirty="0"/>
              <a:t> code segments</a:t>
            </a:r>
          </a:p>
          <a:p>
            <a:pPr lvl="1" eaLnBrk="1" hangingPunct="1"/>
            <a:r>
              <a:rPr lang="en-US" dirty="0"/>
              <a:t>In traditional x86, can mark region of memory as either “read-only” or “writeable”</a:t>
            </a:r>
          </a:p>
          <a:p>
            <a:pPr lvl="2" eaLnBrk="1" hangingPunct="1"/>
            <a:r>
              <a:rPr lang="en-US" dirty="0"/>
              <a:t>Can execute anything readable</a:t>
            </a:r>
          </a:p>
          <a:p>
            <a:pPr lvl="1" eaLnBrk="1" hangingPunct="1"/>
            <a:r>
              <a:rPr lang="en-US" dirty="0"/>
              <a:t>x86-64 added  explicit “execute” permission</a:t>
            </a:r>
          </a:p>
          <a:p>
            <a:pPr lvl="1" eaLnBrk="1" hangingPunct="1"/>
            <a:r>
              <a:rPr lang="en-US" dirty="0"/>
              <a:t>Stack marked as non-executable</a:t>
            </a:r>
          </a:p>
          <a:p>
            <a:pPr lvl="1" eaLnBrk="1" hangingPunct="1"/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2667000" y="3425826"/>
          <a:ext cx="6858000" cy="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Worksheet" r:id="rId4" imgW="31750000" imgH="25400" progId="Excel.Sheet.12">
                  <p:embed/>
                </p:oleObj>
              </mc:Choice>
              <mc:Fallback>
                <p:oleObj name="Worksheet" r:id="rId4" imgW="31750000" imgH="25400" progId="Excel.Sheet.12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67000" y="3425826"/>
                        <a:ext cx="6858000" cy="4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5545138" y="1154113"/>
            <a:ext cx="4697008" cy="4203700"/>
            <a:chOff x="4021138" y="1154113"/>
            <a:chExt cx="4697008" cy="4203700"/>
          </a:xfrm>
        </p:grpSpPr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5630863" y="1154113"/>
              <a:ext cx="2674937" cy="3698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Calibri" pitchFamily="34" charset="0"/>
                </a:rPr>
                <a:t>Stack after call to </a:t>
              </a:r>
              <a:r>
                <a:rPr lang="en-US">
                  <a:latin typeface="Courier New" pitchFamily="49" charset="0"/>
                </a:rPr>
                <a:t>gets()</a:t>
              </a: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5727700" y="2819400"/>
              <a:ext cx="10668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dirty="0">
                  <a:latin typeface="Calibri" pitchFamily="34" charset="0"/>
                </a:rPr>
                <a:t>B</a:t>
              </a:r>
            </a:p>
          </p:txBody>
        </p:sp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5727700" y="1600200"/>
              <a:ext cx="1066800" cy="1219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20" name="Rectangle 11"/>
            <p:cNvSpPr>
              <a:spLocks noChangeArrowheads="1"/>
            </p:cNvSpPr>
            <p:nvPr/>
          </p:nvSpPr>
          <p:spPr bwMode="auto">
            <a:xfrm>
              <a:off x="5727700" y="4724400"/>
              <a:ext cx="1066800" cy="6223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dirty="0">
                <a:latin typeface="Calibri" pitchFamily="34" charset="0"/>
              </a:endParaRPr>
            </a:p>
            <a:p>
              <a:pPr eaLnBrk="0" hangingPunct="0">
                <a:defRPr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21" name="Text Box 14"/>
            <p:cNvSpPr txBox="1">
              <a:spLocks noChangeArrowheads="1"/>
            </p:cNvSpPr>
            <p:nvPr/>
          </p:nvSpPr>
          <p:spPr bwMode="auto">
            <a:xfrm>
              <a:off x="7162800" y="2023547"/>
              <a:ext cx="1555346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dirty="0">
                  <a:latin typeface="Courier New" pitchFamily="49" charset="0"/>
                </a:rPr>
                <a:t>P </a:t>
              </a:r>
              <a:r>
                <a:rPr lang="en-US" dirty="0">
                  <a:latin typeface="Calibri" pitchFamily="34" charset="0"/>
                </a:rPr>
                <a:t>stack frame</a:t>
              </a:r>
            </a:p>
          </p:txBody>
        </p:sp>
        <p:sp>
          <p:nvSpPr>
            <p:cNvPr id="22" name="Text Box 15"/>
            <p:cNvSpPr txBox="1">
              <a:spLocks noChangeArrowheads="1"/>
            </p:cNvSpPr>
            <p:nvPr/>
          </p:nvSpPr>
          <p:spPr bwMode="auto">
            <a:xfrm>
              <a:off x="7162800" y="4097615"/>
              <a:ext cx="1469009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dirty="0">
                  <a:latin typeface="Courier New" pitchFamily="49" charset="0"/>
                </a:rPr>
                <a:t>Q</a:t>
              </a:r>
              <a:r>
                <a:rPr lang="en-US" dirty="0">
                  <a:latin typeface="Calibri" pitchFamily="34" charset="0"/>
                </a:rPr>
                <a:t> stack frame</a:t>
              </a:r>
            </a:p>
          </p:txBody>
        </p:sp>
        <p:sp>
          <p:nvSpPr>
            <p:cNvPr id="23" name="Text Box 16"/>
            <p:cNvSpPr txBox="1">
              <a:spLocks noChangeArrowheads="1"/>
            </p:cNvSpPr>
            <p:nvPr/>
          </p:nvSpPr>
          <p:spPr bwMode="auto">
            <a:xfrm>
              <a:off x="4975225" y="4478338"/>
              <a:ext cx="314325" cy="36988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>
                  <a:latin typeface="Calibri" pitchFamily="34" charset="0"/>
                </a:rPr>
                <a:t>B</a:t>
              </a:r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>
              <a:off x="5267325" y="4665663"/>
              <a:ext cx="396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5727700" y="4078288"/>
              <a:ext cx="1066800" cy="64611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defRPr/>
              </a:pPr>
              <a:r>
                <a:rPr lang="en-US" dirty="0">
                  <a:latin typeface="Calibri" pitchFamily="34" charset="0"/>
                </a:rPr>
                <a:t>exploit</a:t>
              </a:r>
            </a:p>
            <a:p>
              <a:pPr eaLnBrk="0" hangingPunct="0">
                <a:defRPr/>
              </a:pPr>
              <a:r>
                <a:rPr lang="en-US" dirty="0">
                  <a:latin typeface="Calibri" pitchFamily="34" charset="0"/>
                </a:rPr>
                <a:t>code</a:t>
              </a:r>
            </a:p>
          </p:txBody>
        </p:sp>
        <p:sp>
          <p:nvSpPr>
            <p:cNvPr id="26" name="Rectangle 19"/>
            <p:cNvSpPr>
              <a:spLocks noChangeArrowheads="1"/>
            </p:cNvSpPr>
            <p:nvPr/>
          </p:nvSpPr>
          <p:spPr bwMode="auto">
            <a:xfrm>
              <a:off x="5727700" y="3159125"/>
              <a:ext cx="1065213" cy="9366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defRPr/>
              </a:pPr>
              <a:r>
                <a:rPr lang="en-US" dirty="0">
                  <a:latin typeface="Calibri" pitchFamily="34" charset="0"/>
                </a:rPr>
                <a:t>pad</a:t>
              </a:r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4021138" y="3451225"/>
              <a:ext cx="1371600" cy="64611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>
                  <a:latin typeface="Calibri" pitchFamily="34" charset="0"/>
                </a:rPr>
                <a:t>data written</a:t>
              </a:r>
            </a:p>
            <a:p>
              <a:pPr eaLnBrk="0" hangingPunct="0"/>
              <a:r>
                <a:rPr lang="en-US">
                  <a:latin typeface="Calibri" pitchFamily="34" charset="0"/>
                </a:rPr>
                <a:t>by </a:t>
              </a:r>
              <a:r>
                <a:rPr lang="en-US">
                  <a:latin typeface="Courier New" pitchFamily="49" charset="0"/>
                </a:rPr>
                <a:t>gets()</a:t>
              </a:r>
            </a:p>
          </p:txBody>
        </p:sp>
        <p:sp>
          <p:nvSpPr>
            <p:cNvPr id="28" name="AutoShape 16"/>
            <p:cNvSpPr>
              <a:spLocks/>
            </p:cNvSpPr>
            <p:nvPr/>
          </p:nvSpPr>
          <p:spPr bwMode="auto">
            <a:xfrm rot="10800000">
              <a:off x="6892925" y="1600200"/>
              <a:ext cx="228600" cy="1600200"/>
            </a:xfrm>
            <a:prstGeom prst="leftBrace">
              <a:avLst>
                <a:gd name="adj1" fmla="val 74991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libri" pitchFamily="34" charset="0"/>
              </a:endParaRPr>
            </a:p>
          </p:txBody>
        </p:sp>
        <p:sp>
          <p:nvSpPr>
            <p:cNvPr id="29" name="AutoShape 16"/>
            <p:cNvSpPr>
              <a:spLocks/>
            </p:cNvSpPr>
            <p:nvPr/>
          </p:nvSpPr>
          <p:spPr bwMode="auto">
            <a:xfrm rot="10800000">
              <a:off x="6892925" y="3200400"/>
              <a:ext cx="228600" cy="2157413"/>
            </a:xfrm>
            <a:prstGeom prst="leftBrace">
              <a:avLst>
                <a:gd name="adj1" fmla="val 74976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libri" pitchFamily="34" charset="0"/>
              </a:endParaRPr>
            </a:p>
          </p:txBody>
        </p:sp>
        <p:sp>
          <p:nvSpPr>
            <p:cNvPr id="30" name="AutoShape 16"/>
            <p:cNvSpPr>
              <a:spLocks/>
            </p:cNvSpPr>
            <p:nvPr/>
          </p:nvSpPr>
          <p:spPr bwMode="auto">
            <a:xfrm rot="10800000" flipH="1">
              <a:off x="5359400" y="2819400"/>
              <a:ext cx="228600" cy="1905000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libri" pitchFamily="34" charset="0"/>
              </a:endParaRPr>
            </a:p>
          </p:txBody>
        </p:sp>
      </p:grpSp>
      <p:cxnSp>
        <p:nvCxnSpPr>
          <p:cNvPr id="5" name="Straight Arrow Connector 4"/>
          <p:cNvCxnSpPr/>
          <p:nvPr/>
        </p:nvCxnSpPr>
        <p:spPr bwMode="auto">
          <a:xfrm flipV="1">
            <a:off x="5943600" y="4665664"/>
            <a:ext cx="1308100" cy="1277937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1788144" y="5943600"/>
            <a:ext cx="411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alibri" pitchFamily="34" charset="0"/>
              </a:rPr>
              <a:t>Any attempt to execute this code will fail</a:t>
            </a:r>
          </a:p>
        </p:txBody>
      </p:sp>
    </p:spTree>
    <p:extLst>
      <p:ext uri="{BB962C8B-B14F-4D97-AF65-F5344CB8AC3E}">
        <p14:creationId xmlns:p14="http://schemas.microsoft.com/office/powerpoint/2010/main" val="324098979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533400"/>
            <a:ext cx="80772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3. Stack Canaries can help</a:t>
            </a:r>
          </a:p>
        </p:txBody>
      </p:sp>
      <p:sp>
        <p:nvSpPr>
          <p:cNvPr id="38916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1890714" y="1328738"/>
            <a:ext cx="7939087" cy="5224462"/>
          </a:xfrm>
        </p:spPr>
        <p:txBody>
          <a:bodyPr/>
          <a:lstStyle/>
          <a:p>
            <a:pPr eaLnBrk="1" hangingPunct="1"/>
            <a:r>
              <a:rPr lang="en-US" dirty="0"/>
              <a:t>Idea</a:t>
            </a:r>
          </a:p>
          <a:p>
            <a:pPr lvl="1" eaLnBrk="1" hangingPunct="1"/>
            <a:r>
              <a:rPr lang="en-US" dirty="0"/>
              <a:t>Place special value (“canary”) on stack just beyond buffer</a:t>
            </a:r>
          </a:p>
          <a:p>
            <a:pPr lvl="1" eaLnBrk="1" hangingPunct="1"/>
            <a:r>
              <a:rPr lang="en-US" dirty="0"/>
              <a:t>Check for corruption before exiting function</a:t>
            </a:r>
          </a:p>
          <a:p>
            <a:pPr eaLnBrk="1" hangingPunct="1"/>
            <a:r>
              <a:rPr lang="en-US" dirty="0"/>
              <a:t>GCC Implementation</a:t>
            </a:r>
          </a:p>
          <a:p>
            <a:pPr lvl="1" eaLnBrk="1" hangingPunct="1"/>
            <a:r>
              <a:rPr lang="en-US" dirty="0"/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fstack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-protector</a:t>
            </a:r>
          </a:p>
          <a:p>
            <a:pPr lvl="1" eaLnBrk="1" hangingPunct="1"/>
            <a:r>
              <a:rPr lang="en-US" dirty="0"/>
              <a:t>Now the default (disabled earlier)</a:t>
            </a:r>
          </a:p>
        </p:txBody>
      </p:sp>
    </p:spTree>
    <p:extLst>
      <p:ext uri="{BB962C8B-B14F-4D97-AF65-F5344CB8AC3E}">
        <p14:creationId xmlns:p14="http://schemas.microsoft.com/office/powerpoint/2010/main" val="82332643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68500" y="417514"/>
            <a:ext cx="7099300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Protected Buffer Disassembly</a:t>
            </a:r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1616075" y="1676400"/>
            <a:ext cx="8899526" cy="39677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40072f:	sub    $0x18,%rsp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  400733:	mov    %fs:0x28,%rax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  40073c:	mov    %rax,0x8(%rsp)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sk-SK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400741:	xor    %eax,%eax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400743:	mov    %rsp,%rdi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400746:	callq  4006e0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40074b:	mov    %rsp,%rdi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40074e:	callq  400570 &lt;puts@plt&gt;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sk-SK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400753:	mov    0x8(%rsp),%rax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  400758:	xor    %fs:0x28,%rax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400761:	je     400768 &lt;echo+0x39&gt;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sk-SK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400763:	callq  400580 &lt;__stack_chk_fail@plt&gt;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400768:	add    $0x18,%rsp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40076c:	retq </a:t>
            </a:r>
            <a:endParaRPr lang="ro-RO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6076" y="1221363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echo:</a:t>
            </a:r>
          </a:p>
        </p:txBody>
      </p:sp>
    </p:spTree>
    <p:extLst>
      <p:ext uri="{BB962C8B-B14F-4D97-AF65-F5344CB8AC3E}">
        <p14:creationId xmlns:p14="http://schemas.microsoft.com/office/powerpoint/2010/main" val="211347778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881019" y="304800"/>
            <a:ext cx="7592093" cy="762000"/>
          </a:xfrm>
        </p:spPr>
        <p:txBody>
          <a:bodyPr/>
          <a:lstStyle/>
          <a:p>
            <a:r>
              <a:rPr lang="en-US" dirty="0"/>
              <a:t>x86-64 Linux Memory Layout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Stack</a:t>
            </a:r>
          </a:p>
          <a:p>
            <a:pPr lvl="1"/>
            <a:r>
              <a:rPr lang="en-US" dirty="0"/>
              <a:t>Runtime stack (8MB limit)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Check </a:t>
            </a:r>
            <a:r>
              <a:rPr lang="en-US" dirty="0" err="1">
                <a:highlight>
                  <a:srgbClr val="FFFF00"/>
                </a:highlight>
              </a:rPr>
              <a:t>ulimit</a:t>
            </a:r>
            <a:r>
              <a:rPr lang="en-US" dirty="0">
                <a:highlight>
                  <a:srgbClr val="FFFF00"/>
                </a:highlight>
              </a:rPr>
              <a:t> command to see the stack limit on machine</a:t>
            </a:r>
          </a:p>
          <a:p>
            <a:pPr lvl="1"/>
            <a:r>
              <a:rPr lang="en-US" dirty="0"/>
              <a:t>E. </a:t>
            </a:r>
            <a:r>
              <a:rPr lang="en-US" dirty="0" err="1"/>
              <a:t>g</a:t>
            </a:r>
            <a:r>
              <a:rPr lang="en-US" dirty="0"/>
              <a:t>., local variables</a:t>
            </a:r>
          </a:p>
          <a:p>
            <a:r>
              <a:rPr lang="en-US" dirty="0"/>
              <a:t>Heap</a:t>
            </a:r>
          </a:p>
          <a:p>
            <a:pPr lvl="1"/>
            <a:r>
              <a:rPr lang="en-US" dirty="0"/>
              <a:t>Dynamically allocated as needed</a:t>
            </a:r>
          </a:p>
          <a:p>
            <a:pPr lvl="1"/>
            <a:r>
              <a:rPr lang="en-US" dirty="0"/>
              <a:t>When call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new()</a:t>
            </a:r>
          </a:p>
          <a:p>
            <a:r>
              <a:rPr lang="en-US" dirty="0"/>
              <a:t>Data</a:t>
            </a:r>
          </a:p>
          <a:p>
            <a:pPr lvl="1"/>
            <a:r>
              <a:rPr lang="en-US" dirty="0"/>
              <a:t>Statically allocated data</a:t>
            </a:r>
          </a:p>
          <a:p>
            <a:pPr lvl="1"/>
            <a:r>
              <a:rPr lang="en-US" dirty="0"/>
              <a:t>E.g., global </a:t>
            </a:r>
            <a:r>
              <a:rPr lang="en-US" dirty="0" err="1"/>
              <a:t>vars</a:t>
            </a:r>
            <a:r>
              <a:rPr lang="en-US" dirty="0"/>
              <a:t>, </a:t>
            </a:r>
            <a:r>
              <a:rPr lang="en-US" sz="1800" b="1" dirty="0">
                <a:latin typeface="Courier New"/>
                <a:cs typeface="Courier New"/>
              </a:rPr>
              <a:t>static</a:t>
            </a:r>
            <a:r>
              <a:rPr lang="en-US" dirty="0"/>
              <a:t> </a:t>
            </a:r>
            <a:r>
              <a:rPr lang="en-US" dirty="0" err="1"/>
              <a:t>vars</a:t>
            </a:r>
            <a:r>
              <a:rPr lang="en-US" dirty="0"/>
              <a:t>, string constants</a:t>
            </a:r>
          </a:p>
          <a:p>
            <a:r>
              <a:rPr lang="en-US" dirty="0"/>
              <a:t>Text  / Shared Libraries</a:t>
            </a:r>
          </a:p>
          <a:p>
            <a:pPr lvl="1"/>
            <a:r>
              <a:rPr lang="en-US" dirty="0"/>
              <a:t>Executable machine instructions</a:t>
            </a:r>
          </a:p>
          <a:p>
            <a:pPr lvl="1"/>
            <a:r>
              <a:rPr lang="en-US" dirty="0"/>
              <a:t>Read-only</a:t>
            </a:r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4474402" y="6169580"/>
            <a:ext cx="21336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en-US" dirty="0">
                <a:latin typeface="Calibri" pitchFamily="34" charset="0"/>
              </a:rPr>
              <a:t>Hex Address</a:t>
            </a:r>
          </a:p>
        </p:txBody>
      </p:sp>
      <p:sp>
        <p:nvSpPr>
          <p:cNvPr id="10245" name="Text Box 12"/>
          <p:cNvSpPr txBox="1">
            <a:spLocks noChangeArrowheads="1"/>
          </p:cNvSpPr>
          <p:nvPr/>
        </p:nvSpPr>
        <p:spPr bwMode="auto">
          <a:xfrm>
            <a:off x="5980982" y="914400"/>
            <a:ext cx="24010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dirty="0">
                <a:latin typeface="Courier New" pitchFamily="49" charset="0"/>
              </a:rPr>
              <a:t>00007FFFFFFFFFFF</a:t>
            </a:r>
          </a:p>
        </p:txBody>
      </p:sp>
      <p:sp>
        <p:nvSpPr>
          <p:cNvPr id="10246" name="Text Box 19"/>
          <p:cNvSpPr txBox="1">
            <a:spLocks noChangeArrowheads="1"/>
          </p:cNvSpPr>
          <p:nvPr/>
        </p:nvSpPr>
        <p:spPr bwMode="auto">
          <a:xfrm>
            <a:off x="7366202" y="6412468"/>
            <a:ext cx="10157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dirty="0">
                <a:latin typeface="Courier New" pitchFamily="49" charset="0"/>
              </a:rPr>
              <a:t>000000</a:t>
            </a:r>
          </a:p>
        </p:txBody>
      </p:sp>
      <p:sp>
        <p:nvSpPr>
          <p:cNvPr id="348180" name="Rectangle 20"/>
          <p:cNvSpPr>
            <a:spLocks noChangeArrowheads="1"/>
          </p:cNvSpPr>
          <p:nvPr/>
        </p:nvSpPr>
        <p:spPr bwMode="auto">
          <a:xfrm>
            <a:off x="8382000" y="1066800"/>
            <a:ext cx="1447800" cy="555998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48181" name="Rectangle 21"/>
          <p:cNvSpPr>
            <a:spLocks noChangeArrowheads="1"/>
          </p:cNvSpPr>
          <p:nvPr/>
        </p:nvSpPr>
        <p:spPr bwMode="auto">
          <a:xfrm>
            <a:off x="8382000" y="1676400"/>
            <a:ext cx="1447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dirty="0">
                <a:latin typeface="Calibri" pitchFamily="34" charset="0"/>
              </a:rPr>
              <a:t>Stack</a:t>
            </a:r>
          </a:p>
        </p:txBody>
      </p:sp>
      <p:sp>
        <p:nvSpPr>
          <p:cNvPr id="10249" name="Rectangle 23"/>
          <p:cNvSpPr>
            <a:spLocks noChangeArrowheads="1"/>
          </p:cNvSpPr>
          <p:nvPr/>
        </p:nvSpPr>
        <p:spPr bwMode="auto">
          <a:xfrm>
            <a:off x="8382000" y="6017180"/>
            <a:ext cx="1447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>
                <a:latin typeface="Calibri" pitchFamily="34" charset="0"/>
              </a:rPr>
              <a:t>Text</a:t>
            </a:r>
          </a:p>
        </p:txBody>
      </p:sp>
      <p:sp>
        <p:nvSpPr>
          <p:cNvPr id="10250" name="Rectangle 24"/>
          <p:cNvSpPr>
            <a:spLocks noChangeArrowheads="1"/>
          </p:cNvSpPr>
          <p:nvPr/>
        </p:nvSpPr>
        <p:spPr bwMode="auto">
          <a:xfrm>
            <a:off x="8382000" y="5712380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>
                <a:latin typeface="Calibri" pitchFamily="34" charset="0"/>
              </a:rPr>
              <a:t>Data</a:t>
            </a:r>
          </a:p>
        </p:txBody>
      </p:sp>
      <p:sp>
        <p:nvSpPr>
          <p:cNvPr id="10251" name="Rectangle 25"/>
          <p:cNvSpPr>
            <a:spLocks noChangeArrowheads="1"/>
          </p:cNvSpPr>
          <p:nvPr/>
        </p:nvSpPr>
        <p:spPr bwMode="auto">
          <a:xfrm>
            <a:off x="8382000" y="5105400"/>
            <a:ext cx="1447800" cy="60698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dirty="0">
                <a:latin typeface="Calibri" pitchFamily="34" charset="0"/>
              </a:rPr>
              <a:t>Heap</a:t>
            </a:r>
          </a:p>
        </p:txBody>
      </p:sp>
      <p:sp>
        <p:nvSpPr>
          <p:cNvPr id="10252" name="Text Box 27"/>
          <p:cNvSpPr txBox="1">
            <a:spLocks noChangeArrowheads="1"/>
          </p:cNvSpPr>
          <p:nvPr/>
        </p:nvSpPr>
        <p:spPr bwMode="auto">
          <a:xfrm>
            <a:off x="7366202" y="6169580"/>
            <a:ext cx="10157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dirty="0">
                <a:latin typeface="Courier New" pitchFamily="49" charset="0"/>
              </a:rPr>
              <a:t>400000</a:t>
            </a:r>
          </a:p>
        </p:txBody>
      </p:sp>
      <p:sp>
        <p:nvSpPr>
          <p:cNvPr id="10253" name="Line 34"/>
          <p:cNvSpPr>
            <a:spLocks noChangeShapeType="1"/>
          </p:cNvSpPr>
          <p:nvPr/>
        </p:nvSpPr>
        <p:spPr bwMode="auto">
          <a:xfrm>
            <a:off x="9105900" y="2057400"/>
            <a:ext cx="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0254" name="Line 35"/>
          <p:cNvSpPr>
            <a:spLocks noChangeShapeType="1"/>
          </p:cNvSpPr>
          <p:nvPr/>
        </p:nvSpPr>
        <p:spPr bwMode="auto">
          <a:xfrm flipV="1">
            <a:off x="9105900" y="48768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6" name="Right Arrow 15"/>
          <p:cNvSpPr/>
          <p:nvPr/>
        </p:nvSpPr>
        <p:spPr bwMode="auto">
          <a:xfrm>
            <a:off x="6705600" y="6115605"/>
            <a:ext cx="609600" cy="4572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/>
          <a:lstStyle/>
          <a:p>
            <a:pPr algn="ctr" eaLnBrk="0" hangingPunct="0">
              <a:defRPr/>
            </a:pPr>
            <a:endParaRPr lang="en-US" dirty="0">
              <a:latin typeface="Calibri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8382000" y="2817814"/>
            <a:ext cx="1447800" cy="1587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57" name="AutoShape 16"/>
          <p:cNvSpPr>
            <a:spLocks/>
          </p:cNvSpPr>
          <p:nvPr/>
        </p:nvSpPr>
        <p:spPr bwMode="auto">
          <a:xfrm rot="10800000">
            <a:off x="9888538" y="1676401"/>
            <a:ext cx="228600" cy="1141413"/>
          </a:xfrm>
          <a:prstGeom prst="leftBrace">
            <a:avLst>
              <a:gd name="adj1" fmla="val 7501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088563" y="2063750"/>
            <a:ext cx="633412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kern="0" dirty="0">
                <a:solidFill>
                  <a:srgbClr val="000000"/>
                </a:solidFill>
                <a:latin typeface="Calibri" pitchFamily="34" charset="0"/>
              </a:rPr>
              <a:t>8MB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94688" y="304800"/>
            <a:ext cx="19494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not drawn to scale</a:t>
            </a:r>
          </a:p>
        </p:txBody>
      </p:sp>
      <p:sp>
        <p:nvSpPr>
          <p:cNvPr id="22" name="Rectangle 25"/>
          <p:cNvSpPr>
            <a:spLocks noChangeArrowheads="1"/>
          </p:cNvSpPr>
          <p:nvPr/>
        </p:nvSpPr>
        <p:spPr bwMode="auto">
          <a:xfrm>
            <a:off x="8382000" y="1066800"/>
            <a:ext cx="1447800" cy="6096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alibri" pitchFamily="34" charset="0"/>
              </a:rPr>
              <a:t>Shared</a:t>
            </a:r>
          </a:p>
          <a:p>
            <a:pPr algn="ctr" eaLnBrk="0" hangingPunct="0"/>
            <a:r>
              <a:rPr lang="en-US" dirty="0">
                <a:latin typeface="Calibri" pitchFamily="34" charset="0"/>
              </a:rPr>
              <a:t>Libraries</a:t>
            </a: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5991602" y="1535668"/>
            <a:ext cx="23903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dirty="0">
                <a:latin typeface="Courier New" pitchFamily="49" charset="0"/>
              </a:rPr>
              <a:t>00007FFFF0000000</a:t>
            </a:r>
          </a:p>
        </p:txBody>
      </p:sp>
    </p:spTree>
    <p:extLst>
      <p:ext uri="{BB962C8B-B14F-4D97-AF65-F5344CB8AC3E}">
        <p14:creationId xmlns:p14="http://schemas.microsoft.com/office/powerpoint/2010/main" val="3635696068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43100" y="493714"/>
            <a:ext cx="6489700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Setting Up Canary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4148432" y="5062304"/>
            <a:ext cx="6183312" cy="15670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echo: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. . .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	%fs:40,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rax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# Get canary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	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rax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, 8(%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 # Place on stack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xorl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	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eax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eax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  # Erase canary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. 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4648200" y="1235076"/>
            <a:ext cx="51054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 /* Way too small!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2057400" y="2503487"/>
            <a:ext cx="1797050" cy="608299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Return Address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(8 bytes)</a:t>
            </a:r>
          </a:p>
        </p:txBody>
      </p:sp>
      <p:sp>
        <p:nvSpPr>
          <p:cNvPr id="22" name="Line 29"/>
          <p:cNvSpPr>
            <a:spLocks noChangeShapeType="1"/>
          </p:cNvSpPr>
          <p:nvPr/>
        </p:nvSpPr>
        <p:spPr bwMode="auto">
          <a:xfrm flipH="1">
            <a:off x="4476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" name="Rectangle 30"/>
          <p:cNvSpPr>
            <a:spLocks noChangeArrowheads="1"/>
          </p:cNvSpPr>
          <p:nvPr/>
        </p:nvSpPr>
        <p:spPr bwMode="auto">
          <a:xfrm>
            <a:off x="4889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4" name="Rectangle 31"/>
          <p:cNvSpPr>
            <a:spLocks noChangeArrowheads="1"/>
          </p:cNvSpPr>
          <p:nvPr/>
        </p:nvSpPr>
        <p:spPr bwMode="auto">
          <a:xfrm>
            <a:off x="2057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Stack Frame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for </a:t>
            </a:r>
            <a:r>
              <a:rPr lang="en-US" dirty="0" err="1">
                <a:latin typeface="Courier New" pitchFamily="49" charset="0"/>
              </a:rPr>
              <a:t>call_echo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2057401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ourier New" pitchFamily="49" charset="0"/>
              </a:rPr>
              <a:t>[3]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2506663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urier New" pitchFamily="49" charset="0"/>
              </a:rPr>
              <a:t>[2]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955926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urier New" pitchFamily="49" charset="0"/>
              </a:rPr>
              <a:t>[1]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3405188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urier New" pitchFamily="49" charset="0"/>
              </a:rPr>
              <a:t>[0]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3854451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itchFamily="49" charset="0"/>
              </a:rPr>
              <a:t>buf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1981201" y="990601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>
                <a:solidFill>
                  <a:srgbClr val="C00000"/>
                </a:solidFill>
                <a:latin typeface="Calibri" pitchFamily="34" charset="0"/>
              </a:rPr>
              <a:t>Before call to gets</a:t>
            </a:r>
          </a:p>
        </p:txBody>
      </p:sp>
      <p:sp>
        <p:nvSpPr>
          <p:cNvPr id="31" name="Rectangle 23"/>
          <p:cNvSpPr>
            <a:spLocks noChangeArrowheads="1"/>
          </p:cNvSpPr>
          <p:nvPr/>
        </p:nvSpPr>
        <p:spPr bwMode="auto">
          <a:xfrm>
            <a:off x="2057400" y="3113088"/>
            <a:ext cx="1797050" cy="153120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20 bytes unused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2057400" y="3735102"/>
            <a:ext cx="1797050" cy="608299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Canary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(8 bytes)</a:t>
            </a:r>
          </a:p>
        </p:txBody>
      </p:sp>
    </p:spTree>
    <p:extLst>
      <p:ext uri="{BB962C8B-B14F-4D97-AF65-F5344CB8AC3E}">
        <p14:creationId xmlns:p14="http://schemas.microsoft.com/office/powerpoint/2010/main" val="434480203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43100" y="493714"/>
            <a:ext cx="6489700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Checking Canary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4151312" y="5044683"/>
            <a:ext cx="6516688" cy="15670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echo: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. . .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	8(%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rax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   # Retrieve from stack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xorq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	%fs:40,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rax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    # Compare to canary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je	.L6               # If same, OK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call	__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stack_chk_fail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# FAIL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4648200" y="1235076"/>
            <a:ext cx="51054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char buf[4];  /* Way too small! */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gets(buf);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    puts(buf);</a:t>
            </a:r>
            <a:br>
              <a:rPr lang="en-US" sz="1600">
                <a:latin typeface="Courier New" pitchFamily="49" charset="0"/>
                <a:ea typeface="MS Mincho" pitchFamily="49" charset="-128"/>
              </a:rPr>
            </a:br>
            <a:r>
              <a:rPr lang="en-US" sz="160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2057400" y="2743200"/>
            <a:ext cx="179705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Return Address</a:t>
            </a: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2057400" y="30480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Saved </a:t>
            </a: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ebp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5" name="Rectangle 31"/>
          <p:cNvSpPr>
            <a:spLocks noChangeArrowheads="1"/>
          </p:cNvSpPr>
          <p:nvPr/>
        </p:nvSpPr>
        <p:spPr bwMode="auto">
          <a:xfrm>
            <a:off x="2057400" y="1600200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Stack Frame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for </a:t>
            </a:r>
            <a:r>
              <a:rPr lang="en-US" dirty="0">
                <a:latin typeface="Courier New" pitchFamily="49" charset="0"/>
              </a:rPr>
              <a:t>main</a:t>
            </a: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057401" y="4267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ourier New" pitchFamily="49" charset="0"/>
              </a:rPr>
              <a:t>[3]</a:t>
            </a: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2506663" y="4267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urier New" pitchFamily="49" charset="0"/>
              </a:rPr>
              <a:t>[2]</a:t>
            </a: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2955926" y="4267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urier New" pitchFamily="49" charset="0"/>
              </a:rPr>
              <a:t>[1]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3405188" y="4267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urier New" pitchFamily="49" charset="0"/>
              </a:rPr>
              <a:t>[0]</a:t>
            </a:r>
          </a:p>
        </p:txBody>
      </p:sp>
      <p:sp>
        <p:nvSpPr>
          <p:cNvPr id="33" name="Rectangle 23"/>
          <p:cNvSpPr>
            <a:spLocks noChangeArrowheads="1"/>
          </p:cNvSpPr>
          <p:nvPr/>
        </p:nvSpPr>
        <p:spPr bwMode="auto">
          <a:xfrm>
            <a:off x="2057400" y="33528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Saved </a:t>
            </a: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ebx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4" name="Rectangle 23"/>
          <p:cNvSpPr>
            <a:spLocks noChangeArrowheads="1"/>
          </p:cNvSpPr>
          <p:nvPr/>
        </p:nvSpPr>
        <p:spPr bwMode="auto">
          <a:xfrm>
            <a:off x="2057400" y="39624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Canary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2057400" y="2503487"/>
            <a:ext cx="1797050" cy="608299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Return Address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(8 bytes)</a:t>
            </a:r>
          </a:p>
        </p:txBody>
      </p:sp>
      <p:sp>
        <p:nvSpPr>
          <p:cNvPr id="20" name="Line 29"/>
          <p:cNvSpPr>
            <a:spLocks noChangeShapeType="1"/>
          </p:cNvSpPr>
          <p:nvPr/>
        </p:nvSpPr>
        <p:spPr bwMode="auto">
          <a:xfrm flipH="1">
            <a:off x="4476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0"/>
          <p:cNvSpPr>
            <a:spLocks noChangeArrowheads="1"/>
          </p:cNvSpPr>
          <p:nvPr/>
        </p:nvSpPr>
        <p:spPr bwMode="auto">
          <a:xfrm>
            <a:off x="4889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rsp</a:t>
            </a:r>
            <a:endParaRPr lang="en-US" dirty="0">
              <a:latin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057400" y="4648200"/>
            <a:ext cx="1797050" cy="304800"/>
            <a:chOff x="533400" y="4648200"/>
            <a:chExt cx="1797050" cy="304800"/>
          </a:xfrm>
        </p:grpSpPr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33</a:t>
              </a: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32</a:t>
              </a: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31</a:t>
              </a: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30</a:t>
              </a:r>
            </a:p>
          </p:txBody>
        </p:sp>
      </p:grp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3854451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itchFamily="49" charset="0"/>
              </a:rPr>
              <a:t>buf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1981201" y="990600"/>
            <a:ext cx="17171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After call to gets</a:t>
            </a:r>
          </a:p>
        </p:txBody>
      </p:sp>
      <p:sp>
        <p:nvSpPr>
          <p:cNvPr id="43" name="Rectangle 23"/>
          <p:cNvSpPr>
            <a:spLocks noChangeArrowheads="1"/>
          </p:cNvSpPr>
          <p:nvPr/>
        </p:nvSpPr>
        <p:spPr bwMode="auto">
          <a:xfrm>
            <a:off x="2057400" y="3113088"/>
            <a:ext cx="1797050" cy="153120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20 bytes unused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44" name="Rectangle 22"/>
          <p:cNvSpPr>
            <a:spLocks noChangeArrowheads="1"/>
          </p:cNvSpPr>
          <p:nvPr/>
        </p:nvSpPr>
        <p:spPr bwMode="auto">
          <a:xfrm>
            <a:off x="2057400" y="3735102"/>
            <a:ext cx="1797050" cy="608299"/>
          </a:xfrm>
          <a:prstGeom prst="rect">
            <a:avLst/>
          </a:prstGeom>
          <a:solidFill>
            <a:srgbClr val="F1C7C7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Canary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(8 bytes)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057400" y="4343400"/>
            <a:ext cx="1797050" cy="304800"/>
            <a:chOff x="533400" y="4648200"/>
            <a:chExt cx="1797050" cy="304800"/>
          </a:xfrm>
        </p:grpSpPr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00</a:t>
              </a:r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36</a:t>
              </a:r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35</a:t>
              </a: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34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105400" y="3810000"/>
            <a:ext cx="167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Input: </a:t>
            </a:r>
            <a:r>
              <a:rPr lang="en-US" i="1" dirty="0">
                <a:latin typeface="Calibri" pitchFamily="34" charset="0"/>
              </a:rPr>
              <a:t>0123456</a:t>
            </a:r>
          </a:p>
        </p:txBody>
      </p:sp>
    </p:spTree>
    <p:extLst>
      <p:ext uri="{BB962C8B-B14F-4D97-AF65-F5344CB8AC3E}">
        <p14:creationId xmlns:p14="http://schemas.microsoft.com/office/powerpoint/2010/main" val="2550075741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Return-Oriented Programming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Challenge (for hackers)</a:t>
            </a:r>
          </a:p>
          <a:p>
            <a:pPr lvl="1"/>
            <a:r>
              <a:rPr lang="en-US" dirty="0"/>
              <a:t>Stack randomization makes it hard to predict buffer location</a:t>
            </a:r>
          </a:p>
          <a:p>
            <a:pPr lvl="1"/>
            <a:r>
              <a:rPr lang="en-US" dirty="0"/>
              <a:t>Marking stack </a:t>
            </a:r>
            <a:r>
              <a:rPr lang="en-US" dirty="0" err="1"/>
              <a:t>nonexecutable</a:t>
            </a:r>
            <a:r>
              <a:rPr lang="en-US" dirty="0"/>
              <a:t> makes it hard to insert binary code</a:t>
            </a:r>
          </a:p>
          <a:p>
            <a:r>
              <a:rPr lang="en-US" dirty="0"/>
              <a:t>Alternative Strategy</a:t>
            </a:r>
          </a:p>
          <a:p>
            <a:pPr lvl="1"/>
            <a:r>
              <a:rPr lang="en-US" dirty="0"/>
              <a:t>Use existing code</a:t>
            </a:r>
          </a:p>
          <a:p>
            <a:pPr lvl="2"/>
            <a:r>
              <a:rPr lang="en-US" dirty="0"/>
              <a:t>E.g., library code from </a:t>
            </a:r>
            <a:r>
              <a:rPr lang="en-US" dirty="0" err="1"/>
              <a:t>stdlib</a:t>
            </a:r>
            <a:endParaRPr lang="en-US" dirty="0"/>
          </a:p>
          <a:p>
            <a:pPr lvl="1"/>
            <a:r>
              <a:rPr lang="en-US" dirty="0"/>
              <a:t>String together fragments to achieve overall desired outcome</a:t>
            </a:r>
          </a:p>
          <a:p>
            <a:pPr lvl="1"/>
            <a:r>
              <a:rPr lang="en-US" i="1" dirty="0"/>
              <a:t>Does not overcome stack canaries</a:t>
            </a:r>
          </a:p>
          <a:p>
            <a:r>
              <a:rPr lang="en-US" dirty="0"/>
              <a:t>Construct program from </a:t>
            </a:r>
            <a:r>
              <a:rPr lang="en-US" i="1" dirty="0"/>
              <a:t>gadgets</a:t>
            </a:r>
            <a:endParaRPr lang="en-US" dirty="0"/>
          </a:p>
          <a:p>
            <a:pPr lvl="1"/>
            <a:r>
              <a:rPr lang="en-US" dirty="0"/>
              <a:t>Sequence of instructions ending in </a:t>
            </a:r>
            <a:r>
              <a:rPr lang="en-US" b="1" dirty="0">
                <a:latin typeface="Courier New"/>
                <a:cs typeface="Courier New"/>
              </a:rPr>
              <a:t>ret</a:t>
            </a:r>
          </a:p>
          <a:p>
            <a:pPr lvl="2"/>
            <a:r>
              <a:rPr lang="en-US" dirty="0"/>
              <a:t>Encoded by single byte </a:t>
            </a:r>
            <a:r>
              <a:rPr lang="en-US" b="1" dirty="0">
                <a:latin typeface="Courier New"/>
                <a:cs typeface="Courier New"/>
              </a:rPr>
              <a:t>0xc3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Code positions fixed from run to run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Code is executable</a:t>
            </a:r>
          </a:p>
        </p:txBody>
      </p:sp>
    </p:spTree>
    <p:extLst>
      <p:ext uri="{BB962C8B-B14F-4D97-AF65-F5344CB8AC3E}">
        <p14:creationId xmlns:p14="http://schemas.microsoft.com/office/powerpoint/2010/main" val="36783087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Gadget Example #1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920876" y="5410200"/>
            <a:ext cx="7896225" cy="923925"/>
          </a:xfrm>
        </p:spPr>
        <p:txBody>
          <a:bodyPr/>
          <a:lstStyle/>
          <a:p>
            <a:r>
              <a:rPr lang="en-US" dirty="0"/>
              <a:t>Use tail end of existing functions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981200" y="1447800"/>
            <a:ext cx="3429000" cy="132087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long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ab_plus_c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(long a, long b, long c) {                                                           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return a*b + c;                                                                         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124200" y="3200400"/>
            <a:ext cx="5943600" cy="1708666"/>
            <a:chOff x="1600200" y="3200400"/>
            <a:chExt cx="5943600" cy="170866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600200" y="3200400"/>
              <a:ext cx="5943600" cy="1074653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rgbClr val="0070C0"/>
              </a:solidFill>
              <a:miter lim="800000"/>
              <a:headEnd/>
              <a:tailEnd/>
            </a:ln>
          </p:spPr>
          <p:txBody>
            <a:bodyPr wrap="square" lIns="90487" tIns="44450" rIns="90487" bIns="44450">
              <a:spAutoFit/>
            </a:bodyPr>
            <a:lstStyle/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00000000004004d0 &lt;ab_plus_c&gt;:</a:t>
              </a:r>
            </a:p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  4004d0:  48 0f af fe  imul %rsi,%rdi                                                </a:t>
              </a:r>
            </a:p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  4004d4:  48 8d 04 17  lea (%rdi,%rdx,1),%rax                                   </a:t>
              </a:r>
            </a:p>
            <a:p>
              <a:pPr eaLnBrk="0" hangingPunct="0">
                <a:tabLst>
                  <a:tab pos="457200" algn="l"/>
                  <a:tab pos="1485900" algn="l"/>
                </a:tabLst>
              </a:pPr>
              <a:r>
                <a:rPr lang="ro-RO" sz="1600" dirty="0">
                  <a:latin typeface="Courier New" pitchFamily="49" charset="0"/>
                  <a:ea typeface="MS Mincho" pitchFamily="49" charset="-128"/>
                </a:rPr>
                <a:t>  4004d8:  c3           retq </a:t>
              </a:r>
              <a:endParaRPr lang="en-US" sz="1600" dirty="0">
                <a:latin typeface="Courier New" pitchFamily="49" charset="0"/>
                <a:ea typeface="MS Mincho" pitchFamily="49" charset="-128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895600" y="3733800"/>
              <a:ext cx="1600200" cy="541253"/>
            </a:xfrm>
            <a:prstGeom prst="rect">
              <a:avLst/>
            </a:prstGeom>
            <a:noFill/>
            <a:ln w="3810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 flipH="1" flipV="1">
              <a:off x="4495800" y="4275053"/>
              <a:ext cx="533400" cy="449347"/>
            </a:xfrm>
            <a:prstGeom prst="straightConnector1">
              <a:avLst/>
            </a:prstGeom>
            <a:noFill/>
            <a:ln w="25400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5017615" y="4539734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alibri" pitchFamily="34" charset="0"/>
                </a:rPr>
                <a:t>rax</a:t>
              </a:r>
              <a:r>
                <a:rPr lang="en-US" dirty="0">
                  <a:latin typeface="Calibri" pitchFamily="34" charset="0"/>
                </a:rPr>
                <a:t> </a:t>
              </a:r>
              <a:r>
                <a:rPr lang="en-US" dirty="0">
                  <a:latin typeface="Calibri" pitchFamily="34" charset="0"/>
                  <a:sym typeface="Wingdings"/>
                </a:rPr>
                <a:t> </a:t>
              </a:r>
              <a:r>
                <a:rPr lang="en-US" dirty="0" err="1">
                  <a:latin typeface="Calibri" pitchFamily="34" charset="0"/>
                  <a:sym typeface="Wingdings"/>
                </a:rPr>
                <a:t>rdi</a:t>
              </a:r>
              <a:r>
                <a:rPr lang="en-US" dirty="0">
                  <a:latin typeface="Calibri" pitchFamily="34" charset="0"/>
                  <a:sym typeface="Wingdings"/>
                </a:rPr>
                <a:t> + </a:t>
              </a:r>
              <a:r>
                <a:rPr lang="en-US" dirty="0" err="1">
                  <a:latin typeface="Calibri" pitchFamily="34" charset="0"/>
                  <a:sym typeface="Wingdings"/>
                </a:rPr>
                <a:t>rdx</a:t>
              </a:r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570636" y="4909066"/>
            <a:ext cx="3045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Gadget address = </a:t>
            </a:r>
            <a:r>
              <a:rPr lang="en-US" dirty="0">
                <a:latin typeface="Courier New"/>
                <a:cs typeface="Courier New"/>
              </a:rPr>
              <a:t>0x4004d4</a:t>
            </a:r>
          </a:p>
        </p:txBody>
      </p:sp>
    </p:spTree>
    <p:extLst>
      <p:ext uri="{BB962C8B-B14F-4D97-AF65-F5344CB8AC3E}">
        <p14:creationId xmlns:p14="http://schemas.microsoft.com/office/powerpoint/2010/main" val="39998994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Gadget Example #2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1920876" y="5562600"/>
            <a:ext cx="7896225" cy="771525"/>
          </a:xfrm>
        </p:spPr>
        <p:txBody>
          <a:bodyPr/>
          <a:lstStyle/>
          <a:p>
            <a:r>
              <a:rPr lang="en-US" dirty="0"/>
              <a:t>Repurpose byte codes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981200" y="1447800"/>
            <a:ext cx="3429000" cy="82843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setval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(unsigned *p) {                                                                       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*p = 3347663060u;                                                                            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24200" y="3200401"/>
            <a:ext cx="6858000" cy="1074653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da-DK" sz="1600" dirty="0">
                <a:latin typeface="Courier New" pitchFamily="49" charset="0"/>
                <a:ea typeface="MS Mincho" pitchFamily="49" charset="-128"/>
              </a:rPr>
              <a:t>&lt;</a:t>
            </a:r>
            <a:r>
              <a:rPr lang="da-DK" sz="1600" dirty="0" err="1">
                <a:latin typeface="Courier New" pitchFamily="49" charset="0"/>
                <a:ea typeface="MS Mincho" pitchFamily="49" charset="-128"/>
              </a:rPr>
              <a:t>setval</a:t>
            </a:r>
            <a:r>
              <a:rPr lang="da-DK" sz="1600" dirty="0">
                <a:latin typeface="Courier New" pitchFamily="49" charset="0"/>
                <a:ea typeface="MS Mincho" pitchFamily="49" charset="-128"/>
              </a:rPr>
              <a:t>&gt;: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da-DK" sz="1600" dirty="0">
                <a:latin typeface="Courier New" pitchFamily="49" charset="0"/>
                <a:ea typeface="MS Mincho" pitchFamily="49" charset="-128"/>
              </a:rPr>
              <a:t>  4004d9:  c7 07 d4 48 89 c7  </a:t>
            </a:r>
            <a:r>
              <a:rPr lang="da-DK" sz="1600" dirty="0" err="1">
                <a:latin typeface="Courier New" pitchFamily="49" charset="0"/>
                <a:ea typeface="MS Mincho" pitchFamily="49" charset="-128"/>
              </a:rPr>
              <a:t>movl</a:t>
            </a:r>
            <a:r>
              <a:rPr lang="da-DK" sz="1600" dirty="0">
                <a:latin typeface="Courier New" pitchFamily="49" charset="0"/>
                <a:ea typeface="MS Mincho" pitchFamily="49" charset="-128"/>
              </a:rPr>
              <a:t>  $0xc78948d4,(%</a:t>
            </a:r>
            <a:r>
              <a:rPr lang="da-DK" sz="1600" dirty="0" err="1">
                <a:latin typeface="Courier New" pitchFamily="49" charset="0"/>
                <a:ea typeface="MS Mincho" pitchFamily="49" charset="-128"/>
              </a:rPr>
              <a:t>rdi</a:t>
            </a:r>
            <a:r>
              <a:rPr lang="da-DK" sz="1600" dirty="0">
                <a:latin typeface="Courier New" pitchFamily="49" charset="0"/>
                <a:ea typeface="MS Mincho" pitchFamily="49" charset="-128"/>
              </a:rPr>
              <a:t>)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da-DK" sz="1600" dirty="0">
                <a:latin typeface="Courier New" pitchFamily="49" charset="0"/>
                <a:ea typeface="MS Mincho" pitchFamily="49" charset="-128"/>
              </a:rPr>
              <a:t>  4004df:  c3                 </a:t>
            </a:r>
            <a:r>
              <a:rPr lang="da-DK" sz="1600" dirty="0" err="1">
                <a:latin typeface="Courier New" pitchFamily="49" charset="0"/>
                <a:ea typeface="MS Mincho" pitchFamily="49" charset="-128"/>
              </a:rPr>
              <a:t>retq</a:t>
            </a:r>
            <a:endParaRPr lang="da-DK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endParaRPr lang="en-US" sz="1600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419600" y="3733801"/>
            <a:ext cx="457200" cy="304800"/>
          </a:xfrm>
          <a:prstGeom prst="rect">
            <a:avLst/>
          </a:prstGeom>
          <a:noFill/>
          <a:ln w="38100" cap="flat" cmpd="sng" algn="ctr">
            <a:solidFill>
              <a:srgbClr val="00009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 flipV="1">
            <a:off x="5943600" y="4275053"/>
            <a:ext cx="609600" cy="449348"/>
          </a:xfrm>
          <a:prstGeom prst="straightConnector1">
            <a:avLst/>
          </a:prstGeom>
          <a:noFill/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6541615" y="4539734"/>
            <a:ext cx="1051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rdi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  <a:sym typeface="Wingdings"/>
              </a:rPr>
              <a:t> </a:t>
            </a:r>
            <a:r>
              <a:rPr lang="en-US" dirty="0" err="1">
                <a:latin typeface="Calibri" pitchFamily="34" charset="0"/>
                <a:sym typeface="Wingdings"/>
              </a:rPr>
              <a:t>rax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562600" y="3429001"/>
            <a:ext cx="1143000" cy="380999"/>
          </a:xfrm>
          <a:prstGeom prst="rect">
            <a:avLst/>
          </a:prstGeom>
          <a:noFill/>
          <a:ln w="38100" cap="flat" cmpd="sng" algn="ctr">
            <a:solidFill>
              <a:srgbClr val="00009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70636" y="4909066"/>
            <a:ext cx="3045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Gadget address = </a:t>
            </a:r>
            <a:r>
              <a:rPr lang="en-US" dirty="0">
                <a:latin typeface="Courier New"/>
                <a:cs typeface="Courier New"/>
              </a:rPr>
              <a:t>0x4004dc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>
            <a:off x="6172200" y="2743201"/>
            <a:ext cx="228600" cy="685801"/>
          </a:xfrm>
          <a:prstGeom prst="straightConnector1">
            <a:avLst/>
          </a:prstGeom>
          <a:noFill/>
          <a:ln w="2540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6541615" y="2743200"/>
            <a:ext cx="3150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Encodes </a:t>
            </a:r>
            <a:r>
              <a:rPr lang="en-US" dirty="0" err="1">
                <a:latin typeface="Courier New"/>
                <a:cs typeface="Courier New"/>
              </a:rPr>
              <a:t>movq</a:t>
            </a:r>
            <a:r>
              <a:rPr lang="en-US" dirty="0">
                <a:latin typeface="Courier New"/>
                <a:cs typeface="Courier New"/>
              </a:rPr>
              <a:t> %</a:t>
            </a:r>
            <a:r>
              <a:rPr lang="en-US" dirty="0" err="1">
                <a:latin typeface="Courier New"/>
                <a:cs typeface="Courier New"/>
              </a:rPr>
              <a:t>rax</a:t>
            </a:r>
            <a:r>
              <a:rPr lang="en-US" dirty="0">
                <a:latin typeface="Courier New"/>
                <a:cs typeface="Courier New"/>
              </a:rPr>
              <a:t>, %</a:t>
            </a:r>
            <a:r>
              <a:rPr lang="en-US" dirty="0" err="1">
                <a:latin typeface="Courier New"/>
                <a:cs typeface="Courier New"/>
              </a:rPr>
              <a:t>rdi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994723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ROP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876" y="4724400"/>
            <a:ext cx="7896225" cy="1609725"/>
          </a:xfrm>
        </p:spPr>
        <p:txBody>
          <a:bodyPr/>
          <a:lstStyle/>
          <a:p>
            <a:r>
              <a:rPr lang="en-US" dirty="0"/>
              <a:t>Trigger with </a:t>
            </a:r>
            <a:r>
              <a:rPr lang="en-US" dirty="0">
                <a:latin typeface="Courier New"/>
                <a:cs typeface="Courier New"/>
              </a:rPr>
              <a:t>ret</a:t>
            </a:r>
            <a:r>
              <a:rPr lang="en-US" dirty="0"/>
              <a:t> instruction</a:t>
            </a:r>
          </a:p>
          <a:p>
            <a:pPr lvl="1"/>
            <a:r>
              <a:rPr lang="en-US" dirty="0"/>
              <a:t>Will start executing Gadget 1</a:t>
            </a:r>
          </a:p>
          <a:p>
            <a:r>
              <a:rPr lang="en-US" dirty="0"/>
              <a:t>Final </a:t>
            </a:r>
            <a:r>
              <a:rPr lang="en-US" dirty="0">
                <a:latin typeface="Courier New"/>
                <a:cs typeface="Courier New"/>
              </a:rPr>
              <a:t>ret</a:t>
            </a:r>
            <a:r>
              <a:rPr lang="en-US" dirty="0"/>
              <a:t> in each gadget will start next one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581400" y="1257300"/>
            <a:ext cx="4191000" cy="2286000"/>
            <a:chOff x="2362200" y="2133600"/>
            <a:chExt cx="4191000" cy="2286000"/>
          </a:xfrm>
        </p:grpSpPr>
        <p:sp>
          <p:nvSpPr>
            <p:cNvPr id="4" name="Rectangle 3"/>
            <p:cNvSpPr/>
            <p:nvPr/>
          </p:nvSpPr>
          <p:spPr>
            <a:xfrm>
              <a:off x="2895600" y="3810000"/>
              <a:ext cx="1066800" cy="3048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895600" y="3505200"/>
              <a:ext cx="1066800" cy="3048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895600" y="2895600"/>
              <a:ext cx="1066800" cy="6096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tIns="0" bIns="0" rtlCol="0" anchor="ctr" anchorCtr="1"/>
            <a:lstStyle/>
            <a:p>
              <a:pPr algn="ctr"/>
              <a:endParaRPr lang="en-US" sz="1200" dirty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endParaRP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lang="en-US" sz="1200" dirty="0">
                <a:solidFill>
                  <a:srgbClr val="000000"/>
                </a:solidFill>
              </a:endParaRPr>
            </a:p>
            <a:p>
              <a:pPr algn="ctr"/>
              <a:r>
                <a:rPr lang="en-US" sz="1200" dirty="0">
                  <a:solidFill>
                    <a:srgbClr val="000000"/>
                  </a:solidFill>
                  <a:latin typeface="Wingdings"/>
                  <a:ea typeface="Wingdings"/>
                  <a:cs typeface="Wingdings"/>
                  <a:sym typeface="Wingdings"/>
                </a:rPr>
                <a:t></a:t>
              </a:r>
              <a:endParaRPr lang="en-US" sz="1200" dirty="0">
                <a:solidFill>
                  <a:srgbClr val="000000"/>
                </a:solidFill>
              </a:endParaRPr>
            </a:p>
            <a:p>
              <a:pPr algn="ctr"/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895600" y="2590800"/>
              <a:ext cx="1066800" cy="3048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248400" y="4038600"/>
              <a:ext cx="304800" cy="381000"/>
            </a:xfrm>
            <a:prstGeom prst="rect">
              <a:avLst/>
            </a:prstGeom>
            <a:solidFill>
              <a:schemeClr val="bg2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  <a:t>c3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24400" y="4038600"/>
              <a:ext cx="1828800" cy="38100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Calibri"/>
                  <a:cs typeface="Calibri"/>
                </a:rPr>
                <a:t>Gadget 1 code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48400" y="3352800"/>
              <a:ext cx="304800" cy="381000"/>
            </a:xfrm>
            <a:prstGeom prst="rect">
              <a:avLst/>
            </a:prstGeom>
            <a:solidFill>
              <a:schemeClr val="bg2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  <a:t>c3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724400" y="3352800"/>
              <a:ext cx="1828800" cy="38100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Calibri"/>
                  <a:cs typeface="Calibri"/>
                </a:rPr>
                <a:t>Gadget 2 code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8400" y="2362200"/>
              <a:ext cx="304800" cy="381000"/>
            </a:xfrm>
            <a:prstGeom prst="rect">
              <a:avLst/>
            </a:prstGeom>
            <a:solidFill>
              <a:schemeClr val="bg2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  <a:t>c3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724400" y="2362200"/>
              <a:ext cx="1828800" cy="38100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Calibri"/>
                  <a:cs typeface="Calibri"/>
                </a:rPr>
                <a:t>Gadget </a:t>
              </a:r>
              <a:r>
                <a:rPr lang="en-US" sz="1200" i="1" dirty="0">
                  <a:solidFill>
                    <a:srgbClr val="000000"/>
                  </a:solidFill>
                  <a:latin typeface="Calibri"/>
                  <a:cs typeface="Calibri"/>
                </a:rPr>
                <a:t>n</a:t>
              </a:r>
              <a:r>
                <a:rPr lang="en-US" sz="1200" dirty="0">
                  <a:solidFill>
                    <a:srgbClr val="000000"/>
                  </a:solidFill>
                  <a:latin typeface="Calibri"/>
                  <a:cs typeface="Calibri"/>
                </a:rPr>
                <a:t> code</a:t>
              </a:r>
            </a:p>
          </p:txBody>
        </p:sp>
        <p:cxnSp>
          <p:nvCxnSpPr>
            <p:cNvPr id="17" name="Straight Arrow Connector 16"/>
            <p:cNvCxnSpPr>
              <a:endCxn id="10" idx="1"/>
            </p:cNvCxnSpPr>
            <p:nvPr/>
          </p:nvCxnSpPr>
          <p:spPr>
            <a:xfrm>
              <a:off x="3429000" y="3962400"/>
              <a:ext cx="1295400" cy="266700"/>
            </a:xfrm>
            <a:prstGeom prst="straightConnector1">
              <a:avLst/>
            </a:prstGeom>
            <a:ln>
              <a:solidFill>
                <a:srgbClr val="000000"/>
              </a:solidFill>
              <a:headEnd type="oval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endCxn id="13" idx="1"/>
            </p:cNvCxnSpPr>
            <p:nvPr/>
          </p:nvCxnSpPr>
          <p:spPr>
            <a:xfrm flipV="1">
              <a:off x="3429000" y="3543300"/>
              <a:ext cx="1295400" cy="114300"/>
            </a:xfrm>
            <a:prstGeom prst="straightConnector1">
              <a:avLst/>
            </a:prstGeom>
            <a:ln>
              <a:solidFill>
                <a:srgbClr val="000000"/>
              </a:solidFill>
              <a:headEnd type="oval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16" idx="1"/>
            </p:cNvCxnSpPr>
            <p:nvPr/>
          </p:nvCxnSpPr>
          <p:spPr>
            <a:xfrm flipV="1">
              <a:off x="3429000" y="2552700"/>
              <a:ext cx="1295400" cy="228600"/>
            </a:xfrm>
            <a:prstGeom prst="straightConnector1">
              <a:avLst/>
            </a:prstGeom>
            <a:ln>
              <a:solidFill>
                <a:srgbClr val="000000"/>
              </a:solidFill>
              <a:headEnd type="oval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endCxn id="4" idx="1"/>
            </p:cNvCxnSpPr>
            <p:nvPr/>
          </p:nvCxnSpPr>
          <p:spPr>
            <a:xfrm>
              <a:off x="2362200" y="3962400"/>
              <a:ext cx="533400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895600" y="2133600"/>
              <a:ext cx="1066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alibri"/>
                  <a:cs typeface="Calibri"/>
                </a:rPr>
                <a:t>Stack</a:t>
              </a:r>
            </a:p>
          </p:txBody>
        </p:sp>
      </p:grpSp>
      <p:sp>
        <p:nvSpPr>
          <p:cNvPr id="22" name="Rectangle 21"/>
          <p:cNvSpPr/>
          <p:nvPr/>
        </p:nvSpPr>
        <p:spPr>
          <a:xfrm>
            <a:off x="2514600" y="2957256"/>
            <a:ext cx="1066800" cy="304800"/>
          </a:xfrm>
          <a:prstGeom prst="rect">
            <a:avLst/>
          </a:prstGeom>
          <a:noFill/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%</a:t>
            </a:r>
            <a:r>
              <a:rPr lang="en-US" sz="1200" dirty="0" err="1">
                <a:solidFill>
                  <a:srgbClr val="000000"/>
                </a:solidFill>
                <a:latin typeface="Courier New"/>
                <a:cs typeface="Courier New"/>
              </a:rPr>
              <a:t>rsp</a:t>
            </a:r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337453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>
          <a:xfrm>
            <a:off x="1881189" y="434975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7F7F7F"/>
                </a:solidFill>
              </a:rPr>
              <a:t>Memory Layout</a:t>
            </a:r>
          </a:p>
          <a:p>
            <a:pPr>
              <a:defRPr/>
            </a:pPr>
            <a:r>
              <a:rPr lang="en-US" dirty="0">
                <a:solidFill>
                  <a:srgbClr val="7F7F7F"/>
                </a:solidFill>
              </a:rPr>
              <a:t>Buffer Overflow</a:t>
            </a:r>
          </a:p>
          <a:p>
            <a:pPr lvl="1">
              <a:defRPr/>
            </a:pPr>
            <a:r>
              <a:rPr lang="en-US" dirty="0">
                <a:solidFill>
                  <a:srgbClr val="7F7F7F"/>
                </a:solidFill>
              </a:rPr>
              <a:t>Vulnerability</a:t>
            </a:r>
          </a:p>
          <a:p>
            <a:pPr lvl="1">
              <a:defRPr/>
            </a:pPr>
            <a:r>
              <a:rPr lang="en-US" dirty="0">
                <a:solidFill>
                  <a:srgbClr val="7F7F7F"/>
                </a:solidFill>
              </a:rPr>
              <a:t>Protection</a:t>
            </a:r>
          </a:p>
          <a:p>
            <a:pPr>
              <a:defRPr/>
            </a:pPr>
            <a:r>
              <a:rPr lang="en-US" dirty="0"/>
              <a:t>Unions</a:t>
            </a:r>
          </a:p>
          <a:p>
            <a:pPr>
              <a:buFont typeface="Wingdings" pitchFamily="2" charset="2"/>
              <a:buChar char="§"/>
              <a:defRPr/>
            </a:pP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644294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Union Allocation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05000" y="1143000"/>
            <a:ext cx="8382000" cy="825500"/>
          </a:xfrm>
          <a:ln/>
        </p:spPr>
        <p:txBody>
          <a:bodyPr>
            <a:normAutofit fontScale="92500" lnSpcReduction="20000"/>
          </a:bodyPr>
          <a:lstStyle/>
          <a:p>
            <a:r>
              <a:rPr lang="en-US" dirty="0"/>
              <a:t>Allocate according to largest element</a:t>
            </a:r>
          </a:p>
          <a:p>
            <a:r>
              <a:rPr lang="en-US" dirty="0"/>
              <a:t>Can only use one field at a time</a:t>
            </a:r>
          </a:p>
        </p:txBody>
      </p:sp>
      <p:sp>
        <p:nvSpPr>
          <p:cNvPr id="31749" name="Rectangle 5"/>
          <p:cNvSpPr>
            <a:spLocks/>
          </p:cNvSpPr>
          <p:nvPr/>
        </p:nvSpPr>
        <p:spPr bwMode="auto">
          <a:xfrm>
            <a:off x="2133600" y="2232025"/>
            <a:ext cx="2222500" cy="1501775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union U1 {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} *up;</a:t>
            </a:r>
          </a:p>
        </p:txBody>
      </p:sp>
      <p:sp>
        <p:nvSpPr>
          <p:cNvPr id="31750" name="Rectangle 6"/>
          <p:cNvSpPr>
            <a:spLocks/>
          </p:cNvSpPr>
          <p:nvPr/>
        </p:nvSpPr>
        <p:spPr bwMode="auto">
          <a:xfrm>
            <a:off x="2133600" y="3886200"/>
            <a:ext cx="2222500" cy="1524000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S1 {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} *sp;</a:t>
            </a:r>
          </a:p>
        </p:txBody>
      </p:sp>
      <p:graphicFrame>
        <p:nvGraphicFramePr>
          <p:cNvPr id="31751" name="Group 7"/>
          <p:cNvGraphicFramePr>
            <a:graphicFrameLocks noGrp="1"/>
          </p:cNvGraphicFramePr>
          <p:nvPr/>
        </p:nvGraphicFramePr>
        <p:xfrm>
          <a:off x="1866901" y="5715000"/>
          <a:ext cx="864711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3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4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sp+16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855" name="Group 111"/>
          <p:cNvGraphicFramePr>
            <a:graphicFrameLocks noGrp="1"/>
          </p:cNvGraphicFramePr>
          <p:nvPr/>
        </p:nvGraphicFramePr>
        <p:xfrm>
          <a:off x="5549900" y="2654300"/>
          <a:ext cx="3175000" cy="1549400"/>
        </p:xfrm>
        <a:graphic>
          <a:graphicData uri="http://schemas.openxmlformats.org/drawingml/2006/table">
            <a:tbl>
              <a:tblPr/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i[0]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up+0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up+4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up+8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7425659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/>
          </p:cNvSpPr>
          <p:nvPr/>
        </p:nvSpPr>
        <p:spPr bwMode="auto">
          <a:xfrm>
            <a:off x="2052638" y="1495425"/>
            <a:ext cx="2527300" cy="1323975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>
                <a:latin typeface="Courier New" pitchFamily="49" charset="0"/>
                <a:cs typeface="Courier New" pitchFamily="49" charset="0"/>
                <a:sym typeface="Courier New Bold" charset="0"/>
              </a:rPr>
              <a:t>typedef union {</a:t>
            </a:r>
            <a:endParaRPr lang="en-US" sz="2400" b="1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>
                <a:latin typeface="Courier New" pitchFamily="49" charset="0"/>
                <a:cs typeface="Courier New" pitchFamily="49" charset="0"/>
                <a:sym typeface="Courier New Bold" charset="0"/>
              </a:rPr>
              <a:t>  float f;</a:t>
            </a:r>
            <a:endParaRPr lang="en-US" sz="2400" b="1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>
                <a:latin typeface="Courier New" pitchFamily="49" charset="0"/>
                <a:cs typeface="Courier New" pitchFamily="49" charset="0"/>
                <a:sym typeface="Courier New Bold" charset="0"/>
              </a:rPr>
              <a:t>  unsigned u;</a:t>
            </a:r>
            <a:endParaRPr lang="en-US" sz="2400" b="1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>
                <a:latin typeface="Courier New" pitchFamily="49" charset="0"/>
                <a:cs typeface="Courier New" pitchFamily="49" charset="0"/>
                <a:sym typeface="Courier New Bold" charset="0"/>
              </a:rPr>
              <a:t>} bit_float_t;</a:t>
            </a:r>
          </a:p>
        </p:txBody>
      </p:sp>
      <p:sp>
        <p:nvSpPr>
          <p:cNvPr id="32772" name="Rectangle 4"/>
          <p:cNvSpPr>
            <a:spLocks/>
          </p:cNvSpPr>
          <p:nvPr/>
        </p:nvSpPr>
        <p:spPr bwMode="auto">
          <a:xfrm>
            <a:off x="2128838" y="3289300"/>
            <a:ext cx="3898900" cy="1816100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float bit2float(unsigned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u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bit_float_t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arg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arg.u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u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arg.f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32773" name="Rectangle 5"/>
          <p:cNvSpPr>
            <a:spLocks/>
          </p:cNvSpPr>
          <p:nvPr/>
        </p:nvSpPr>
        <p:spPr bwMode="auto">
          <a:xfrm>
            <a:off x="6248400" y="3292475"/>
            <a:ext cx="3898900" cy="1812925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unsigned float2bit(float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f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bit_float_t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arg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arg.f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f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arg.u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Using Union to Access Bit Patterns</a:t>
            </a:r>
          </a:p>
        </p:txBody>
      </p:sp>
      <p:sp>
        <p:nvSpPr>
          <p:cNvPr id="32775" name="Rectangle 7"/>
          <p:cNvSpPr>
            <a:spLocks/>
          </p:cNvSpPr>
          <p:nvPr/>
        </p:nvSpPr>
        <p:spPr bwMode="auto">
          <a:xfrm>
            <a:off x="2117725" y="5257800"/>
            <a:ext cx="3149600" cy="457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Same as </a:t>
            </a:r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(float) </a:t>
            </a:r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u</a:t>
            </a:r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? </a:t>
            </a:r>
          </a:p>
        </p:txBody>
      </p:sp>
      <p:sp>
        <p:nvSpPr>
          <p:cNvPr id="32776" name="Rectangle 8"/>
          <p:cNvSpPr>
            <a:spLocks/>
          </p:cNvSpPr>
          <p:nvPr/>
        </p:nvSpPr>
        <p:spPr bwMode="auto">
          <a:xfrm>
            <a:off x="6246813" y="5257800"/>
            <a:ext cx="3886200" cy="457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Same as </a:t>
            </a:r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(unsigned) </a:t>
            </a:r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? </a:t>
            </a:r>
          </a:p>
        </p:txBody>
      </p:sp>
      <p:graphicFrame>
        <p:nvGraphicFramePr>
          <p:cNvPr id="32777" name="Group 9"/>
          <p:cNvGraphicFramePr>
            <a:graphicFrameLocks noGrp="1"/>
          </p:cNvGraphicFramePr>
          <p:nvPr/>
        </p:nvGraphicFramePr>
        <p:xfrm>
          <a:off x="6146800" y="1498600"/>
          <a:ext cx="1905000" cy="1143000"/>
        </p:xfrm>
        <a:graphic>
          <a:graphicData uri="http://schemas.openxmlformats.org/drawingml/2006/table">
            <a:tbl>
              <a:tblPr/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u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421209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xfrm>
            <a:off x="1979614" y="1"/>
            <a:ext cx="5724525" cy="159702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Revisited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814514" y="1371601"/>
            <a:ext cx="8307387" cy="5486400"/>
          </a:xfrm>
          <a:ln/>
        </p:spPr>
        <p:txBody>
          <a:bodyPr>
            <a:normAutofit fontScale="92500" lnSpcReduction="10000"/>
          </a:bodyPr>
          <a:lstStyle/>
          <a:p>
            <a:pPr marL="215900" indent="-215900">
              <a:spcBef>
                <a:spcPct val="0"/>
              </a:spcBef>
            </a:pPr>
            <a:r>
              <a:rPr lang="en-US" dirty="0">
                <a:ea typeface="Calibri" charset="0"/>
                <a:cs typeface="Calibri" charset="0"/>
              </a:rPr>
              <a:t>Idea</a:t>
            </a:r>
            <a:endParaRPr lang="en-US" dirty="0"/>
          </a:p>
          <a:p>
            <a:pPr lvl="1"/>
            <a:r>
              <a:rPr lang="en-US" dirty="0"/>
              <a:t>Short/long/quad words stored in memory as 2/4/8 consecutive bytes</a:t>
            </a:r>
          </a:p>
          <a:p>
            <a:pPr lvl="1"/>
            <a:r>
              <a:rPr lang="en-US" dirty="0"/>
              <a:t>Which byte is most (least) significant?</a:t>
            </a:r>
          </a:p>
          <a:p>
            <a:pPr lvl="1"/>
            <a:r>
              <a:rPr lang="en-US" dirty="0"/>
              <a:t>Can cause problems when exchanging binary data between machines</a:t>
            </a:r>
          </a:p>
          <a:p>
            <a:pPr marL="215900" indent="-215900"/>
            <a:r>
              <a:rPr lang="en-US" dirty="0">
                <a:ea typeface="Calibri" charset="0"/>
                <a:cs typeface="Calibri" charset="0"/>
              </a:rPr>
              <a:t>Big </a:t>
            </a:r>
            <a:r>
              <a:rPr lang="en-US" dirty="0" err="1">
                <a:ea typeface="Calibri" charset="0"/>
                <a:cs typeface="Calibri" charset="0"/>
              </a:rPr>
              <a:t>Endian</a:t>
            </a:r>
            <a:endParaRPr lang="en-US" dirty="0"/>
          </a:p>
          <a:p>
            <a:pPr lvl="1"/>
            <a:r>
              <a:rPr lang="en-US" dirty="0"/>
              <a:t>Most significant byte has lowest address</a:t>
            </a:r>
          </a:p>
          <a:p>
            <a:pPr lvl="1"/>
            <a:r>
              <a:rPr lang="en-US" dirty="0" err="1"/>
              <a:t>Sparc</a:t>
            </a:r>
            <a:r>
              <a:rPr lang="en-US" dirty="0"/>
              <a:t>, </a:t>
            </a:r>
            <a:r>
              <a:rPr lang="en-US" i="1" dirty="0">
                <a:solidFill>
                  <a:srgbClr val="C00000"/>
                </a:solidFill>
              </a:rPr>
              <a:t>Internet</a:t>
            </a:r>
          </a:p>
          <a:p>
            <a:pPr marL="215900" indent="-215900"/>
            <a:r>
              <a:rPr lang="en-US" dirty="0">
                <a:ea typeface="Calibri" charset="0"/>
                <a:cs typeface="Calibri" charset="0"/>
              </a:rPr>
              <a:t>Little </a:t>
            </a:r>
            <a:r>
              <a:rPr lang="en-US" dirty="0" err="1">
                <a:ea typeface="Calibri" charset="0"/>
                <a:cs typeface="Calibri" charset="0"/>
              </a:rPr>
              <a:t>Endian</a:t>
            </a:r>
            <a:endParaRPr lang="en-US" dirty="0"/>
          </a:p>
          <a:p>
            <a:pPr lvl="1"/>
            <a:r>
              <a:rPr lang="en-US" dirty="0"/>
              <a:t>Least significant byte has lowest address</a:t>
            </a:r>
          </a:p>
          <a:p>
            <a:pPr lvl="1"/>
            <a:r>
              <a:rPr lang="en-US" dirty="0"/>
              <a:t>Intel x86, ARM Android and IOS</a:t>
            </a:r>
          </a:p>
          <a:p>
            <a:r>
              <a:rPr lang="en-US" dirty="0"/>
              <a:t>Bi </a:t>
            </a:r>
            <a:r>
              <a:rPr lang="en-US" dirty="0" err="1"/>
              <a:t>Endian</a:t>
            </a:r>
            <a:endParaRPr lang="en-US" dirty="0"/>
          </a:p>
          <a:p>
            <a:pPr lvl="1"/>
            <a:r>
              <a:rPr lang="en-US" dirty="0"/>
              <a:t>Can be configured either way</a:t>
            </a:r>
          </a:p>
          <a:p>
            <a:pPr lvl="1"/>
            <a:r>
              <a:rPr lang="en-US" dirty="0"/>
              <a:t>ARM</a:t>
            </a:r>
          </a:p>
        </p:txBody>
      </p:sp>
    </p:spTree>
    <p:extLst>
      <p:ext uri="{BB962C8B-B14F-4D97-AF65-F5344CB8AC3E}">
        <p14:creationId xmlns:p14="http://schemas.microsoft.com/office/powerpoint/2010/main" val="36365266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98E87-371B-4D1F-8828-0C22A4486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/>
              <a:t>limit</a:t>
            </a:r>
            <a:r>
              <a:rPr lang="en-US" dirty="0"/>
              <a:t> –s –a to check in Ubuntu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F1BCB3-1EDE-4E01-AF7D-F5CC9A048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1133" y="1825625"/>
            <a:ext cx="7932516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6001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xfrm>
            <a:off x="2057400" y="252413"/>
            <a:ext cx="6650038" cy="1109662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Example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4820" name="Rectangle 4"/>
          <p:cNvSpPr>
            <a:spLocks/>
          </p:cNvSpPr>
          <p:nvPr/>
        </p:nvSpPr>
        <p:spPr bwMode="auto">
          <a:xfrm>
            <a:off x="2057400" y="1150938"/>
            <a:ext cx="4051300" cy="1820862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  union {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 unsigned char c[8];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 unsigned short s[4];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 unsigned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 unsigned long l[1];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  }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dw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3200400" y="3393440"/>
          <a:ext cx="60960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459492" y="3393440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alibri" pitchFamily="34" charset="0"/>
              </a:rPr>
              <a:t>32-bit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3200400" y="5146040"/>
          <a:ext cx="60960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2459492" y="5146040"/>
            <a:ext cx="740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Calibri" pitchFamily="34" charset="0"/>
              </a:rPr>
              <a:t>64-bit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29400" y="1524001"/>
            <a:ext cx="2557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How are the bytes inside </a:t>
            </a:r>
            <a:br>
              <a:rPr lang="en-US" dirty="0">
                <a:solidFill>
                  <a:srgbClr val="C00000"/>
                </a:solidFill>
                <a:latin typeface="Calibri" pitchFamily="34" charset="0"/>
              </a:rPr>
            </a:b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short/</a:t>
            </a:r>
            <a:r>
              <a:rPr lang="en-US" dirty="0" err="1">
                <a:solidFill>
                  <a:srgbClr val="C00000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/long stored?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5307691" y="3241039"/>
            <a:ext cx="1219200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3124200" y="3079528"/>
            <a:ext cx="2244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Memory addresses growing</a:t>
            </a:r>
          </a:p>
        </p:txBody>
      </p:sp>
    </p:spTree>
    <p:extLst>
      <p:ext uri="{BB962C8B-B14F-4D97-AF65-F5344CB8AC3E}">
        <p14:creationId xmlns:p14="http://schemas.microsoft.com/office/powerpoint/2010/main" val="2698562040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xfrm>
            <a:off x="2209800" y="1"/>
            <a:ext cx="6273800" cy="1165225"/>
          </a:xfrm>
          <a:ln/>
        </p:spPr>
        <p:txBody>
          <a:bodyPr/>
          <a:lstStyle/>
          <a:p>
            <a:pPr marL="80963" indent="-80963"/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on IA32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6868" name="Rectangle 4"/>
          <p:cNvSpPr>
            <a:spLocks/>
          </p:cNvSpPr>
          <p:nvPr/>
        </p:nvSpPr>
        <p:spPr bwMode="auto">
          <a:xfrm>
            <a:off x="1981200" y="11430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>
                <a:latin typeface="Calibri" charset="0"/>
                <a:ea typeface="Calibri" charset="0"/>
                <a:cs typeface="Calibri" charset="0"/>
                <a:sym typeface="Calibri" charset="0"/>
              </a:rPr>
              <a:t>Little Endian</a:t>
            </a:r>
          </a:p>
        </p:txBody>
      </p:sp>
      <p:sp>
        <p:nvSpPr>
          <p:cNvPr id="36869" name="Rectangle 5"/>
          <p:cNvSpPr>
            <a:spLocks/>
          </p:cNvSpPr>
          <p:nvPr/>
        </p:nvSpPr>
        <p:spPr bwMode="auto">
          <a:xfrm>
            <a:off x="1752602" y="4876800"/>
            <a:ext cx="8458199" cy="144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" charset="0"/>
              </a:rPr>
              <a:t>Characters 0-7 == [0xf0,0xf1,0xf2,0xf3,0xf4,0xf5,0xf6,0xf7]</a:t>
            </a:r>
            <a:endParaRPr lang="en-US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" charset="0"/>
              </a:rPr>
              <a:t>Shorts     0-3 == [0xf1f0,0xf3f2,0xf5f4,0xf7f6]</a:t>
            </a:r>
            <a:endParaRPr lang="en-US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 err="1">
                <a:latin typeface="Courier New" pitchFamily="49" charset="0"/>
                <a:cs typeface="Courier New" pitchFamily="49" charset="0"/>
                <a:sym typeface="Courier New" charset="0"/>
              </a:rPr>
              <a:t>Ints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" charset="0"/>
              </a:rPr>
              <a:t>       0-1 == [0xf3f2f1f0,0xf7f6f5f4]</a:t>
            </a:r>
            <a:endParaRPr lang="en-US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" charset="0"/>
              </a:rPr>
              <a:t>Long       0   == [0xf3f2f1f0]</a:t>
            </a:r>
          </a:p>
        </p:txBody>
      </p:sp>
      <p:sp>
        <p:nvSpPr>
          <p:cNvPr id="36870" name="Rectangle 6"/>
          <p:cNvSpPr>
            <a:spLocks/>
          </p:cNvSpPr>
          <p:nvPr/>
        </p:nvSpPr>
        <p:spPr bwMode="auto">
          <a:xfrm>
            <a:off x="1808163" y="4432300"/>
            <a:ext cx="3670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dirty="0">
                <a:latin typeface="Calibri" charset="0"/>
                <a:ea typeface="Calibri" charset="0"/>
                <a:cs typeface="Calibri" charset="0"/>
                <a:sym typeface="Calibri" charset="0"/>
              </a:rPr>
              <a:t>Output:</a:t>
            </a:r>
          </a:p>
        </p:txBody>
      </p:sp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3490913" y="1873905"/>
          <a:ext cx="6096000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2" name="Rectangle 12"/>
          <p:cNvSpPr>
            <a:spLocks/>
          </p:cNvSpPr>
          <p:nvPr/>
        </p:nvSpPr>
        <p:spPr bwMode="auto">
          <a:xfrm>
            <a:off x="3571914" y="3728105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</a:p>
        </p:txBody>
      </p:sp>
      <p:sp>
        <p:nvSpPr>
          <p:cNvPr id="53" name="Rectangle 12"/>
          <p:cNvSpPr>
            <a:spLocks/>
          </p:cNvSpPr>
          <p:nvPr/>
        </p:nvSpPr>
        <p:spPr bwMode="auto">
          <a:xfrm>
            <a:off x="6095250" y="3734455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</a:p>
        </p:txBody>
      </p:sp>
      <p:sp>
        <p:nvSpPr>
          <p:cNvPr id="54" name="Rectangle 12"/>
          <p:cNvSpPr>
            <a:spLocks/>
          </p:cNvSpPr>
          <p:nvPr/>
        </p:nvSpPr>
        <p:spPr bwMode="auto">
          <a:xfrm>
            <a:off x="6629400" y="3746500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</a:p>
        </p:txBody>
      </p:sp>
      <p:sp>
        <p:nvSpPr>
          <p:cNvPr id="55" name="Rectangle 12"/>
          <p:cNvSpPr>
            <a:spLocks/>
          </p:cNvSpPr>
          <p:nvPr/>
        </p:nvSpPr>
        <p:spPr bwMode="auto">
          <a:xfrm>
            <a:off x="9166928" y="3728105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</a:p>
        </p:txBody>
      </p:sp>
      <p:sp>
        <p:nvSpPr>
          <p:cNvPr id="56" name="Line 42"/>
          <p:cNvSpPr>
            <a:spLocks noChangeShapeType="1"/>
          </p:cNvSpPr>
          <p:nvPr/>
        </p:nvSpPr>
        <p:spPr bwMode="auto">
          <a:xfrm>
            <a:off x="4013426" y="4038888"/>
            <a:ext cx="2134288" cy="0"/>
          </a:xfrm>
          <a:prstGeom prst="line">
            <a:avLst/>
          </a:prstGeom>
          <a:noFill/>
          <a:ln w="25400" cap="flat">
            <a:solidFill>
              <a:schemeClr val="accent2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" name="Rectangle 43"/>
          <p:cNvSpPr>
            <a:spLocks/>
          </p:cNvSpPr>
          <p:nvPr/>
        </p:nvSpPr>
        <p:spPr bwMode="auto">
          <a:xfrm>
            <a:off x="4748677" y="4050000"/>
            <a:ext cx="435115" cy="2921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34139893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0" y="1"/>
            <a:ext cx="6223000" cy="116522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on Sun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7892" name="Rectangle 4"/>
          <p:cNvSpPr>
            <a:spLocks/>
          </p:cNvSpPr>
          <p:nvPr/>
        </p:nvSpPr>
        <p:spPr bwMode="auto">
          <a:xfrm>
            <a:off x="1981200" y="11430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>
                <a:latin typeface="Calibri" charset="0"/>
                <a:ea typeface="Calibri" charset="0"/>
                <a:cs typeface="Calibri" charset="0"/>
                <a:sym typeface="Calibri" charset="0"/>
              </a:rPr>
              <a:t>Big Endian</a:t>
            </a:r>
          </a:p>
        </p:txBody>
      </p:sp>
      <p:sp>
        <p:nvSpPr>
          <p:cNvPr id="37893" name="Rectangle 5"/>
          <p:cNvSpPr>
            <a:spLocks/>
          </p:cNvSpPr>
          <p:nvPr/>
        </p:nvSpPr>
        <p:spPr bwMode="auto">
          <a:xfrm>
            <a:off x="1752600" y="5029200"/>
            <a:ext cx="8686800" cy="12954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" charset="0"/>
              </a:rPr>
              <a:t>Characters 0-7 == [0xf0,0xf1,0xf2,0xf3,0xf4,0xf5,0xf6,0xf7]</a:t>
            </a:r>
            <a:endParaRPr lang="en-US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" charset="0"/>
              </a:rPr>
              <a:t>Shorts     0-3 == [0xf0f1,0xf2f3,0xf4f5,0xf6f7]</a:t>
            </a:r>
            <a:endParaRPr lang="en-US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 err="1">
                <a:latin typeface="Courier New" pitchFamily="49" charset="0"/>
                <a:cs typeface="Courier New" pitchFamily="49" charset="0"/>
                <a:sym typeface="Courier New" charset="0"/>
              </a:rPr>
              <a:t>Ints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" charset="0"/>
              </a:rPr>
              <a:t>       0-1 == [0xf0f1f2f3,0xf4f5f6f7]</a:t>
            </a:r>
            <a:endParaRPr lang="en-US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" charset="0"/>
              </a:rPr>
              <a:t>Long       0   == [0xf0f1f2f3]</a:t>
            </a:r>
          </a:p>
        </p:txBody>
      </p:sp>
      <p:sp>
        <p:nvSpPr>
          <p:cNvPr id="37894" name="Rectangle 6"/>
          <p:cNvSpPr>
            <a:spLocks/>
          </p:cNvSpPr>
          <p:nvPr/>
        </p:nvSpPr>
        <p:spPr bwMode="auto">
          <a:xfrm>
            <a:off x="1828800" y="4495800"/>
            <a:ext cx="3670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dirty="0">
                <a:latin typeface="Calibri" charset="0"/>
                <a:ea typeface="Calibri" charset="0"/>
                <a:cs typeface="Calibri" charset="0"/>
                <a:sym typeface="Calibri" charset="0"/>
              </a:rPr>
              <a:t>Output on Sun:</a:t>
            </a:r>
          </a:p>
        </p:txBody>
      </p:sp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3490913" y="1873905"/>
          <a:ext cx="6096000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9" name="Rectangle 12"/>
          <p:cNvSpPr>
            <a:spLocks/>
          </p:cNvSpPr>
          <p:nvPr/>
        </p:nvSpPr>
        <p:spPr bwMode="auto">
          <a:xfrm>
            <a:off x="3490163" y="3728105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</a:p>
        </p:txBody>
      </p:sp>
      <p:sp>
        <p:nvSpPr>
          <p:cNvPr id="50" name="Rectangle 12"/>
          <p:cNvSpPr>
            <a:spLocks/>
          </p:cNvSpPr>
          <p:nvPr/>
        </p:nvSpPr>
        <p:spPr bwMode="auto">
          <a:xfrm>
            <a:off x="6177002" y="3734455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</a:p>
        </p:txBody>
      </p:sp>
      <p:sp>
        <p:nvSpPr>
          <p:cNvPr id="51" name="Rectangle 12"/>
          <p:cNvSpPr>
            <a:spLocks/>
          </p:cNvSpPr>
          <p:nvPr/>
        </p:nvSpPr>
        <p:spPr bwMode="auto">
          <a:xfrm>
            <a:off x="6547649" y="3746500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</a:p>
        </p:txBody>
      </p:sp>
      <p:sp>
        <p:nvSpPr>
          <p:cNvPr id="52" name="Rectangle 12"/>
          <p:cNvSpPr>
            <a:spLocks/>
          </p:cNvSpPr>
          <p:nvPr/>
        </p:nvSpPr>
        <p:spPr bwMode="auto">
          <a:xfrm>
            <a:off x="9248680" y="3728105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</a:p>
        </p:txBody>
      </p:sp>
      <p:sp>
        <p:nvSpPr>
          <p:cNvPr id="53" name="Line 42"/>
          <p:cNvSpPr>
            <a:spLocks noChangeShapeType="1"/>
          </p:cNvSpPr>
          <p:nvPr/>
        </p:nvSpPr>
        <p:spPr bwMode="auto">
          <a:xfrm flipH="1">
            <a:off x="4013426" y="4038888"/>
            <a:ext cx="2134288" cy="0"/>
          </a:xfrm>
          <a:prstGeom prst="line">
            <a:avLst/>
          </a:prstGeom>
          <a:noFill/>
          <a:ln w="25400" cap="flat">
            <a:solidFill>
              <a:schemeClr val="accent2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" name="Rectangle 43"/>
          <p:cNvSpPr>
            <a:spLocks/>
          </p:cNvSpPr>
          <p:nvPr/>
        </p:nvSpPr>
        <p:spPr bwMode="auto">
          <a:xfrm>
            <a:off x="4748677" y="4050000"/>
            <a:ext cx="435115" cy="2921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137167068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0" y="1"/>
            <a:ext cx="6477000" cy="116522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on x86-64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8916" name="Rectangle 4"/>
          <p:cNvSpPr>
            <a:spLocks/>
          </p:cNvSpPr>
          <p:nvPr/>
        </p:nvSpPr>
        <p:spPr bwMode="auto">
          <a:xfrm>
            <a:off x="1981200" y="1066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>
                <a:latin typeface="Calibri" charset="0"/>
                <a:ea typeface="Calibri" charset="0"/>
                <a:cs typeface="Calibri" charset="0"/>
                <a:sym typeface="Calibri" charset="0"/>
              </a:rPr>
              <a:t>Little Endian</a:t>
            </a:r>
          </a:p>
        </p:txBody>
      </p:sp>
      <p:sp>
        <p:nvSpPr>
          <p:cNvPr id="38917" name="Rectangle 5"/>
          <p:cNvSpPr>
            <a:spLocks/>
          </p:cNvSpPr>
          <p:nvPr/>
        </p:nvSpPr>
        <p:spPr bwMode="auto">
          <a:xfrm>
            <a:off x="1714500" y="4953000"/>
            <a:ext cx="8763000" cy="12319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" charset="0"/>
              </a:rPr>
              <a:t>Characters 0-7 == [0xf0,0xf1,0xf2,0xf3,0xf4,0xf5,0xf6,0xf7]</a:t>
            </a:r>
            <a:endParaRPr lang="en-US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" charset="0"/>
              </a:rPr>
              <a:t>Shorts     0-3 == [0xf1f0,0xf3f2,0xf5f4,0xf7f6]</a:t>
            </a:r>
            <a:endParaRPr lang="en-US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 err="1">
                <a:latin typeface="Courier New" pitchFamily="49" charset="0"/>
                <a:cs typeface="Courier New" pitchFamily="49" charset="0"/>
                <a:sym typeface="Courier New" charset="0"/>
              </a:rPr>
              <a:t>Ints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" charset="0"/>
              </a:rPr>
              <a:t>       0-1 == [0xf3f2f1f0,0xf7f6f5f4]</a:t>
            </a:r>
            <a:endParaRPr lang="en-US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" charset="0"/>
              </a:rPr>
              <a:t>Long       0   == 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Courier New" charset="0"/>
              </a:rPr>
              <a:t>[0xf7f6f5f4f3f2f1f0]</a:t>
            </a:r>
          </a:p>
        </p:txBody>
      </p:sp>
      <p:sp>
        <p:nvSpPr>
          <p:cNvPr id="38918" name="Rectangle 6"/>
          <p:cNvSpPr>
            <a:spLocks/>
          </p:cNvSpPr>
          <p:nvPr/>
        </p:nvSpPr>
        <p:spPr bwMode="auto">
          <a:xfrm>
            <a:off x="1905000" y="4330987"/>
            <a:ext cx="3670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dirty="0">
                <a:latin typeface="Calibri" charset="0"/>
                <a:ea typeface="Calibri" charset="0"/>
                <a:cs typeface="Calibri" charset="0"/>
                <a:sym typeface="Calibri" charset="0"/>
              </a:rPr>
              <a:t>Output on x86-64:</a:t>
            </a:r>
          </a:p>
        </p:txBody>
      </p:sp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3490913" y="1873905"/>
          <a:ext cx="6096000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9" name="Rectangle 12"/>
          <p:cNvSpPr>
            <a:spLocks/>
          </p:cNvSpPr>
          <p:nvPr/>
        </p:nvSpPr>
        <p:spPr bwMode="auto">
          <a:xfrm>
            <a:off x="3571914" y="3728105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</a:p>
        </p:txBody>
      </p:sp>
      <p:sp>
        <p:nvSpPr>
          <p:cNvPr id="50" name="Rectangle 12"/>
          <p:cNvSpPr>
            <a:spLocks/>
          </p:cNvSpPr>
          <p:nvPr/>
        </p:nvSpPr>
        <p:spPr bwMode="auto">
          <a:xfrm>
            <a:off x="9166927" y="3757612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</a:p>
        </p:txBody>
      </p:sp>
      <p:sp>
        <p:nvSpPr>
          <p:cNvPr id="53" name="Line 42"/>
          <p:cNvSpPr>
            <a:spLocks noChangeShapeType="1"/>
          </p:cNvSpPr>
          <p:nvPr/>
        </p:nvSpPr>
        <p:spPr bwMode="auto">
          <a:xfrm>
            <a:off x="4013426" y="4038887"/>
            <a:ext cx="4901974" cy="0"/>
          </a:xfrm>
          <a:prstGeom prst="line">
            <a:avLst/>
          </a:prstGeom>
          <a:noFill/>
          <a:ln w="25400" cap="flat">
            <a:solidFill>
              <a:schemeClr val="accent2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" name="Rectangle 43"/>
          <p:cNvSpPr>
            <a:spLocks/>
          </p:cNvSpPr>
          <p:nvPr/>
        </p:nvSpPr>
        <p:spPr bwMode="auto">
          <a:xfrm>
            <a:off x="6324601" y="4038887"/>
            <a:ext cx="435115" cy="2921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3487958937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Summary of Compound Types in C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20876" y="1362075"/>
            <a:ext cx="8289925" cy="4972050"/>
          </a:xfrm>
          <a:ln/>
        </p:spPr>
        <p:txBody>
          <a:bodyPr/>
          <a:lstStyle/>
          <a:p>
            <a:r>
              <a:rPr lang="en-US" dirty="0"/>
              <a:t>Arrays</a:t>
            </a:r>
          </a:p>
          <a:p>
            <a:pPr marL="552450" lvl="1"/>
            <a:r>
              <a:rPr lang="en-US" dirty="0"/>
              <a:t>Contiguous allocation of memory</a:t>
            </a:r>
          </a:p>
          <a:p>
            <a:pPr marL="552450" lvl="1"/>
            <a:r>
              <a:rPr lang="en-US" dirty="0"/>
              <a:t>Aligned to satisfy every element’s alignment requirement</a:t>
            </a:r>
          </a:p>
          <a:p>
            <a:pPr marL="552450" lvl="1"/>
            <a:r>
              <a:rPr lang="en-US" dirty="0"/>
              <a:t>Pointer to first element</a:t>
            </a:r>
          </a:p>
          <a:p>
            <a:pPr marL="552450" lvl="1"/>
            <a:r>
              <a:rPr lang="en-US" dirty="0"/>
              <a:t>No bounds checking</a:t>
            </a:r>
          </a:p>
          <a:p>
            <a:r>
              <a:rPr lang="en-US" dirty="0"/>
              <a:t>Structures</a:t>
            </a:r>
          </a:p>
          <a:p>
            <a:pPr marL="552450" lvl="1"/>
            <a:r>
              <a:rPr lang="en-US" dirty="0"/>
              <a:t>Allocate bytes in order declared</a:t>
            </a:r>
          </a:p>
          <a:p>
            <a:pPr marL="552450" lvl="1"/>
            <a:r>
              <a:rPr lang="en-US" dirty="0"/>
              <a:t>Pad in middle and at end to satisfy alignment</a:t>
            </a:r>
          </a:p>
          <a:p>
            <a:r>
              <a:rPr lang="en-US" dirty="0"/>
              <a:t>Unions</a:t>
            </a:r>
          </a:p>
          <a:p>
            <a:pPr marL="552450" lvl="1"/>
            <a:r>
              <a:rPr lang="en-US" dirty="0"/>
              <a:t>Overlay declarations</a:t>
            </a:r>
          </a:p>
          <a:p>
            <a:pPr marL="552450" lvl="1"/>
            <a:r>
              <a:rPr lang="en-US" dirty="0"/>
              <a:t>Way to circumvent type system</a:t>
            </a:r>
          </a:p>
        </p:txBody>
      </p:sp>
    </p:spTree>
    <p:extLst>
      <p:ext uri="{BB962C8B-B14F-4D97-AF65-F5344CB8AC3E}">
        <p14:creationId xmlns:p14="http://schemas.microsoft.com/office/powerpoint/2010/main" val="384931321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>
          <a:xfrm>
            <a:off x="1881189" y="434975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Memory Layout</a:t>
            </a:r>
          </a:p>
          <a:p>
            <a:pPr>
              <a:defRPr/>
            </a:pPr>
            <a:r>
              <a:rPr lang="en-US" dirty="0"/>
              <a:t>Buffer Overflow</a:t>
            </a:r>
          </a:p>
          <a:p>
            <a:pPr lvl="1">
              <a:defRPr/>
            </a:pPr>
            <a:r>
              <a:rPr lang="en-US" dirty="0"/>
              <a:t>Vulnerability</a:t>
            </a:r>
          </a:p>
          <a:p>
            <a:pPr lvl="1">
              <a:defRPr/>
            </a:pPr>
            <a:r>
              <a:rPr lang="en-US" dirty="0"/>
              <a:t>Protection</a:t>
            </a:r>
          </a:p>
          <a:p>
            <a:pPr lvl="1">
              <a:defRPr/>
            </a:pPr>
            <a:r>
              <a:rPr lang="en-US" dirty="0"/>
              <a:t>Code Injection Attack</a:t>
            </a:r>
          </a:p>
          <a:p>
            <a:pPr lvl="1">
              <a:defRPr/>
            </a:pPr>
            <a:r>
              <a:rPr lang="en-US" dirty="0"/>
              <a:t>Return Oriented Programming</a:t>
            </a:r>
          </a:p>
          <a:p>
            <a:pPr>
              <a:defRPr/>
            </a:pPr>
            <a:r>
              <a:rPr lang="en-US" dirty="0"/>
              <a:t>Unions</a:t>
            </a:r>
          </a:p>
          <a:p>
            <a:pPr>
              <a:buFont typeface="Wingdings" pitchFamily="2" charset="2"/>
              <a:buChar char="§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961282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493714"/>
            <a:ext cx="8534400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Exploits Based on Buffer Overflows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8814" y="1327150"/>
            <a:ext cx="8281987" cy="545465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i="1" dirty="0">
                <a:solidFill>
                  <a:srgbClr val="C00000"/>
                </a:solidFill>
              </a:rPr>
              <a:t>Buffer overflow bugs can allow remote machines to execute arbitrary code on victim machines</a:t>
            </a:r>
          </a:p>
          <a:p>
            <a:pPr eaLnBrk="1" hangingPunct="1"/>
            <a:r>
              <a:rPr lang="en-US" dirty="0"/>
              <a:t>Distressingly common in real programs</a:t>
            </a:r>
          </a:p>
          <a:p>
            <a:pPr lvl="1" eaLnBrk="1" hangingPunct="1"/>
            <a:r>
              <a:rPr lang="en-US" dirty="0"/>
              <a:t>Programmers keep making the same mistakes </a:t>
            </a:r>
            <a:r>
              <a:rPr lang="en-US" dirty="0">
                <a:sym typeface="Wingdings"/>
              </a:rPr>
              <a:t></a:t>
            </a:r>
          </a:p>
          <a:p>
            <a:pPr lvl="1" eaLnBrk="1" hangingPunct="1"/>
            <a:r>
              <a:rPr lang="en-US" dirty="0">
                <a:sym typeface="Wingdings"/>
              </a:rPr>
              <a:t>Recent measures make these attacks much more difficult</a:t>
            </a:r>
            <a:endParaRPr lang="en-US" dirty="0"/>
          </a:p>
          <a:p>
            <a:pPr eaLnBrk="1" hangingPunct="1"/>
            <a:r>
              <a:rPr lang="en-US" dirty="0"/>
              <a:t>Examples across the decades</a:t>
            </a:r>
          </a:p>
          <a:p>
            <a:pPr lvl="1" eaLnBrk="1" hangingPunct="1"/>
            <a:r>
              <a:rPr lang="en-US" dirty="0"/>
              <a:t>Original “Internet worm” (1988)</a:t>
            </a:r>
          </a:p>
          <a:p>
            <a:pPr lvl="1" eaLnBrk="1" hangingPunct="1"/>
            <a:r>
              <a:rPr lang="en-US" dirty="0"/>
              <a:t>“IM wars” (1999)</a:t>
            </a:r>
          </a:p>
          <a:p>
            <a:pPr lvl="1" eaLnBrk="1" hangingPunct="1"/>
            <a:r>
              <a:rPr lang="en-US" dirty="0"/>
              <a:t>Twilight hack on Wii (2000s)</a:t>
            </a:r>
          </a:p>
          <a:p>
            <a:pPr lvl="1" eaLnBrk="1" hangingPunct="1"/>
            <a:r>
              <a:rPr lang="en-US" dirty="0"/>
              <a:t>… and many, many more</a:t>
            </a:r>
          </a:p>
          <a:p>
            <a:pPr eaLnBrk="1" hangingPunct="1"/>
            <a:r>
              <a:rPr lang="en-US" dirty="0"/>
              <a:t>You will learn some of the tricks in </a:t>
            </a:r>
            <a:r>
              <a:rPr lang="en-US" dirty="0" err="1"/>
              <a:t>attacklab</a:t>
            </a:r>
            <a:endParaRPr lang="en-US" dirty="0"/>
          </a:p>
          <a:p>
            <a:pPr lvl="1" eaLnBrk="1" hangingPunct="1"/>
            <a:r>
              <a:rPr lang="en-US" dirty="0"/>
              <a:t>Hopefully to convince you to never leave such holes in your programs!!</a:t>
            </a:r>
          </a:p>
        </p:txBody>
      </p:sp>
    </p:spTree>
    <p:extLst>
      <p:ext uri="{BB962C8B-B14F-4D97-AF65-F5344CB8AC3E}">
        <p14:creationId xmlns:p14="http://schemas.microsoft.com/office/powerpoint/2010/main" val="818206053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493714"/>
            <a:ext cx="8534400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Example: the original Internet worm (1988)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8814" y="1327150"/>
            <a:ext cx="8281987" cy="545465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/>
              <a:t>Exploited a few vulnerabilities to spread</a:t>
            </a:r>
          </a:p>
          <a:p>
            <a:pPr lvl="1" eaLnBrk="1" hangingPunct="1"/>
            <a:r>
              <a:rPr lang="en-US" dirty="0"/>
              <a:t>Early versions of the finger server (</a:t>
            </a:r>
            <a:r>
              <a:rPr lang="en-US" dirty="0" err="1"/>
              <a:t>fingerd</a:t>
            </a:r>
            <a:r>
              <a:rPr lang="en-US" dirty="0"/>
              <a:t>) used </a:t>
            </a:r>
            <a:r>
              <a:rPr lang="en-US" b="1" dirty="0">
                <a:latin typeface="Courier New" pitchFamily="49" charset="0"/>
              </a:rPr>
              <a:t>gets()</a:t>
            </a:r>
            <a:r>
              <a:rPr lang="en-US" b="1" dirty="0"/>
              <a:t> </a:t>
            </a:r>
            <a:r>
              <a:rPr lang="en-US" dirty="0"/>
              <a:t>to read the argument sent by the client:</a:t>
            </a:r>
          </a:p>
          <a:p>
            <a:pPr lvl="2" eaLnBrk="1" hangingPunct="1"/>
            <a:r>
              <a:rPr lang="en-US" b="1" dirty="0">
                <a:latin typeface="Courier New" pitchFamily="49" charset="0"/>
              </a:rPr>
              <a:t>finger </a:t>
            </a:r>
            <a:r>
              <a:rPr lang="en-US" b="1" dirty="0" err="1">
                <a:latin typeface="Courier New" pitchFamily="49" charset="0"/>
              </a:rPr>
              <a:t>droh@cs.cmu.edu</a:t>
            </a:r>
            <a:endParaRPr lang="en-US" b="1" dirty="0">
              <a:latin typeface="Courier New" pitchFamily="49" charset="0"/>
            </a:endParaRPr>
          </a:p>
          <a:p>
            <a:pPr lvl="1" eaLnBrk="1" hangingPunct="1"/>
            <a:r>
              <a:rPr lang="en-US" dirty="0"/>
              <a:t>Worm attacked </a:t>
            </a:r>
            <a:r>
              <a:rPr lang="en-US" dirty="0" err="1"/>
              <a:t>fingerd</a:t>
            </a:r>
            <a:r>
              <a:rPr lang="en-US" dirty="0"/>
              <a:t> server by sending phony argument:</a:t>
            </a:r>
          </a:p>
          <a:p>
            <a:pPr lvl="2" eaLnBrk="1" hangingPunct="1"/>
            <a:r>
              <a:rPr lang="en-US" b="1" dirty="0">
                <a:latin typeface="Courier New" pitchFamily="49" charset="0"/>
              </a:rPr>
              <a:t>finger</a:t>
            </a:r>
            <a:r>
              <a:rPr lang="en-US" b="1" i="1" dirty="0">
                <a:latin typeface="Courier New" pitchFamily="49" charset="0"/>
              </a:rPr>
              <a:t> “exploit-code  padding  new-return-address”</a:t>
            </a:r>
          </a:p>
          <a:p>
            <a:pPr lvl="2" eaLnBrk="1" hangingPunct="1"/>
            <a:r>
              <a:rPr lang="en-US" dirty="0"/>
              <a:t>exploit code: executed a root shell on the victim machine with a direct TCP connection to the attacker.</a:t>
            </a:r>
          </a:p>
          <a:p>
            <a:pPr eaLnBrk="1" hangingPunct="1"/>
            <a:r>
              <a:rPr lang="en-US" dirty="0"/>
              <a:t>Once on a machine, scanned for other machines to attack</a:t>
            </a:r>
          </a:p>
          <a:p>
            <a:pPr lvl="1" eaLnBrk="1" hangingPunct="1"/>
            <a:r>
              <a:rPr lang="en-US" dirty="0"/>
              <a:t>invaded ~6000 computers in hours (10% of the Internet </a:t>
            </a:r>
            <a:r>
              <a:rPr lang="en-US" dirty="0">
                <a:sym typeface="Wingdings"/>
              </a:rPr>
              <a:t> )</a:t>
            </a:r>
          </a:p>
          <a:p>
            <a:pPr lvl="2" eaLnBrk="1" hangingPunct="1"/>
            <a:r>
              <a:rPr lang="en-US" dirty="0">
                <a:sym typeface="Wingdings"/>
              </a:rPr>
              <a:t>see June 1989 article in </a:t>
            </a:r>
            <a:r>
              <a:rPr lang="en-US" i="1" dirty="0">
                <a:sym typeface="Wingdings"/>
              </a:rPr>
              <a:t>Comm. of the ACM</a:t>
            </a:r>
            <a:endParaRPr lang="en-US" i="1" dirty="0"/>
          </a:p>
          <a:p>
            <a:pPr lvl="1" eaLnBrk="1" hangingPunct="1"/>
            <a:r>
              <a:rPr lang="en-US" dirty="0"/>
              <a:t>the young author of the worm was prosecuted…</a:t>
            </a:r>
          </a:p>
          <a:p>
            <a:pPr lvl="1" eaLnBrk="1" hangingPunct="1"/>
            <a:r>
              <a:rPr lang="en-US" dirty="0"/>
              <a:t>and CERT was formed… still homed at CMU</a:t>
            </a:r>
          </a:p>
        </p:txBody>
      </p:sp>
    </p:spTree>
    <p:extLst>
      <p:ext uri="{BB962C8B-B14F-4D97-AF65-F5344CB8AC3E}">
        <p14:creationId xmlns:p14="http://schemas.microsoft.com/office/powerpoint/2010/main" val="1379723030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417514"/>
            <a:ext cx="6858000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Example 2: IM War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143000"/>
            <a:ext cx="8307388" cy="2819400"/>
          </a:xfrm>
        </p:spPr>
        <p:txBody>
          <a:bodyPr/>
          <a:lstStyle/>
          <a:p>
            <a:pPr eaLnBrk="1" hangingPunct="1"/>
            <a:r>
              <a:rPr lang="en-US" dirty="0"/>
              <a:t>July, 1999</a:t>
            </a:r>
          </a:p>
          <a:p>
            <a:pPr lvl="1" eaLnBrk="1" hangingPunct="1"/>
            <a:r>
              <a:rPr lang="en-US" dirty="0"/>
              <a:t>Microsoft launches MSN Messenger (instant messaging system).</a:t>
            </a:r>
          </a:p>
          <a:p>
            <a:pPr lvl="1" eaLnBrk="1" hangingPunct="1"/>
            <a:r>
              <a:rPr lang="en-US" dirty="0"/>
              <a:t>Messenger clients can access popular AOL Instant Messaging Service (AIM) servers</a:t>
            </a:r>
          </a:p>
          <a:p>
            <a:pPr eaLnBrk="1" hangingPunct="1"/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356356" name="Oval 4"/>
          <p:cNvSpPr>
            <a:spLocks noChangeArrowheads="1"/>
          </p:cNvSpPr>
          <p:nvPr/>
        </p:nvSpPr>
        <p:spPr bwMode="auto">
          <a:xfrm>
            <a:off x="7272338" y="3978275"/>
            <a:ext cx="1095375" cy="9096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dirty="0">
                <a:latin typeface="Calibri" pitchFamily="34" charset="0"/>
              </a:rPr>
              <a:t>AIM</a:t>
            </a:r>
          </a:p>
          <a:p>
            <a:pPr algn="ctr" eaLnBrk="0" hangingPunct="0">
              <a:defRPr/>
            </a:pPr>
            <a:r>
              <a:rPr lang="en-US" dirty="0">
                <a:latin typeface="Calibri" pitchFamily="34" charset="0"/>
              </a:rPr>
              <a:t>server</a:t>
            </a:r>
          </a:p>
        </p:txBody>
      </p:sp>
      <p:sp>
        <p:nvSpPr>
          <p:cNvPr id="356357" name="Oval 5"/>
          <p:cNvSpPr>
            <a:spLocks noChangeArrowheads="1"/>
          </p:cNvSpPr>
          <p:nvPr/>
        </p:nvSpPr>
        <p:spPr bwMode="auto">
          <a:xfrm>
            <a:off x="6265862" y="2971800"/>
            <a:ext cx="998538" cy="9096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dirty="0">
                <a:latin typeface="Calibri" pitchFamily="34" charset="0"/>
              </a:rPr>
              <a:t>AIM</a:t>
            </a:r>
          </a:p>
          <a:p>
            <a:pPr algn="ctr" eaLnBrk="0" hangingPunct="0">
              <a:defRPr/>
            </a:pPr>
            <a:r>
              <a:rPr lang="en-US" dirty="0">
                <a:latin typeface="Calibri" pitchFamily="34" charset="0"/>
              </a:rPr>
              <a:t>client</a:t>
            </a:r>
          </a:p>
        </p:txBody>
      </p:sp>
      <p:sp>
        <p:nvSpPr>
          <p:cNvPr id="356358" name="Oval 6"/>
          <p:cNvSpPr>
            <a:spLocks noChangeArrowheads="1"/>
          </p:cNvSpPr>
          <p:nvPr/>
        </p:nvSpPr>
        <p:spPr bwMode="auto">
          <a:xfrm>
            <a:off x="6332537" y="5029200"/>
            <a:ext cx="998538" cy="9096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dirty="0">
                <a:latin typeface="Calibri" pitchFamily="34" charset="0"/>
              </a:rPr>
              <a:t>AIM</a:t>
            </a:r>
          </a:p>
          <a:p>
            <a:pPr algn="ctr" eaLnBrk="0" hangingPunct="0">
              <a:defRPr/>
            </a:pPr>
            <a:r>
              <a:rPr lang="en-US" dirty="0">
                <a:latin typeface="Calibri" pitchFamily="34" charset="0"/>
              </a:rPr>
              <a:t>client</a:t>
            </a:r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5595937" y="3978275"/>
            <a:ext cx="998538" cy="909638"/>
          </a:xfrm>
          <a:prstGeom prst="ellipse">
            <a:avLst/>
          </a:prstGeom>
          <a:solidFill>
            <a:srgbClr val="F1C7C7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Calibri" pitchFamily="34" charset="0"/>
              </a:rPr>
              <a:t>MSN</a:t>
            </a:r>
          </a:p>
          <a:p>
            <a:pPr algn="ctr" eaLnBrk="0" hangingPunct="0"/>
            <a:r>
              <a:rPr lang="en-US">
                <a:latin typeface="Calibri" pitchFamily="34" charset="0"/>
              </a:rPr>
              <a:t>client</a:t>
            </a:r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3810001" y="3978275"/>
            <a:ext cx="1095375" cy="909638"/>
          </a:xfrm>
          <a:prstGeom prst="ellipse">
            <a:avLst/>
          </a:prstGeom>
          <a:solidFill>
            <a:srgbClr val="F1C7C7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Calibri" pitchFamily="34" charset="0"/>
              </a:rPr>
              <a:t>MSN</a:t>
            </a:r>
          </a:p>
          <a:p>
            <a:pPr algn="ctr" eaLnBrk="0" hangingPunct="0"/>
            <a:r>
              <a:rPr lang="en-US">
                <a:latin typeface="Calibri" pitchFamily="34" charset="0"/>
              </a:rPr>
              <a:t>server</a:t>
            </a:r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4918075" y="4419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6596062" y="4419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>
            <a:off x="7170737" y="3717925"/>
            <a:ext cx="304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 rot="5400000">
            <a:off x="7165975" y="4762500"/>
            <a:ext cx="304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16414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417514"/>
            <a:ext cx="8686800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IM War (cont.)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143000"/>
            <a:ext cx="8307388" cy="5454650"/>
          </a:xfrm>
        </p:spPr>
        <p:txBody>
          <a:bodyPr/>
          <a:lstStyle/>
          <a:p>
            <a:pPr eaLnBrk="1" hangingPunct="1"/>
            <a:r>
              <a:rPr lang="en-US" dirty="0"/>
              <a:t>August 1999</a:t>
            </a:r>
          </a:p>
          <a:p>
            <a:pPr lvl="1" eaLnBrk="1" hangingPunct="1"/>
            <a:r>
              <a:rPr lang="en-US" dirty="0"/>
              <a:t>Mysteriously, Messenger clients can no longer access AIM servers</a:t>
            </a:r>
          </a:p>
          <a:p>
            <a:pPr lvl="1" eaLnBrk="1" hangingPunct="1"/>
            <a:r>
              <a:rPr lang="en-US" dirty="0"/>
              <a:t>Microsoft and AOL begin the IM war:</a:t>
            </a:r>
          </a:p>
          <a:p>
            <a:pPr lvl="2" eaLnBrk="1" hangingPunct="1"/>
            <a:r>
              <a:rPr lang="en-US" dirty="0"/>
              <a:t>AOL changes server to disallow Messenger clients</a:t>
            </a:r>
          </a:p>
          <a:p>
            <a:pPr lvl="2" eaLnBrk="1" hangingPunct="1"/>
            <a:r>
              <a:rPr lang="en-US" dirty="0"/>
              <a:t>Microsoft makes changes to clients to defeat AOL changes</a:t>
            </a:r>
          </a:p>
          <a:p>
            <a:pPr lvl="2" eaLnBrk="1" hangingPunct="1"/>
            <a:r>
              <a:rPr lang="en-US" dirty="0"/>
              <a:t>At least 13 such skirmishes</a:t>
            </a:r>
          </a:p>
          <a:p>
            <a:pPr lvl="1" eaLnBrk="1" hangingPunct="1"/>
            <a:r>
              <a:rPr lang="en-US" dirty="0"/>
              <a:t>What was really happening?</a:t>
            </a:r>
          </a:p>
          <a:p>
            <a:pPr lvl="2" eaLnBrk="1" hangingPunct="1"/>
            <a:r>
              <a:rPr lang="en-US" dirty="0"/>
              <a:t>AOL had discovered a buffer overflow bug in their own AIM clients</a:t>
            </a:r>
          </a:p>
          <a:p>
            <a:pPr lvl="2" eaLnBrk="1" hangingPunct="1"/>
            <a:r>
              <a:rPr lang="en-US" dirty="0"/>
              <a:t>They exploited it to detect and block Microsoft: the exploit code returned a 4-byte signature (the bytes at some location in the AIM client) to server</a:t>
            </a:r>
          </a:p>
          <a:p>
            <a:pPr lvl="2" eaLnBrk="1" hangingPunct="1"/>
            <a:r>
              <a:rPr lang="en-US" dirty="0"/>
              <a:t>When Microsoft changed code to match signature, AOL changed signature location</a:t>
            </a:r>
          </a:p>
          <a:p>
            <a:pPr lvl="2"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23662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93714"/>
            <a:ext cx="6845300" cy="573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Memory Allocation Example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981200" y="1371601"/>
            <a:ext cx="5791200" cy="479875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/>
            <a:r>
              <a:rPr lang="fi-FI" dirty="0" err="1">
                <a:latin typeface="Courier New" pitchFamily="49" charset="0"/>
              </a:rPr>
              <a:t>char</a:t>
            </a:r>
            <a:r>
              <a:rPr lang="fi-FI" dirty="0">
                <a:latin typeface="Courier New" pitchFamily="49" charset="0"/>
              </a:rPr>
              <a:t> big_array[1L&lt;&lt;24];  /* 16 MB */</a:t>
            </a:r>
          </a:p>
          <a:p>
            <a:pPr eaLnBrk="0" hangingPunct="0"/>
            <a:r>
              <a:rPr lang="fi-FI" dirty="0" err="1">
                <a:latin typeface="Courier New" pitchFamily="49" charset="0"/>
              </a:rPr>
              <a:t>char</a:t>
            </a:r>
            <a:r>
              <a:rPr lang="fi-FI" dirty="0">
                <a:latin typeface="Courier New" pitchFamily="49" charset="0"/>
              </a:rPr>
              <a:t> huge_array[1L&lt;&lt;31]; /*  2 GB */</a:t>
            </a:r>
          </a:p>
          <a:p>
            <a:pPr eaLnBrk="0" hangingPunct="0"/>
            <a:endParaRPr lang="fi-FI" dirty="0">
              <a:latin typeface="Courier New" pitchFamily="49" charset="0"/>
            </a:endParaRPr>
          </a:p>
          <a:p>
            <a:pPr eaLnBrk="0" hangingPunct="0"/>
            <a:r>
              <a:rPr lang="fi-FI" dirty="0" err="1">
                <a:latin typeface="Courier New" pitchFamily="49" charset="0"/>
              </a:rPr>
              <a:t>int</a:t>
            </a:r>
            <a:r>
              <a:rPr lang="fi-FI" dirty="0">
                <a:latin typeface="Courier New" pitchFamily="49" charset="0"/>
              </a:rPr>
              <a:t> </a:t>
            </a:r>
            <a:r>
              <a:rPr lang="fi-FI" dirty="0" err="1">
                <a:latin typeface="Courier New" pitchFamily="49" charset="0"/>
              </a:rPr>
              <a:t>global</a:t>
            </a:r>
            <a:r>
              <a:rPr lang="fi-FI" dirty="0">
                <a:latin typeface="Courier New" pitchFamily="49" charset="0"/>
              </a:rPr>
              <a:t> = 0;</a:t>
            </a:r>
          </a:p>
          <a:p>
            <a:pPr eaLnBrk="0" hangingPunct="0"/>
            <a:endParaRPr lang="fi-FI" dirty="0">
              <a:latin typeface="Courier New" pitchFamily="49" charset="0"/>
            </a:endParaRPr>
          </a:p>
          <a:p>
            <a:pPr eaLnBrk="0" hangingPunct="0"/>
            <a:r>
              <a:rPr lang="fi-FI" dirty="0" err="1">
                <a:latin typeface="Courier New" pitchFamily="49" charset="0"/>
              </a:rPr>
              <a:t>int</a:t>
            </a:r>
            <a:r>
              <a:rPr lang="fi-FI" dirty="0">
                <a:latin typeface="Courier New" pitchFamily="49" charset="0"/>
              </a:rPr>
              <a:t> </a:t>
            </a:r>
            <a:r>
              <a:rPr lang="fi-FI" dirty="0" err="1">
                <a:latin typeface="Courier New" pitchFamily="49" charset="0"/>
              </a:rPr>
              <a:t>useless</a:t>
            </a:r>
            <a:r>
              <a:rPr lang="fi-FI" dirty="0">
                <a:latin typeface="Courier New" pitchFamily="49" charset="0"/>
              </a:rPr>
              <a:t>() { </a:t>
            </a:r>
            <a:r>
              <a:rPr lang="fi-FI" dirty="0" err="1">
                <a:latin typeface="Courier New" pitchFamily="49" charset="0"/>
              </a:rPr>
              <a:t>return</a:t>
            </a:r>
            <a:r>
              <a:rPr lang="fi-FI" dirty="0">
                <a:latin typeface="Courier New" pitchFamily="49" charset="0"/>
              </a:rPr>
              <a:t> 0; }</a:t>
            </a:r>
          </a:p>
          <a:p>
            <a:pPr eaLnBrk="0" hangingPunct="0"/>
            <a:endParaRPr lang="fi-FI" dirty="0">
              <a:latin typeface="Courier New" pitchFamily="49" charset="0"/>
            </a:endParaRPr>
          </a:p>
          <a:p>
            <a:pPr eaLnBrk="0" hangingPunct="0"/>
            <a:r>
              <a:rPr lang="fi-FI" dirty="0" err="1">
                <a:latin typeface="Courier New" pitchFamily="49" charset="0"/>
              </a:rPr>
              <a:t>int</a:t>
            </a:r>
            <a:r>
              <a:rPr lang="fi-FI" dirty="0">
                <a:latin typeface="Courier New" pitchFamily="49" charset="0"/>
              </a:rPr>
              <a:t> main ()</a:t>
            </a:r>
          </a:p>
          <a:p>
            <a:pPr eaLnBrk="0" hangingPunct="0"/>
            <a:r>
              <a:rPr lang="fi-FI" dirty="0">
                <a:latin typeface="Courier New" pitchFamily="49" charset="0"/>
              </a:rPr>
              <a:t>{</a:t>
            </a:r>
          </a:p>
          <a:p>
            <a:pPr eaLnBrk="0" hangingPunct="0"/>
            <a:r>
              <a:rPr lang="fi-FI" dirty="0">
                <a:latin typeface="Courier New" pitchFamily="49" charset="0"/>
              </a:rPr>
              <a:t>    </a:t>
            </a:r>
            <a:r>
              <a:rPr lang="fi-FI" dirty="0" err="1">
                <a:latin typeface="Courier New" pitchFamily="49" charset="0"/>
              </a:rPr>
              <a:t>void</a:t>
            </a:r>
            <a:r>
              <a:rPr lang="fi-FI" dirty="0">
                <a:latin typeface="Courier New" pitchFamily="49" charset="0"/>
              </a:rPr>
              <a:t> *p1, *p2, *p3, *p4;</a:t>
            </a:r>
          </a:p>
          <a:p>
            <a:pPr eaLnBrk="0" hangingPunct="0"/>
            <a:r>
              <a:rPr lang="fi-FI" dirty="0">
                <a:latin typeface="Courier New" pitchFamily="49" charset="0"/>
              </a:rPr>
              <a:t>    </a:t>
            </a:r>
            <a:r>
              <a:rPr lang="fi-FI" dirty="0" err="1">
                <a:latin typeface="Courier New" pitchFamily="49" charset="0"/>
              </a:rPr>
              <a:t>int</a:t>
            </a:r>
            <a:r>
              <a:rPr lang="fi-FI" dirty="0">
                <a:latin typeface="Courier New" pitchFamily="49" charset="0"/>
              </a:rPr>
              <a:t> </a:t>
            </a:r>
            <a:r>
              <a:rPr lang="fi-FI" dirty="0" err="1">
                <a:latin typeface="Courier New" pitchFamily="49" charset="0"/>
              </a:rPr>
              <a:t>local</a:t>
            </a:r>
            <a:r>
              <a:rPr lang="fi-FI" dirty="0">
                <a:latin typeface="Courier New" pitchFamily="49" charset="0"/>
              </a:rPr>
              <a:t> = 0;</a:t>
            </a:r>
          </a:p>
          <a:p>
            <a:pPr eaLnBrk="0" hangingPunct="0"/>
            <a:r>
              <a:rPr lang="fi-FI" dirty="0">
                <a:latin typeface="Courier New" pitchFamily="49" charset="0"/>
              </a:rPr>
              <a:t>    p1 = malloc(1L &lt;&lt; 28); /* 256 MB */</a:t>
            </a:r>
          </a:p>
          <a:p>
            <a:pPr eaLnBrk="0" hangingPunct="0"/>
            <a:r>
              <a:rPr lang="fi-FI" dirty="0">
                <a:latin typeface="Courier New" pitchFamily="49" charset="0"/>
              </a:rPr>
              <a:t>    p2 = malloc(1L &lt;&lt; 8);  /* 256  B */</a:t>
            </a:r>
          </a:p>
          <a:p>
            <a:pPr eaLnBrk="0" hangingPunct="0"/>
            <a:r>
              <a:rPr lang="fi-FI" dirty="0">
                <a:latin typeface="Courier New" pitchFamily="49" charset="0"/>
              </a:rPr>
              <a:t>    p3 = malloc(1L &lt;&lt; 32); /*   4 GB */</a:t>
            </a:r>
          </a:p>
          <a:p>
            <a:pPr eaLnBrk="0" hangingPunct="0"/>
            <a:r>
              <a:rPr lang="fi-FI" dirty="0">
                <a:latin typeface="Courier New" pitchFamily="49" charset="0"/>
              </a:rPr>
              <a:t>    p4 = malloc(1L &lt;&lt; 8);  /* 256  B */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 /* Some print statements ... */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94688" y="304800"/>
            <a:ext cx="19494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not drawn to scale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18429" y="6267855"/>
            <a:ext cx="274075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Where does everything go?</a:t>
            </a: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8382000" y="1066800"/>
            <a:ext cx="1447800" cy="555998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8382000" y="6017180"/>
            <a:ext cx="1447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>
                <a:latin typeface="Calibri" pitchFamily="34" charset="0"/>
              </a:rPr>
              <a:t>Text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8382000" y="5712380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>
                <a:latin typeface="Calibri" pitchFamily="34" charset="0"/>
              </a:rPr>
              <a:t>Data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8382000" y="5105400"/>
            <a:ext cx="1447800" cy="60698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dirty="0">
                <a:latin typeface="Calibri" pitchFamily="34" charset="0"/>
              </a:rPr>
              <a:t>Heap</a:t>
            </a:r>
          </a:p>
        </p:txBody>
      </p:sp>
      <p:sp>
        <p:nvSpPr>
          <p:cNvPr id="23" name="Line 35"/>
          <p:cNvSpPr>
            <a:spLocks noChangeShapeType="1"/>
          </p:cNvSpPr>
          <p:nvPr/>
        </p:nvSpPr>
        <p:spPr bwMode="auto">
          <a:xfrm flipV="1">
            <a:off x="9105900" y="48768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5980982" y="914400"/>
            <a:ext cx="24010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dirty="0">
                <a:latin typeface="Courier New" pitchFamily="49" charset="0"/>
              </a:rPr>
              <a:t>00007FFFFFFFFFFF</a:t>
            </a:r>
          </a:p>
        </p:txBody>
      </p:sp>
      <p:sp>
        <p:nvSpPr>
          <p:cNvPr id="27" name="Rectangle 21"/>
          <p:cNvSpPr>
            <a:spLocks noChangeArrowheads="1"/>
          </p:cNvSpPr>
          <p:nvPr/>
        </p:nvSpPr>
        <p:spPr bwMode="auto">
          <a:xfrm>
            <a:off x="8382000" y="1676400"/>
            <a:ext cx="1447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dirty="0">
                <a:latin typeface="Calibri" pitchFamily="34" charset="0"/>
              </a:rPr>
              <a:t>Stack</a:t>
            </a: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9105900" y="2057400"/>
            <a:ext cx="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8382000" y="2817814"/>
            <a:ext cx="1447800" cy="1587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Rectangle 25"/>
          <p:cNvSpPr>
            <a:spLocks noChangeArrowheads="1"/>
          </p:cNvSpPr>
          <p:nvPr/>
        </p:nvSpPr>
        <p:spPr bwMode="auto">
          <a:xfrm>
            <a:off x="8382000" y="1066800"/>
            <a:ext cx="1447800" cy="6096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alibri" pitchFamily="34" charset="0"/>
              </a:rPr>
              <a:t>Shared</a:t>
            </a:r>
          </a:p>
          <a:p>
            <a:pPr algn="ctr" eaLnBrk="0" hangingPunct="0"/>
            <a:r>
              <a:rPr lang="en-US" dirty="0">
                <a:latin typeface="Calibri" pitchFamily="34" charset="0"/>
              </a:rPr>
              <a:t>Libraries</a:t>
            </a:r>
          </a:p>
        </p:txBody>
      </p:sp>
    </p:spTree>
    <p:extLst>
      <p:ext uri="{BB962C8B-B14F-4D97-AF65-F5344CB8AC3E}">
        <p14:creationId xmlns:p14="http://schemas.microsoft.com/office/powerpoint/2010/main" val="1243133950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304800"/>
            <a:ext cx="8991600" cy="5486400"/>
          </a:xfrm>
        </p:spPr>
        <p:txBody>
          <a:bodyPr/>
          <a:lstStyle/>
          <a:p>
            <a:pPr marL="223838" indent="-223838" defTabSz="895350">
              <a:spcBef>
                <a:spcPct val="0"/>
              </a:spcBef>
              <a:buNone/>
            </a:pPr>
            <a:r>
              <a:rPr lang="en-US" sz="1400">
                <a:latin typeface="Courier New" pitchFamily="49" charset="0"/>
              </a:rPr>
              <a:t>Date: Wed, 11 Aug 1999 11:30:57 -0700 (PDT) </a:t>
            </a:r>
          </a:p>
          <a:p>
            <a:pPr marL="223838" indent="-223838" defTabSz="895350">
              <a:spcBef>
                <a:spcPct val="0"/>
              </a:spcBef>
              <a:buNone/>
            </a:pPr>
            <a:r>
              <a:rPr lang="en-US" sz="1400">
                <a:latin typeface="Courier New" pitchFamily="49" charset="0"/>
              </a:rPr>
              <a:t>From: Phil Bucking &lt;philbucking@yahoo.com&gt; </a:t>
            </a:r>
          </a:p>
          <a:p>
            <a:pPr marL="223838" indent="-223838" defTabSz="895350">
              <a:spcBef>
                <a:spcPct val="0"/>
              </a:spcBef>
              <a:buNone/>
            </a:pPr>
            <a:r>
              <a:rPr lang="en-US" sz="1400">
                <a:latin typeface="Courier New" pitchFamily="49" charset="0"/>
              </a:rPr>
              <a:t>Subject: AOL exploiting buffer overrun bug in their own software! </a:t>
            </a:r>
          </a:p>
          <a:p>
            <a:pPr marL="223838" indent="-223838" defTabSz="895350">
              <a:spcBef>
                <a:spcPct val="0"/>
              </a:spcBef>
              <a:buNone/>
            </a:pPr>
            <a:r>
              <a:rPr lang="en-US" sz="1400">
                <a:latin typeface="Courier New" pitchFamily="49" charset="0"/>
              </a:rPr>
              <a:t>To: rms@pharlap.com </a:t>
            </a:r>
          </a:p>
          <a:p>
            <a:pPr marL="223838" indent="-223838" defTabSz="895350">
              <a:spcBef>
                <a:spcPct val="0"/>
              </a:spcBef>
              <a:buNone/>
            </a:pPr>
            <a:endParaRPr lang="en-US" sz="1400">
              <a:latin typeface="Courier New" pitchFamily="49" charset="0"/>
            </a:endParaRPr>
          </a:p>
          <a:p>
            <a:pPr marL="223838" indent="-223838" defTabSz="895350">
              <a:spcBef>
                <a:spcPct val="0"/>
              </a:spcBef>
              <a:buNone/>
            </a:pPr>
            <a:r>
              <a:rPr lang="en-US" sz="1400">
                <a:latin typeface="Courier New" pitchFamily="49" charset="0"/>
              </a:rPr>
              <a:t>Mr. Smith,</a:t>
            </a:r>
          </a:p>
          <a:p>
            <a:pPr marL="223838" indent="-223838" defTabSz="895350">
              <a:spcBef>
                <a:spcPct val="0"/>
              </a:spcBef>
              <a:buNone/>
            </a:pPr>
            <a:endParaRPr lang="en-US" sz="1400">
              <a:latin typeface="Courier New" pitchFamily="49" charset="0"/>
            </a:endParaRPr>
          </a:p>
          <a:p>
            <a:pPr marL="223838" indent="-223838" defTabSz="895350">
              <a:spcBef>
                <a:spcPct val="0"/>
              </a:spcBef>
              <a:buNone/>
            </a:pPr>
            <a:r>
              <a:rPr lang="en-US" sz="1400">
                <a:latin typeface="Courier New" pitchFamily="49" charset="0"/>
              </a:rPr>
              <a:t>I am writing you because I have discovered something that I think you </a:t>
            </a:r>
          </a:p>
          <a:p>
            <a:pPr marL="223838" indent="-223838" defTabSz="895350">
              <a:spcBef>
                <a:spcPct val="0"/>
              </a:spcBef>
              <a:buNone/>
            </a:pPr>
            <a:r>
              <a:rPr lang="en-US" sz="1400">
                <a:latin typeface="Courier New" pitchFamily="49" charset="0"/>
              </a:rPr>
              <a:t>might find interesting because you are an Internet security expert with </a:t>
            </a:r>
          </a:p>
          <a:p>
            <a:pPr marL="223838" indent="-223838" defTabSz="895350">
              <a:spcBef>
                <a:spcPct val="0"/>
              </a:spcBef>
              <a:buNone/>
            </a:pPr>
            <a:r>
              <a:rPr lang="en-US" sz="1400">
                <a:latin typeface="Courier New" pitchFamily="49" charset="0"/>
              </a:rPr>
              <a:t>experience in this area. I have also tried to contact AOL but received </a:t>
            </a:r>
          </a:p>
          <a:p>
            <a:pPr marL="223838" indent="-223838" defTabSz="895350">
              <a:spcBef>
                <a:spcPct val="0"/>
              </a:spcBef>
              <a:buNone/>
            </a:pPr>
            <a:r>
              <a:rPr lang="en-US" sz="1400">
                <a:latin typeface="Courier New" pitchFamily="49" charset="0"/>
              </a:rPr>
              <a:t>no response.</a:t>
            </a:r>
          </a:p>
          <a:p>
            <a:pPr marL="223838" indent="-223838" defTabSz="895350">
              <a:spcBef>
                <a:spcPct val="0"/>
              </a:spcBef>
              <a:buNone/>
            </a:pPr>
            <a:endParaRPr lang="en-US" sz="1400">
              <a:latin typeface="Courier New" pitchFamily="49" charset="0"/>
            </a:endParaRPr>
          </a:p>
          <a:p>
            <a:pPr marL="223838" indent="-223838" defTabSz="895350">
              <a:spcBef>
                <a:spcPct val="0"/>
              </a:spcBef>
              <a:buNone/>
            </a:pPr>
            <a:r>
              <a:rPr lang="en-US" sz="1400">
                <a:latin typeface="Courier New" pitchFamily="49" charset="0"/>
              </a:rPr>
              <a:t>I am a developer who has been working on a revolutionary new instant </a:t>
            </a:r>
          </a:p>
          <a:p>
            <a:pPr marL="223838" indent="-223838" defTabSz="895350">
              <a:spcBef>
                <a:spcPct val="0"/>
              </a:spcBef>
              <a:buNone/>
            </a:pPr>
            <a:r>
              <a:rPr lang="en-US" sz="1400">
                <a:latin typeface="Courier New" pitchFamily="49" charset="0"/>
              </a:rPr>
              <a:t>messaging client that should be released later this year.</a:t>
            </a:r>
          </a:p>
          <a:p>
            <a:pPr marL="223838" indent="-223838" defTabSz="895350">
              <a:spcBef>
                <a:spcPct val="0"/>
              </a:spcBef>
              <a:buNone/>
            </a:pPr>
            <a:r>
              <a:rPr lang="en-US" sz="1400">
                <a:latin typeface="Courier New" pitchFamily="49" charset="0"/>
              </a:rPr>
              <a:t>...</a:t>
            </a:r>
          </a:p>
          <a:p>
            <a:pPr marL="223838" indent="-223838" defTabSz="895350">
              <a:spcBef>
                <a:spcPct val="0"/>
              </a:spcBef>
              <a:buNone/>
            </a:pPr>
            <a:r>
              <a:rPr lang="en-US" sz="1400">
                <a:latin typeface="Courier New" pitchFamily="49" charset="0"/>
              </a:rPr>
              <a:t>It appears that the AIM client has a buffer overrun bug. By itself </a:t>
            </a:r>
          </a:p>
          <a:p>
            <a:pPr marL="223838" indent="-223838" defTabSz="895350">
              <a:spcBef>
                <a:spcPct val="0"/>
              </a:spcBef>
              <a:buNone/>
            </a:pPr>
            <a:r>
              <a:rPr lang="en-US" sz="1400">
                <a:latin typeface="Courier New" pitchFamily="49" charset="0"/>
              </a:rPr>
              <a:t>this might not be the end of the world, as MS surely has had its share. </a:t>
            </a:r>
          </a:p>
          <a:p>
            <a:pPr marL="223838" indent="-223838" defTabSz="895350">
              <a:spcBef>
                <a:spcPct val="0"/>
              </a:spcBef>
              <a:buNone/>
            </a:pPr>
            <a:r>
              <a:rPr lang="en-US" sz="1400">
                <a:latin typeface="Courier New" pitchFamily="49" charset="0"/>
              </a:rPr>
              <a:t>But AOL is now *exploiting their own buffer overrun bug* to help in </a:t>
            </a:r>
          </a:p>
          <a:p>
            <a:pPr marL="223838" indent="-223838" defTabSz="895350">
              <a:spcBef>
                <a:spcPct val="0"/>
              </a:spcBef>
              <a:buNone/>
            </a:pPr>
            <a:r>
              <a:rPr lang="en-US" sz="1400">
                <a:latin typeface="Courier New" pitchFamily="49" charset="0"/>
              </a:rPr>
              <a:t>its efforts to block MS Instant Messenger.</a:t>
            </a:r>
          </a:p>
          <a:p>
            <a:pPr marL="223838" indent="-223838" defTabSz="895350">
              <a:spcBef>
                <a:spcPct val="0"/>
              </a:spcBef>
              <a:buNone/>
            </a:pPr>
            <a:r>
              <a:rPr lang="en-US" sz="1400">
                <a:latin typeface="Courier New" pitchFamily="49" charset="0"/>
              </a:rPr>
              <a:t>....</a:t>
            </a:r>
          </a:p>
          <a:p>
            <a:pPr marL="223838" indent="-223838" defTabSz="895350">
              <a:spcBef>
                <a:spcPct val="0"/>
              </a:spcBef>
              <a:buNone/>
            </a:pPr>
            <a:r>
              <a:rPr lang="en-US" sz="1400">
                <a:latin typeface="Courier New" pitchFamily="49" charset="0"/>
              </a:rPr>
              <a:t>Since you have significant credibility with the press I hope that you</a:t>
            </a:r>
          </a:p>
          <a:p>
            <a:pPr marL="223838" indent="-223838" defTabSz="895350">
              <a:spcBef>
                <a:spcPct val="0"/>
              </a:spcBef>
              <a:buNone/>
            </a:pPr>
            <a:r>
              <a:rPr lang="en-US" sz="1400">
                <a:latin typeface="Courier New" pitchFamily="49" charset="0"/>
              </a:rPr>
              <a:t>can use this information to help inform people that behind AOL's</a:t>
            </a:r>
          </a:p>
          <a:p>
            <a:pPr marL="223838" indent="-223838" defTabSz="895350">
              <a:spcBef>
                <a:spcPct val="0"/>
              </a:spcBef>
              <a:buNone/>
            </a:pPr>
            <a:r>
              <a:rPr lang="en-US" sz="1400">
                <a:latin typeface="Courier New" pitchFamily="49" charset="0"/>
              </a:rPr>
              <a:t>friendly exterior they are nefariously compromising peoples' security.</a:t>
            </a:r>
          </a:p>
          <a:p>
            <a:pPr marL="223838" indent="-223838" defTabSz="895350">
              <a:spcBef>
                <a:spcPct val="0"/>
              </a:spcBef>
              <a:buNone/>
            </a:pPr>
            <a:endParaRPr lang="en-US" sz="1400">
              <a:latin typeface="Courier New" pitchFamily="49" charset="0"/>
            </a:endParaRPr>
          </a:p>
          <a:p>
            <a:pPr marL="223838" indent="-223838" defTabSz="895350">
              <a:spcBef>
                <a:spcPct val="0"/>
              </a:spcBef>
              <a:buNone/>
            </a:pPr>
            <a:r>
              <a:rPr lang="en-US" sz="1400">
                <a:latin typeface="Courier New" pitchFamily="49" charset="0"/>
              </a:rPr>
              <a:t>Sincerely,</a:t>
            </a:r>
          </a:p>
          <a:p>
            <a:pPr marL="223838" indent="-223838" defTabSz="895350">
              <a:spcBef>
                <a:spcPct val="0"/>
              </a:spcBef>
              <a:buNone/>
            </a:pPr>
            <a:r>
              <a:rPr lang="en-US" sz="1400">
                <a:latin typeface="Courier New" pitchFamily="49" charset="0"/>
              </a:rPr>
              <a:t>Phil Bucking </a:t>
            </a:r>
          </a:p>
          <a:p>
            <a:pPr marL="223838" indent="-223838" defTabSz="895350">
              <a:spcBef>
                <a:spcPct val="0"/>
              </a:spcBef>
              <a:buNone/>
            </a:pPr>
            <a:r>
              <a:rPr lang="en-US" sz="1400">
                <a:latin typeface="Courier New" pitchFamily="49" charset="0"/>
              </a:rPr>
              <a:t>Founder, Bucking Consulting </a:t>
            </a:r>
          </a:p>
          <a:p>
            <a:pPr marL="223838" indent="-223838" defTabSz="895350">
              <a:spcBef>
                <a:spcPct val="0"/>
              </a:spcBef>
              <a:buNone/>
            </a:pPr>
            <a:r>
              <a:rPr lang="en-US" sz="1400">
                <a:latin typeface="Courier New" pitchFamily="49" charset="0"/>
              </a:rPr>
              <a:t>philbucking@yahoo.com</a:t>
            </a:r>
          </a:p>
        </p:txBody>
      </p:sp>
      <p:sp>
        <p:nvSpPr>
          <p:cNvPr id="367620" name="Text Box 4"/>
          <p:cNvSpPr txBox="1">
            <a:spLocks noChangeArrowheads="1"/>
          </p:cNvSpPr>
          <p:nvPr/>
        </p:nvSpPr>
        <p:spPr bwMode="auto">
          <a:xfrm>
            <a:off x="5638800" y="5429251"/>
            <a:ext cx="4419600" cy="646331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It was later determined that this email originated from within Microsoft!</a:t>
            </a:r>
          </a:p>
        </p:txBody>
      </p:sp>
    </p:spTree>
    <p:extLst>
      <p:ext uri="{BB962C8B-B14F-4D97-AF65-F5344CB8AC3E}">
        <p14:creationId xmlns:p14="http://schemas.microsoft.com/office/powerpoint/2010/main" val="38707981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2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1881189" y="434975"/>
            <a:ext cx="7591425" cy="762000"/>
          </a:xfrm>
        </p:spPr>
        <p:txBody>
          <a:bodyPr/>
          <a:lstStyle/>
          <a:p>
            <a:pPr eaLnBrk="1" hangingPunct="1"/>
            <a:r>
              <a:rPr lang="en-US" dirty="0"/>
              <a:t>Aside: Worms and Viruses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/>
              <a:t>Worm: A program that</a:t>
            </a:r>
          </a:p>
          <a:p>
            <a:pPr lvl="1" eaLnBrk="1" hangingPunct="1"/>
            <a:r>
              <a:rPr lang="en-US" dirty="0"/>
              <a:t>Can run by itself</a:t>
            </a:r>
          </a:p>
          <a:p>
            <a:pPr lvl="1" eaLnBrk="1" hangingPunct="1"/>
            <a:r>
              <a:rPr lang="en-US" dirty="0"/>
              <a:t>Can propagate a fully working version of itself to other computers</a:t>
            </a:r>
          </a:p>
          <a:p>
            <a:pPr eaLnBrk="1" hangingPunct="1">
              <a:buFont typeface="Wingdings 2" pitchFamily="18" charset="2"/>
              <a:buNone/>
            </a:pPr>
            <a:endParaRPr lang="en-US" dirty="0"/>
          </a:p>
          <a:p>
            <a:pPr eaLnBrk="1" hangingPunct="1"/>
            <a:r>
              <a:rPr lang="en-US" dirty="0"/>
              <a:t>Virus: Code that</a:t>
            </a:r>
          </a:p>
          <a:p>
            <a:pPr lvl="1" eaLnBrk="1" hangingPunct="1"/>
            <a:r>
              <a:rPr lang="en-US" dirty="0"/>
              <a:t>Adds itself to other programs</a:t>
            </a:r>
          </a:p>
          <a:p>
            <a:pPr lvl="1" eaLnBrk="1" hangingPunct="1"/>
            <a:r>
              <a:rPr lang="en-US" dirty="0"/>
              <a:t>Does not run independently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Both are (usually) designed to spread among computers and to wreak havoc</a:t>
            </a:r>
          </a:p>
        </p:txBody>
      </p:sp>
    </p:spTree>
    <p:extLst>
      <p:ext uri="{BB962C8B-B14F-4D97-AF65-F5344CB8AC3E}">
        <p14:creationId xmlns:p14="http://schemas.microsoft.com/office/powerpoint/2010/main" val="244334714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5"/>
          <p:cNvSpPr>
            <a:spLocks noChangeArrowheads="1"/>
          </p:cNvSpPr>
          <p:nvPr/>
        </p:nvSpPr>
        <p:spPr bwMode="auto">
          <a:xfrm>
            <a:off x="4191000" y="4038600"/>
            <a:ext cx="2667000" cy="533400"/>
          </a:xfrm>
          <a:prstGeom prst="rect">
            <a:avLst/>
          </a:prstGeom>
          <a:solidFill>
            <a:srgbClr val="F6F5BD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Calibri" pitchFamily="34" charset="0"/>
            </a:endParaRPr>
          </a:p>
        </p:txBody>
      </p:sp>
      <p:sp>
        <p:nvSpPr>
          <p:cNvPr id="13315" name="Rectangle 25"/>
          <p:cNvSpPr>
            <a:spLocks noChangeArrowheads="1"/>
          </p:cNvSpPr>
          <p:nvPr/>
        </p:nvSpPr>
        <p:spPr bwMode="auto">
          <a:xfrm>
            <a:off x="4191000" y="3499006"/>
            <a:ext cx="2667000" cy="539595"/>
          </a:xfrm>
          <a:prstGeom prst="rect">
            <a:avLst/>
          </a:prstGeom>
          <a:solidFill>
            <a:srgbClr val="F1C7C7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Calibri" pitchFamily="34" charset="0"/>
            </a:endParaRPr>
          </a:p>
        </p:txBody>
      </p:sp>
      <p:sp>
        <p:nvSpPr>
          <p:cNvPr id="32" name="Rectangle 25"/>
          <p:cNvSpPr>
            <a:spLocks noChangeArrowheads="1"/>
          </p:cNvSpPr>
          <p:nvPr/>
        </p:nvSpPr>
        <p:spPr bwMode="auto">
          <a:xfrm>
            <a:off x="4191000" y="2073275"/>
            <a:ext cx="26670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3317" name="Rectangle 25"/>
          <p:cNvSpPr>
            <a:spLocks noChangeArrowheads="1"/>
          </p:cNvSpPr>
          <p:nvPr/>
        </p:nvSpPr>
        <p:spPr bwMode="auto">
          <a:xfrm>
            <a:off x="4191000" y="2438400"/>
            <a:ext cx="2667000" cy="1066800"/>
          </a:xfrm>
          <a:prstGeom prst="rect">
            <a:avLst/>
          </a:prstGeom>
          <a:solidFill>
            <a:srgbClr val="D5F1C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Calibri" pitchFamily="34" charset="0"/>
            </a:endParaRPr>
          </a:p>
        </p:txBody>
      </p:sp>
      <p:sp>
        <p:nvSpPr>
          <p:cNvPr id="133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55800" y="533400"/>
            <a:ext cx="6578600" cy="5730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x86-64 Example Addresses</a:t>
            </a:r>
          </a:p>
        </p:txBody>
      </p:sp>
      <p:sp>
        <p:nvSpPr>
          <p:cNvPr id="13319" name="Rectangle 3"/>
          <p:cNvSpPr>
            <a:spLocks noChangeArrowheads="1"/>
          </p:cNvSpPr>
          <p:nvPr/>
        </p:nvSpPr>
        <p:spPr bwMode="auto">
          <a:xfrm>
            <a:off x="1676400" y="2066926"/>
            <a:ext cx="5638800" cy="2582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2511425" algn="l"/>
              </a:tabLst>
            </a:pPr>
            <a:r>
              <a:rPr lang="en-US" dirty="0">
                <a:latin typeface="Courier New" pitchFamily="49" charset="0"/>
              </a:rPr>
              <a:t>local	0x00007ffe4d3be87c 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dirty="0">
                <a:latin typeface="Courier New" pitchFamily="49" charset="0"/>
              </a:rPr>
              <a:t>p1 	0x00007f7262a1e010 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dirty="0">
                <a:latin typeface="Courier New" pitchFamily="49" charset="0"/>
              </a:rPr>
              <a:t>p3 	0x00007f7162a1d010 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dirty="0">
                <a:latin typeface="Courier New" pitchFamily="49" charset="0"/>
              </a:rPr>
              <a:t>p4	0x000000008359d120 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dirty="0">
                <a:latin typeface="Courier New" pitchFamily="49" charset="0"/>
              </a:rPr>
              <a:t>p2	0x000000008359d010 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dirty="0" err="1">
                <a:latin typeface="Courier New" pitchFamily="49" charset="0"/>
              </a:rPr>
              <a:t>big_array</a:t>
            </a:r>
            <a:r>
              <a:rPr lang="en-US" dirty="0">
                <a:latin typeface="Courier New" pitchFamily="49" charset="0"/>
              </a:rPr>
              <a:t> 	0x0000000080601060 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dirty="0" err="1">
                <a:latin typeface="Courier New" pitchFamily="49" charset="0"/>
              </a:rPr>
              <a:t>huge_array</a:t>
            </a:r>
            <a:r>
              <a:rPr lang="en-US" dirty="0">
                <a:latin typeface="Courier New" pitchFamily="49" charset="0"/>
              </a:rPr>
              <a:t> 	0x0000000000601060 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dirty="0">
                <a:latin typeface="Courier New" pitchFamily="49" charset="0"/>
              </a:rPr>
              <a:t>main()	0x000000000040060c</a:t>
            </a:r>
          </a:p>
          <a:p>
            <a:pPr eaLnBrk="0" hangingPunct="0">
              <a:tabLst>
                <a:tab pos="2511425" algn="l"/>
              </a:tabLst>
            </a:pPr>
            <a:r>
              <a:rPr lang="en-US" dirty="0">
                <a:latin typeface="Courier New" pitchFamily="49" charset="0"/>
              </a:rPr>
              <a:t>useless() 	0x0000000000400590</a:t>
            </a:r>
          </a:p>
        </p:txBody>
      </p:sp>
      <p:sp>
        <p:nvSpPr>
          <p:cNvPr id="438308" name="Text Box 36"/>
          <p:cNvSpPr txBox="1">
            <a:spLocks noChangeArrowheads="1"/>
          </p:cNvSpPr>
          <p:nvPr/>
        </p:nvSpPr>
        <p:spPr bwMode="auto">
          <a:xfrm>
            <a:off x="1981200" y="1214438"/>
            <a:ext cx="185724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eaLnBrk="0" hangingPunct="0"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range ~2</a:t>
            </a:r>
            <a:r>
              <a:rPr lang="en-US" i="1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47</a:t>
            </a:r>
          </a:p>
        </p:txBody>
      </p:sp>
      <p:sp>
        <p:nvSpPr>
          <p:cNvPr id="13322" name="Text Box 19"/>
          <p:cNvSpPr txBox="1">
            <a:spLocks noChangeArrowheads="1"/>
          </p:cNvSpPr>
          <p:nvPr/>
        </p:nvSpPr>
        <p:spPr bwMode="auto">
          <a:xfrm>
            <a:off x="7391400" y="6262689"/>
            <a:ext cx="1011238" cy="369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Courier New" pitchFamily="49" charset="0"/>
              </a:rPr>
              <a:t>000000</a:t>
            </a:r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8382000" y="914400"/>
            <a:ext cx="14478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3325" name="Rectangle 23"/>
          <p:cNvSpPr>
            <a:spLocks noChangeArrowheads="1"/>
          </p:cNvSpPr>
          <p:nvPr/>
        </p:nvSpPr>
        <p:spPr bwMode="auto">
          <a:xfrm>
            <a:off x="8382000" y="5867400"/>
            <a:ext cx="1447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>
                <a:latin typeface="Calibri" pitchFamily="34" charset="0"/>
              </a:rPr>
              <a:t>Text</a:t>
            </a:r>
          </a:p>
        </p:txBody>
      </p:sp>
      <p:sp>
        <p:nvSpPr>
          <p:cNvPr id="13326" name="Rectangle 24"/>
          <p:cNvSpPr>
            <a:spLocks noChangeArrowheads="1"/>
          </p:cNvSpPr>
          <p:nvPr/>
        </p:nvSpPr>
        <p:spPr bwMode="auto">
          <a:xfrm>
            <a:off x="8382000" y="5562600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>
                <a:latin typeface="Calibri" pitchFamily="34" charset="0"/>
              </a:rPr>
              <a:t>Data</a:t>
            </a:r>
          </a:p>
        </p:txBody>
      </p:sp>
      <p:sp>
        <p:nvSpPr>
          <p:cNvPr id="13327" name="Rectangle 25"/>
          <p:cNvSpPr>
            <a:spLocks noChangeArrowheads="1"/>
          </p:cNvSpPr>
          <p:nvPr/>
        </p:nvSpPr>
        <p:spPr bwMode="auto">
          <a:xfrm>
            <a:off x="8382000" y="4267200"/>
            <a:ext cx="1447800" cy="12954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dirty="0">
                <a:latin typeface="Calibri" pitchFamily="34" charset="0"/>
              </a:rPr>
              <a:t>Heap</a:t>
            </a:r>
          </a:p>
        </p:txBody>
      </p:sp>
      <p:sp>
        <p:nvSpPr>
          <p:cNvPr id="13329" name="Line 35"/>
          <p:cNvSpPr>
            <a:spLocks noChangeShapeType="1"/>
          </p:cNvSpPr>
          <p:nvPr/>
        </p:nvSpPr>
        <p:spPr bwMode="auto">
          <a:xfrm flipV="1">
            <a:off x="9105900" y="40386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294688" y="304800"/>
            <a:ext cx="19494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not drawn to scale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8382000" y="2667000"/>
            <a:ext cx="1447800" cy="6096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dirty="0">
                <a:latin typeface="Calibri" pitchFamily="34" charset="0"/>
              </a:rPr>
              <a:t>Heap</a:t>
            </a:r>
          </a:p>
        </p:txBody>
      </p:sp>
      <p:sp>
        <p:nvSpPr>
          <p:cNvPr id="22" name="Line 35"/>
          <p:cNvSpPr>
            <a:spLocks noChangeShapeType="1"/>
          </p:cNvSpPr>
          <p:nvPr/>
        </p:nvSpPr>
        <p:spPr bwMode="auto">
          <a:xfrm>
            <a:off x="9105900" y="32766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6884780" y="2819402"/>
            <a:ext cx="1497220" cy="228599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6879912" y="3066106"/>
            <a:ext cx="1522726" cy="1658294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6858000" y="3398065"/>
            <a:ext cx="1522726" cy="1658294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1"/>
          <p:cNvSpPr>
            <a:spLocks noChangeArrowheads="1"/>
          </p:cNvSpPr>
          <p:nvPr/>
        </p:nvSpPr>
        <p:spPr bwMode="auto">
          <a:xfrm>
            <a:off x="8382000" y="1524000"/>
            <a:ext cx="1447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dirty="0">
                <a:latin typeface="Calibri" pitchFamily="34" charset="0"/>
              </a:rPr>
              <a:t>Stack</a:t>
            </a:r>
          </a:p>
        </p:txBody>
      </p:sp>
      <p:sp>
        <p:nvSpPr>
          <p:cNvPr id="31" name="Line 34"/>
          <p:cNvSpPr>
            <a:spLocks noChangeShapeType="1"/>
          </p:cNvSpPr>
          <p:nvPr/>
        </p:nvSpPr>
        <p:spPr bwMode="auto">
          <a:xfrm>
            <a:off x="9105900" y="1905000"/>
            <a:ext cx="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8382000" y="2665414"/>
            <a:ext cx="1447800" cy="1587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Rectangle 25"/>
          <p:cNvSpPr>
            <a:spLocks noChangeArrowheads="1"/>
          </p:cNvSpPr>
          <p:nvPr/>
        </p:nvSpPr>
        <p:spPr bwMode="auto">
          <a:xfrm>
            <a:off x="8382000" y="914400"/>
            <a:ext cx="1447800" cy="6096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alibri" pitchFamily="34" charset="0"/>
              </a:rPr>
              <a:t>Shared</a:t>
            </a:r>
          </a:p>
          <a:p>
            <a:pPr algn="ctr" eaLnBrk="0" hangingPunct="0"/>
            <a:r>
              <a:rPr lang="en-US" dirty="0">
                <a:latin typeface="Calibri" pitchFamily="34" charset="0"/>
              </a:rPr>
              <a:t>Libraries</a:t>
            </a:r>
          </a:p>
        </p:txBody>
      </p:sp>
      <p:cxnSp>
        <p:nvCxnSpPr>
          <p:cNvPr id="38" name="Straight Arrow Connector 37"/>
          <p:cNvCxnSpPr/>
          <p:nvPr/>
        </p:nvCxnSpPr>
        <p:spPr bwMode="auto">
          <a:xfrm>
            <a:off x="6871390" y="2514600"/>
            <a:ext cx="1510610" cy="22860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16932021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Runaway Stack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20876" y="4191000"/>
            <a:ext cx="4632325" cy="2143125"/>
          </a:xfrm>
        </p:spPr>
        <p:txBody>
          <a:bodyPr/>
          <a:lstStyle/>
          <a:p>
            <a:r>
              <a:rPr lang="en-US" dirty="0"/>
              <a:t>Functions store local data on in stack frame</a:t>
            </a:r>
          </a:p>
          <a:p>
            <a:r>
              <a:rPr lang="en-US" dirty="0"/>
              <a:t>Recursive functions cause deep nesting of frames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981200" y="1371601"/>
            <a:ext cx="5791200" cy="267509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recurse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) {</a:t>
            </a:r>
          </a:p>
          <a:p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[2&lt;&lt;15];  /* 2~17 =  128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KiB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*/</a:t>
            </a:r>
          </a:p>
          <a:p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= %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d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. 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at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%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\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",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); </a:t>
            </a:r>
          </a:p>
          <a:p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[0] = (2&lt;&lt;13)-1;</a:t>
            </a:r>
          </a:p>
          <a:p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[0]] = x-1;</a:t>
            </a:r>
          </a:p>
          <a:p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[0]] == 0)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-1;</a:t>
            </a:r>
          </a:p>
          <a:p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recurse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mr-IN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[0]]) - 1;</a:t>
            </a:r>
          </a:p>
          <a:p>
            <a:r>
              <a:rPr lang="mr-IN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94688" y="304800"/>
            <a:ext cx="19494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not drawn to scale</a:t>
            </a: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8268418" y="1143000"/>
            <a:ext cx="1447800" cy="23622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5867400" y="990600"/>
            <a:ext cx="240101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dirty="0">
                <a:latin typeface="Courier New" pitchFamily="49" charset="0"/>
              </a:rPr>
              <a:t>00007FFFFFFFFFFF</a:t>
            </a:r>
          </a:p>
        </p:txBody>
      </p:sp>
      <p:sp>
        <p:nvSpPr>
          <p:cNvPr id="27" name="Rectangle 21"/>
          <p:cNvSpPr>
            <a:spLocks noChangeArrowheads="1"/>
          </p:cNvSpPr>
          <p:nvPr/>
        </p:nvSpPr>
        <p:spPr bwMode="auto">
          <a:xfrm>
            <a:off x="8268418" y="1752600"/>
            <a:ext cx="1447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dirty="0">
                <a:latin typeface="Calibri" pitchFamily="34" charset="0"/>
              </a:rPr>
              <a:t>Stack</a:t>
            </a:r>
          </a:p>
        </p:txBody>
      </p:sp>
      <p:sp>
        <p:nvSpPr>
          <p:cNvPr id="28" name="Line 34"/>
          <p:cNvSpPr>
            <a:spLocks noChangeShapeType="1"/>
          </p:cNvSpPr>
          <p:nvPr/>
        </p:nvSpPr>
        <p:spPr bwMode="auto">
          <a:xfrm>
            <a:off x="8992318" y="2133600"/>
            <a:ext cx="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2" name="Rectangle 25"/>
          <p:cNvSpPr>
            <a:spLocks noChangeArrowheads="1"/>
          </p:cNvSpPr>
          <p:nvPr/>
        </p:nvSpPr>
        <p:spPr bwMode="auto">
          <a:xfrm>
            <a:off x="8268418" y="1143000"/>
            <a:ext cx="1447800" cy="6096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alibri" pitchFamily="34" charset="0"/>
              </a:rPr>
              <a:t>Shared</a:t>
            </a:r>
          </a:p>
          <a:p>
            <a:pPr algn="ctr" eaLnBrk="0" hangingPunct="0"/>
            <a:r>
              <a:rPr lang="en-US" dirty="0">
                <a:latin typeface="Calibri" pitchFamily="34" charset="0"/>
              </a:rPr>
              <a:t>Libraries</a:t>
            </a:r>
          </a:p>
        </p:txBody>
      </p:sp>
      <p:sp>
        <p:nvSpPr>
          <p:cNvPr id="18" name="AutoShape 16"/>
          <p:cNvSpPr>
            <a:spLocks/>
          </p:cNvSpPr>
          <p:nvPr/>
        </p:nvSpPr>
        <p:spPr bwMode="auto">
          <a:xfrm rot="10800000">
            <a:off x="9774956" y="1752601"/>
            <a:ext cx="228600" cy="1141413"/>
          </a:xfrm>
          <a:prstGeom prst="leftBrace">
            <a:avLst>
              <a:gd name="adj1" fmla="val 7501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974981" y="2139950"/>
            <a:ext cx="633412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kern="0" dirty="0">
                <a:solidFill>
                  <a:srgbClr val="000000"/>
                </a:solidFill>
                <a:latin typeface="Calibri" pitchFamily="34" charset="0"/>
              </a:rPr>
              <a:t>8MB</a:t>
            </a:r>
            <a:endParaRPr lang="en-US" dirty="0">
              <a:latin typeface="Calibri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8268418" y="2894014"/>
            <a:ext cx="1447800" cy="1587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6629400" y="4343400"/>
            <a:ext cx="3505200" cy="2244204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./</a:t>
            </a:r>
            <a:r>
              <a:rPr lang="nb-NO" sz="1400" dirty="0" err="1">
                <a:latin typeface="Courier New" charset="0"/>
                <a:ea typeface="Courier New" charset="0"/>
                <a:cs typeface="Courier New" charset="0"/>
              </a:rPr>
              <a:t>runaway</a:t>
            </a:r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 48</a:t>
            </a:r>
          </a:p>
          <a:p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x = 48.  a at 0x7fffd43e45d0</a:t>
            </a:r>
          </a:p>
          <a:p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x = 47.  a at 0x7fffd43a45c0</a:t>
            </a:r>
          </a:p>
          <a:p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x = 46.  a at 0x7fffd43645b0</a:t>
            </a:r>
          </a:p>
          <a:p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x = 45.  a at 0x7fffd43245a0</a:t>
            </a:r>
          </a:p>
          <a:p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. . .</a:t>
            </a:r>
          </a:p>
          <a:p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x = 4.  a at 0x7fffd38e4310</a:t>
            </a:r>
          </a:p>
          <a:p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x = 3.  a at 0x7fffd38a4300</a:t>
            </a:r>
          </a:p>
          <a:p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x = 2.  a at 0x7fffd38642f0</a:t>
            </a:r>
          </a:p>
          <a:p>
            <a:r>
              <a:rPr lang="nb-NO" sz="1400" dirty="0" err="1">
                <a:latin typeface="Courier New" charset="0"/>
                <a:ea typeface="Courier New" charset="0"/>
                <a:cs typeface="Courier New" charset="0"/>
              </a:rPr>
              <a:t>Segmentation</a:t>
            </a:r>
            <a:r>
              <a:rPr lang="nb-NO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b-NO" sz="1400" dirty="0" err="1">
                <a:latin typeface="Courier New" charset="0"/>
                <a:ea typeface="Courier New" charset="0"/>
                <a:cs typeface="Courier New" charset="0"/>
              </a:rPr>
              <a:t>fault</a:t>
            </a:r>
            <a:endParaRPr lang="nb-NO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3933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>
          <a:xfrm>
            <a:off x="1881189" y="434975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808080"/>
                </a:solidFill>
              </a:rPr>
              <a:t>Memory Layout</a:t>
            </a:r>
          </a:p>
          <a:p>
            <a:pPr>
              <a:defRPr/>
            </a:pPr>
            <a:r>
              <a:rPr lang="en-US" dirty="0"/>
              <a:t>Buffer Overflow</a:t>
            </a:r>
          </a:p>
          <a:p>
            <a:pPr lvl="1">
              <a:defRPr/>
            </a:pPr>
            <a:r>
              <a:rPr lang="en-US" dirty="0"/>
              <a:t>Vulnerability</a:t>
            </a:r>
          </a:p>
          <a:p>
            <a:pPr lvl="1">
              <a:defRPr/>
            </a:pPr>
            <a:r>
              <a:rPr lang="en-US" dirty="0"/>
              <a:t>Protection</a:t>
            </a:r>
          </a:p>
          <a:p>
            <a:pPr>
              <a:defRPr/>
            </a:pPr>
            <a:r>
              <a:rPr lang="en-US" dirty="0">
                <a:solidFill>
                  <a:srgbClr val="7F7F7F"/>
                </a:solidFill>
              </a:rPr>
              <a:t>Unions</a:t>
            </a:r>
          </a:p>
          <a:p>
            <a:pPr>
              <a:buFont typeface="Wingdings" pitchFamily="2" charset="2"/>
              <a:buChar char="§"/>
              <a:defRPr/>
            </a:pP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85621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xfrm>
            <a:off x="1881188" y="50800"/>
            <a:ext cx="8558212" cy="1549400"/>
          </a:xfrm>
          <a:ln/>
        </p:spPr>
        <p:txBody>
          <a:bodyPr/>
          <a:lstStyle/>
          <a:p>
            <a:pPr marL="119063" indent="-119063"/>
            <a:r>
              <a:rPr lang="en-US" b="1" dirty="0"/>
              <a:t>Recall: Memory Referencing Bug Example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idx="1"/>
          </p:nvPr>
        </p:nvSpPr>
        <p:spPr bwMode="auto">
          <a:xfrm>
            <a:off x="1981200" y="6096001"/>
            <a:ext cx="8229600" cy="563563"/>
          </a:xfrm>
          <a:noFill/>
          <a:ln>
            <a:miter lim="800000"/>
            <a:headEnd/>
            <a:tailEnd/>
          </a:ln>
        </p:spPr>
        <p:txBody>
          <a:bodyPr vert="horz" wrap="square" lIns="38100" tIns="38100" rIns="38100" bIns="38100" numCol="1" rtlCol="0" anchor="t" anchorCtr="0" compatLnSpc="1">
            <a:prstTxWarp prst="textNoShape">
              <a:avLst/>
            </a:prstTxWarp>
            <a:normAutofit/>
          </a:bodyPr>
          <a:lstStyle/>
          <a:p>
            <a:pPr lvl="1" indent="-342900"/>
            <a:r>
              <a:rPr lang="en-US" dirty="0"/>
              <a:t>Result is system specific</a:t>
            </a:r>
          </a:p>
        </p:txBody>
      </p:sp>
      <p:sp>
        <p:nvSpPr>
          <p:cNvPr id="18437" name="Rectangle 5"/>
          <p:cNvSpPr>
            <a:spLocks/>
          </p:cNvSpPr>
          <p:nvPr/>
        </p:nvSpPr>
        <p:spPr bwMode="auto">
          <a:xfrm>
            <a:off x="2349500" y="4267200"/>
            <a:ext cx="7327900" cy="18288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dirty="0"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fun(0)  -&gt;	3.1400000000</a:t>
            </a:r>
            <a:endParaRPr lang="en-US" sz="2400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lvl="0"/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fun(1)  -&gt;</a:t>
            </a:r>
            <a:r>
              <a:rPr lang="en-US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00000000</a:t>
            </a:r>
            <a:endParaRPr lang="en-US" sz="2400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fun(2)  -&gt;</a:t>
            </a:r>
            <a:r>
              <a:rPr lang="en-US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3.1399998665</a:t>
            </a:r>
            <a:endParaRPr lang="en-US" sz="2400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fun(3)  -&gt;</a:t>
            </a:r>
            <a:r>
              <a:rPr lang="en-US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2.0000006104</a:t>
            </a:r>
            <a:endParaRPr lang="en-US" sz="2400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fun(4)  -&gt;</a:t>
            </a:r>
            <a:r>
              <a:rPr lang="en-US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dirty="0">
                <a:latin typeface="Calibri"/>
                <a:ea typeface="Monaco" charset="0"/>
                <a:cs typeface="Calibri"/>
                <a:sym typeface="Courier New" charset="0"/>
              </a:rPr>
              <a:t>Segmentation fault</a:t>
            </a:r>
          </a:p>
          <a:p>
            <a:pPr lvl="0"/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fun(8)  -&gt;</a:t>
            </a:r>
            <a:r>
              <a:rPr lang="en-US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00000000</a:t>
            </a:r>
            <a:endParaRPr lang="en-US" dirty="0">
              <a:solidFill>
                <a:srgbClr val="000000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endParaRPr lang="en-US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</p:txBody>
      </p:sp>
      <p:sp>
        <p:nvSpPr>
          <p:cNvPr id="18436" name="Rectangle 4"/>
          <p:cNvSpPr>
            <a:spLocks/>
          </p:cNvSpPr>
          <p:nvPr/>
        </p:nvSpPr>
        <p:spPr bwMode="auto">
          <a:xfrm>
            <a:off x="2362200" y="1295400"/>
            <a:ext cx="6553200" cy="28448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struct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{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a[2];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 double d;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} 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endParaRPr lang="en-US" sz="1600" b="1" dirty="0">
              <a:latin typeface="Courier New"/>
              <a:ea typeface="Monaco" charset="0"/>
              <a:cs typeface="Courier New"/>
              <a:sym typeface="Monaco" charset="0"/>
            </a:endParaRP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double fun(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) {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 volatile 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s;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s.d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= 3.14;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s.a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[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] = 1073741824; /* Possibly out of bounds */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 return 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s.d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357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uild="p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7625</TotalTime>
  <Words>3710</Words>
  <Application>Microsoft Office PowerPoint</Application>
  <PresentationFormat>Widescreen</PresentationFormat>
  <Paragraphs>1117</Paragraphs>
  <Slides>51</Slides>
  <Notes>35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4" baseType="lpstr">
      <vt:lpstr>Arial</vt:lpstr>
      <vt:lpstr>Arial Narrow</vt:lpstr>
      <vt:lpstr>Calibri</vt:lpstr>
      <vt:lpstr>Calibri Bold</vt:lpstr>
      <vt:lpstr>Calibri Bold Italic</vt:lpstr>
      <vt:lpstr>Calibri Light</vt:lpstr>
      <vt:lpstr>Courier New</vt:lpstr>
      <vt:lpstr>Courier New Bold</vt:lpstr>
      <vt:lpstr>Times New Roman</vt:lpstr>
      <vt:lpstr>Wingdings</vt:lpstr>
      <vt:lpstr>Wingdings 2</vt:lpstr>
      <vt:lpstr>Office Theme</vt:lpstr>
      <vt:lpstr>Worksheet</vt:lpstr>
      <vt:lpstr>PowerPoint Presentation</vt:lpstr>
      <vt:lpstr>Today</vt:lpstr>
      <vt:lpstr>x86-64 Linux Memory Layout</vt:lpstr>
      <vt:lpstr>ulimit –s –a to check in Ubuntu</vt:lpstr>
      <vt:lpstr>Memory Allocation Example</vt:lpstr>
      <vt:lpstr>x86-64 Example Addresses</vt:lpstr>
      <vt:lpstr>Runaway Stack Example</vt:lpstr>
      <vt:lpstr>Today</vt:lpstr>
      <vt:lpstr>Recall: Memory Referencing Bug Example</vt:lpstr>
      <vt:lpstr>Memory Referencing Bug Example</vt:lpstr>
      <vt:lpstr>Such problems are a BIG deal</vt:lpstr>
      <vt:lpstr>String Library Code</vt:lpstr>
      <vt:lpstr>Vulnerable Buffer Code </vt:lpstr>
      <vt:lpstr>Buffer Overflow Disassembly</vt:lpstr>
      <vt:lpstr>Buffer Overflow Stack</vt:lpstr>
      <vt:lpstr>Buffer Overflow Stack Example</vt:lpstr>
      <vt:lpstr>Buffer Overflow Stack Example #1</vt:lpstr>
      <vt:lpstr>Buffer Overflow Stack Example #2</vt:lpstr>
      <vt:lpstr>Stack Smashing Attacks</vt:lpstr>
      <vt:lpstr>Crafting Smashing String</vt:lpstr>
      <vt:lpstr>Smashing String Effect</vt:lpstr>
      <vt:lpstr>Demo gcc needs to compiled with –fno-stack-protector </vt:lpstr>
      <vt:lpstr>Code Injection Attacks</vt:lpstr>
      <vt:lpstr>What To Do About Buffer Overflow Attacks</vt:lpstr>
      <vt:lpstr>1. Avoid Overflow Vulnerabilities in Code (!)</vt:lpstr>
      <vt:lpstr>2. System-Level Protections can help</vt:lpstr>
      <vt:lpstr>2. System-Level Protections can help</vt:lpstr>
      <vt:lpstr>3. Stack Canaries can help</vt:lpstr>
      <vt:lpstr>Protected Buffer Disassembly</vt:lpstr>
      <vt:lpstr>Setting Up Canary</vt:lpstr>
      <vt:lpstr>Checking Canary</vt:lpstr>
      <vt:lpstr>Return-Oriented Programming Attacks</vt:lpstr>
      <vt:lpstr>Gadget Example #1</vt:lpstr>
      <vt:lpstr>Gadget Example #2</vt:lpstr>
      <vt:lpstr>ROP Execution</vt:lpstr>
      <vt:lpstr>Today</vt:lpstr>
      <vt:lpstr>Union Allocation</vt:lpstr>
      <vt:lpstr>Using Union to Access Bit Patterns</vt:lpstr>
      <vt:lpstr>Byte Ordering Revisited</vt:lpstr>
      <vt:lpstr>Byte Ordering Example</vt:lpstr>
      <vt:lpstr>Byte Ordering on IA32</vt:lpstr>
      <vt:lpstr>Byte Ordering on Sun</vt:lpstr>
      <vt:lpstr>Byte Ordering on x86-64</vt:lpstr>
      <vt:lpstr>Summary of Compound Types in C</vt:lpstr>
      <vt:lpstr>Summary</vt:lpstr>
      <vt:lpstr>Exploits Based on Buffer Overflows</vt:lpstr>
      <vt:lpstr>Example: the original Internet worm (1988)</vt:lpstr>
      <vt:lpstr>Example 2: IM War</vt:lpstr>
      <vt:lpstr>IM War (cont.)</vt:lpstr>
      <vt:lpstr>PowerPoint Presentation</vt:lpstr>
      <vt:lpstr>Aside: Worms and Viruses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Sandesh Dhawaskar Sathyanarayana</dc:creator>
  <cp:lastModifiedBy>Sandesh Dhawaskar Sathyanarayana</cp:lastModifiedBy>
  <cp:revision>26</cp:revision>
  <dcterms:created xsi:type="dcterms:W3CDTF">2018-05-29T22:02:00Z</dcterms:created>
  <dcterms:modified xsi:type="dcterms:W3CDTF">2019-02-15T18:17:54Z</dcterms:modified>
</cp:coreProperties>
</file>