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333" r:id="rId2"/>
    <p:sldId id="1159" r:id="rId3"/>
    <p:sldId id="1200" r:id="rId4"/>
    <p:sldId id="1201" r:id="rId5"/>
    <p:sldId id="1202" r:id="rId6"/>
    <p:sldId id="1203" r:id="rId7"/>
    <p:sldId id="1204" r:id="rId8"/>
    <p:sldId id="1242" r:id="rId9"/>
    <p:sldId id="1205" r:id="rId10"/>
    <p:sldId id="1206" r:id="rId11"/>
    <p:sldId id="1207" r:id="rId12"/>
    <p:sldId id="1371" r:id="rId13"/>
    <p:sldId id="1168" r:id="rId14"/>
    <p:sldId id="1169" r:id="rId15"/>
    <p:sldId id="1170" r:id="rId16"/>
    <p:sldId id="1196" r:id="rId17"/>
    <p:sldId id="1241" r:id="rId18"/>
    <p:sldId id="1235" r:id="rId19"/>
    <p:sldId id="1178" r:id="rId20"/>
    <p:sldId id="1179" r:id="rId21"/>
    <p:sldId id="1180" r:id="rId22"/>
    <p:sldId id="1245" r:id="rId23"/>
    <p:sldId id="1199" r:id="rId24"/>
    <p:sldId id="1172" r:id="rId25"/>
    <p:sldId id="1173" r:id="rId26"/>
    <p:sldId id="1176" r:id="rId27"/>
    <p:sldId id="1187" r:id="rId28"/>
    <p:sldId id="1181" r:id="rId29"/>
    <p:sldId id="1182" r:id="rId30"/>
    <p:sldId id="1183" r:id="rId31"/>
    <p:sldId id="1184" r:id="rId32"/>
    <p:sldId id="1236" r:id="rId33"/>
    <p:sldId id="1185" r:id="rId34"/>
    <p:sldId id="1186" r:id="rId35"/>
    <p:sldId id="1373" r:id="rId36"/>
    <p:sldId id="1372" r:id="rId37"/>
    <p:sldId id="1208" r:id="rId38"/>
    <p:sldId id="1209" r:id="rId39"/>
    <p:sldId id="1238" r:id="rId40"/>
    <p:sldId id="1246" r:id="rId41"/>
    <p:sldId id="1210" r:id="rId42"/>
    <p:sldId id="1374" r:id="rId43"/>
    <p:sldId id="1375" r:id="rId44"/>
    <p:sldId id="1211" r:id="rId45"/>
    <p:sldId id="1212" r:id="rId46"/>
    <p:sldId id="1244" r:id="rId47"/>
    <p:sldId id="123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015FC-9C21-42A4-98CE-07F0EAC5E635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B1894-FD76-48AF-B6D5-156FCC54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38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53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67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9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22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56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70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</a:t>
            </a:r>
          </a:p>
          <a:p>
            <a:endParaRPr lang="en-US" dirty="0"/>
          </a:p>
          <a:p>
            <a:r>
              <a:rPr lang="en-US" dirty="0"/>
              <a:t>time, foo, main, </a:t>
            </a:r>
            <a:r>
              <a:rPr lang="en-US" dirty="0" err="1"/>
              <a:t>printf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actually make a case for “%d\n”: it’s a global</a:t>
            </a:r>
            <a:r>
              <a:rPr lang="en-US" baseline="0" dirty="0"/>
              <a:t> constant string (in read only section) so it will have a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Try:</a:t>
            </a:r>
          </a:p>
          <a:p>
            <a:endParaRPr lang="en-US"/>
          </a:p>
          <a:p>
            <a:r>
              <a:rPr lang="en-US" err="1"/>
              <a:t>objdump</a:t>
            </a:r>
            <a:r>
              <a:rPr lang="en-US" baseline="0"/>
              <a:t> –t static-</a:t>
            </a:r>
            <a:r>
              <a:rPr lang="en-US" baseline="0" err="1"/>
              <a:t>local.o</a:t>
            </a:r>
            <a:endParaRPr lang="en-US" baseline="0"/>
          </a:p>
          <a:p>
            <a:r>
              <a:rPr lang="en-US" baseline="0" err="1"/>
              <a:t>objdump</a:t>
            </a:r>
            <a:r>
              <a:rPr lang="en-US" baseline="0"/>
              <a:t> –</a:t>
            </a:r>
            <a:r>
              <a:rPr lang="en-US" baseline="0" err="1"/>
              <a:t>rd</a:t>
            </a:r>
            <a:r>
              <a:rPr lang="en-US" baseline="0"/>
              <a:t> static-</a:t>
            </a:r>
            <a:r>
              <a:rPr lang="en-US" baseline="0" err="1"/>
              <a:t>local.o</a:t>
            </a:r>
            <a:endParaRPr lang="en-US" baseline="0"/>
          </a:p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86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34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If you are not aware of these rules, you can run into very nasty,</a:t>
            </a:r>
            <a:r>
              <a:rPr lang="en-US" baseline="0"/>
              <a:t> difficult problems.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00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14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604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Try:</a:t>
            </a:r>
          </a:p>
          <a:p>
            <a:endParaRPr lang="en-US" dirty="0"/>
          </a:p>
          <a:p>
            <a:r>
              <a:rPr lang="en-US" dirty="0" err="1"/>
              <a:t>objdump</a:t>
            </a:r>
            <a:r>
              <a:rPr lang="en-US" baseline="0" dirty="0"/>
              <a:t> –t mismatch-</a:t>
            </a:r>
            <a:r>
              <a:rPr lang="en-US" baseline="0" dirty="0" err="1"/>
              <a:t>main.o</a:t>
            </a:r>
            <a:endParaRPr lang="en-US" baseline="0" dirty="0"/>
          </a:p>
          <a:p>
            <a:r>
              <a:rPr lang="en-US" baseline="0" dirty="0" err="1"/>
              <a:t>objdump</a:t>
            </a:r>
            <a:r>
              <a:rPr lang="en-US" baseline="0" dirty="0"/>
              <a:t> –t mismatch-</a:t>
            </a:r>
            <a:r>
              <a:rPr lang="en-US" baseline="0" dirty="0" err="1"/>
              <a:t>variable.o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35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353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System code including code</a:t>
            </a:r>
            <a:r>
              <a:rPr lang="en-US" baseline="0"/>
              <a:t> that runs before and after main.  Sets up </a:t>
            </a:r>
            <a:r>
              <a:rPr lang="en-US" baseline="0" err="1"/>
              <a:t>argc</a:t>
            </a:r>
            <a:r>
              <a:rPr lang="en-US" baseline="0"/>
              <a:t>/v and takes the return value</a:t>
            </a:r>
          </a:p>
          <a:p>
            <a:endParaRPr lang="en-US" baseline="0"/>
          </a:p>
          <a:p>
            <a:r>
              <a:rPr lang="en-US" baseline="0" err="1"/>
              <a:t>objdump</a:t>
            </a:r>
            <a:r>
              <a:rPr lang="en-US" baseline="0"/>
              <a:t> –t </a:t>
            </a:r>
            <a:r>
              <a:rPr lang="en-US" baseline="0" err="1"/>
              <a:t>prog</a:t>
            </a:r>
            <a:endParaRPr lang="en-US" baseline="0"/>
          </a:p>
          <a:p>
            <a:endParaRPr lang="en-US" baseline="0"/>
          </a:p>
          <a:p>
            <a:r>
              <a:rPr lang="en-US" baseline="0"/>
              <a:t>generates LOTS of stuff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64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What are the </a:t>
            </a:r>
            <a:r>
              <a:rPr lang="en-US" err="1"/>
              <a:t>globals</a:t>
            </a:r>
            <a:r>
              <a:rPr lang="en-US"/>
              <a:t>?  Where are they (address / section)?</a:t>
            </a:r>
            <a:r>
              <a:rPr lang="en-US" baseline="0"/>
              <a:t>  … Then click.</a:t>
            </a:r>
          </a:p>
          <a:p>
            <a:endParaRPr lang="en-US" baseline="0"/>
          </a:p>
          <a:p>
            <a:r>
              <a:rPr lang="en-US" baseline="0"/>
              <a:t>PC32, PC relative to next RIP – 0x4 for the offset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17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979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…</a:t>
            </a:r>
          </a:p>
          <a:p>
            <a:r>
              <a:rPr lang="en-US"/>
              <a:t>Large heap in the high addresses (</a:t>
            </a:r>
            <a:r>
              <a:rPr lang="en-US" err="1"/>
              <a:t>mmap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8845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531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950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61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The convention</a:t>
            </a:r>
            <a:r>
              <a:rPr lang="en-US" baseline="0"/>
              <a:t> is that libraries are always prefixed with “lib”</a:t>
            </a:r>
          </a:p>
          <a:p>
            <a:r>
              <a:rPr lang="en-US"/>
              <a:t> $(CC) $(CFLAGS) -o </a:t>
            </a:r>
            <a:r>
              <a:rPr lang="en-US" err="1"/>
              <a:t>csim</a:t>
            </a:r>
            <a:r>
              <a:rPr lang="en-US"/>
              <a:t> </a:t>
            </a:r>
            <a:r>
              <a:rPr lang="en-US" err="1"/>
              <a:t>csim.c</a:t>
            </a:r>
            <a:r>
              <a:rPr lang="en-US"/>
              <a:t> </a:t>
            </a:r>
            <a:r>
              <a:rPr lang="en-US" err="1"/>
              <a:t>cachelab.c</a:t>
            </a:r>
            <a:r>
              <a:rPr lang="en-US"/>
              <a:t> -lm</a:t>
            </a:r>
          </a:p>
        </p:txBody>
      </p:sp>
    </p:spTree>
    <p:extLst>
      <p:ext uri="{BB962C8B-B14F-4D97-AF65-F5344CB8AC3E}">
        <p14:creationId xmlns:p14="http://schemas.microsoft.com/office/powerpoint/2010/main" val="2595759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02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Try</a:t>
            </a:r>
            <a:r>
              <a:rPr lang="en-US" baseline="0"/>
              <a:t>:</a:t>
            </a:r>
          </a:p>
          <a:p>
            <a:endParaRPr lang="en-US" baseline="0"/>
          </a:p>
          <a:p>
            <a:r>
              <a:rPr lang="en-US" baseline="0" err="1"/>
              <a:t>objdump</a:t>
            </a:r>
            <a:r>
              <a:rPr lang="en-US" baseline="0"/>
              <a:t> –t main2.o</a:t>
            </a:r>
          </a:p>
          <a:p>
            <a:r>
              <a:rPr lang="en-US" baseline="0" err="1"/>
              <a:t>objdump</a:t>
            </a:r>
            <a:r>
              <a:rPr lang="en-US" baseline="0"/>
              <a:t> –</a:t>
            </a:r>
            <a:r>
              <a:rPr lang="en-US" baseline="0" err="1"/>
              <a:t>rd</a:t>
            </a:r>
            <a:r>
              <a:rPr lang="en-US" baseline="0"/>
              <a:t> main2.o</a:t>
            </a:r>
          </a:p>
          <a:p>
            <a:r>
              <a:rPr lang="en-US" baseline="0" err="1"/>
              <a:t>objdump</a:t>
            </a:r>
            <a:r>
              <a:rPr lang="en-US" baseline="0"/>
              <a:t> –t </a:t>
            </a:r>
            <a:r>
              <a:rPr lang="en-US" baseline="0" err="1"/>
              <a:t>libvector.a</a:t>
            </a:r>
            <a:endParaRPr lang="en-US" baseline="0"/>
          </a:p>
          <a:p>
            <a:r>
              <a:rPr lang="en-US" baseline="0" err="1"/>
              <a:t>objdump</a:t>
            </a:r>
            <a:r>
              <a:rPr lang="en-US" baseline="0"/>
              <a:t> –</a:t>
            </a:r>
            <a:r>
              <a:rPr lang="en-US" baseline="0" err="1"/>
              <a:t>rd</a:t>
            </a:r>
            <a:r>
              <a:rPr lang="en-US" baseline="0"/>
              <a:t> </a:t>
            </a:r>
            <a:r>
              <a:rPr lang="en-US" baseline="0" err="1"/>
              <a:t>libvector.a</a:t>
            </a:r>
            <a:endParaRPr lang="en-US" baseline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087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451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672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612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54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Partially linked still has relocatable entries</a:t>
            </a:r>
          </a:p>
          <a:p>
            <a:r>
              <a:rPr lang="en-US"/>
              <a:t>Loader</a:t>
            </a:r>
            <a:r>
              <a:rPr lang="en-US" baseline="0"/>
              <a:t> (i.e., the </a:t>
            </a:r>
            <a:r>
              <a:rPr lang="en-US" baseline="0" err="1"/>
              <a:t>execve</a:t>
            </a:r>
            <a:r>
              <a:rPr lang="en-US" baseline="0"/>
              <a:t> </a:t>
            </a:r>
            <a:r>
              <a:rPr lang="en-US" baseline="0" err="1"/>
              <a:t>syscall</a:t>
            </a:r>
            <a:r>
              <a:rPr lang="en-US" baseline="0"/>
              <a:t>, which we will cover later)</a:t>
            </a:r>
          </a:p>
          <a:p>
            <a:endParaRPr lang="en-US" baseline="0"/>
          </a:p>
          <a:p>
            <a:r>
              <a:rPr lang="en-US" baseline="0"/>
              <a:t>Try:</a:t>
            </a:r>
          </a:p>
          <a:p>
            <a:r>
              <a:rPr lang="en-US" baseline="0" err="1"/>
              <a:t>ldd</a:t>
            </a:r>
            <a:r>
              <a:rPr lang="en-US" baseline="0"/>
              <a:t> prog2l</a:t>
            </a:r>
          </a:p>
          <a:p>
            <a:r>
              <a:rPr lang="en-US" baseline="0" err="1"/>
              <a:t>objdump</a:t>
            </a:r>
            <a:r>
              <a:rPr lang="en-US" baseline="0"/>
              <a:t> –t </a:t>
            </a:r>
            <a:r>
              <a:rPr lang="en-US" baseline="0" err="1"/>
              <a:t>libvector.so</a:t>
            </a:r>
            <a:endParaRPr lang="en-US" baseline="0"/>
          </a:p>
          <a:p>
            <a:r>
              <a:rPr lang="en-US" baseline="0" err="1"/>
              <a:t>objdump</a:t>
            </a:r>
            <a:r>
              <a:rPr lang="en-US" baseline="0"/>
              <a:t> –</a:t>
            </a:r>
            <a:r>
              <a:rPr lang="en-US" baseline="0" err="1"/>
              <a:t>rd</a:t>
            </a:r>
            <a:r>
              <a:rPr lang="en-US" baseline="0"/>
              <a:t> </a:t>
            </a:r>
            <a:r>
              <a:rPr lang="en-US" baseline="0" err="1"/>
              <a:t>libvector.so</a:t>
            </a:r>
            <a:endParaRPr lang="en-US" baseline="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370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…</a:t>
            </a:r>
          </a:p>
          <a:p>
            <a:r>
              <a:rPr lang="en-US"/>
              <a:t>RTLD_LAZY – don’t resolve references until requested</a:t>
            </a:r>
          </a:p>
        </p:txBody>
      </p:sp>
    </p:spTree>
    <p:extLst>
      <p:ext uri="{BB962C8B-B14F-4D97-AF65-F5344CB8AC3E}">
        <p14:creationId xmlns:p14="http://schemas.microsoft.com/office/powerpoint/2010/main" val="33382268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240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Linker</a:t>
            </a:r>
            <a:r>
              <a:rPr lang="en-US" baseline="0" dirty="0"/>
              <a:t> has no information about vector library</a:t>
            </a:r>
            <a:endParaRPr lang="en-US" dirty="0"/>
          </a:p>
          <a:p>
            <a:endParaRPr lang="en-US" baseline="0" dirty="0"/>
          </a:p>
          <a:p>
            <a:r>
              <a:rPr lang="en-US" baseline="0" dirty="0"/>
              <a:t>Try:</a:t>
            </a:r>
          </a:p>
          <a:p>
            <a:r>
              <a:rPr lang="en-US" baseline="0" dirty="0" err="1"/>
              <a:t>ldd</a:t>
            </a:r>
            <a:r>
              <a:rPr lang="en-US" baseline="0" dirty="0"/>
              <a:t> prog2r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11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75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96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43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Try:</a:t>
            </a:r>
          </a:p>
          <a:p>
            <a:endParaRPr lang="en-US"/>
          </a:p>
          <a:p>
            <a:r>
              <a:rPr lang="en-US" err="1"/>
              <a:t>objdump</a:t>
            </a:r>
            <a:r>
              <a:rPr lang="en-US" baseline="0"/>
              <a:t> –t </a:t>
            </a:r>
            <a:r>
              <a:rPr lang="en-US" baseline="0" err="1"/>
              <a:t>main.o</a:t>
            </a:r>
            <a:endParaRPr lang="en-US" baseline="0"/>
          </a:p>
          <a:p>
            <a:r>
              <a:rPr lang="en-US" baseline="0" err="1"/>
              <a:t>objdump</a:t>
            </a:r>
            <a:r>
              <a:rPr lang="en-US" baseline="0"/>
              <a:t> –t </a:t>
            </a:r>
            <a:r>
              <a:rPr lang="en-US" baseline="0" err="1"/>
              <a:t>sum.o</a:t>
            </a:r>
            <a:endParaRPr lang="en-US" baseline="0"/>
          </a:p>
          <a:p>
            <a:endParaRPr lang="en-US" baseline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27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77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8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E764-7D7C-4EFA-B9CB-60938AC68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E999D-C9BF-4595-89E1-81017B35F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C5BBE-7E27-4C7E-9125-280E9F92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0D1B-C4BB-4588-A8FA-436D56343F6F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7ECAB-D0F4-460C-978B-4FBE90A1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65651-F51C-4E49-898A-5F77F209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8BD5-48FF-4E1E-86A5-CBD38B44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4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30E0-3D20-480E-B97C-E622443D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CA30C-EC1E-471E-8CD4-D04CA6662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028F2-6F64-4FBD-8225-07110ABD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0D1B-C4BB-4588-A8FA-436D56343F6F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93D52-870B-4299-BE7F-573A2E629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8B958-08A3-45C3-88F3-C0BF36F0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8BD5-48FF-4E1E-86A5-CBD38B44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6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950FA-EF64-4BA3-92AF-151E64965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6914C-6BC4-4363-9FD5-FFD88FB03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157B7-BF2E-4C58-A2DB-475A6C42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0D1B-C4BB-4588-A8FA-436D56343F6F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667BF-C525-455E-BCFD-B1193F70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9DA0D-3B00-4D47-9234-2F62D8B4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8BD5-48FF-4E1E-86A5-CBD38B44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4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3084-C5B3-4C59-91CE-2DB40A21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4C04C-BC15-4DCA-9FEA-21C6C14B2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A46ED-B376-407E-9634-A87FE675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0D1B-C4BB-4588-A8FA-436D56343F6F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E24CD-0C9E-4EE4-9F47-76B9BBE5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A4AFF-2A23-42D8-B166-2BBF9B8C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8BD5-48FF-4E1E-86A5-CBD38B44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4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18A9-55B3-4933-83C9-D7CFD3857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9EF8F-9EF0-416D-8B23-346698C8E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151A3-1D93-48DA-B002-BCA48E57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0D1B-C4BB-4588-A8FA-436D56343F6F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7A6C2-F39D-4A1E-B5BE-82C15688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2CC76-1A2F-4886-87C1-4E0C8153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8BD5-48FF-4E1E-86A5-CBD38B44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4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B1C6-2EB7-4EC0-AED4-C956892D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0E786-848E-4B60-93A9-DE674AB93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3EE3E-30AD-4211-96F2-BA124DEE7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13421-FC01-47E8-84A5-A111B40C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0D1B-C4BB-4588-A8FA-436D56343F6F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EEA6B-1B41-4671-9B68-1D8E0897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4DD83-2E21-411C-A0E5-54A013FD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8BD5-48FF-4E1E-86A5-CBD38B44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5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26B8-78A4-484D-A20D-E9E53C868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6989-E4C7-45C1-9DA7-AB136A031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7E28B-D75E-4FB5-9EDE-2F3718A32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B0F25-17CF-4B86-BA40-EF1FD6FA5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E4EA69-0573-46C5-9961-272F21209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BD3210-CAA7-4833-AFA8-9DD21F25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0D1B-C4BB-4588-A8FA-436D56343F6F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48209-D246-4D9C-9828-718B2833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DF467-17B3-456C-81DB-EC62CFCA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8BD5-48FF-4E1E-86A5-CBD38B44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0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2887-BA75-4EFA-81B0-1E4A40B8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29949-E447-4A49-941F-246AAAD0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0D1B-C4BB-4588-A8FA-436D56343F6F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70E31-38DE-4302-82BE-A8B0957F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B93D3-4DF7-46A3-99FA-A3DA5C12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8BD5-48FF-4E1E-86A5-CBD38B44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C930A-2962-465F-BC65-DDB1132F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0D1B-C4BB-4588-A8FA-436D56343F6F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49D40-407A-46B9-8BAB-7B28E74B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0280-0B3C-478A-9CE6-3E878DC6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8BD5-48FF-4E1E-86A5-CBD38B44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4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0F16-3327-48F9-8A15-A5F0DF2C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CA5A1-7B0C-4C6D-9DC3-B29CDF3CF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E3103-8A5F-4F37-A559-63B2C61C4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DC5DB-5B75-47AD-AB9D-FAE0C85A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0D1B-C4BB-4588-A8FA-436D56343F6F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24A37-62F5-4685-B00C-30DFC714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0F630-47DE-469C-9103-63B4DBE1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8BD5-48FF-4E1E-86A5-CBD38B44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5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2CD1D-B82A-4798-9EE3-5C2024078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1896E-15EF-4B8C-9F57-567CCFF58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0C0CC-A191-4BB0-9E9E-1DA5F596D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D6859-3B45-448F-A944-ABAA283A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0D1B-C4BB-4588-A8FA-436D56343F6F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4F242-4DD1-4B4C-A7A4-B3F5F2F99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27E6-5953-4E36-BCDA-6BED0179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8BD5-48FF-4E1E-86A5-CBD38B44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FE7DD-95A5-4A00-AA05-59A5827A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7C0F9-5D2F-4067-97BF-DA08A5DD9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53911-647E-4AA5-B929-DED9100FE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F0D1B-C4BB-4588-A8FA-436D56343F6F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8F191-7955-4640-AE15-05D7DDF77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8F769-91A0-45F0-B482-494C41CDB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E8BD5-48FF-4E1E-86A5-CBD38B44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8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dh0344@Colorado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.googleblog.com/2016/02/cve-2015-7547-glibc-getaddrinfo-stack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209800" y="103505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/>
              <a:t>Linking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CSCI 2400: Introduction to Computer Systems</a:t>
            </a:r>
            <a:br>
              <a:rPr lang="en-US" sz="3600" kern="0" dirty="0">
                <a:latin typeface="Calibri" pitchFamily="34" charset="0"/>
                <a:ea typeface="+mj-ea"/>
                <a:cs typeface="+mj-cs"/>
              </a:rPr>
            </a:br>
            <a:endParaRPr lang="en-US" sz="2000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2209800" y="3334302"/>
            <a:ext cx="76787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b="1" kern="0" dirty="0">
                <a:latin typeface="Calibri" pitchFamily="34" charset="0"/>
              </a:rPr>
              <a:t>Instructor: SANDESH DHAWASKAR SATHYANARAYANA</a:t>
            </a:r>
            <a:r>
              <a:rPr lang="en-US" sz="2000" kern="0" dirty="0">
                <a:latin typeface="Calibri" pitchFamily="34" charset="0"/>
              </a:rPr>
              <a:t>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Email ID: </a:t>
            </a:r>
            <a:r>
              <a:rPr lang="en-US" sz="2000" kern="0" dirty="0">
                <a:latin typeface="Calibri" pitchFamily="34" charset="0"/>
                <a:hlinkClick r:id="rId2"/>
              </a:rPr>
              <a:t>sadh0344@Colorado.edu</a:t>
            </a: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Slides are adopted from CMU text book slides</a:t>
            </a:r>
          </a:p>
        </p:txBody>
      </p:sp>
    </p:spTree>
    <p:extLst>
      <p:ext uri="{BB962C8B-B14F-4D97-AF65-F5344CB8AC3E}">
        <p14:creationId xmlns:p14="http://schemas.microsoft.com/office/powerpoint/2010/main" val="115222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Kinds of Object Files (Modules)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Relocatable object file (</a:t>
            </a:r>
            <a:r>
              <a:rPr lang="en-US">
                <a:latin typeface="Courier New"/>
                <a:cs typeface="Courier New"/>
              </a:rPr>
              <a:t>.o</a:t>
            </a:r>
            <a:r>
              <a:rPr lang="en-US"/>
              <a:t> file)</a:t>
            </a:r>
          </a:p>
          <a:p>
            <a:pPr lvl="1"/>
            <a:r>
              <a:rPr lang="en-US"/>
              <a:t>Contains code and data in a form that can be combined with other relocatable object files to form executable object file.</a:t>
            </a:r>
          </a:p>
          <a:p>
            <a:pPr lvl="2"/>
            <a:r>
              <a:rPr lang="en-US"/>
              <a:t>Each </a:t>
            </a:r>
            <a:r>
              <a:rPr lang="en-US">
                <a:latin typeface="Courier New"/>
                <a:cs typeface="Courier New"/>
              </a:rPr>
              <a:t>.</a:t>
            </a:r>
            <a:r>
              <a:rPr lang="en-US" err="1">
                <a:latin typeface="Courier New"/>
                <a:cs typeface="Courier New"/>
              </a:rPr>
              <a:t>o</a:t>
            </a:r>
            <a:r>
              <a:rPr lang="en-US"/>
              <a:t> file is produced from exactly one source (</a:t>
            </a:r>
            <a:r>
              <a:rPr lang="en-US">
                <a:latin typeface="Courier New"/>
                <a:cs typeface="Courier New"/>
              </a:rPr>
              <a:t>.</a:t>
            </a:r>
            <a:r>
              <a:rPr lang="en-US" err="1">
                <a:latin typeface="Courier New"/>
                <a:cs typeface="Courier New"/>
              </a:rPr>
              <a:t>c</a:t>
            </a:r>
            <a:r>
              <a:rPr lang="en-US"/>
              <a:t>) file</a:t>
            </a:r>
          </a:p>
          <a:p>
            <a:endParaRPr lang="en-US"/>
          </a:p>
          <a:p>
            <a:r>
              <a:rPr lang="en-US"/>
              <a:t>Executable object file (</a:t>
            </a:r>
            <a:r>
              <a:rPr lang="en-US" err="1">
                <a:latin typeface="Courier New"/>
                <a:cs typeface="Courier New"/>
              </a:rPr>
              <a:t>a.out</a:t>
            </a:r>
            <a:r>
              <a:rPr lang="en-US"/>
              <a:t> file)</a:t>
            </a:r>
          </a:p>
          <a:p>
            <a:pPr lvl="1"/>
            <a:r>
              <a:rPr lang="en-US"/>
              <a:t>Contains code and data in a form that can be copied directly into memory and then executed.</a:t>
            </a:r>
          </a:p>
          <a:p>
            <a:endParaRPr lang="en-US"/>
          </a:p>
          <a:p>
            <a:r>
              <a:rPr lang="en-US"/>
              <a:t>Shared object file (</a:t>
            </a:r>
            <a:r>
              <a:rPr lang="en-US">
                <a:latin typeface="Courier New"/>
                <a:cs typeface="Courier New"/>
              </a:rPr>
              <a:t>.so </a:t>
            </a:r>
            <a:r>
              <a:rPr lang="en-US"/>
              <a:t>file)</a:t>
            </a:r>
          </a:p>
          <a:p>
            <a:pPr lvl="1"/>
            <a:r>
              <a:rPr lang="en-US"/>
              <a:t>Special type of relocatable object file that can be loaded into memory and linked dynamically, at either load time or run-time.</a:t>
            </a:r>
          </a:p>
          <a:p>
            <a:pPr lvl="1"/>
            <a:r>
              <a:rPr lang="en-US"/>
              <a:t>Called </a:t>
            </a:r>
            <a:r>
              <a:rPr lang="en-US" i="1"/>
              <a:t>Dynamic Link Libraries</a:t>
            </a:r>
            <a:r>
              <a:rPr lang="en-US"/>
              <a:t> (DLLs) by Windows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156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Executable and Linkable Format (ELF)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Standard binary format for object files</a:t>
            </a:r>
          </a:p>
          <a:p>
            <a:endParaRPr lang="en-US"/>
          </a:p>
          <a:p>
            <a:r>
              <a:rPr lang="en-US"/>
              <a:t>One unified format for </a:t>
            </a:r>
          </a:p>
          <a:p>
            <a:pPr lvl="1"/>
            <a:r>
              <a:rPr lang="en-US"/>
              <a:t>Relocatable object files (</a:t>
            </a:r>
            <a:r>
              <a:rPr lang="en-US">
                <a:latin typeface="Courier New"/>
                <a:cs typeface="Courier New"/>
              </a:rPr>
              <a:t>.o</a:t>
            </a:r>
            <a:r>
              <a:rPr lang="en-US"/>
              <a:t>), </a:t>
            </a:r>
          </a:p>
          <a:p>
            <a:pPr lvl="1"/>
            <a:r>
              <a:rPr lang="en-US"/>
              <a:t>Executable object files </a:t>
            </a:r>
            <a:r>
              <a:rPr lang="en-US">
                <a:latin typeface="Courier New"/>
                <a:cs typeface="Courier New"/>
              </a:rPr>
              <a:t>(</a:t>
            </a:r>
            <a:r>
              <a:rPr lang="en-US" err="1">
                <a:latin typeface="Courier New"/>
                <a:cs typeface="Courier New"/>
              </a:rPr>
              <a:t>a.out</a:t>
            </a:r>
            <a:r>
              <a:rPr lang="en-US"/>
              <a:t>)</a:t>
            </a:r>
          </a:p>
          <a:p>
            <a:pPr lvl="1"/>
            <a:r>
              <a:rPr lang="en-US"/>
              <a:t>Shared object files (</a:t>
            </a:r>
            <a:r>
              <a:rPr lang="en-US">
                <a:latin typeface="Courier New"/>
                <a:cs typeface="Courier New"/>
              </a:rPr>
              <a:t>.so</a:t>
            </a:r>
            <a:r>
              <a:rPr lang="en-US"/>
              <a:t>)</a:t>
            </a:r>
          </a:p>
          <a:p>
            <a:pPr lvl="1"/>
            <a:endParaRPr lang="en-US"/>
          </a:p>
          <a:p>
            <a:r>
              <a:rPr lang="en-US"/>
              <a:t>Generic name: ELF binaries</a:t>
            </a:r>
          </a:p>
        </p:txBody>
      </p:sp>
    </p:spTree>
    <p:extLst>
      <p:ext uri="{BB962C8B-B14F-4D97-AF65-F5344CB8AC3E}">
        <p14:creationId xmlns:p14="http://schemas.microsoft.com/office/powerpoint/2010/main" val="1400847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3CAC-CCE9-4FCD-ADE7-30EF017A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file filename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4D777F-FA67-4E0C-909B-813B5E884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788" y="1825625"/>
            <a:ext cx="71244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05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96533" y="2286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ELF Object File Format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76401" y="862013"/>
            <a:ext cx="5576887" cy="5381625"/>
          </a:xfrm>
          <a:ln/>
        </p:spPr>
        <p:txBody>
          <a:bodyPr>
            <a:normAutofit lnSpcReduction="10000"/>
          </a:bodyPr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Elf header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Word size, byte ordering, file type (.o, exec, .so), machine type, etc.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Segment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Page size, virtual addresses memory segments (sections), segment sizes.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.text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Code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rodata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/>
              <a:t>section</a:t>
            </a:r>
          </a:p>
          <a:p>
            <a:pPr lvl="1"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Read only data: jump tables, string constants, ...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.data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Initialized global variables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bss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Uninitialized global variables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“Block Started by Symbol”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solidFill>
                  <a:srgbClr val="C00000"/>
                </a:solidFill>
              </a:rPr>
              <a:t>“Better Save Space”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Has section header but occupies no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7391400" y="16002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7391400" y="19812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7391400" y="2590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7391400" y="2971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7391400" y="3733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7391400" y="4114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7391400" y="4495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7391400" y="4876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7391400" y="5257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7391400" y="56388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10363200" y="14478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391400" y="3352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  <p:extLst>
      <p:ext uri="{BB962C8B-B14F-4D97-AF65-F5344CB8AC3E}">
        <p14:creationId xmlns:p14="http://schemas.microsoft.com/office/powerpoint/2010/main" val="4177499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38576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ELF Object File Format (cont.)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20876" y="1309688"/>
            <a:ext cx="5272087" cy="5472112"/>
          </a:xfrm>
          <a:ln/>
        </p:spPr>
        <p:txBody>
          <a:bodyPr/>
          <a:lstStyle/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>
                <a:latin typeface="Courier New" pitchFamily="49" charset="0"/>
              </a:rPr>
              <a:t>.</a:t>
            </a:r>
            <a:r>
              <a:rPr lang="en-GB" sz="2000" err="1">
                <a:latin typeface="Courier New" pitchFamily="49" charset="0"/>
              </a:rPr>
              <a:t>symtab</a:t>
            </a:r>
            <a:r>
              <a:rPr lang="en-GB" sz="200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Symbol 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Procedure and static variable names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Section names and locations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>
                <a:latin typeface="Courier New" pitchFamily="49" charset="0"/>
              </a:rPr>
              <a:t>.</a:t>
            </a:r>
            <a:r>
              <a:rPr lang="en-GB" sz="2000" err="1">
                <a:latin typeface="Courier New" pitchFamily="49" charset="0"/>
              </a:rPr>
              <a:t>rel.text</a:t>
            </a:r>
            <a:r>
              <a:rPr lang="en-GB" sz="200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Relocation info for </a:t>
            </a:r>
            <a:r>
              <a:rPr lang="en-GB" sz="1800" b="1">
                <a:latin typeface="Courier New" pitchFamily="49" charset="0"/>
              </a:rPr>
              <a:t>.text</a:t>
            </a:r>
            <a:r>
              <a:rPr lang="en-GB" sz="1800" b="1"/>
              <a:t> </a:t>
            </a:r>
            <a:r>
              <a:rPr lang="en-GB" sz="180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Addresses of instructions that will need to be modified in the executable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Instructions for modifying.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>
                <a:latin typeface="Courier New" pitchFamily="49" charset="0"/>
              </a:rPr>
              <a:t>.</a:t>
            </a:r>
            <a:r>
              <a:rPr lang="en-GB" sz="2000" err="1">
                <a:latin typeface="Courier New" pitchFamily="49" charset="0"/>
              </a:rPr>
              <a:t>rel.data</a:t>
            </a:r>
            <a:r>
              <a:rPr lang="en-GB" sz="200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Relocation info for </a:t>
            </a:r>
            <a:r>
              <a:rPr lang="en-GB" sz="1800" b="1">
                <a:latin typeface="Courier New" pitchFamily="49" charset="0"/>
              </a:rPr>
              <a:t>.data</a:t>
            </a:r>
            <a:r>
              <a:rPr lang="en-GB" sz="1800" b="1"/>
              <a:t> </a:t>
            </a:r>
            <a:r>
              <a:rPr lang="en-GB" sz="180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Addresses of pointer data that will need to be modified in the merged executable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>
                <a:latin typeface="Courier New" pitchFamily="49" charset="0"/>
              </a:rPr>
              <a:t>.debug</a:t>
            </a:r>
            <a:r>
              <a:rPr lang="en-GB" sz="200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Info for symbolic debugging (</a:t>
            </a:r>
            <a:r>
              <a:rPr lang="en-GB" sz="1800" b="1" err="1">
                <a:latin typeface="Courier New" pitchFamily="49" charset="0"/>
              </a:rPr>
              <a:t>gcc</a:t>
            </a:r>
            <a:r>
              <a:rPr lang="en-GB" sz="1800" b="1">
                <a:latin typeface="Courier New" pitchFamily="49" charset="0"/>
              </a:rPr>
              <a:t> -g</a:t>
            </a:r>
            <a:r>
              <a:rPr lang="en-GB" sz="1800"/>
              <a:t>)</a:t>
            </a:r>
          </a:p>
          <a:p>
            <a:pPr>
              <a:lnSpc>
                <a:spcPct val="88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/>
              <a:t>Section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Offsets and sizes of each section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7391400" y="16002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7391400" y="19812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7391400" y="2590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7391400" y="2971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7391400" y="3733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7391400" y="4114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7391400" y="4495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7391400" y="4876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7391400" y="5257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7391400" y="56388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10363200" y="14478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7391400" y="3352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  <p:extLst>
      <p:ext uri="{BB962C8B-B14F-4D97-AF65-F5344CB8AC3E}">
        <p14:creationId xmlns:p14="http://schemas.microsoft.com/office/powerpoint/2010/main" val="25480725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45747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Symbols	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66914" y="1449388"/>
            <a:ext cx="8548687" cy="4570412"/>
          </a:xfrm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Global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Symbols defined by module </a:t>
            </a:r>
            <a:r>
              <a:rPr lang="en-GB" i="1"/>
              <a:t>m</a:t>
            </a:r>
            <a:r>
              <a:rPr lang="en-GB"/>
              <a:t> that can be referenced by other modules.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E.g.: non-</a:t>
            </a:r>
            <a:r>
              <a:rPr lang="en-GB" b="1">
                <a:latin typeface="Courier New" pitchFamily="49" charset="0"/>
              </a:rPr>
              <a:t>static</a:t>
            </a:r>
            <a:r>
              <a:rPr lang="en-GB"/>
              <a:t> C functions and non-</a:t>
            </a:r>
            <a:r>
              <a:rPr lang="en-GB" b="1">
                <a:latin typeface="Courier New" pitchFamily="49" charset="0"/>
              </a:rPr>
              <a:t>static</a:t>
            </a:r>
            <a:r>
              <a:rPr lang="en-GB"/>
              <a:t> global variables.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External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Global symbols that are referenced by module </a:t>
            </a:r>
            <a:r>
              <a:rPr lang="en-GB" i="1"/>
              <a:t>m</a:t>
            </a:r>
            <a:r>
              <a:rPr lang="en-GB"/>
              <a:t> but defined by some other module.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Local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Symbols that are defined and referenced exclusively by module </a:t>
            </a:r>
            <a:r>
              <a:rPr lang="en-GB" i="1"/>
              <a:t>m</a:t>
            </a:r>
            <a:r>
              <a:rPr lang="en-GB"/>
              <a:t>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E.g.: C functions and global variables defined with the </a:t>
            </a:r>
            <a:r>
              <a:rPr lang="en-GB" b="1">
                <a:latin typeface="Courier New" pitchFamily="49" charset="0"/>
              </a:rPr>
              <a:t>static</a:t>
            </a:r>
            <a:r>
              <a:rPr lang="en-GB">
                <a:latin typeface="Courier New" pitchFamily="49" charset="0"/>
              </a:rPr>
              <a:t> </a:t>
            </a:r>
            <a:r>
              <a:rPr lang="en-GB"/>
              <a:t>attribute.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>
                <a:solidFill>
                  <a:srgbClr val="C00000"/>
                </a:solidFill>
              </a:rPr>
              <a:t>Local linker symbols are </a:t>
            </a:r>
            <a:r>
              <a:rPr lang="en-GB" b="1" i="1">
                <a:solidFill>
                  <a:srgbClr val="C00000"/>
                </a:solidFill>
              </a:rPr>
              <a:t>not</a:t>
            </a:r>
            <a:r>
              <a:rPr lang="en-GB" b="1">
                <a:solidFill>
                  <a:srgbClr val="C00000"/>
                </a:solidFill>
              </a:rPr>
              <a:t> local program variables</a:t>
            </a:r>
          </a:p>
        </p:txBody>
      </p:sp>
    </p:spTree>
    <p:extLst>
      <p:ext uri="{BB962C8B-B14F-4D97-AF65-F5344CB8AC3E}">
        <p14:creationId xmlns:p14="http://schemas.microsoft.com/office/powerpoint/2010/main" val="745799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28813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Step 1: Symbol Resolution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642002" y="2702650"/>
            <a:ext cx="4369846" cy="258750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hu-HU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hu-HU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>
                <a:solidFill>
                  <a:srgbClr val="C1651C"/>
                </a:solidFill>
                <a:latin typeface="Courier New"/>
                <a:cs typeface="Courier New"/>
              </a:rPr>
              <a:t>array</a:t>
            </a:r>
            <a:r>
              <a:rPr lang="hu-HU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endParaRPr lang="hu-HU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argc,char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>
                <a:solidFill>
                  <a:srgbClr val="C1651C"/>
                </a:solidFill>
                <a:latin typeface="Courier New"/>
                <a:cs typeface="Courier New"/>
              </a:rPr>
              <a:t>val</a:t>
            </a:r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, 2);</a:t>
            </a:r>
          </a:p>
          <a:p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 val;</a:t>
            </a:r>
          </a:p>
          <a:p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706094" y="4931144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6011849" y="2704237"/>
            <a:ext cx="4253301" cy="2587504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fr-FR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>
                <a:solidFill>
                  <a:srgbClr val="000000"/>
                </a:solidFill>
                <a:latin typeface="Courier New"/>
                <a:cs typeface="Courier New"/>
              </a:rPr>
              <a:t>        s += a[i];</a:t>
            </a:r>
          </a:p>
          <a:p>
            <a:r>
              <a:rPr lang="da-DK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>
                <a:solidFill>
                  <a:srgbClr val="000000"/>
                </a:solidFill>
                <a:latin typeface="Courier New"/>
                <a:cs typeface="Courier New"/>
              </a:rPr>
              <a:t> s;</a:t>
            </a:r>
          </a:p>
          <a:p>
            <a:r>
              <a:rPr lang="is-IS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9282029" y="4913085"/>
            <a:ext cx="871049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540017" y="1217472"/>
            <a:ext cx="1560576" cy="3217056"/>
            <a:chOff x="1523473" y="689057"/>
            <a:chExt cx="2347653" cy="3217056"/>
          </a:xfrm>
        </p:grpSpPr>
        <p:sp>
          <p:nvSpPr>
            <p:cNvPr id="7" name="TextBox 6"/>
            <p:cNvSpPr txBox="1"/>
            <p:nvPr/>
          </p:nvSpPr>
          <p:spPr>
            <a:xfrm>
              <a:off x="1843265" y="689057"/>
              <a:ext cx="20278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990000"/>
                  </a:solidFill>
                  <a:latin typeface="Calibri" pitchFamily="34" charset="0"/>
                </a:rPr>
                <a:t>Referencing </a:t>
              </a:r>
            </a:p>
            <a:p>
              <a:r>
                <a:rPr lang="en-US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12" name="Straight Arrow Connector 11"/>
            <p:cNvCxnSpPr>
              <a:stCxn id="7" idx="2"/>
            </p:cNvCxnSpPr>
            <p:nvPr/>
          </p:nvCxnSpPr>
          <p:spPr bwMode="auto">
            <a:xfrm flipH="1">
              <a:off x="1523473" y="1335388"/>
              <a:ext cx="1333722" cy="2570725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1641127" y="4120569"/>
            <a:ext cx="1022589" cy="1936469"/>
            <a:chOff x="117126" y="3397531"/>
            <a:chExt cx="1022589" cy="1936469"/>
          </a:xfrm>
        </p:grpSpPr>
        <p:sp>
          <p:nvSpPr>
            <p:cNvPr id="14" name="TextBox 13"/>
            <p:cNvSpPr txBox="1"/>
            <p:nvPr/>
          </p:nvSpPr>
          <p:spPr>
            <a:xfrm>
              <a:off x="117126" y="4687669"/>
              <a:ext cx="10225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latin typeface="Calibri" pitchFamily="34" charset="0"/>
                </a:rPr>
                <a:t>Defining </a:t>
              </a:r>
            </a:p>
            <a:p>
              <a:pPr algn="ctr"/>
              <a:r>
                <a:rPr lang="en-US">
                  <a:solidFill>
                    <a:srgbClr val="990000"/>
                  </a:solidFill>
                  <a:latin typeface="Calibri" pitchFamily="34" charset="0"/>
                </a:rPr>
                <a:t>a global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 bwMode="auto">
            <a:xfrm flipV="1">
              <a:off x="628421" y="3397531"/>
              <a:ext cx="395906" cy="1290138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6" name="Group 55"/>
          <p:cNvGrpSpPr/>
          <p:nvPr/>
        </p:nvGrpSpPr>
        <p:grpSpPr>
          <a:xfrm>
            <a:off x="2539421" y="4648203"/>
            <a:ext cx="1622559" cy="2030675"/>
            <a:chOff x="1015420" y="3886203"/>
            <a:chExt cx="1622559" cy="2069873"/>
          </a:xfrm>
        </p:grpSpPr>
        <p:sp>
          <p:nvSpPr>
            <p:cNvPr id="28" name="TextBox 27"/>
            <p:cNvSpPr txBox="1"/>
            <p:nvPr/>
          </p:nvSpPr>
          <p:spPr>
            <a:xfrm>
              <a:off x="1015420" y="5297269"/>
              <a:ext cx="1622559" cy="658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r"/>
              <a:r>
                <a:rPr lang="en-US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err="1">
                  <a:solidFill>
                    <a:srgbClr val="990000"/>
                  </a:solidFill>
                  <a:latin typeface="Courier New"/>
                  <a:cs typeface="Courier New"/>
                </a:rPr>
                <a:t>val</a:t>
              </a:r>
              <a:endParaRPr lang="en-US">
                <a:solidFill>
                  <a:srgbClr val="990000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32" name="Straight Arrow Connector 31"/>
            <p:cNvCxnSpPr>
              <a:stCxn id="28" idx="0"/>
            </p:cNvCxnSpPr>
            <p:nvPr/>
          </p:nvCxnSpPr>
          <p:spPr bwMode="auto">
            <a:xfrm flipH="1" flipV="1">
              <a:off x="1524000" y="3886203"/>
              <a:ext cx="302700" cy="1411066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3" name="Group 6152"/>
          <p:cNvGrpSpPr/>
          <p:nvPr/>
        </p:nvGrpSpPr>
        <p:grpSpPr>
          <a:xfrm>
            <a:off x="3887908" y="4724402"/>
            <a:ext cx="1514785" cy="1676417"/>
            <a:chOff x="2400301" y="4609240"/>
            <a:chExt cx="2150199" cy="1770507"/>
          </a:xfrm>
        </p:grpSpPr>
        <p:sp>
          <p:nvSpPr>
            <p:cNvPr id="42" name="TextBox 41"/>
            <p:cNvSpPr txBox="1"/>
            <p:nvPr/>
          </p:nvSpPr>
          <p:spPr>
            <a:xfrm>
              <a:off x="2712141" y="5697140"/>
              <a:ext cx="1838359" cy="68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latin typeface="Calibri" pitchFamily="34" charset="0"/>
                </a:rPr>
                <a:t>Referencing</a:t>
              </a:r>
            </a:p>
            <a:p>
              <a:pPr algn="ctr"/>
              <a:r>
                <a:rPr lang="en-US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43" name="Straight Arrow Connector 42"/>
            <p:cNvCxnSpPr>
              <a:stCxn id="42" idx="0"/>
            </p:cNvCxnSpPr>
            <p:nvPr/>
          </p:nvCxnSpPr>
          <p:spPr bwMode="auto">
            <a:xfrm flipH="1" flipV="1">
              <a:off x="2400301" y="4609240"/>
              <a:ext cx="1231020" cy="1087900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4" name="Group 6153"/>
          <p:cNvGrpSpPr/>
          <p:nvPr/>
        </p:nvGrpSpPr>
        <p:grpSpPr>
          <a:xfrm>
            <a:off x="4928590" y="3009038"/>
            <a:ext cx="2173003" cy="3726764"/>
            <a:chOff x="3404589" y="3009038"/>
            <a:chExt cx="2173003" cy="3726764"/>
          </a:xfrm>
        </p:grpSpPr>
        <p:sp>
          <p:nvSpPr>
            <p:cNvPr id="49" name="TextBox 48"/>
            <p:cNvSpPr txBox="1"/>
            <p:nvPr/>
          </p:nvSpPr>
          <p:spPr>
            <a:xfrm>
              <a:off x="3404589" y="6366470"/>
              <a:ext cx="2173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487848" y="3009038"/>
              <a:ext cx="769952" cy="3334433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7848601" y="3605938"/>
            <a:ext cx="2010780" cy="2774265"/>
            <a:chOff x="6324601" y="2882900"/>
            <a:chExt cx="2010780" cy="2774265"/>
          </a:xfrm>
        </p:grpSpPr>
        <p:sp>
          <p:nvSpPr>
            <p:cNvPr id="52" name="TextBox 51"/>
            <p:cNvSpPr txBox="1"/>
            <p:nvPr/>
          </p:nvSpPr>
          <p:spPr>
            <a:xfrm>
              <a:off x="6372984" y="5010834"/>
              <a:ext cx="19623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ctr"/>
              <a:r>
                <a:rPr lang="en-US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err="1">
                  <a:solidFill>
                    <a:srgbClr val="990000"/>
                  </a:solidFill>
                  <a:latin typeface="Courier New"/>
                  <a:cs typeface="Courier New"/>
                </a:rPr>
                <a:t>i</a:t>
              </a:r>
              <a:r>
                <a:rPr lang="en-US">
                  <a:solidFill>
                    <a:srgbClr val="990000"/>
                  </a:solidFill>
                  <a:latin typeface="Courier New"/>
                  <a:cs typeface="Courier New"/>
                </a:rPr>
                <a:t> </a:t>
              </a:r>
              <a:r>
                <a:rPr lang="en-US">
                  <a:solidFill>
                    <a:srgbClr val="990000"/>
                  </a:solidFill>
                  <a:latin typeface="Calibri"/>
                  <a:cs typeface="Calibri"/>
                </a:rPr>
                <a:t>or</a:t>
              </a:r>
              <a:r>
                <a:rPr lang="en-US">
                  <a:solidFill>
                    <a:srgbClr val="990000"/>
                  </a:solidFill>
                  <a:latin typeface="Courier New"/>
                  <a:cs typeface="Courier New"/>
                </a:rPr>
                <a:t> s</a:t>
              </a:r>
            </a:p>
          </p:txBody>
        </p:sp>
        <p:cxnSp>
          <p:nvCxnSpPr>
            <p:cNvPr id="53" name="Straight Arrow Connector 52"/>
            <p:cNvCxnSpPr>
              <a:stCxn id="52" idx="0"/>
            </p:cNvCxnSpPr>
            <p:nvPr/>
          </p:nvCxnSpPr>
          <p:spPr bwMode="auto">
            <a:xfrm flipH="1" flipV="1">
              <a:off x="6324601" y="2882900"/>
              <a:ext cx="1029582" cy="2127934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5" name="Group 6154"/>
          <p:cNvGrpSpPr/>
          <p:nvPr/>
        </p:nvGrpSpPr>
        <p:grpSpPr>
          <a:xfrm>
            <a:off x="2367016" y="1879705"/>
            <a:ext cx="2173003" cy="1473094"/>
            <a:chOff x="843015" y="1879705"/>
            <a:chExt cx="2173003" cy="1473094"/>
          </a:xfrm>
        </p:grpSpPr>
        <p:sp>
          <p:nvSpPr>
            <p:cNvPr id="71" name="TextBox 70"/>
            <p:cNvSpPr txBox="1"/>
            <p:nvPr/>
          </p:nvSpPr>
          <p:spPr>
            <a:xfrm>
              <a:off x="843015" y="1879705"/>
              <a:ext cx="2173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72" name="Straight Arrow Connector 71"/>
            <p:cNvCxnSpPr>
              <a:stCxn id="71" idx="2"/>
            </p:cNvCxnSpPr>
            <p:nvPr/>
          </p:nvCxnSpPr>
          <p:spPr bwMode="auto">
            <a:xfrm flipH="1">
              <a:off x="894847" y="2249037"/>
              <a:ext cx="1034670" cy="1103762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671856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2"/>
            <a:ext cx="8077200" cy="990599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Which </a:t>
            </a:r>
            <a:r>
              <a:rPr lang="en-US" dirty="0"/>
              <a:t>of the following names will be in the symbol table of </a:t>
            </a:r>
            <a:r>
              <a:rPr lang="en-US" dirty="0" err="1">
                <a:latin typeface="Courier"/>
                <a:cs typeface="Courier"/>
              </a:rPr>
              <a:t>symbols.o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0200" y="2362200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entury Gothic"/>
                <a:cs typeface="Century Gothic"/>
              </a:rPr>
              <a:t>symbols</a:t>
            </a:r>
            <a:r>
              <a:rPr lang="en-US" b="1" dirty="0" err="1">
                <a:latin typeface="Century Gothic"/>
                <a:cs typeface="Century Gothic"/>
              </a:rPr>
              <a:t>.c</a:t>
            </a:r>
            <a:r>
              <a:rPr lang="en-US" b="1" dirty="0">
                <a:latin typeface="Century Gothic"/>
                <a:cs typeface="Century Gothic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4477" y="2928877"/>
            <a:ext cx="3631122" cy="3416320"/>
          </a:xfrm>
          <a:prstGeom prst="rect">
            <a:avLst/>
          </a:prstGeom>
          <a:noFill/>
          <a:ln>
            <a:solidFill>
              <a:srgbClr val="7F7F7F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time;</a:t>
            </a:r>
          </a:p>
          <a:p>
            <a:pPr algn="l"/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foo(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a)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b = a + 1;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return b;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</a:p>
          <a:p>
            <a:pPr algn="l"/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main(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argc</a:t>
            </a:r>
            <a:r>
              <a:rPr lang="en-US" dirty="0">
                <a:latin typeface="Courier"/>
                <a:cs typeface="Courier"/>
              </a:rPr>
              <a:t>,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 char* </a:t>
            </a:r>
            <a:r>
              <a:rPr lang="en-US" dirty="0" err="1">
                <a:latin typeface="Courier"/>
                <a:cs typeface="Courier"/>
              </a:rPr>
              <a:t>argv</a:t>
            </a:r>
            <a:r>
              <a:rPr lang="en-US" dirty="0">
                <a:latin typeface="Courier"/>
                <a:cs typeface="Courier"/>
              </a:rPr>
              <a:t>[])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"%d\n"</a:t>
            </a:r>
            <a:r>
              <a:rPr lang="en-US" dirty="0">
                <a:latin typeface="Courier"/>
                <a:cs typeface="Courier"/>
              </a:rPr>
              <a:t>, foo(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5</a:t>
            </a:r>
            <a:r>
              <a:rPr lang="en-US" dirty="0">
                <a:latin typeface="Courier"/>
                <a:cs typeface="Courier"/>
              </a:rPr>
              <a:t>));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return 0;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3201" y="2286000"/>
            <a:ext cx="203453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Courier"/>
                <a:cs typeface="Courier"/>
              </a:rPr>
              <a:t>time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Courier"/>
                <a:cs typeface="Courier"/>
              </a:rPr>
              <a:t>foo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Courier"/>
                <a:cs typeface="Courier"/>
              </a:rPr>
              <a:t>a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err="1">
                <a:latin typeface="Courier"/>
                <a:cs typeface="Courier"/>
              </a:rPr>
              <a:t>argc</a:t>
            </a:r>
            <a:endParaRPr lang="en-US" sz="2800" dirty="0">
              <a:latin typeface="Courier"/>
              <a:cs typeface="Courier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err="1">
                <a:latin typeface="Courier"/>
                <a:cs typeface="Courier"/>
              </a:rPr>
              <a:t>argv</a:t>
            </a:r>
            <a:endParaRPr lang="en-US" sz="2800" dirty="0">
              <a:latin typeface="Courier"/>
              <a:cs typeface="Courier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Courier"/>
                <a:cs typeface="Courier"/>
              </a:rPr>
              <a:t>b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Courier"/>
                <a:cs typeface="Courier"/>
              </a:rPr>
              <a:t>main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err="1">
                <a:latin typeface="Courier"/>
                <a:cs typeface="Courier"/>
              </a:rPr>
              <a:t>printf</a:t>
            </a:r>
            <a:endParaRPr lang="en-US" sz="2800" dirty="0">
              <a:latin typeface="Courier"/>
              <a:cs typeface="Courier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Courier"/>
                <a:cs typeface="Courier"/>
              </a:rPr>
              <a:t>Others?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7816" y="182880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entury Gothic"/>
                <a:cs typeface="Century Gothic"/>
              </a:rPr>
              <a:t>Names: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2286000"/>
            <a:ext cx="2362200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time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foo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Courier"/>
                <a:cs typeface="Courier"/>
              </a:rPr>
              <a:t>a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err="1">
                <a:latin typeface="Courier"/>
                <a:cs typeface="Courier"/>
              </a:rPr>
              <a:t>argc</a:t>
            </a:r>
            <a:endParaRPr lang="en-US" sz="2800" dirty="0">
              <a:latin typeface="Courier"/>
              <a:cs typeface="Courier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err="1">
                <a:latin typeface="Courier"/>
                <a:cs typeface="Courier"/>
              </a:rPr>
              <a:t>argv</a:t>
            </a:r>
            <a:endParaRPr lang="en-US" sz="2800" dirty="0">
              <a:latin typeface="Courier"/>
              <a:cs typeface="Courier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Courier"/>
                <a:cs typeface="Courier"/>
              </a:rPr>
              <a:t>b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main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err="1">
                <a:solidFill>
                  <a:srgbClr val="FF0000"/>
                </a:solidFill>
                <a:latin typeface="Courier"/>
                <a:cs typeface="Courier"/>
              </a:rPr>
              <a:t>printf</a:t>
            </a:r>
            <a:endParaRPr lang="en-US" sz="28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"%d\n"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688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62076"/>
            <a:ext cx="7896225" cy="1228725"/>
          </a:xfrm>
        </p:spPr>
        <p:txBody>
          <a:bodyPr>
            <a:normAutofit fontScale="92500"/>
          </a:bodyPr>
          <a:lstStyle/>
          <a:p>
            <a:r>
              <a:rPr lang="en-US"/>
              <a:t>Local non-static C variables vs. local static C variables</a:t>
            </a:r>
          </a:p>
          <a:p>
            <a:pPr lvl="1"/>
            <a:r>
              <a:rPr lang="en-US"/>
              <a:t>local non-static C variables: stored on the stack </a:t>
            </a:r>
          </a:p>
          <a:p>
            <a:pPr lvl="1"/>
            <a:r>
              <a:rPr lang="en-US"/>
              <a:t>local static C variables: stored in either </a:t>
            </a:r>
            <a:r>
              <a:rPr lang="en-US">
                <a:latin typeface="Courier New"/>
                <a:cs typeface="Courier New"/>
              </a:rPr>
              <a:t>.</a:t>
            </a:r>
            <a:r>
              <a:rPr lang="en-US" err="1">
                <a:latin typeface="Courier New"/>
                <a:cs typeface="Courier New"/>
              </a:rPr>
              <a:t>bss</a:t>
            </a:r>
            <a:r>
              <a:rPr lang="en-US">
                <a:latin typeface="Courier New"/>
                <a:cs typeface="Courier New"/>
              </a:rPr>
              <a:t>, </a:t>
            </a:r>
            <a:r>
              <a:rPr lang="en-US"/>
              <a:t>or </a:t>
            </a:r>
            <a:r>
              <a:rPr lang="en-US">
                <a:latin typeface="Courier New"/>
                <a:cs typeface="Courier New"/>
              </a:rPr>
              <a:t>.data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05214" y="2574147"/>
            <a:ext cx="3328787" cy="4249498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static </a:t>
            </a:r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x = 15;</a:t>
            </a:r>
          </a:p>
          <a:p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f() {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   static </a:t>
            </a:r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x = 17;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   return x++;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g() {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   static </a:t>
            </a:r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x = 19;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   return x += 14;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h() {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   return x += 27;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1200" y="3505200"/>
            <a:ext cx="434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itchFamily="34" charset="0"/>
              </a:rPr>
              <a:t>Compiler allocates space in </a:t>
            </a:r>
            <a:r>
              <a:rPr lang="en-US" sz="2000">
                <a:latin typeface="Courier New"/>
                <a:cs typeface="Courier New"/>
              </a:rPr>
              <a:t>.data </a:t>
            </a:r>
            <a:r>
              <a:rPr lang="en-US" sz="2000">
                <a:latin typeface="Calibri" pitchFamily="34" charset="0"/>
              </a:rPr>
              <a:t>for each definition of </a:t>
            </a:r>
            <a:r>
              <a:rPr lang="en-US" sz="2000">
                <a:latin typeface="Courier New"/>
                <a:cs typeface="Courier New"/>
              </a:rPr>
              <a:t>x</a:t>
            </a:r>
          </a:p>
          <a:p>
            <a:endParaRPr lang="en-US" sz="2000">
              <a:latin typeface="Calibri" pitchFamily="34" charset="0"/>
            </a:endParaRPr>
          </a:p>
          <a:p>
            <a:r>
              <a:rPr lang="en-US" sz="2000">
                <a:latin typeface="Calibri" pitchFamily="34" charset="0"/>
              </a:rPr>
              <a:t>Creates local symbols in the symbol table with unique names, e.g., </a:t>
            </a:r>
            <a:r>
              <a:rPr lang="en-US" sz="2000">
                <a:latin typeface="Courier New"/>
                <a:cs typeface="Courier New"/>
              </a:rPr>
              <a:t>x</a:t>
            </a:r>
            <a:r>
              <a:rPr lang="en-US" sz="2000">
                <a:latin typeface="Calibri" pitchFamily="34" charset="0"/>
              </a:rPr>
              <a:t>, </a:t>
            </a:r>
            <a:r>
              <a:rPr lang="en-US" sz="2000">
                <a:latin typeface="Courier New"/>
                <a:cs typeface="Courier New"/>
              </a:rPr>
              <a:t>x.1721</a:t>
            </a:r>
            <a:r>
              <a:rPr lang="en-US" sz="2000">
                <a:latin typeface="Calibri" pitchFamily="34" charset="0"/>
              </a:rPr>
              <a:t> and </a:t>
            </a:r>
            <a:r>
              <a:rPr lang="en-US" sz="2000">
                <a:latin typeface="Courier New"/>
                <a:cs typeface="Courier New"/>
              </a:rPr>
              <a:t>x.1724</a:t>
            </a:r>
            <a:r>
              <a:rPr lang="en-US" sz="2000">
                <a:latin typeface="Calibri" pitchFamily="34" charset="0"/>
              </a:rPr>
              <a:t>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145392" y="6478339"/>
            <a:ext cx="217547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static-</a:t>
            </a:r>
            <a:r>
              <a:rPr lang="en-GB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local.c</a:t>
            </a:r>
            <a:endParaRPr lang="en-GB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58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64266" y="436562"/>
            <a:ext cx="8716962" cy="782638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How Linker Resolves Duplicate Symbol Definitions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9614" y="1754188"/>
            <a:ext cx="8307387" cy="1446212"/>
          </a:xfrm>
          <a:ln/>
        </p:spPr>
        <p:txBody>
          <a:bodyPr>
            <a:normAutofit fontScale="92500"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 symbols are either </a:t>
            </a:r>
            <a:r>
              <a:rPr lang="en-GB" i="1" dirty="0"/>
              <a:t>strong</a:t>
            </a:r>
            <a:r>
              <a:rPr lang="en-GB" dirty="0"/>
              <a:t> or </a:t>
            </a:r>
            <a:r>
              <a:rPr lang="en-GB" i="1" dirty="0"/>
              <a:t>weak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Strong</a:t>
            </a:r>
            <a:r>
              <a:rPr lang="en-GB" dirty="0"/>
              <a:t>: procedures and initialized </a:t>
            </a:r>
            <a:r>
              <a:rPr lang="en-GB" dirty="0" err="1"/>
              <a:t>globals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Weak</a:t>
            </a:r>
            <a:r>
              <a:rPr lang="en-GB" dirty="0"/>
              <a:t>: uninitialized </a:t>
            </a:r>
            <a:r>
              <a:rPr lang="en-GB" dirty="0" err="1"/>
              <a:t>globals</a:t>
            </a:r>
            <a:endParaRPr lang="en-GB" dirty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Or ones declared with specifier </a:t>
            </a: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extern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994150" y="3893120"/>
            <a:ext cx="1560340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int foo=5;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p1()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505575" y="3893120"/>
            <a:ext cx="1284624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int foo;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p2()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986214" y="3523232"/>
            <a:ext cx="733191" cy="359010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p1.c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500814" y="3523232"/>
            <a:ext cx="733191" cy="359010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p2.c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8766176" y="4391594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7851776" y="4572000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8766176" y="3883595"/>
            <a:ext cx="69132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weak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7848601" y="4070877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2228851" y="4431283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3044826" y="4645594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2228851" y="3889416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>
            <a:off x="3044826" y="4072468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656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4" grpId="0" animBg="1"/>
      <p:bldP spid="24585" grpId="0"/>
      <p:bldP spid="24586" grpId="0" animBg="1"/>
      <p:bldP spid="24587" grpId="0"/>
      <p:bldP spid="24588" grpId="0" animBg="1"/>
      <p:bldP spid="24589" grpId="0"/>
      <p:bldP spid="2459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Linking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Motivation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What it does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How it works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Dynamic linking</a:t>
            </a:r>
          </a:p>
        </p:txBody>
      </p:sp>
    </p:spTree>
    <p:extLst>
      <p:ext uri="{BB962C8B-B14F-4D97-AF65-F5344CB8AC3E}">
        <p14:creationId xmlns:p14="http://schemas.microsoft.com/office/powerpoint/2010/main" val="3812105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03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Linker’s Symbol Rules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5001" y="1371600"/>
            <a:ext cx="8307387" cy="5224462"/>
          </a:xfrm>
          <a:ln/>
        </p:spPr>
        <p:txBody>
          <a:bodyPr>
            <a:normAutofit fontScale="92500"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1: Multiple strong symbols are not allowed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item can be defined only once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Otherwise: Linker error</a:t>
            </a:r>
          </a:p>
          <a:p>
            <a:pPr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2: Given a strong symbol and multiple weak symbols, choose the strong symbol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References to the weak symbol resolve to the strong symbol</a:t>
            </a:r>
          </a:p>
          <a:p>
            <a:pPr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3: If there are multiple weak symbols, pick an arbitrary one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override this with </a:t>
            </a:r>
            <a:r>
              <a:rPr lang="en-GB" b="1" dirty="0" err="1">
                <a:latin typeface="Courier New" pitchFamily="49" charset="0"/>
              </a:rPr>
              <a:t>gcc</a:t>
            </a:r>
            <a:r>
              <a:rPr lang="en-GB" b="1" dirty="0">
                <a:latin typeface="Courier New" pitchFamily="49" charset="0"/>
              </a:rPr>
              <a:t> –</a:t>
            </a:r>
            <a:r>
              <a:rPr lang="en-GB" b="1" dirty="0" err="1">
                <a:latin typeface="Courier New" pitchFamily="49" charset="0"/>
              </a:rPr>
              <a:t>fno</a:t>
            </a:r>
            <a:r>
              <a:rPr lang="en-GB" b="1" dirty="0">
                <a:latin typeface="Courier New" pitchFamily="49" charset="0"/>
              </a:rPr>
              <a:t>-common</a:t>
            </a:r>
          </a:p>
          <a:p>
            <a:pPr marL="0" indent="0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1" dirty="0"/>
          </a:p>
          <a:p>
            <a:pPr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910700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1524000" y="3962401"/>
            <a:ext cx="9144000" cy="11038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1879599"/>
            <a:ext cx="9144000" cy="10985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Calibri" pitchFamily="34" charset="0"/>
            </a:endParaRP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51038" y="2841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Puzzles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057401" y="2165351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507962" y="2165351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057401" y="3079751"/>
            <a:ext cx="1045777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507962" y="3079751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2057400" y="4129089"/>
            <a:ext cx="1169208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507962" y="4129089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2057400" y="5195889"/>
            <a:ext cx="1169208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3507962" y="5195889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2057401" y="1174751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3507962" y="1174751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5343526" y="1304926"/>
            <a:ext cx="404743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Calibri" pitchFamily="34" charset="0"/>
                <a:ea typeface="msgothic" charset="0"/>
                <a:cs typeface="msgothic" charset="0"/>
              </a:rPr>
              <a:t>Link time error: two strong symbols (</a:t>
            </a:r>
            <a:r>
              <a:rPr lang="en-GB">
                <a:latin typeface="Courier New" pitchFamily="49" charset="0"/>
                <a:ea typeface="msgothic" charset="0"/>
                <a:cs typeface="msgothic" charset="0"/>
              </a:rPr>
              <a:t>p1</a:t>
            </a:r>
            <a:r>
              <a:rPr lang="en-GB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5318126" y="2159001"/>
            <a:ext cx="439707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Calibri" pitchFamily="34" charset="0"/>
                <a:ea typeface="msgothic" charset="0"/>
                <a:cs typeface="msgothic" charset="0"/>
              </a:rPr>
              <a:t>References to  </a:t>
            </a:r>
            <a:r>
              <a:rPr lang="en-GB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>
                <a:latin typeface="Calibri" pitchFamily="34" charset="0"/>
                <a:ea typeface="msgothic" charset="0"/>
                <a:cs typeface="msgothic" charset="0"/>
              </a:rPr>
              <a:t> will refer to the same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Calibri" pitchFamily="34" charset="0"/>
                <a:ea typeface="msgothic" charset="0"/>
                <a:cs typeface="msgothic" charset="0"/>
              </a:rPr>
              <a:t>uninitialized int. Is this what you really want?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5348288" y="3194051"/>
            <a:ext cx="3611671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>
                <a:latin typeface="Calibri" pitchFamily="34" charset="0"/>
                <a:ea typeface="msgothic" charset="0"/>
                <a:cs typeface="msgothic" charset="0"/>
              </a:rPr>
              <a:t> might overwrite </a:t>
            </a:r>
            <a:r>
              <a:rPr lang="en-GB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Calibri" pitchFamily="34" charset="0"/>
                <a:ea typeface="msgothic" charset="0"/>
                <a:cs typeface="msgothic" charset="0"/>
              </a:rPr>
              <a:t>Evil!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5353050" y="4140201"/>
            <a:ext cx="3857188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dirty="0">
                <a:latin typeface="Courier New" pitchFamily="49" charset="0"/>
                <a:ea typeface="msgothic" charset="0"/>
                <a:cs typeface="msgothic" charset="0"/>
              </a:rPr>
              <a:t>p1as it is strong</a:t>
            </a:r>
            <a:endParaRPr lang="en-GB" dirty="0"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  <a:ea typeface="msgothic" charset="0"/>
                <a:cs typeface="msgothic" charset="0"/>
              </a:rPr>
              <a:t>Nasty! 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1964267" y="6051551"/>
            <a:ext cx="4459467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Important: Linker does not do type checking.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5348287" y="5159376"/>
            <a:ext cx="4654008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Calibri" pitchFamily="34" charset="0"/>
                <a:ea typeface="msgothic" charset="0"/>
                <a:cs typeface="msgothic" charset="0"/>
              </a:rPr>
              <a:t>References to </a:t>
            </a:r>
            <a:r>
              <a:rPr lang="en-GB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>
                <a:latin typeface="Calibri" pitchFamily="34" charset="0"/>
                <a:ea typeface="msgothic" charset="0"/>
                <a:cs typeface="msgothic" charset="0"/>
              </a:rPr>
              <a:t> will refer to the same initialized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Calibri" pitchFamily="34" charset="0"/>
                <a:ea typeface="msgothic" charset="0"/>
                <a:cs typeface="msgothic" charset="0"/>
              </a:rPr>
              <a:t>variable.</a:t>
            </a:r>
          </a:p>
        </p:txBody>
      </p:sp>
    </p:spTree>
    <p:extLst>
      <p:ext uri="{BB962C8B-B14F-4D97-AF65-F5344CB8AC3E}">
        <p14:creationId xmlns:p14="http://schemas.microsoft.com/office/powerpoint/2010/main" val="6962513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6" grpId="0"/>
      <p:bldP spid="26637" grpId="0"/>
      <p:bldP spid="26638" grpId="0"/>
      <p:bldP spid="26639" grpId="0"/>
      <p:bldP spid="26641" grpId="0"/>
      <p:bldP spid="266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6248400" y="1951672"/>
            <a:ext cx="4267200" cy="2848928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D7391E"/>
                </a:solidFill>
                <a:latin typeface="Courier New" charset="0"/>
                <a:ea typeface="Courier New" charset="0"/>
                <a:cs typeface="Courier New" charset="0"/>
              </a:rPr>
              <a:t>/* Global strong symbol */</a:t>
            </a:r>
          </a:p>
          <a:p>
            <a:r>
              <a:rPr lang="en-US" dirty="0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3.14;</a:t>
            </a:r>
          </a:p>
          <a:p>
            <a:b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is-I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Mismatch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4876800"/>
            <a:ext cx="7896225" cy="1457325"/>
          </a:xfrm>
        </p:spPr>
        <p:txBody>
          <a:bodyPr/>
          <a:lstStyle/>
          <a:p>
            <a:r>
              <a:rPr lang="en-US" dirty="0"/>
              <a:t>Compiles without any errors or warnings</a:t>
            </a:r>
          </a:p>
          <a:p>
            <a:r>
              <a:rPr lang="en-US" dirty="0"/>
              <a:t>What gets printed?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663700" y="1928813"/>
            <a:ext cx="4584700" cy="2871787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  </a:t>
            </a:r>
            <a:r>
              <a:rPr lang="en-US" dirty="0">
                <a:solidFill>
                  <a:srgbClr val="D7391E"/>
                </a:solidFill>
                <a:latin typeface="Courier New" charset="0"/>
                <a:ea typeface="Courier New" charset="0"/>
                <a:cs typeface="Courier New" charset="0"/>
              </a:rPr>
              <a:t>/* Weak symbol */</a:t>
            </a:r>
            <a:b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5E34FF"/>
                </a:solidFill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dirty="0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dirty="0" err="1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[]) {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>
                <a:solidFill>
                  <a:srgbClr val="C59C9C"/>
                </a:solidFill>
                <a:latin typeface="Courier New" charset="0"/>
                <a:ea typeface="Courier New" charset="0"/>
                <a:cs typeface="Courier New" charset="0"/>
              </a:rPr>
              <a:t>"%</a:t>
            </a:r>
            <a:r>
              <a:rPr lang="en-US" dirty="0" err="1">
                <a:solidFill>
                  <a:srgbClr val="C59C9C"/>
                </a:solidFill>
                <a:latin typeface="Courier New" charset="0"/>
                <a:ea typeface="Courier New" charset="0"/>
                <a:cs typeface="Courier New" charset="0"/>
              </a:rPr>
              <a:t>ld</a:t>
            </a:r>
            <a:r>
              <a:rPr lang="en-US" dirty="0">
                <a:solidFill>
                  <a:srgbClr val="C59C9C"/>
                </a:solidFill>
                <a:latin typeface="Courier New" charset="0"/>
                <a:ea typeface="Courier New" charset="0"/>
                <a:cs typeface="Courier New" charset="0"/>
              </a:rPr>
              <a:t>\n"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x);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>
                <a:solidFill>
                  <a:srgbClr val="D03B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0;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6248400" y="1928812"/>
            <a:ext cx="4267200" cy="1477328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D7391E"/>
                </a:solidFill>
                <a:latin typeface="Courier New" charset="0"/>
                <a:ea typeface="Courier New" charset="0"/>
                <a:cs typeface="Courier New" charset="0"/>
              </a:rPr>
              <a:t>/* Global strong symbol */</a:t>
            </a:r>
          </a:p>
          <a:p>
            <a:r>
              <a:rPr lang="en-US" dirty="0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3.14;</a:t>
            </a:r>
          </a:p>
          <a:p>
            <a:b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is-I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1" y="4433473"/>
            <a:ext cx="2895600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mismatch-</a:t>
            </a: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variable.c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3886200" y="4441590"/>
            <a:ext cx="2266950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mismatch-</a:t>
            </a: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771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if you can</a:t>
            </a:r>
          </a:p>
          <a:p>
            <a:endParaRPr lang="en-US" dirty="0"/>
          </a:p>
          <a:p>
            <a:r>
              <a:rPr lang="en-US" dirty="0"/>
              <a:t>Otherwise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/>
              <a:t>if you can</a:t>
            </a:r>
          </a:p>
          <a:p>
            <a:pPr lvl="1"/>
            <a:r>
              <a:rPr lang="en-US" dirty="0"/>
              <a:t>Initialize if you define a global variable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dirty="0"/>
              <a:t> if you reference an external global variable</a:t>
            </a:r>
          </a:p>
          <a:p>
            <a:pPr lvl="2"/>
            <a:r>
              <a:rPr lang="en-US" dirty="0"/>
              <a:t>Treated as weak symbol</a:t>
            </a:r>
          </a:p>
          <a:p>
            <a:pPr lvl="2"/>
            <a:r>
              <a:rPr lang="en-US" dirty="0"/>
              <a:t>But also causes linker error if not defined in some file</a:t>
            </a:r>
          </a:p>
        </p:txBody>
      </p:sp>
    </p:spTree>
    <p:extLst>
      <p:ext uri="{BB962C8B-B14F-4D97-AF65-F5344CB8AC3E}">
        <p14:creationId xmlns:p14="http://schemas.microsoft.com/office/powerpoint/2010/main" val="3214033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96533" y="465667"/>
            <a:ext cx="7594600" cy="573088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Step 2: Relocation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032174" y="370205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main()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938866" y="3395828"/>
            <a:ext cx="1008907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032174" y="5032375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sum()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905000" y="4738690"/>
            <a:ext cx="874368" cy="35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err="1">
                <a:latin typeface="Courier New" pitchFamily="49" charset="0"/>
                <a:ea typeface="msgothic" charset="0"/>
                <a:cs typeface="msgothic" charset="0"/>
              </a:rPr>
              <a:t>sum.o</a:t>
            </a:r>
            <a:endParaRPr lang="en-GB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2032174" y="205740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2032174" y="4235450"/>
            <a:ext cx="2278062" cy="322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array[2]={1,2}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2032174" y="2590800"/>
            <a:ext cx="2278062" cy="361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System data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1913467" y="1306514"/>
            <a:ext cx="2456932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err="1"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 Object Files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4302300" y="2112963"/>
            <a:ext cx="871049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4302300" y="2478088"/>
            <a:ext cx="871049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4302300" y="3741738"/>
            <a:ext cx="871049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4302300" y="4154488"/>
            <a:ext cx="871049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4302300" y="5103813"/>
            <a:ext cx="871049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562600" y="1306514"/>
            <a:ext cx="4900862" cy="4635499"/>
            <a:chOff x="4038600" y="1306513"/>
            <a:chExt cx="4900862" cy="4635499"/>
          </a:xfrm>
        </p:grpSpPr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5231591" y="2309813"/>
              <a:ext cx="2422525" cy="319087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alibri" pitchFamily="34" charset="0"/>
                  <a:ea typeface="msgothic" charset="0"/>
                  <a:cs typeface="msgothic" charset="0"/>
                </a:rPr>
                <a:t>Headers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5231591" y="29575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main()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5231591" y="34909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sum()</a:t>
              </a:r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4948237" y="2136774"/>
              <a:ext cx="309563" cy="3635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5231591" y="40243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alibri" pitchFamily="34" charset="0"/>
                  <a:ea typeface="msgothic" charset="0"/>
                  <a:cs typeface="msgothic" charset="0"/>
                </a:rPr>
                <a:t>More system code</a:t>
              </a:r>
            </a:p>
          </p:txBody>
        </p:sp>
        <p:sp>
          <p:nvSpPr>
            <p:cNvPr id="18452" name="Text Box 20"/>
            <p:cNvSpPr txBox="1">
              <a:spLocks noChangeArrowheads="1"/>
            </p:cNvSpPr>
            <p:nvPr/>
          </p:nvSpPr>
          <p:spPr bwMode="auto">
            <a:xfrm>
              <a:off x="5105400" y="1306513"/>
              <a:ext cx="2285154" cy="3659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latin typeface="Calibri" pitchFamily="34" charset="0"/>
                  <a:ea typeface="msgothic" charset="0"/>
                  <a:cs typeface="msgothic" charset="0"/>
                </a:rPr>
                <a:t>Executable Object File</a:t>
              </a:r>
            </a:p>
          </p:txBody>
        </p:sp>
        <p:sp>
          <p:nvSpPr>
            <p:cNvPr id="18453" name="AutoShape 21"/>
            <p:cNvSpPr>
              <a:spLocks/>
            </p:cNvSpPr>
            <p:nvPr/>
          </p:nvSpPr>
          <p:spPr bwMode="auto">
            <a:xfrm>
              <a:off x="7772400" y="2628899"/>
              <a:ext cx="304800" cy="1928813"/>
            </a:xfrm>
            <a:prstGeom prst="rightBrace">
              <a:avLst>
                <a:gd name="adj1" fmla="val 59766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8068413" y="3224742"/>
              <a:ext cx="871049" cy="3590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latin typeface="Courier New" pitchFamily="49" charset="0"/>
                  <a:ea typeface="msgothic" charset="0"/>
                  <a:cs typeface="msgothic" charset="0"/>
                </a:rPr>
                <a:t>.text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5231591" y="5257800"/>
              <a:ext cx="2422525" cy="684212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.symtab</a:t>
              </a:r>
            </a:p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.debug</a:t>
              </a:r>
            </a:p>
          </p:txBody>
        </p:sp>
        <p:sp>
          <p:nvSpPr>
            <p:cNvPr id="18463" name="AutoShape 31"/>
            <p:cNvSpPr>
              <a:spLocks/>
            </p:cNvSpPr>
            <p:nvPr/>
          </p:nvSpPr>
          <p:spPr bwMode="auto">
            <a:xfrm>
              <a:off x="7730316" y="4557713"/>
              <a:ext cx="304800" cy="676275"/>
            </a:xfrm>
            <a:prstGeom prst="rightBrace">
              <a:avLst>
                <a:gd name="adj1" fmla="val 18490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Text Box 32"/>
            <p:cNvSpPr txBox="1">
              <a:spLocks noChangeArrowheads="1"/>
            </p:cNvSpPr>
            <p:nvPr/>
          </p:nvSpPr>
          <p:spPr bwMode="auto">
            <a:xfrm>
              <a:off x="8068413" y="4696354"/>
              <a:ext cx="871049" cy="3590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latin typeface="Courier New" pitchFamily="49" charset="0"/>
                  <a:ea typeface="msgothic" charset="0"/>
                  <a:cs typeface="msgothic" charset="0"/>
                </a:rPr>
                <a:t>.data</a:t>
              </a:r>
            </a:p>
          </p:txBody>
        </p:sp>
        <p:sp>
          <p:nvSpPr>
            <p:cNvPr id="18467" name="Line 35"/>
            <p:cNvSpPr>
              <a:spLocks noChangeShapeType="1"/>
            </p:cNvSpPr>
            <p:nvPr/>
          </p:nvSpPr>
          <p:spPr bwMode="auto">
            <a:xfrm>
              <a:off x="4038600" y="4106070"/>
              <a:ext cx="836613" cy="1587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36"/>
            <p:cNvSpPr>
              <a:spLocks noChangeShapeType="1"/>
            </p:cNvSpPr>
            <p:nvPr/>
          </p:nvSpPr>
          <p:spPr bwMode="auto">
            <a:xfrm>
              <a:off x="4038600" y="2971800"/>
              <a:ext cx="836613" cy="392113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7"/>
            <p:cNvSpPr>
              <a:spLocks noChangeShapeType="1"/>
            </p:cNvSpPr>
            <p:nvPr/>
          </p:nvSpPr>
          <p:spPr bwMode="auto">
            <a:xfrm flipV="1">
              <a:off x="4038600" y="4849813"/>
              <a:ext cx="836613" cy="409575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5231591" y="2633663"/>
              <a:ext cx="2422525" cy="319087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alibri" pitchFamily="34" charset="0"/>
                  <a:ea typeface="msgothic" charset="0"/>
                  <a:cs typeface="msgothic" charset="0"/>
                </a:rPr>
                <a:t>System code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5231590" y="4564063"/>
              <a:ext cx="2422525" cy="3619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alibri" pitchFamily="34" charset="0"/>
                  <a:ea typeface="msgothic" charset="0"/>
                  <a:cs typeface="msgothic" charset="0"/>
                </a:rPr>
                <a:t>System data</a:t>
              </a:r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5231591" y="4942682"/>
              <a:ext cx="2422524" cy="3222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err="1">
                  <a:latin typeface="Courier New" pitchFamily="49" charset="0"/>
                  <a:ea typeface="msgothic" charset="0"/>
                  <a:cs typeface="msgothic" charset="0"/>
                </a:rPr>
                <a:t>int</a:t>
              </a: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 array[2]={1,2}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9722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57904" y="445029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Relocation Entries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629143" y="6193878"/>
            <a:ext cx="2933713" cy="306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Calibri" pitchFamily="34" charset="0"/>
                <a:ea typeface="msgothic" charset="0"/>
                <a:cs typeface="msgothic" charset="0"/>
              </a:rPr>
              <a:t>Source: </a:t>
            </a:r>
            <a:r>
              <a:rPr lang="en-GB" sz="1400" b="1" err="1">
                <a:latin typeface="Courier New" pitchFamily="49" charset="0"/>
                <a:ea typeface="msgothic" charset="0"/>
                <a:cs typeface="msgothic" charset="0"/>
              </a:rPr>
              <a:t>objdump</a:t>
            </a:r>
            <a:r>
              <a:rPr lang="en-GB" sz="1400" b="1">
                <a:latin typeface="Courier New" pitchFamily="49" charset="0"/>
                <a:ea typeface="msgothic" charset="0"/>
                <a:cs typeface="msgothic" charset="0"/>
              </a:rPr>
              <a:t> –r –d </a:t>
            </a:r>
            <a:r>
              <a:rPr lang="en-GB" sz="1400" b="1" err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4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456252" y="1146181"/>
            <a:ext cx="7627717" cy="4761626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0000000000000000 &lt;main&gt;: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0:   48 83 ec 08             sub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4:   be 02 00 00 00          mov    $0x2,%esi</a:t>
            </a:r>
          </a:p>
          <a:p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 9:   bf 00 00 00 00          mov    $0x0,%edi      </a:t>
            </a:r>
            <a:r>
              <a:rPr lang="sk-SK" sz="1600" dirty="0">
                <a:solidFill>
                  <a:srgbClr val="3366FF"/>
                </a:solidFill>
                <a:latin typeface="Courier New"/>
                <a:cs typeface="Courier New"/>
              </a:rPr>
              <a:t># %edi = &amp;array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a: R_X86_64_32 array          </a:t>
            </a:r>
            <a:r>
              <a:rPr lang="en-US" sz="1600" dirty="0">
                <a:solidFill>
                  <a:srgbClr val="3366FF"/>
                </a:solidFill>
                <a:latin typeface="Courier New"/>
                <a:cs typeface="Courier New"/>
              </a:rPr>
              <a:t># Relocation entry</a:t>
            </a:r>
          </a:p>
          <a:p>
            <a:r>
              <a:rPr lang="en-US" sz="1600" dirty="0" err="1">
                <a:highlight>
                  <a:srgbClr val="FFFF00"/>
                </a:highlight>
                <a:latin typeface="Courier New"/>
                <a:cs typeface="Courier New"/>
              </a:rPr>
              <a:t>Gcc</a:t>
            </a:r>
            <a:r>
              <a:rPr lang="en-US" sz="1600" dirty="0">
                <a:highlight>
                  <a:srgbClr val="FFFF00"/>
                </a:highlight>
                <a:latin typeface="Courier New"/>
                <a:cs typeface="Courier New"/>
              </a:rPr>
              <a:t> –</a:t>
            </a:r>
            <a:r>
              <a:rPr lang="en-US" sz="1600" dirty="0" err="1">
                <a:highlight>
                  <a:srgbClr val="FFFF00"/>
                </a:highlight>
                <a:latin typeface="Courier New"/>
                <a:cs typeface="Courier New"/>
              </a:rPr>
              <a:t>Og</a:t>
            </a:r>
            <a:r>
              <a:rPr lang="en-US" sz="1600" dirty="0">
                <a:highlight>
                  <a:srgbClr val="FFFF00"/>
                </a:highlight>
                <a:latin typeface="Courier New"/>
                <a:cs typeface="Courier New"/>
              </a:rPr>
              <a:t> –c </a:t>
            </a:r>
            <a:r>
              <a:rPr lang="en-US" sz="1600" dirty="0" err="1">
                <a:highlight>
                  <a:srgbClr val="FFFF00"/>
                </a:highlight>
                <a:latin typeface="Courier New"/>
                <a:cs typeface="Courier New"/>
              </a:rPr>
              <a:t>sum.c</a:t>
            </a:r>
            <a:r>
              <a:rPr lang="en-US" sz="1600" dirty="0">
                <a:highlight>
                  <a:srgbClr val="FFFF00"/>
                </a:highlight>
                <a:latin typeface="Courier New"/>
                <a:cs typeface="Courier New"/>
              </a:rPr>
              <a:t> will give you </a:t>
            </a:r>
            <a:r>
              <a:rPr lang="en-US" sz="1600" dirty="0" err="1">
                <a:highlight>
                  <a:srgbClr val="FFFF00"/>
                </a:highlight>
                <a:latin typeface="Courier New"/>
                <a:cs typeface="Courier New"/>
              </a:rPr>
              <a:t>sum.o</a:t>
            </a:r>
            <a:r>
              <a:rPr lang="en-US" sz="1600" dirty="0">
                <a:highlight>
                  <a:srgbClr val="FFFF00"/>
                </a:highlight>
                <a:latin typeface="Courier New"/>
                <a:cs typeface="Courier New"/>
              </a:rPr>
              <a:t> and check it as it is generated by compiler and not linked yet with addresses and hence it will be absolute values.</a:t>
            </a:r>
          </a:p>
          <a:p>
            <a:r>
              <a:rPr lang="en-US" sz="1600" dirty="0" err="1">
                <a:highlight>
                  <a:srgbClr val="FFFF00"/>
                </a:highlight>
                <a:latin typeface="Courier New"/>
                <a:cs typeface="Courier New"/>
              </a:rPr>
              <a:t>Objdump</a:t>
            </a:r>
            <a:r>
              <a:rPr lang="en-US" sz="1600" dirty="0">
                <a:highlight>
                  <a:srgbClr val="FFFF00"/>
                </a:highlight>
                <a:latin typeface="Courier New"/>
                <a:cs typeface="Courier New"/>
              </a:rPr>
              <a:t> –r –d </a:t>
            </a:r>
            <a:r>
              <a:rPr lang="en-US" sz="1600" dirty="0" err="1">
                <a:highlight>
                  <a:srgbClr val="FFFF00"/>
                </a:highlight>
                <a:latin typeface="Courier New"/>
                <a:cs typeface="Courier New"/>
              </a:rPr>
              <a:t>sum.c</a:t>
            </a:r>
            <a:r>
              <a:rPr lang="en-US" sz="1600" dirty="0">
                <a:highlight>
                  <a:srgbClr val="FFFF00"/>
                </a:highlight>
                <a:latin typeface="Courier New"/>
                <a:cs typeface="Courier New"/>
              </a:rPr>
              <a:t> &gt; log</a:t>
            </a:r>
          </a:p>
          <a:p>
            <a:endParaRPr lang="en-US" sz="1600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e:   e8 00 00 00 00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callq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13 &lt;main+0x13&gt; </a:t>
            </a:r>
            <a:r>
              <a:rPr lang="en-US" sz="1600" dirty="0">
                <a:solidFill>
                  <a:srgbClr val="3366FF"/>
                </a:solidFill>
                <a:latin typeface="Courier New"/>
                <a:cs typeface="Courier New"/>
              </a:rPr>
              <a:t># sum()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f: R_X86_64_PC32 sum-0x4      </a:t>
            </a:r>
            <a:r>
              <a:rPr lang="en-US" sz="1600" dirty="0">
                <a:solidFill>
                  <a:srgbClr val="3366FF"/>
                </a:solidFill>
                <a:latin typeface="Courier New"/>
                <a:cs typeface="Courier New"/>
              </a:rPr>
              <a:t># Relocation entry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13:   48 83 c4 08             add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17:   c3      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retq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9591114" y="6014373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451413" y="1219200"/>
            <a:ext cx="2720765" cy="2864503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hu-HU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hu-HU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dirty="0">
                <a:solidFill>
                  <a:srgbClr val="C1651C"/>
                </a:solidFill>
                <a:latin typeface="Courier New"/>
                <a:cs typeface="Courier New"/>
              </a:rPr>
              <a:t>array</a:t>
            </a:r>
            <a:r>
              <a:rPr lang="hu-HU" dirty="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endParaRPr lang="hu-HU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(int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solidFill>
                  <a:srgbClr val="C1651C"/>
                </a:solidFill>
                <a:latin typeface="Courier New"/>
                <a:cs typeface="Courier New"/>
              </a:rPr>
              <a:t>val</a:t>
            </a:r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dirty="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, 2);</a:t>
            </a:r>
          </a:p>
          <a:p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 val;</a:t>
            </a:r>
          </a:p>
          <a:p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33872" y="4371751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0984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774827" y="152401"/>
            <a:ext cx="8918575" cy="11350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Relocated .text section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76400" y="3200400"/>
            <a:ext cx="181758" cy="328424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00201" y="1330889"/>
            <a:ext cx="9017001" cy="4526497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00000000004004d0 &lt;main&gt;: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4004d0:       48 83 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ec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08       sub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4004d4:       be 02 00 00 00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$0x2,%esi</a:t>
            </a:r>
          </a:p>
          <a:p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4004d9:       </a:t>
            </a:r>
            <a:r>
              <a:rPr lang="sk-SK" sz="1600" dirty="0" err="1">
                <a:solidFill>
                  <a:srgbClr val="000000"/>
                </a:solidFill>
                <a:latin typeface="Courier New"/>
                <a:cs typeface="Courier New"/>
              </a:rPr>
              <a:t>bf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18 10 60 00    </a:t>
            </a:r>
            <a:r>
              <a:rPr lang="sk-SK" sz="1600" dirty="0" err="1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sk-SK" sz="1600" dirty="0">
                <a:solidFill>
                  <a:srgbClr val="7030A0"/>
                </a:solidFill>
                <a:latin typeface="Courier New"/>
                <a:cs typeface="Courier New"/>
              </a:rPr>
              <a:t>$0x601018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,%edi  </a:t>
            </a:r>
            <a:r>
              <a:rPr lang="sk-SK" sz="1600" dirty="0">
                <a:latin typeface="Courier New"/>
                <a:cs typeface="Courier New"/>
              </a:rPr>
              <a:t># %</a:t>
            </a:r>
            <a:r>
              <a:rPr lang="sk-SK" sz="1600" dirty="0" err="1">
                <a:latin typeface="Courier New"/>
                <a:cs typeface="Courier New"/>
              </a:rPr>
              <a:t>edi</a:t>
            </a:r>
            <a:r>
              <a:rPr lang="sk-SK" sz="1600" dirty="0">
                <a:latin typeface="Courier New"/>
                <a:cs typeface="Courier New"/>
              </a:rPr>
              <a:t> = &amp;</a:t>
            </a:r>
            <a:r>
              <a:rPr lang="sk-SK" sz="1600" dirty="0" err="1">
                <a:latin typeface="Courier New"/>
                <a:cs typeface="Courier New"/>
              </a:rPr>
              <a:t>array</a:t>
            </a:r>
            <a:endParaRPr lang="sk-SK" sz="1600" dirty="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4004de:       e8 </a:t>
            </a:r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05 00 00 00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callq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4004e8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&lt;sum&gt;    # sum()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3366FF"/>
                </a:solidFill>
                <a:latin typeface="Courier New"/>
                <a:cs typeface="Courier New"/>
              </a:rPr>
              <a:t>4004e3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:       48 83 c4 08       add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4004e7:       c3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retq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00000000004004e8 &lt;sum&gt;:</a:t>
            </a:r>
          </a:p>
          <a:p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sk-SK" sz="1600" dirty="0">
                <a:solidFill>
                  <a:srgbClr val="FF0000"/>
                </a:solidFill>
                <a:latin typeface="Courier New"/>
                <a:cs typeface="Courier New"/>
              </a:rPr>
              <a:t>4004e8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:       b8 00 00 00 00          </a:t>
            </a:r>
            <a:r>
              <a:rPr lang="sk-SK" sz="1600" dirty="0" err="1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  $0x0,%eax</a:t>
            </a:r>
          </a:p>
          <a:p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4004ed:       ba 00 00 00 00          </a:t>
            </a:r>
            <a:r>
              <a:rPr lang="sk-SK" sz="1600" dirty="0" err="1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  $0x0,%edx</a:t>
            </a:r>
          </a:p>
          <a:p>
            <a:r>
              <a:rPr lang="cs-CZ" sz="1600" dirty="0">
                <a:solidFill>
                  <a:srgbClr val="000000"/>
                </a:solidFill>
                <a:latin typeface="Courier New"/>
                <a:cs typeface="Courier New"/>
              </a:rPr>
              <a:t>  4004f2:       </a:t>
            </a:r>
            <a:r>
              <a:rPr lang="cs-CZ" sz="1600" dirty="0" err="1">
                <a:solidFill>
                  <a:srgbClr val="000000"/>
                </a:solidFill>
                <a:latin typeface="Courier New"/>
                <a:cs typeface="Courier New"/>
              </a:rPr>
              <a:t>eb</a:t>
            </a:r>
            <a:r>
              <a:rPr lang="cs-CZ" sz="1600" dirty="0">
                <a:solidFill>
                  <a:srgbClr val="000000"/>
                </a:solidFill>
                <a:latin typeface="Courier New"/>
                <a:cs typeface="Courier New"/>
              </a:rPr>
              <a:t> 09                   </a:t>
            </a:r>
            <a:r>
              <a:rPr lang="cs-CZ" sz="1600" dirty="0" err="1">
                <a:solidFill>
                  <a:srgbClr val="000000"/>
                </a:solidFill>
                <a:latin typeface="Courier New"/>
                <a:cs typeface="Courier New"/>
              </a:rPr>
              <a:t>jmp</a:t>
            </a:r>
            <a:r>
              <a:rPr lang="cs-CZ" sz="1600" dirty="0">
                <a:solidFill>
                  <a:srgbClr val="000000"/>
                </a:solidFill>
                <a:latin typeface="Courier New"/>
                <a:cs typeface="Courier New"/>
              </a:rPr>
              <a:t>    4004fd &lt;sum+0x15&gt;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4004f4:       48 63 ca                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movslq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%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edx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,%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rcx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4004f7:       03 04 8f                add    (%rdi,%rcx,4),%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eax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4004fa:       83 c2 01                add    $0x1,%edx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4004fd:       39 f2           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cmp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%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esi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,%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edx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4004ff:       7c f3           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jl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4004f4 &lt;sum+0xc&gt;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400501:       f3 c3                   </a:t>
            </a:r>
            <a:r>
              <a:rPr lang="hu-HU" sz="1600" dirty="0" err="1">
                <a:solidFill>
                  <a:srgbClr val="000000"/>
                </a:solidFill>
                <a:latin typeface="Courier New"/>
                <a:cs typeface="Courier New"/>
              </a:rPr>
              <a:t>repz</a:t>
            </a:r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sz="1600" dirty="0" err="1">
                <a:solidFill>
                  <a:srgbClr val="000000"/>
                </a:solidFill>
                <a:latin typeface="Courier New"/>
                <a:cs typeface="Courier New"/>
              </a:rPr>
              <a:t>retq</a:t>
            </a:r>
            <a:endParaRPr lang="ro-RO" sz="1600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39370" y="5943600"/>
            <a:ext cx="6226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>
                <a:latin typeface="Courier New"/>
                <a:cs typeface="Courier New"/>
              </a:rPr>
              <a:t>callq</a:t>
            </a:r>
            <a:r>
              <a:rPr lang="en-US" sz="2000">
                <a:latin typeface="Calibri" pitchFamily="34" charset="0"/>
              </a:rPr>
              <a:t> instruction uses PC-relative addressing for sum():  </a:t>
            </a:r>
          </a:p>
          <a:p>
            <a:r>
              <a:rPr lang="en-US" sz="2000">
                <a:solidFill>
                  <a:srgbClr val="FF0000"/>
                </a:solidFill>
                <a:latin typeface="Courier New"/>
                <a:cs typeface="Courier New"/>
              </a:rPr>
              <a:t>0x4004e8</a:t>
            </a:r>
            <a:r>
              <a:rPr lang="en-US" sz="2000">
                <a:latin typeface="Calibri" pitchFamily="34" charset="0"/>
              </a:rPr>
              <a:t> = </a:t>
            </a:r>
            <a:r>
              <a:rPr lang="en-US" sz="2000">
                <a:solidFill>
                  <a:srgbClr val="3366FF"/>
                </a:solidFill>
                <a:latin typeface="Courier New"/>
                <a:cs typeface="Courier New"/>
              </a:rPr>
              <a:t>0x4004e3</a:t>
            </a:r>
            <a:r>
              <a:rPr lang="en-US" sz="2000">
                <a:latin typeface="Calibri" pitchFamily="34" charset="0"/>
              </a:rPr>
              <a:t> + </a:t>
            </a:r>
            <a:r>
              <a:rPr lang="en-US" sz="2000">
                <a:solidFill>
                  <a:srgbClr val="00CC99"/>
                </a:solidFill>
                <a:latin typeface="Courier New"/>
                <a:cs typeface="Courier New"/>
              </a:rPr>
              <a:t>0x5</a:t>
            </a:r>
          </a:p>
        </p:txBody>
      </p:sp>
      <p:sp>
        <p:nvSpPr>
          <p:cNvPr id="3" name="Rectangle 2"/>
          <p:cNvSpPr/>
          <p:nvPr/>
        </p:nvSpPr>
        <p:spPr>
          <a:xfrm>
            <a:off x="6918598" y="6519446"/>
            <a:ext cx="3139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Source: </a:t>
            </a:r>
            <a:r>
              <a:rPr lang="en-US" sz="1600" dirty="0" err="1">
                <a:latin typeface="Courier New"/>
                <a:cs typeface="Courier New"/>
              </a:rPr>
              <a:t>objdump</a:t>
            </a:r>
            <a:r>
              <a:rPr lang="en-US" sz="1600" dirty="0">
                <a:latin typeface="Courier New"/>
                <a:cs typeface="Courier New"/>
              </a:rPr>
              <a:t> -d </a:t>
            </a:r>
            <a:r>
              <a:rPr lang="en-US" sz="1600" dirty="0" err="1">
                <a:latin typeface="Courier New"/>
                <a:cs typeface="Courier New"/>
              </a:rPr>
              <a:t>prog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958283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74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Loading Executable Object Files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847646" y="15677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847646" y="19487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Program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847646" y="2939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.text section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847646" y="3701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.data section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1847646" y="4082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bss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1847646" y="4463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symtab</a:t>
            </a:r>
            <a:endParaRPr lang="en-GB" sz="1600" b="1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1847646" y="4844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.debug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847646" y="59873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(required for 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relocatables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4793568" y="1413297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1722806" y="1236453"/>
            <a:ext cx="2285154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6210830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6210830" y="2963864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6210830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6210831" y="4350809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6210830" y="2054226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V="1">
            <a:off x="7600950" y="3957639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6210830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7600950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6210829" y="6312959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5945194" y="653151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9358222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err="1">
                <a:latin typeface="Courier New" pitchFamily="49" charset="0"/>
                <a:ea typeface="msgothic" charset="0"/>
                <a:cs typeface="msgothic" charset="0"/>
              </a:rPr>
              <a:t>r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sp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9051835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9201150" y="899577"/>
            <a:ext cx="1314450" cy="819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invisible to user code</a:t>
            </a:r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 flipV="1">
            <a:off x="9067800" y="1257569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9412288" y="4173539"/>
            <a:ext cx="552052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 flipH="1">
            <a:off x="9028114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5334000" y="6172201"/>
            <a:ext cx="920542" cy="269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Courier New" pitchFamily="49" charset="0"/>
                <a:ea typeface="msgothic" charset="0"/>
                <a:cs typeface="msgothic" charset="0"/>
              </a:rPr>
              <a:t>0x400000</a:t>
            </a: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6210829" y="5017559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Read/write data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6210829" y="5643034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Read-only code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8" name="AutoShape 36"/>
          <p:cNvSpPr>
            <a:spLocks/>
          </p:cNvSpPr>
          <p:nvPr/>
        </p:nvSpPr>
        <p:spPr bwMode="auto">
          <a:xfrm>
            <a:off x="9048750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9201151" y="5010151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1847646" y="3320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rodata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1847646" y="5225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.line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1847646" y="2558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ini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t section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1847646" y="5606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strtab</a:t>
            </a:r>
            <a:endParaRPr lang="en-GB" sz="1600" b="1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857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79070" y="304800"/>
            <a:ext cx="8831262" cy="1054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Packaging Commonly Used Functions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86162" y="1333500"/>
            <a:ext cx="8307387" cy="52959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How to package functions commonly used by programmers?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Math, I/O, memory management, string manipulation, etc.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Awkward, given the linker framework so far: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>
                <a:solidFill>
                  <a:srgbClr val="990000"/>
                </a:solidFill>
              </a:rPr>
              <a:t>Option 1:</a:t>
            </a:r>
            <a:r>
              <a:rPr lang="en-GB"/>
              <a:t> Put all functions into a single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Programmers link big object file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Space and time inefficient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>
                <a:solidFill>
                  <a:srgbClr val="990000"/>
                </a:solidFill>
              </a:rPr>
              <a:t>Option 2:</a:t>
            </a:r>
            <a:r>
              <a:rPr lang="en-GB"/>
              <a:t> Put each function in a separate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Programmers explicitly link appropriate binaries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More efficient, but burdensome on the programmer</a:t>
            </a:r>
          </a:p>
        </p:txBody>
      </p:sp>
    </p:spTree>
    <p:extLst>
      <p:ext uri="{BB962C8B-B14F-4D97-AF65-F5344CB8AC3E}">
        <p14:creationId xmlns:p14="http://schemas.microsoft.com/office/powerpoint/2010/main" val="15003197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03412" y="436562"/>
            <a:ext cx="8716962" cy="782638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Old-fashioned Solution: Static Libraries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3414" y="1447800"/>
            <a:ext cx="8459787" cy="47672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>
                <a:solidFill>
                  <a:srgbClr val="990000"/>
                </a:solidFill>
              </a:rPr>
              <a:t>Static libraries </a:t>
            </a:r>
            <a:r>
              <a:rPr lang="en-GB"/>
              <a:t>(.</a:t>
            </a:r>
            <a:r>
              <a:rPr lang="en-GB">
                <a:latin typeface="Courier New" pitchFamily="49" charset="0"/>
              </a:rPr>
              <a:t>a</a:t>
            </a:r>
            <a:r>
              <a:rPr lang="en-GB"/>
              <a:t> </a:t>
            </a:r>
            <a:r>
              <a:rPr lang="en-GB">
                <a:solidFill>
                  <a:srgbClr val="000004"/>
                </a:solidFill>
              </a:rPr>
              <a:t>archive files</a:t>
            </a:r>
            <a:r>
              <a:rPr lang="en-GB"/>
              <a:t>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Concatenate related </a:t>
            </a:r>
            <a:r>
              <a:rPr lang="en-GB" err="1"/>
              <a:t>relocatable</a:t>
            </a:r>
            <a:r>
              <a:rPr lang="en-GB"/>
              <a:t> object files into a single file with an index (called an </a:t>
            </a:r>
            <a:r>
              <a:rPr lang="en-GB" i="1"/>
              <a:t>archive</a:t>
            </a:r>
            <a:r>
              <a:rPr lang="en-GB"/>
              <a:t>).</a:t>
            </a:r>
          </a:p>
          <a:p>
            <a:pPr lvl="1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Enhance linker so that it tries to resolve unresolved external references by looking for the symbols in one or more archives.</a:t>
            </a:r>
          </a:p>
          <a:p>
            <a:pPr lvl="1">
              <a:buSzPct val="75000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If an archive member file resolves reference, link it  into the executable.</a:t>
            </a:r>
          </a:p>
          <a:p>
            <a:pPr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071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 Program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663700" y="1928813"/>
            <a:ext cx="4508500" cy="2862322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dirty="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hu-HU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hu-HU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dirty="0" err="1">
                <a:solidFill>
                  <a:srgbClr val="C1651C"/>
                </a:solidFill>
                <a:latin typeface="Courier New"/>
                <a:cs typeface="Courier New"/>
              </a:rPr>
              <a:t>array</a:t>
            </a:r>
            <a:r>
              <a:rPr lang="hu-HU" dirty="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endParaRPr lang="hu-HU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solidFill>
                  <a:srgbClr val="C1651C"/>
                </a:solidFill>
                <a:latin typeface="Courier New"/>
                <a:cs typeface="Courier New"/>
              </a:rPr>
              <a:t>val</a:t>
            </a:r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dirty="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, 2);</a:t>
            </a:r>
          </a:p>
          <a:p>
            <a:r>
              <a:rPr lang="fr-FR" dirty="0">
                <a:solidFill>
                  <a:srgbClr val="C200FF"/>
                </a:solidFill>
                <a:latin typeface="Courier New"/>
                <a:cs typeface="Courier New"/>
              </a:rPr>
              <a:t>    return</a:t>
            </a:r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 val;</a:t>
            </a:r>
          </a:p>
          <a:p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6248401" y="1928814"/>
            <a:ext cx="4256209" cy="2862323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fr-FR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>
                <a:solidFill>
                  <a:srgbClr val="000000"/>
                </a:solidFill>
                <a:latin typeface="Courier New"/>
                <a:cs typeface="Courier New"/>
              </a:rPr>
              <a:t>        s += a[i];</a:t>
            </a:r>
          </a:p>
          <a:p>
            <a:r>
              <a:rPr lang="da-DK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>
                <a:solidFill>
                  <a:srgbClr val="000000"/>
                </a:solidFill>
                <a:latin typeface="Courier New"/>
                <a:cs typeface="Courier New"/>
              </a:rPr>
              <a:t> s;</a:t>
            </a:r>
          </a:p>
          <a:p>
            <a:r>
              <a:rPr lang="is-IS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is-IS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723907" y="4442937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395985" y="4433473"/>
            <a:ext cx="871049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975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027238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Creating Static Libraries</a:t>
            </a:r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28194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133600" y="2289870"/>
            <a:ext cx="1371600" cy="360909"/>
          </a:xfrm>
          <a:prstGeom prst="rect">
            <a:avLst/>
          </a:prstGeom>
          <a:solidFill>
            <a:srgbClr val="DEDFF5"/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295526" y="1615181"/>
            <a:ext cx="1008907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err="1">
                <a:latin typeface="Courier New" pitchFamily="49" charset="0"/>
                <a:ea typeface="msgothic" charset="0"/>
                <a:cs typeface="msgothic" charset="0"/>
              </a:rPr>
              <a:t>atoi.c</a:t>
            </a:r>
            <a:endParaRPr lang="en-GB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479676" y="2986781"/>
            <a:ext cx="1008907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atoi.o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3810000" y="2289870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821113" y="1615181"/>
            <a:ext cx="1284624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printf.c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3840163" y="2986781"/>
            <a:ext cx="1284624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printf.o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44958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28194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44958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4495800" y="3364606"/>
            <a:ext cx="1588" cy="47148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4035426" y="4674294"/>
            <a:ext cx="1008907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H="1">
            <a:off x="5408614" y="3302694"/>
            <a:ext cx="1298575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3352800" y="3836095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 (</a:t>
            </a:r>
            <a:r>
              <a:rPr lang="en-GB" b="1" err="1">
                <a:latin typeface="Calibri" pitchFamily="34" charset="0"/>
                <a:ea typeface="msgothic" charset="0"/>
                <a:cs typeface="msgothic" charset="0"/>
              </a:rPr>
              <a:t>ar</a:t>
            </a: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5410200" y="2159695"/>
            <a:ext cx="364500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...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6096000" y="2300982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6107113" y="1626294"/>
            <a:ext cx="1284624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random.c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6126163" y="2997894"/>
            <a:ext cx="1284624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random.o</a:t>
            </a: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6781800" y="1931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6781800" y="2693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2819400" y="3302694"/>
            <a:ext cx="12192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6619875" y="3759895"/>
            <a:ext cx="3637832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rs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atoi.o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…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random.o</a:t>
            </a:r>
            <a:endParaRPr lang="en-GB" sz="1600" b="1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4495800" y="4279006"/>
            <a:ext cx="1588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5410200" y="4654715"/>
            <a:ext cx="2971800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C standard library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1981201" y="5562600"/>
            <a:ext cx="83073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kern="0" err="1">
                <a:latin typeface="Calibri" pitchFamily="34" charset="0"/>
              </a:rPr>
              <a:t>Archiver</a:t>
            </a:r>
            <a:r>
              <a:rPr lang="en-GB" sz="2000" kern="0">
                <a:latin typeface="Calibri" pitchFamily="34" charset="0"/>
              </a:rPr>
              <a:t> allows incremental updates</a:t>
            </a:r>
          </a:p>
          <a:p>
            <a:pPr marL="342900" indent="-342900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sz="2000" kern="0">
                <a:latin typeface="Calibri" pitchFamily="34" charset="0"/>
              </a:rPr>
              <a:t>Recompile function that changes and replace .o file in archive.</a:t>
            </a:r>
          </a:p>
          <a:p>
            <a:pPr marL="342900" indent="-342900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ker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4362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74838" y="3048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Commonly Used Libraries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78013" y="1220789"/>
            <a:ext cx="8307387" cy="3152775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err="1">
                <a:latin typeface="Courier New" pitchFamily="49" charset="0"/>
              </a:rPr>
              <a:t>libc.a</a:t>
            </a:r>
            <a:r>
              <a:rPr lang="en-GB" sz="2000"/>
              <a:t> (the C standard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4.6 MB archive of 1496 object files.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I/O, memory allocation, signal handling, string handling, data and time, random numbers, integer math</a:t>
            </a:r>
          </a:p>
          <a:p>
            <a:pPr>
              <a:lnSpc>
                <a:spcPct val="80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err="1">
                <a:latin typeface="Courier New" pitchFamily="49" charset="0"/>
              </a:rPr>
              <a:t>libm.a</a:t>
            </a:r>
            <a:r>
              <a:rPr lang="en-GB" sz="2000"/>
              <a:t> (the C math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2 MB archive of 444 object files. 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floating point math (sin, </a:t>
            </a:r>
            <a:r>
              <a:rPr lang="en-GB" sz="1800" err="1"/>
              <a:t>cos</a:t>
            </a:r>
            <a:r>
              <a:rPr lang="en-GB" sz="1800"/>
              <a:t>, tan, log, exp, </a:t>
            </a:r>
            <a:r>
              <a:rPr lang="en-GB" sz="1800" err="1"/>
              <a:t>sqrt</a:t>
            </a:r>
            <a:r>
              <a:rPr lang="en-GB" sz="1800"/>
              <a:t>, …) 	</a:t>
            </a:r>
          </a:p>
          <a:p>
            <a:pPr>
              <a:lnSpc>
                <a:spcPct val="8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/>
          </a:p>
          <a:p>
            <a:pPr>
              <a:lnSpc>
                <a:spcPct val="8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752600" y="3657600"/>
            <a:ext cx="4008126" cy="2872198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highlight>
                  <a:srgbClr val="FF0000"/>
                </a:highlight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highlight>
                  <a:srgbClr val="FF0000"/>
                </a:highlight>
                <a:latin typeface="Courier New" pitchFamily="49" charset="0"/>
                <a:ea typeface="msgothic" charset="0"/>
                <a:cs typeface="msgothic" charset="0"/>
              </a:rPr>
              <a:t> –t /</a:t>
            </a:r>
            <a:r>
              <a:rPr lang="en-GB" sz="1600" b="1" dirty="0" err="1">
                <a:highlight>
                  <a:srgbClr val="FF0000"/>
                </a:highlight>
                <a:latin typeface="Courier New" pitchFamily="49" charset="0"/>
                <a:ea typeface="msgothic" charset="0"/>
                <a:cs typeface="msgothic" charset="0"/>
              </a:rPr>
              <a:t>usr</a:t>
            </a:r>
            <a:r>
              <a:rPr lang="en-GB" sz="1600" b="1" dirty="0">
                <a:highlight>
                  <a:srgbClr val="FF0000"/>
                </a:highlight>
                <a:latin typeface="Courier New" pitchFamily="49" charset="0"/>
                <a:ea typeface="msgothic" charset="0"/>
                <a:cs typeface="msgothic" charset="0"/>
              </a:rPr>
              <a:t>/lib/</a:t>
            </a:r>
            <a:r>
              <a:rPr lang="en-GB" sz="1600" b="1" dirty="0" err="1">
                <a:highlight>
                  <a:srgbClr val="FF0000"/>
                </a:highlight>
                <a:latin typeface="Courier New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 dirty="0">
                <a:highlight>
                  <a:srgbClr val="FF0000"/>
                </a:highlight>
                <a:latin typeface="Courier New" pitchFamily="49" charset="0"/>
                <a:ea typeface="msgothic" charset="0"/>
                <a:cs typeface="msgothic" charset="0"/>
              </a:rPr>
              <a:t> 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fork.o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fprintf.o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fpu_control.o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fputc.o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freopen.o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fscanf.o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fseek.o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fstab.o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278874" y="3677347"/>
            <a:ext cx="4008126" cy="2872198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highlight>
                  <a:srgbClr val="FF0000"/>
                </a:highlight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highlight>
                  <a:srgbClr val="FF0000"/>
                </a:highlight>
                <a:latin typeface="Courier New" pitchFamily="49" charset="0"/>
                <a:ea typeface="msgothic" charset="0"/>
                <a:cs typeface="msgothic" charset="0"/>
              </a:rPr>
              <a:t> –t /</a:t>
            </a:r>
            <a:r>
              <a:rPr lang="en-GB" sz="1600" dirty="0" err="1">
                <a:highlight>
                  <a:srgbClr val="FF0000"/>
                </a:highlight>
                <a:latin typeface="Courier New" pitchFamily="49" charset="0"/>
                <a:ea typeface="msgothic" charset="0"/>
                <a:cs typeface="msgothic" charset="0"/>
              </a:rPr>
              <a:t>usr</a:t>
            </a:r>
            <a:r>
              <a:rPr lang="en-GB" sz="1600" dirty="0">
                <a:highlight>
                  <a:srgbClr val="FF0000"/>
                </a:highlight>
                <a:latin typeface="Courier New" pitchFamily="49" charset="0"/>
                <a:ea typeface="msgothic" charset="0"/>
                <a:cs typeface="msgothic" charset="0"/>
              </a:rPr>
              <a:t>/lib/</a:t>
            </a:r>
            <a:r>
              <a:rPr lang="en-GB" sz="1600" b="1" dirty="0" err="1">
                <a:highlight>
                  <a:srgbClr val="FF0000"/>
                </a:highlight>
                <a:latin typeface="Courier New" pitchFamily="49" charset="0"/>
                <a:ea typeface="msgothic" charset="0"/>
                <a:cs typeface="msgothic" charset="0"/>
              </a:rPr>
              <a:t>libm.a</a:t>
            </a:r>
            <a:r>
              <a:rPr lang="en-GB" sz="1600" b="1" dirty="0">
                <a:highlight>
                  <a:srgbClr val="FF0000"/>
                </a:highlight>
                <a:latin typeface="Courier New" pitchFamily="49" charset="0"/>
                <a:ea typeface="msgothic" charset="0"/>
                <a:cs typeface="msgothic" charset="0"/>
              </a:rPr>
              <a:t> 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602846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486400" y="838200"/>
            <a:ext cx="4876800" cy="53340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noAutofit/>
          </a:bodyPr>
          <a:lstStyle/>
          <a:p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9" y="435678"/>
            <a:ext cx="3452982" cy="1240722"/>
          </a:xfrm>
        </p:spPr>
        <p:txBody>
          <a:bodyPr>
            <a:normAutofit fontScale="90000"/>
          </a:bodyPr>
          <a:lstStyle/>
          <a:p>
            <a:r>
              <a:rPr lang="en-US"/>
              <a:t>Linking with Static Libraries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40694" y="2020990"/>
            <a:ext cx="3517106" cy="3787833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stdio.h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vector.h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y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[2] = {3, 4};</a:t>
            </a:r>
          </a:p>
          <a:p>
            <a:r>
              <a:rPr lang="nl-NL" sz="160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 err="1">
                <a:solidFill>
                  <a:srgbClr val="C1651C"/>
                </a:solidFill>
                <a:latin typeface="Courier New"/>
                <a:cs typeface="Courier New"/>
              </a:rPr>
              <a:t>z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[2];</a:t>
            </a:r>
          </a:p>
          <a:p>
            <a:endParaRPr lang="nl-NL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(int argc, char** argv)</a:t>
            </a:r>
          </a:p>
          <a:p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(x, y, z, 2);</a:t>
            </a:r>
          </a:p>
          <a:p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600">
                <a:solidFill>
                  <a:srgbClr val="9D206F"/>
                </a:solidFill>
                <a:latin typeface="Courier New"/>
                <a:cs typeface="Courier New"/>
              </a:rPr>
              <a:t>"z = [%d %d]\n”</a:t>
            </a:r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           z[0], z[1]);</a:t>
            </a:r>
          </a:p>
          <a:p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 0;</a:t>
            </a:r>
          </a:p>
          <a:p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128184" y="5257800"/>
            <a:ext cx="1146766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693138" y="1817133"/>
            <a:ext cx="4441462" cy="1818063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err="1">
                <a:solidFill>
                  <a:srgbClr val="4A00FF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y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z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>
                <a:solidFill>
                  <a:srgbClr val="000000"/>
                </a:solidFill>
                <a:latin typeface="Courier New"/>
                <a:cs typeface="Courier New"/>
              </a:rPr>
              <a:t> (i = 0; i &lt; n; i++)</a:t>
            </a:r>
          </a:p>
          <a:p>
            <a:r>
              <a:rPr lang="es-ES_tradnl" sz="1600">
                <a:solidFill>
                  <a:srgbClr val="000000"/>
                </a:solidFill>
                <a:latin typeface="Courier New"/>
                <a:cs typeface="Courier New"/>
              </a:rPr>
              <a:t>        z[i] = x[i] + y[i];</a:t>
            </a:r>
          </a:p>
          <a:p>
            <a:r>
              <a:rPr lang="es-ES_tradnl" sz="16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693138" y="3774995"/>
            <a:ext cx="4441462" cy="206428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err="1">
                <a:solidFill>
                  <a:srgbClr val="4A00FF"/>
                </a:solidFill>
                <a:latin typeface="Courier New"/>
                <a:cs typeface="Courier New"/>
              </a:rPr>
              <a:t>multvec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y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            </a:t>
            </a:r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z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r-FR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>
                <a:solidFill>
                  <a:srgbClr val="C200FF"/>
                </a:solidFill>
                <a:latin typeface="Courier New"/>
                <a:cs typeface="Courier New"/>
              </a:rPr>
              <a:t>    for</a:t>
            </a:r>
            <a:r>
              <a:rPr lang="da-DK" sz="1600">
                <a:solidFill>
                  <a:srgbClr val="000000"/>
                </a:solidFill>
                <a:latin typeface="Courier New"/>
                <a:cs typeface="Courier New"/>
              </a:rPr>
              <a:t> (i = 0; i &lt; n; i++)</a:t>
            </a:r>
          </a:p>
          <a:p>
            <a:r>
              <a:rPr lang="es-ES_tradnl" sz="1600">
                <a:solidFill>
                  <a:srgbClr val="000000"/>
                </a:solidFill>
                <a:latin typeface="Courier New"/>
                <a:cs typeface="Courier New"/>
              </a:rPr>
              <a:t>        z[i] = x[i] * y[i];</a:t>
            </a:r>
          </a:p>
          <a:p>
            <a:r>
              <a:rPr lang="es-ES_tradnl" sz="16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727940" y="5527595"/>
            <a:ext cx="1422482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endParaRPr lang="en-GB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866462" y="3341132"/>
            <a:ext cx="1284624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endParaRPr lang="en-GB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15201" y="914400"/>
            <a:ext cx="1762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latin typeface="Courier New"/>
                <a:cs typeface="Courier New"/>
              </a:rPr>
              <a:t>libvector.a</a:t>
            </a:r>
            <a:endParaRPr lang="en-US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7769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28814" y="284162"/>
            <a:ext cx="5614987" cy="782638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Linking with Static Libraries</a:t>
            </a:r>
          </a:p>
        </p:txBody>
      </p:sp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2222501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698625" y="2992439"/>
            <a:ext cx="2070100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Translators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b="1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676400" y="2286000"/>
            <a:ext cx="1146766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325813" y="3994150"/>
            <a:ext cx="1146766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2765426" y="3681413"/>
            <a:ext cx="815975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3868738" y="4291013"/>
            <a:ext cx="762000" cy="304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6877051" y="3263900"/>
            <a:ext cx="1008907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5505452" y="3649663"/>
            <a:ext cx="1587" cy="102235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4021138" y="4672014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5043593" y="5518151"/>
            <a:ext cx="1012890" cy="35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prog2c</a:t>
            </a: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5505450" y="5047191"/>
            <a:ext cx="1588" cy="41433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7101022" y="3886201"/>
            <a:ext cx="3185978" cy="6263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and any other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modules called by </a:t>
            </a:r>
            <a:r>
              <a:rPr lang="en-GB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4711701" y="3263900"/>
            <a:ext cx="1698199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libvector.a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5516563" y="3994150"/>
            <a:ext cx="1284624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6505576" y="3590397"/>
            <a:ext cx="841375" cy="1066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8453439" y="3206751"/>
            <a:ext cx="1552839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Static libraries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1749425" y="3883026"/>
            <a:ext cx="130559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err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b="1" i="1">
              <a:solidFill>
                <a:srgbClr val="C0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object files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6172251" y="5378450"/>
            <a:ext cx="2210134" cy="9089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  <a:ea typeface="msgothic" charset="0"/>
                <a:cs typeface="msgothic" charset="0"/>
              </a:rPr>
              <a:t>(892,607 bytes)</a:t>
            </a:r>
            <a:endParaRPr lang="en-GB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2784475" y="2286000"/>
            <a:ext cx="1284624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3406776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4852989" y="2289176"/>
            <a:ext cx="1304925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endParaRPr lang="en-GB" b="1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b="1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5505452" y="2955926"/>
            <a:ext cx="1587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4953000" y="1874838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6096000" y="1874838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4125913" y="1538288"/>
            <a:ext cx="1284624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5449888" y="1524000"/>
            <a:ext cx="1422482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19601" y="6347379"/>
            <a:ext cx="2017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>
                <a:latin typeface="Calibri" pitchFamily="34" charset="0"/>
              </a:rPr>
              <a:t>“c” for “compile-time”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7011134" y="4724401"/>
            <a:ext cx="3761264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static </a:t>
            </a:r>
            <a:r>
              <a:rPr lang="mr-IN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o prog2r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	      main2.o -L. -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lvector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3357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Using Static Libraries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9614" y="1428750"/>
            <a:ext cx="8307387" cy="4133850"/>
          </a:xfrm>
          <a:ln/>
        </p:spPr>
        <p:txBody>
          <a:bodyPr>
            <a:normAutofit fontScale="92500"/>
          </a:bodyPr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Linker’s algorithm for resolving external references: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Scan </a:t>
            </a:r>
            <a:r>
              <a:rPr lang="en-GB" b="1">
                <a:latin typeface="Courier New" pitchFamily="49" charset="0"/>
              </a:rPr>
              <a:t>.o</a:t>
            </a:r>
            <a:r>
              <a:rPr lang="en-GB"/>
              <a:t> files and </a:t>
            </a:r>
            <a:r>
              <a:rPr lang="en-GB" b="1">
                <a:latin typeface="Courier New" pitchFamily="49" charset="0"/>
              </a:rPr>
              <a:t>.a</a:t>
            </a:r>
            <a:r>
              <a:rPr lang="en-GB"/>
              <a:t> files in the command line order.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During the scan, keep a list of the current unresolved references.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As each new </a:t>
            </a:r>
            <a:r>
              <a:rPr lang="en-GB" b="1">
                <a:latin typeface="Courier New" pitchFamily="49" charset="0"/>
              </a:rPr>
              <a:t>.o</a:t>
            </a:r>
            <a:r>
              <a:rPr lang="en-GB"/>
              <a:t> or </a:t>
            </a:r>
            <a:r>
              <a:rPr lang="en-GB" b="1">
                <a:latin typeface="Courier New" pitchFamily="49" charset="0"/>
              </a:rPr>
              <a:t>.a</a:t>
            </a:r>
            <a:r>
              <a:rPr lang="en-GB"/>
              <a:t> file, </a:t>
            </a:r>
            <a:r>
              <a:rPr lang="en-GB" i="1" err="1"/>
              <a:t>obj</a:t>
            </a:r>
            <a:r>
              <a:rPr lang="en-GB"/>
              <a:t>, is encountered, try to resolve each unresolved reference in the list against the symbols defined in </a:t>
            </a:r>
            <a:r>
              <a:rPr lang="en-GB" i="1"/>
              <a:t>obj</a:t>
            </a:r>
            <a:r>
              <a:rPr lang="en-GB"/>
              <a:t>.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If any entries in the unresolved list at end of scan, then error.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Problem: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Command line order matters!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Moral: put libraries at the end of the command line. 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514600" y="4995736"/>
            <a:ext cx="6847044" cy="1024064"/>
          </a:xfrm>
          <a:prstGeom prst="rect">
            <a:avLst/>
          </a:prstGeom>
          <a:solidFill>
            <a:srgbClr val="E6E6E6"/>
          </a:solidFill>
          <a:ln w="64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-L. 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lmine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-L. -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lmine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: In function </a:t>
            </a:r>
            <a:r>
              <a:rPr lang="en-GB" sz="1600">
                <a:latin typeface="Courier New" pitchFamily="49" charset="0"/>
                <a:ea typeface="msgothic" charset="0"/>
                <a:cs typeface="msgothic" charset="0"/>
              </a:rPr>
              <a:t>'main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':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(.text+0x4): undefined reference to </a:t>
            </a:r>
            <a:r>
              <a:rPr lang="en-GB" sz="1600">
                <a:latin typeface="Courier New" pitchFamily="49" charset="0"/>
                <a:ea typeface="msgothic" charset="0"/>
                <a:cs typeface="msgothic" charset="0"/>
              </a:rPr>
              <a:t>'</a:t>
            </a:r>
            <a:r>
              <a:rPr lang="en-GB" sz="1600" err="1">
                <a:latin typeface="Courier New" pitchFamily="49" charset="0"/>
                <a:ea typeface="msgothic" charset="0"/>
                <a:cs typeface="msgothic" charset="0"/>
              </a:rPr>
              <a:t>libfun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' </a:t>
            </a:r>
          </a:p>
        </p:txBody>
      </p:sp>
    </p:spTree>
    <p:extLst>
      <p:ext uri="{BB962C8B-B14F-4D97-AF65-F5344CB8AC3E}">
        <p14:creationId xmlns:p14="http://schemas.microsoft.com/office/powerpoint/2010/main" val="7348566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1AB3-D2AC-445F-AB5E-78EC2F8E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static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ADA96-6695-4FD3-BD0B-1ADCFE515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gcc</a:t>
            </a:r>
            <a:r>
              <a:rPr lang="en-US" dirty="0"/>
              <a:t> –</a:t>
            </a:r>
            <a:r>
              <a:rPr lang="en-US" dirty="0" err="1"/>
              <a:t>Og</a:t>
            </a:r>
            <a:r>
              <a:rPr lang="en-US" dirty="0"/>
              <a:t> –c </a:t>
            </a:r>
            <a:r>
              <a:rPr lang="en-US" dirty="0" err="1"/>
              <a:t>add.c</a:t>
            </a:r>
            <a:endParaRPr lang="en-US" dirty="0"/>
          </a:p>
          <a:p>
            <a:r>
              <a:rPr lang="en-US" dirty="0" err="1"/>
              <a:t>Gcc</a:t>
            </a:r>
            <a:r>
              <a:rPr lang="en-US" dirty="0"/>
              <a:t> –</a:t>
            </a:r>
            <a:r>
              <a:rPr lang="en-US" dirty="0" err="1"/>
              <a:t>Og</a:t>
            </a:r>
            <a:r>
              <a:rPr lang="en-US" dirty="0"/>
              <a:t> –c </a:t>
            </a:r>
            <a:r>
              <a:rPr lang="en-US" dirty="0" err="1"/>
              <a:t>sub.c</a:t>
            </a:r>
            <a:endParaRPr lang="en-US" dirty="0"/>
          </a:p>
          <a:p>
            <a:r>
              <a:rPr lang="en-US" dirty="0"/>
              <a:t>These two gives </a:t>
            </a:r>
            <a:r>
              <a:rPr lang="en-US" dirty="0" err="1"/>
              <a:t>add.o</a:t>
            </a:r>
            <a:r>
              <a:rPr lang="en-US" dirty="0"/>
              <a:t> and </a:t>
            </a:r>
            <a:r>
              <a:rPr lang="en-US" dirty="0" err="1"/>
              <a:t>sub.o</a:t>
            </a:r>
            <a:r>
              <a:rPr lang="en-US" dirty="0"/>
              <a:t> once we have both you add it to archive files.</a:t>
            </a:r>
          </a:p>
          <a:p>
            <a:r>
              <a:rPr lang="en-US" dirty="0" err="1"/>
              <a:t>ar</a:t>
            </a:r>
            <a:r>
              <a:rPr lang="en-US" dirty="0"/>
              <a:t> –</a:t>
            </a:r>
            <a:r>
              <a:rPr lang="en-US" dirty="0" err="1"/>
              <a:t>rcv</a:t>
            </a:r>
            <a:r>
              <a:rPr lang="en-US" dirty="0"/>
              <a:t> &lt;</a:t>
            </a:r>
            <a:r>
              <a:rPr lang="en-US" dirty="0" err="1"/>
              <a:t>lib_name.a</a:t>
            </a:r>
            <a:r>
              <a:rPr lang="en-US" dirty="0"/>
              <a:t>&gt; </a:t>
            </a:r>
            <a:r>
              <a:rPr lang="en-US" dirty="0" err="1"/>
              <a:t>add.o</a:t>
            </a:r>
            <a:r>
              <a:rPr lang="en-US" dirty="0"/>
              <a:t> </a:t>
            </a:r>
            <a:r>
              <a:rPr lang="en-US" dirty="0" err="1"/>
              <a:t>sub.o</a:t>
            </a:r>
            <a:endParaRPr lang="en-US" dirty="0"/>
          </a:p>
          <a:p>
            <a:r>
              <a:rPr lang="en-US" dirty="0" err="1"/>
              <a:t>ar</a:t>
            </a:r>
            <a:r>
              <a:rPr lang="en-US" dirty="0"/>
              <a:t> –tv </a:t>
            </a:r>
            <a:r>
              <a:rPr lang="en-US" dirty="0" err="1"/>
              <a:t>libsandy.a</a:t>
            </a:r>
            <a:r>
              <a:rPr lang="en-US" dirty="0"/>
              <a:t> will lists all the file it has</a:t>
            </a:r>
          </a:p>
          <a:p>
            <a:r>
              <a:rPr lang="en-US" dirty="0"/>
              <a:t>Compile the code now with .a file</a:t>
            </a:r>
          </a:p>
          <a:p>
            <a:r>
              <a:rPr lang="en-US" dirty="0" err="1"/>
              <a:t>gcc</a:t>
            </a:r>
            <a:r>
              <a:rPr lang="en-US" dirty="0"/>
              <a:t> –</a:t>
            </a:r>
            <a:r>
              <a:rPr lang="en-US" dirty="0" err="1"/>
              <a:t>Og</a:t>
            </a:r>
            <a:r>
              <a:rPr lang="en-US" dirty="0"/>
              <a:t> –o test </a:t>
            </a:r>
            <a:r>
              <a:rPr lang="en-US" dirty="0" err="1"/>
              <a:t>test.c</a:t>
            </a:r>
            <a:r>
              <a:rPr lang="en-US" dirty="0"/>
              <a:t> –L. </a:t>
            </a:r>
            <a:r>
              <a:rPr lang="en-US" dirty="0" err="1"/>
              <a:t>libsandy.a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99773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C6BA-7699-49C0-8D3C-F105EB9C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create static lib: CSVM/class13/static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9408A9-026B-4399-B043-4F82F1A05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335" y="1825625"/>
            <a:ext cx="59473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28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74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Modern Solution: Shared Libraries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3414" y="1344614"/>
            <a:ext cx="8307387" cy="4979987"/>
          </a:xfrm>
          <a:ln/>
        </p:spPr>
        <p:txBody>
          <a:bodyPr>
            <a:normAutofit fontScale="92500"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Static libraries have the following disadvantages: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Duplication in the stored executables (every function needs </a:t>
            </a:r>
            <a:r>
              <a:rPr lang="en-GB" dirty="0" err="1"/>
              <a:t>libc</a:t>
            </a:r>
            <a:r>
              <a:rPr lang="en-GB" dirty="0"/>
              <a:t>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Duplication in the running executables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Minor bug fixes of system libraries require each application to explicitly relink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Rebuild everything with </a:t>
            </a:r>
            <a:r>
              <a:rPr lang="en-GB" dirty="0" err="1"/>
              <a:t>glibc</a:t>
            </a:r>
            <a:r>
              <a:rPr lang="en-GB" dirty="0"/>
              <a:t>?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hlinkClick r:id="rId3"/>
              </a:rPr>
              <a:t>https://security.googleblog.com/2016/02/cve-2015-7547-glibc-getaddrinfo-stack.html</a:t>
            </a:r>
            <a:endParaRPr lang="en-GB" dirty="0"/>
          </a:p>
          <a:p>
            <a:pPr marL="0" indent="0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solidFill>
                <a:srgbClr val="000004"/>
              </a:solidFill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000004"/>
                </a:solidFill>
              </a:rPr>
              <a:t>Modern solution: Shared Libraries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highlight>
                  <a:srgbClr val="FFFF00"/>
                </a:highlight>
              </a:rPr>
              <a:t>Object files that contain code and data that are loaded and linked into an application </a:t>
            </a:r>
            <a:r>
              <a:rPr lang="en-GB" i="1" dirty="0">
                <a:highlight>
                  <a:srgbClr val="FFFF00"/>
                </a:highlight>
              </a:rPr>
              <a:t>dynamically, </a:t>
            </a:r>
            <a:r>
              <a:rPr lang="en-GB" dirty="0">
                <a:highlight>
                  <a:srgbClr val="FFFF00"/>
                </a:highlight>
              </a:rPr>
              <a:t>at either </a:t>
            </a:r>
            <a:r>
              <a:rPr lang="en-GB" i="1" dirty="0">
                <a:highlight>
                  <a:srgbClr val="FFFF00"/>
                </a:highlight>
              </a:rPr>
              <a:t>load-time</a:t>
            </a:r>
            <a:r>
              <a:rPr lang="en-GB" dirty="0">
                <a:highlight>
                  <a:srgbClr val="FFFF00"/>
                </a:highlight>
              </a:rPr>
              <a:t> or </a:t>
            </a:r>
            <a:r>
              <a:rPr lang="en-GB" i="1" dirty="0">
                <a:highlight>
                  <a:srgbClr val="FFFF00"/>
                </a:highlight>
              </a:rPr>
              <a:t>run-time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highlight>
                  <a:srgbClr val="FF0000"/>
                </a:highlight>
              </a:rPr>
              <a:t>Reason: they are situated in between heap and stack which would be shared.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Also called: dynamic link libraries, DLLs, </a:t>
            </a:r>
            <a:r>
              <a:rPr lang="en-GB" dirty="0">
                <a:latin typeface="Courier New"/>
                <a:cs typeface="Courier New"/>
              </a:rPr>
              <a:t>.so </a:t>
            </a:r>
            <a:r>
              <a:rPr lang="en-GB" dirty="0"/>
              <a:t>files</a:t>
            </a:r>
          </a:p>
          <a:p>
            <a:pPr lvl="1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4350594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28813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Shared Libraries (cont.)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20348" y="1295400"/>
            <a:ext cx="8307387" cy="5486400"/>
          </a:xfrm>
          <a:ln/>
        </p:spPr>
        <p:txBody>
          <a:bodyPr>
            <a:normAutofit fontScale="925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Dynamic linking can occur when executable is first loaded and run (load-time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Common case for Linux, handled automatically by the dynamic linker (</a:t>
            </a:r>
            <a:r>
              <a:rPr lang="en-GB" b="1">
                <a:latin typeface="Courier New" pitchFamily="49" charset="0"/>
              </a:rPr>
              <a:t>ld-linux.so</a:t>
            </a:r>
            <a:r>
              <a:rPr lang="en-GB">
                <a:latin typeface="Courier New" pitchFamily="49" charset="0"/>
              </a:rPr>
              <a:t>)</a:t>
            </a:r>
            <a:r>
              <a:rPr lang="en-GB"/>
              <a:t>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Standard C library (</a:t>
            </a:r>
            <a:r>
              <a:rPr lang="en-GB" b="1" err="1">
                <a:latin typeface="Courier New" pitchFamily="49" charset="0"/>
              </a:rPr>
              <a:t>libc.so</a:t>
            </a:r>
            <a:r>
              <a:rPr lang="en-GB"/>
              <a:t>) usually dynamically linked. 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Dynamic linking can also occur after program has begun </a:t>
            </a:r>
            <a:br>
              <a:rPr lang="en-GB"/>
            </a:br>
            <a:r>
              <a:rPr lang="en-GB"/>
              <a:t>(run-time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In Linux, this is done by calls to the </a:t>
            </a:r>
            <a:r>
              <a:rPr lang="en-GB" b="1" err="1">
                <a:latin typeface="Courier New" pitchFamily="49" charset="0"/>
              </a:rPr>
              <a:t>dlopen</a:t>
            </a:r>
            <a:r>
              <a:rPr lang="en-GB" b="1">
                <a:latin typeface="Courier New" pitchFamily="49" charset="0"/>
              </a:rPr>
              <a:t>() </a:t>
            </a:r>
            <a:r>
              <a:rPr lang="en-GB"/>
              <a:t>interface</a:t>
            </a:r>
            <a:r>
              <a:rPr lang="en-GB">
                <a:latin typeface="Courier New" pitchFamily="49" charset="0"/>
              </a:rPr>
              <a:t>.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Distributing software.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High-performance web servers.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Runtime library </a:t>
            </a:r>
            <a:r>
              <a:rPr lang="en-GB" err="1"/>
              <a:t>interpositioning</a:t>
            </a:r>
            <a:r>
              <a:rPr lang="en-GB"/>
              <a:t>.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Shared library routines can be shared by multiple processes.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More on this when we learn about virtual memory</a:t>
            </a:r>
          </a:p>
        </p:txBody>
      </p:sp>
    </p:spTree>
    <p:extLst>
      <p:ext uri="{BB962C8B-B14F-4D97-AF65-F5344CB8AC3E}">
        <p14:creationId xmlns:p14="http://schemas.microsoft.com/office/powerpoint/2010/main" val="20606725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dynamic libraries are required?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interp</a:t>
            </a:r>
            <a:r>
              <a:rPr lang="en-US" dirty="0"/>
              <a:t> section</a:t>
            </a:r>
          </a:p>
          <a:p>
            <a:pPr lvl="1"/>
            <a:r>
              <a:rPr lang="en-US" dirty="0"/>
              <a:t>Specifies the dynamic linker to use (i.e., </a:t>
            </a:r>
            <a:r>
              <a:rPr lang="en-GB" b="1" dirty="0" err="1">
                <a:latin typeface="Courier New" pitchFamily="49" charset="0"/>
              </a:rPr>
              <a:t>ld-linux.so</a:t>
            </a:r>
            <a:r>
              <a:rPr lang="en-US" dirty="0"/>
              <a:t>)</a:t>
            </a:r>
          </a:p>
          <a:p>
            <a:r>
              <a:rPr lang="en-US" dirty="0"/>
              <a:t>.dynamic section</a:t>
            </a:r>
          </a:p>
          <a:p>
            <a:pPr lvl="1"/>
            <a:r>
              <a:rPr lang="en-US" dirty="0"/>
              <a:t>Specifies the names, </a:t>
            </a:r>
            <a:r>
              <a:rPr lang="en-US" dirty="0" err="1"/>
              <a:t>etc</a:t>
            </a:r>
            <a:r>
              <a:rPr lang="en-US" dirty="0"/>
              <a:t> of the dynamic libraries to use</a:t>
            </a:r>
          </a:p>
          <a:p>
            <a:pPr lvl="1"/>
            <a:r>
              <a:rPr lang="en-US" dirty="0"/>
              <a:t>Follow an example of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prog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(NEEDED)             Shared library: [libm.so.6]</a:t>
            </a:r>
          </a:p>
          <a:p>
            <a:r>
              <a:rPr lang="en-US" dirty="0"/>
              <a:t>Where are the libraries found?</a:t>
            </a:r>
          </a:p>
          <a:p>
            <a:pPr lvl="1"/>
            <a:r>
              <a:rPr lang="en-US" dirty="0"/>
              <a:t>Use “</a:t>
            </a:r>
            <a:r>
              <a:rPr lang="en-US" b="1" dirty="0" err="1">
                <a:latin typeface="Courier New"/>
                <a:cs typeface="Courier New"/>
              </a:rPr>
              <a:t>ldd</a:t>
            </a:r>
            <a:r>
              <a:rPr lang="en-US" dirty="0"/>
              <a:t>” to find out: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600" y="5181601"/>
            <a:ext cx="8451650" cy="1020409"/>
          </a:xfrm>
          <a:prstGeom prst="rect">
            <a:avLst/>
          </a:prstGeom>
          <a:solidFill>
            <a:srgbClr val="E6E6E6"/>
          </a:solidFill>
          <a:ln w="64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ldd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prog</a:t>
            </a:r>
            <a:endParaRPr lang="en-GB" sz="16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600" dirty="0">
                <a:latin typeface="Courier New" pitchFamily="49" charset="0"/>
                <a:ea typeface="msgothic" charset="0"/>
                <a:cs typeface="msgothic" charset="0"/>
              </a:rPr>
              <a:t>  linux-vdso.so.1 =&gt;  (0x00007ffcf2998000)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600" dirty="0">
                <a:latin typeface="Courier New" pitchFamily="49" charset="0"/>
                <a:ea typeface="msgothic" charset="0"/>
                <a:cs typeface="msgothic" charset="0"/>
              </a:rPr>
              <a:t>  libc.so.6 =&gt; /lib/x86_64-linux-gnu/libc.so.6 (0x00007f99ad927000)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600" dirty="0">
                <a:latin typeface="Courier New" pitchFamily="49" charset="0"/>
                <a:ea typeface="msgothic" charset="0"/>
                <a:cs typeface="msgothic" charset="0"/>
              </a:rPr>
              <a:t>  /lib64/ld-linux-x86-64.so.2 (0x00007f99adcef000)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96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Linking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8813" y="1219200"/>
            <a:ext cx="7772400" cy="1143000"/>
          </a:xfrm>
          <a:solidFill>
            <a:srgbClr val="E0E0E0"/>
          </a:solidFill>
          <a:ln>
            <a:solidFill>
              <a:srgbClr val="000004"/>
            </a:solidFill>
          </a:ln>
        </p:spPr>
        <p:txBody>
          <a:bodyPr/>
          <a:lstStyle/>
          <a:p>
            <a:r>
              <a:rPr lang="en-US" sz="2000">
                <a:latin typeface="Calibri"/>
                <a:cs typeface="Calibri"/>
              </a:rPr>
              <a:t>Programs are translated and linked using a </a:t>
            </a:r>
            <a:r>
              <a:rPr lang="en-US" sz="2000" i="1">
                <a:latin typeface="Calibri"/>
                <a:cs typeface="Calibri"/>
              </a:rPr>
              <a:t>compiler driver</a:t>
            </a:r>
            <a:r>
              <a:rPr lang="en-US" sz="2000">
                <a:latin typeface="Calibri"/>
                <a:cs typeface="Calibri"/>
              </a:rPr>
              <a:t>:</a:t>
            </a:r>
          </a:p>
          <a:p>
            <a:pPr lvl="1"/>
            <a:r>
              <a:rPr lang="en-US" sz="1800" err="1">
                <a:latin typeface="Courier New" charset="0"/>
              </a:rPr>
              <a:t>linux</a:t>
            </a:r>
            <a:r>
              <a:rPr lang="en-US" sz="1800">
                <a:latin typeface="Courier New" charset="0"/>
              </a:rPr>
              <a:t>&gt; </a:t>
            </a:r>
            <a:r>
              <a:rPr lang="en-US" sz="1800" i="1" err="1">
                <a:latin typeface="Courier New" charset="0"/>
              </a:rPr>
              <a:t>gcc</a:t>
            </a:r>
            <a:r>
              <a:rPr lang="en-US" sz="1800" i="1">
                <a:latin typeface="Courier New" charset="0"/>
              </a:rPr>
              <a:t> -</a:t>
            </a:r>
            <a:r>
              <a:rPr lang="en-US" sz="1800" i="1" err="1">
                <a:latin typeface="Courier New" charset="0"/>
              </a:rPr>
              <a:t>Og</a:t>
            </a:r>
            <a:r>
              <a:rPr lang="en-US" sz="1800" i="1">
                <a:latin typeface="Courier New" charset="0"/>
              </a:rPr>
              <a:t> -o </a:t>
            </a:r>
            <a:r>
              <a:rPr lang="en-US" sz="1800" i="1" err="1">
                <a:latin typeface="Courier New" charset="0"/>
              </a:rPr>
              <a:t>prog</a:t>
            </a:r>
            <a:r>
              <a:rPr lang="en-US" sz="1800" i="1">
                <a:latin typeface="Courier New" charset="0"/>
              </a:rPr>
              <a:t> </a:t>
            </a:r>
            <a:r>
              <a:rPr lang="en-US" sz="1800" i="1" err="1">
                <a:latin typeface="Courier New" charset="0"/>
              </a:rPr>
              <a:t>main.c</a:t>
            </a:r>
            <a:r>
              <a:rPr lang="en-US" sz="1800" i="1">
                <a:latin typeface="Courier New" charset="0"/>
              </a:rPr>
              <a:t> </a:t>
            </a:r>
            <a:r>
              <a:rPr lang="en-US" sz="1800" i="1" err="1">
                <a:latin typeface="Courier New" charset="0"/>
              </a:rPr>
              <a:t>sum.c</a:t>
            </a:r>
            <a:endParaRPr lang="en-US" sz="1800" i="1">
              <a:latin typeface="Courier New" charset="0"/>
            </a:endParaRPr>
          </a:p>
          <a:p>
            <a:pPr lvl="1"/>
            <a:r>
              <a:rPr lang="en-US" sz="1800" err="1">
                <a:latin typeface="Courier New" charset="0"/>
              </a:rPr>
              <a:t>linux</a:t>
            </a:r>
            <a:r>
              <a:rPr lang="en-US" sz="1800">
                <a:latin typeface="Courier New" charset="0"/>
              </a:rPr>
              <a:t>&gt; </a:t>
            </a:r>
            <a:r>
              <a:rPr lang="en-US" sz="1800" i="1">
                <a:latin typeface="Courier New" charset="0"/>
              </a:rPr>
              <a:t>./</a:t>
            </a:r>
            <a:r>
              <a:rPr lang="en-US" sz="1800" i="1" err="1">
                <a:latin typeface="Courier New" charset="0"/>
              </a:rPr>
              <a:t>prog</a:t>
            </a:r>
            <a:endParaRPr lang="en-US" sz="1800" i="1">
              <a:latin typeface="Courier New" charset="0"/>
            </a:endParaRPr>
          </a:p>
        </p:txBody>
      </p:sp>
      <p:sp>
        <p:nvSpPr>
          <p:cNvPr id="228356" name="Line 4"/>
          <p:cNvSpPr>
            <a:spLocks noChangeShapeType="1"/>
          </p:cNvSpPr>
          <p:nvPr/>
        </p:nvSpPr>
        <p:spPr bwMode="auto">
          <a:xfrm>
            <a:off x="4191000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3581400" y="5097464"/>
            <a:ext cx="2971800" cy="366767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alibri"/>
                <a:cs typeface="Calibri"/>
              </a:rPr>
              <a:t>Linker (ld)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3352800" y="3409950"/>
            <a:ext cx="175260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>
                <a:latin typeface="Calibri"/>
                <a:cs typeface="Calibri"/>
              </a:rPr>
              <a:t>(</a:t>
            </a:r>
            <a:r>
              <a:rPr lang="en-US" err="1">
                <a:latin typeface="Calibri"/>
                <a:cs typeface="Calibri"/>
              </a:rPr>
              <a:t>cpp</a:t>
            </a:r>
            <a:r>
              <a:rPr lang="en-US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3657600" y="26670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Courier New"/>
                <a:cs typeface="Courier New"/>
              </a:rPr>
              <a:t>main.c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3792538" y="43434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main.o</a:t>
            </a: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5257800" y="3409950"/>
            <a:ext cx="179705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>
                <a:latin typeface="Calibri"/>
                <a:cs typeface="Calibri"/>
              </a:rPr>
              <a:t>(</a:t>
            </a:r>
            <a:r>
              <a:rPr lang="en-US" err="1">
                <a:latin typeface="Calibri"/>
                <a:cs typeface="Calibri"/>
              </a:rPr>
              <a:t>cpp</a:t>
            </a:r>
            <a:r>
              <a:rPr lang="en-US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5715000" y="2667000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Courier New"/>
                <a:cs typeface="Courier New"/>
              </a:rPr>
              <a:t>sum.c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5792300" y="4343400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latin typeface="Courier New"/>
                <a:cs typeface="Courier New"/>
              </a:rPr>
              <a:t>sum.o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4724400" y="5789613"/>
            <a:ext cx="73875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Courier New"/>
                <a:cs typeface="Courier New"/>
              </a:rPr>
              <a:t>prog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228365" name="Line 13"/>
          <p:cNvSpPr>
            <a:spLocks noChangeShapeType="1"/>
          </p:cNvSpPr>
          <p:nvPr/>
        </p:nvSpPr>
        <p:spPr bwMode="auto">
          <a:xfrm>
            <a:off x="6183313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6" name="Line 14"/>
          <p:cNvSpPr>
            <a:spLocks noChangeShapeType="1"/>
          </p:cNvSpPr>
          <p:nvPr/>
        </p:nvSpPr>
        <p:spPr bwMode="auto">
          <a:xfrm>
            <a:off x="4191000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7" name="Line 15"/>
          <p:cNvSpPr>
            <a:spLocks noChangeShapeType="1"/>
          </p:cNvSpPr>
          <p:nvPr/>
        </p:nvSpPr>
        <p:spPr bwMode="auto">
          <a:xfrm>
            <a:off x="6183313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8" name="Line 16"/>
          <p:cNvSpPr>
            <a:spLocks noChangeShapeType="1"/>
          </p:cNvSpPr>
          <p:nvPr/>
        </p:nvSpPr>
        <p:spPr bwMode="auto">
          <a:xfrm>
            <a:off x="6183313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9" name="Line 17"/>
          <p:cNvSpPr>
            <a:spLocks noChangeShapeType="1"/>
          </p:cNvSpPr>
          <p:nvPr/>
        </p:nvSpPr>
        <p:spPr bwMode="auto">
          <a:xfrm>
            <a:off x="5083175" y="54895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70" name="Line 18"/>
          <p:cNvSpPr>
            <a:spLocks noChangeShapeType="1"/>
          </p:cNvSpPr>
          <p:nvPr/>
        </p:nvSpPr>
        <p:spPr bwMode="auto">
          <a:xfrm>
            <a:off x="4191000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71" name="Text Box 19"/>
          <p:cNvSpPr txBox="1">
            <a:spLocks noChangeArrowheads="1"/>
          </p:cNvSpPr>
          <p:nvPr/>
        </p:nvSpPr>
        <p:spPr bwMode="auto">
          <a:xfrm>
            <a:off x="7207250" y="2719388"/>
            <a:ext cx="123957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C00000"/>
                </a:solidFill>
                <a:latin typeface="Calibri"/>
                <a:cs typeface="Calibri"/>
              </a:rPr>
              <a:t>Source files</a:t>
            </a:r>
          </a:p>
        </p:txBody>
      </p:sp>
      <p:sp>
        <p:nvSpPr>
          <p:cNvPr id="228372" name="Text Box 20"/>
          <p:cNvSpPr txBox="1">
            <a:spLocks noChangeArrowheads="1"/>
          </p:cNvSpPr>
          <p:nvPr/>
        </p:nvSpPr>
        <p:spPr bwMode="auto">
          <a:xfrm>
            <a:off x="7143751" y="4264026"/>
            <a:ext cx="2291205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C00000"/>
                </a:solidFill>
                <a:latin typeface="Calibri"/>
                <a:cs typeface="Calibri"/>
              </a:rPr>
              <a:t>Separately compiled</a:t>
            </a:r>
          </a:p>
          <a:p>
            <a:r>
              <a:rPr lang="en-US" i="1" u="sng">
                <a:solidFill>
                  <a:srgbClr val="C00000"/>
                </a:solidFill>
                <a:latin typeface="Calibri"/>
                <a:cs typeface="Calibri"/>
              </a:rPr>
              <a:t>relocatable</a:t>
            </a:r>
            <a:r>
              <a:rPr lang="en-US" i="1">
                <a:solidFill>
                  <a:srgbClr val="C00000"/>
                </a:solidFill>
                <a:latin typeface="Calibri"/>
                <a:cs typeface="Calibri"/>
              </a:rPr>
              <a:t> object files</a:t>
            </a:r>
          </a:p>
        </p:txBody>
      </p:sp>
      <p:sp>
        <p:nvSpPr>
          <p:cNvPr id="228373" name="Text Box 21"/>
          <p:cNvSpPr txBox="1">
            <a:spLocks noChangeArrowheads="1"/>
          </p:cNvSpPr>
          <p:nvPr/>
        </p:nvSpPr>
        <p:spPr bwMode="auto">
          <a:xfrm>
            <a:off x="5523592" y="5607050"/>
            <a:ext cx="407760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C00000"/>
                </a:solidFill>
                <a:latin typeface="Calibri"/>
                <a:cs typeface="Calibri"/>
              </a:rPr>
              <a:t>Fully linked </a:t>
            </a:r>
            <a:r>
              <a:rPr lang="en-US" i="1" u="sng">
                <a:solidFill>
                  <a:srgbClr val="C00000"/>
                </a:solidFill>
                <a:latin typeface="Calibri"/>
                <a:cs typeface="Calibri"/>
              </a:rPr>
              <a:t>executable</a:t>
            </a:r>
            <a:r>
              <a:rPr lang="en-US" i="1">
                <a:solidFill>
                  <a:srgbClr val="C00000"/>
                </a:solidFill>
                <a:latin typeface="Calibri"/>
                <a:cs typeface="Calibri"/>
              </a:rPr>
              <a:t> object file</a:t>
            </a:r>
          </a:p>
          <a:p>
            <a:r>
              <a:rPr lang="en-US" i="1">
                <a:solidFill>
                  <a:srgbClr val="C00000"/>
                </a:solidFill>
                <a:latin typeface="Calibri"/>
                <a:cs typeface="Calibri"/>
              </a:rPr>
              <a:t>(contains code and data for all functions</a:t>
            </a:r>
          </a:p>
          <a:p>
            <a:r>
              <a:rPr lang="en-US" i="1">
                <a:solidFill>
                  <a:srgbClr val="C00000"/>
                </a:solidFill>
                <a:latin typeface="Calibri"/>
                <a:cs typeface="Calibri"/>
              </a:rPr>
              <a:t>defined in </a:t>
            </a:r>
            <a:r>
              <a:rPr lang="en-US" i="1" err="1">
                <a:solidFill>
                  <a:srgbClr val="C00000"/>
                </a:solidFill>
                <a:latin typeface="Courier New"/>
                <a:cs typeface="Courier New"/>
              </a:rPr>
              <a:t>main.c</a:t>
            </a:r>
            <a:r>
              <a:rPr lang="en-US" i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i="1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lang="en-US" i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i="1" err="1">
                <a:solidFill>
                  <a:srgbClr val="C00000"/>
                </a:solidFill>
                <a:latin typeface="Courier New"/>
                <a:cs typeface="Courier New"/>
              </a:rPr>
              <a:t>sum.c</a:t>
            </a:r>
            <a:r>
              <a:rPr lang="en-US" i="1">
                <a:solidFill>
                  <a:srgbClr val="C00000"/>
                </a:solidFill>
                <a:latin typeface="Calibri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8608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71" grpId="0"/>
      <p:bldP spid="228372" grpId="0"/>
      <p:bldP spid="22837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027238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Dynamic Library Example</a:t>
            </a:r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28194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133600" y="2289870"/>
            <a:ext cx="1371600" cy="360909"/>
          </a:xfrm>
          <a:prstGeom prst="rect">
            <a:avLst/>
          </a:prstGeom>
          <a:solidFill>
            <a:srgbClr val="DEDFF5"/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295525" y="1615181"/>
            <a:ext cx="1284624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b="1" dirty="0" err="1">
                <a:latin typeface="Courier New" pitchFamily="49" charset="0"/>
                <a:ea typeface="msgothic" charset="0"/>
                <a:cs typeface="msgothic" charset="0"/>
              </a:rPr>
              <a:t>.c</a:t>
            </a:r>
            <a:endParaRPr lang="en-GB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133600" y="2971800"/>
            <a:ext cx="1284624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  <a:endParaRPr lang="en-GB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3810000" y="2289870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821113" y="1615181"/>
            <a:ext cx="1422482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endParaRPr lang="en-GB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3840163" y="2986781"/>
            <a:ext cx="1422482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  <a:endParaRPr lang="en-GB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44958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28194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44958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4495800" y="3364606"/>
            <a:ext cx="1588" cy="47148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3595943" y="4724400"/>
            <a:ext cx="1836057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endParaRPr lang="en-GB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3352800" y="3810001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b="1" dirty="0" err="1">
                <a:latin typeface="Calibri" pitchFamily="34" charset="0"/>
                <a:ea typeface="msgothic" charset="0"/>
                <a:cs typeface="msgothic" charset="0"/>
              </a:rPr>
              <a:t>ld</a:t>
            </a: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2819400" y="3302694"/>
            <a:ext cx="12192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5486401" y="3276601"/>
            <a:ext cx="4501851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-shared -o </a:t>
            </a:r>
            <a:r>
              <a:rPr lang="en-GB" sz="16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</a:t>
            </a:r>
            <a:r>
              <a:rPr lang="en-GB" sz="16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addvec.o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4495800" y="4279006"/>
            <a:ext cx="1588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5867400" y="4648201"/>
            <a:ext cx="2971800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Dynamic v</a:t>
            </a:r>
            <a:r>
              <a:rPr lang="en-GB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ector library</a:t>
            </a:r>
          </a:p>
        </p:txBody>
      </p:sp>
      <p:sp>
        <p:nvSpPr>
          <p:cNvPr id="2" name="Rectangle 1"/>
          <p:cNvSpPr/>
          <p:nvPr/>
        </p:nvSpPr>
        <p:spPr>
          <a:xfrm>
            <a:off x="4724400" y="1905001"/>
            <a:ext cx="5867400" cy="356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Og</a:t>
            </a:r>
            <a:r>
              <a:rPr lang="en-GB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c </a:t>
            </a:r>
            <a:r>
              <a:rPr lang="en-GB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r>
              <a:rPr lang="en-GB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r>
              <a:rPr lang="en-GB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fpic</a:t>
            </a:r>
            <a:endParaRPr lang="en-GB" dirty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01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74838" y="285750"/>
            <a:ext cx="8716962" cy="7810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Load-time</a:t>
            </a:r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4144964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978275" y="1657076"/>
            <a:ext cx="167640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Translators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605214" y="1010964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281489" y="2568301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4816475" y="22381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5883275" y="1949176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3978275" y="3225526"/>
            <a:ext cx="302895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4319691" y="3974825"/>
            <a:ext cx="92054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prog2l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4816475" y="3609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4816475" y="4295500"/>
            <a:ext cx="1588" cy="4572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3978275" y="6124301"/>
            <a:ext cx="32004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4816475" y="5133700"/>
            <a:ext cx="1588" cy="9906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4816475" y="2847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6778625" y="2542900"/>
            <a:ext cx="260985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Relocation and symbol  table info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6704014" y="25429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5876925" y="4844776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6778625" y="5559151"/>
            <a:ext cx="177165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6697664" y="54385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1295400" y="3873225"/>
            <a:ext cx="2514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Partially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(7426 bytes)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2438400" y="2451355"/>
            <a:ext cx="1371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err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600" b="1" i="1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2057400" y="5887234"/>
            <a:ext cx="1752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5307014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4708526" y="1010964"/>
            <a:ext cx="1169209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3978275" y="4749526"/>
            <a:ext cx="165735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6213476" y="1047476"/>
            <a:ext cx="4501851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-shared -o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fpic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flipH="1">
            <a:off x="7239001" y="1574799"/>
            <a:ext cx="460375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6248401" y="3581401"/>
            <a:ext cx="3638473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o prog2l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	      main2.o ./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804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87E1-4811-4EB9-AD12-0E4508F5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shared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DDDCE-E4A1-43E5-A545-CF9FE66AE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gcc</a:t>
            </a:r>
            <a:r>
              <a:rPr lang="en-US" dirty="0"/>
              <a:t> –</a:t>
            </a:r>
            <a:r>
              <a:rPr lang="en-US" dirty="0" err="1"/>
              <a:t>Og</a:t>
            </a:r>
            <a:r>
              <a:rPr lang="en-US" dirty="0"/>
              <a:t> –c -</a:t>
            </a:r>
            <a:r>
              <a:rPr lang="en-US" dirty="0" err="1"/>
              <a:t>fPIC</a:t>
            </a:r>
            <a:r>
              <a:rPr lang="en-US" dirty="0"/>
              <a:t> </a:t>
            </a:r>
            <a:r>
              <a:rPr lang="en-US" dirty="0" err="1"/>
              <a:t>add.c</a:t>
            </a:r>
            <a:r>
              <a:rPr lang="en-US" dirty="0"/>
              <a:t> &lt;-</a:t>
            </a:r>
            <a:r>
              <a:rPr lang="en-US" dirty="0" err="1"/>
              <a:t>fPIC</a:t>
            </a:r>
            <a:r>
              <a:rPr lang="en-US" dirty="0"/>
              <a:t> makes it relocatable&gt;</a:t>
            </a:r>
          </a:p>
          <a:p>
            <a:r>
              <a:rPr lang="en-US" dirty="0" err="1"/>
              <a:t>gcc</a:t>
            </a:r>
            <a:r>
              <a:rPr lang="en-US" dirty="0"/>
              <a:t> –</a:t>
            </a:r>
            <a:r>
              <a:rPr lang="en-US" dirty="0" err="1"/>
              <a:t>Og</a:t>
            </a:r>
            <a:r>
              <a:rPr lang="en-US" dirty="0"/>
              <a:t> –c –</a:t>
            </a:r>
            <a:r>
              <a:rPr lang="en-US" dirty="0" err="1"/>
              <a:t>fPIC</a:t>
            </a:r>
            <a:r>
              <a:rPr lang="en-US" dirty="0"/>
              <a:t> </a:t>
            </a:r>
            <a:r>
              <a:rPr lang="en-US" dirty="0" err="1"/>
              <a:t>sub.c</a:t>
            </a:r>
            <a:endParaRPr lang="en-US" dirty="0"/>
          </a:p>
          <a:p>
            <a:r>
              <a:rPr lang="en-US" dirty="0"/>
              <a:t>These two gives </a:t>
            </a:r>
            <a:r>
              <a:rPr lang="en-US" dirty="0" err="1"/>
              <a:t>add.o</a:t>
            </a:r>
            <a:r>
              <a:rPr lang="en-US" dirty="0"/>
              <a:t> and </a:t>
            </a:r>
            <a:r>
              <a:rPr lang="en-US" dirty="0" err="1"/>
              <a:t>sub.o</a:t>
            </a:r>
            <a:r>
              <a:rPr lang="en-US" dirty="0"/>
              <a:t> once we have both you add it to shared library.</a:t>
            </a:r>
          </a:p>
          <a:p>
            <a:r>
              <a:rPr lang="en-US" dirty="0" err="1"/>
              <a:t>gcc</a:t>
            </a:r>
            <a:r>
              <a:rPr lang="en-US" dirty="0"/>
              <a:t> –shared –o &lt;libsandy.so&gt; </a:t>
            </a:r>
            <a:r>
              <a:rPr lang="en-US" dirty="0" err="1"/>
              <a:t>add.o</a:t>
            </a:r>
            <a:r>
              <a:rPr lang="en-US" dirty="0"/>
              <a:t> </a:t>
            </a:r>
            <a:r>
              <a:rPr lang="en-US" dirty="0" err="1"/>
              <a:t>sub.o</a:t>
            </a:r>
            <a:r>
              <a:rPr lang="en-US" dirty="0"/>
              <a:t> </a:t>
            </a:r>
          </a:p>
          <a:p>
            <a:r>
              <a:rPr lang="en-US" dirty="0"/>
              <a:t>Compile the code now with .so file</a:t>
            </a:r>
          </a:p>
          <a:p>
            <a:r>
              <a:rPr lang="en-US" dirty="0" err="1"/>
              <a:t>gcc</a:t>
            </a:r>
            <a:r>
              <a:rPr lang="en-US" dirty="0"/>
              <a:t> –</a:t>
            </a:r>
            <a:r>
              <a:rPr lang="en-US" dirty="0" err="1"/>
              <a:t>Og</a:t>
            </a:r>
            <a:r>
              <a:rPr lang="en-US" dirty="0"/>
              <a:t> –o test </a:t>
            </a:r>
            <a:r>
              <a:rPr lang="en-US" dirty="0" err="1"/>
              <a:t>test.c</a:t>
            </a:r>
            <a:r>
              <a:rPr lang="en-US" dirty="0"/>
              <a:t> –L. libsandy.so &lt;give error saying it can’t find .so file as it searches file in LD_LIBRARY_PATH and hence set it to current directory&gt;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219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56A6F4F-90A8-483F-97DF-F6386EE69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569" y="1675227"/>
            <a:ext cx="6892861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9E06A9-6D4B-42EE-9025-A7657B848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Demo: /csci2400/class_13/shared/</a:t>
            </a:r>
          </a:p>
        </p:txBody>
      </p:sp>
    </p:spTree>
    <p:extLst>
      <p:ext uri="{BB962C8B-B14F-4D97-AF65-F5344CB8AC3E}">
        <p14:creationId xmlns:p14="http://schemas.microsoft.com/office/powerpoint/2010/main" val="31278651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51038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Run-time</a:t>
            </a: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828800" y="1323976"/>
            <a:ext cx="8686800" cy="5265161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stdio.h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stdlib.h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dlfcn.h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y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[2] = {3, 4};</a:t>
            </a:r>
          </a:p>
          <a:p>
            <a:r>
              <a:rPr lang="nl-NL" sz="160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 err="1">
                <a:solidFill>
                  <a:srgbClr val="C1651C"/>
                </a:solidFill>
                <a:latin typeface="Courier New"/>
                <a:cs typeface="Courier New"/>
              </a:rPr>
              <a:t>z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[2];</a:t>
            </a:r>
          </a:p>
          <a:p>
            <a:endParaRPr lang="nl-NL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(int argc, char** argv)</a:t>
            </a:r>
          </a:p>
          <a:p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60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nl-NL" sz="1600">
                <a:solidFill>
                  <a:srgbClr val="C1651C"/>
                </a:solidFill>
                <a:latin typeface="Courier New"/>
                <a:cs typeface="Courier New"/>
              </a:rPr>
              <a:t>handle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(*</a:t>
            </a:r>
            <a:r>
              <a:rPr lang="fi-FI" sz="1600" err="1">
                <a:solidFill>
                  <a:srgbClr val="C1651C"/>
                </a:solidFill>
                <a:latin typeface="Courier New"/>
                <a:cs typeface="Courier New"/>
              </a:rPr>
              <a:t>addvec</a:t>
            </a:r>
            <a:r>
              <a:rPr lang="fi-FI" sz="1600" err="1">
                <a:solidFill>
                  <a:srgbClr val="000000"/>
                </a:solidFill>
                <a:latin typeface="Courier New"/>
                <a:cs typeface="Courier New"/>
              </a:rPr>
              <a:t>)(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*,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*,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*,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i-FI" sz="1600" err="1">
                <a:solidFill>
                  <a:srgbClr val="C1651C"/>
                </a:solidFill>
                <a:latin typeface="Courier New"/>
                <a:cs typeface="Courier New"/>
              </a:rPr>
              <a:t>error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Dynamically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load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shared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library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that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contains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addvec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fi-FI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err="1">
                <a:solidFill>
                  <a:srgbClr val="000000"/>
                </a:solidFill>
                <a:latin typeface="Courier New"/>
                <a:cs typeface="Courier New"/>
              </a:rPr>
              <a:t>handle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err="1">
                <a:solidFill>
                  <a:srgbClr val="000000"/>
                </a:solidFill>
                <a:latin typeface="Courier New"/>
                <a:cs typeface="Courier New"/>
              </a:rPr>
              <a:t>dlopen(</a:t>
            </a:r>
            <a:r>
              <a:rPr lang="fi-FI" sz="1600" err="1">
                <a:solidFill>
                  <a:srgbClr val="9D206F"/>
                </a:solidFill>
                <a:latin typeface="Courier New"/>
                <a:cs typeface="Courier New"/>
              </a:rPr>
              <a:t>"./libvector.so</a:t>
            </a:r>
            <a:r>
              <a:rPr lang="fi-FI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, RTLD_LAZY);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(!handle) {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>
                <a:solidFill>
                  <a:srgbClr val="9D206F"/>
                </a:solidFill>
                <a:latin typeface="Courier New"/>
                <a:cs typeface="Courier New"/>
              </a:rPr>
              <a:t>"%s\n"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dlerror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());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exit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(1);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. . 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434429" y="6198631"/>
            <a:ext cx="871049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7490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28813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Run-time (</a:t>
            </a:r>
            <a:r>
              <a:rPr lang="en-GB" err="1"/>
              <a:t>cont</a:t>
            </a:r>
            <a:r>
              <a:rPr lang="en-GB"/>
              <a:t>)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034982" y="1371601"/>
            <a:ext cx="7964237" cy="5004167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ourier New"/>
                <a:ea typeface="msgothic" charset="0"/>
                <a:cs typeface="Courier New"/>
              </a:rPr>
              <a:t>    ...</a:t>
            </a: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/* Get a pointer to the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() function we just loaded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dlsym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(handle,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((error =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dlerror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()) != </a:t>
            </a:r>
            <a:r>
              <a:rPr lang="en-US" sz="160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"%s\n"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 error);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exit(1);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/* Now we can call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() just like any other function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(x, y, z, 2);</a:t>
            </a:r>
          </a:p>
          <a:p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600">
                <a:solidFill>
                  <a:srgbClr val="9D206F"/>
                </a:solidFill>
                <a:latin typeface="Courier New"/>
                <a:cs typeface="Courier New"/>
              </a:rPr>
              <a:t>"z = [%d %d]\n"</a:t>
            </a:r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, z[0], z[1]);</a:t>
            </a:r>
          </a:p>
          <a:p>
            <a:endParaRPr lang="ro-RO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>
                <a:solidFill>
                  <a:srgbClr val="CB2418"/>
                </a:solidFill>
                <a:latin typeface="Courier New"/>
                <a:cs typeface="Courier New"/>
              </a:rPr>
              <a:t>/* Unload the shared library */</a:t>
            </a:r>
            <a:endParaRPr lang="ro-RO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dlclose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(handle) &lt; 0) {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>
                <a:solidFill>
                  <a:srgbClr val="9D206F"/>
                </a:solidFill>
                <a:latin typeface="Courier New"/>
                <a:cs typeface="Courier New"/>
              </a:rPr>
              <a:t>"%s\n"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dlerror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());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exit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(1);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 0;</a:t>
            </a:r>
          </a:p>
          <a:p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GB" sz="160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129629" y="6019800"/>
            <a:ext cx="871049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506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74838" y="285750"/>
            <a:ext cx="8716962" cy="7810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Run-time</a:t>
            </a:r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4144964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978275" y="1657076"/>
            <a:ext cx="167640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Translators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729397" y="1010963"/>
            <a:ext cx="797411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405672" y="2568300"/>
            <a:ext cx="797411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dll.o</a:t>
            </a: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4816475" y="22381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6192906" y="2132047"/>
            <a:ext cx="104367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3978275" y="3225526"/>
            <a:ext cx="302895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4319691" y="3822586"/>
            <a:ext cx="92054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prog2r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4816475" y="3609700"/>
            <a:ext cx="0" cy="2003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4816475" y="4151010"/>
            <a:ext cx="0" cy="19239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3978275" y="5112486"/>
            <a:ext cx="32004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H="1">
            <a:off x="4816475" y="4941778"/>
            <a:ext cx="1588" cy="168299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4816475" y="2847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6778625" y="2542900"/>
            <a:ext cx="260985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Relocation and symbol  table info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6704014" y="25429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6169052" y="4114800"/>
            <a:ext cx="104367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6778625" y="4551111"/>
            <a:ext cx="177165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6697664" y="443046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1676400" y="4191000"/>
            <a:ext cx="2133600" cy="1059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Partially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(8837 bytes)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i="1" dirty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2438400" y="2451355"/>
            <a:ext cx="1371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err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600" b="1" i="1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2057400" y="5098831"/>
            <a:ext cx="1752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5307014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4708526" y="1010964"/>
            <a:ext cx="1169209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3978275" y="4343401"/>
            <a:ext cx="165735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6213476" y="1047476"/>
            <a:ext cx="4501851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-shared -o libvector.so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</a:t>
            </a:r>
            <a:r>
              <a:rPr lang="en-GB" sz="1600" b="1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fpic</a:t>
            </a:r>
            <a:endParaRPr lang="en-GB" sz="1600" b="1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9067799" y="2362200"/>
            <a:ext cx="0" cy="3276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 type="none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3978275" y="5454480"/>
            <a:ext cx="3200401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Call to dynamic linker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via 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dlopen</a:t>
            </a:r>
            <a:endParaRPr lang="en-GB" sz="1600" b="1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7178675" y="5638800"/>
            <a:ext cx="1889124" cy="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8217050" y="2033776"/>
            <a:ext cx="1659326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5105400" y="3581401"/>
            <a:ext cx="4008126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-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rdynamic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o prog2r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	     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dll.o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ldl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7544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Linking Summary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Linking is a technique that allows programs to be constructed from multiple object files. </a:t>
            </a:r>
          </a:p>
          <a:p>
            <a:endParaRPr lang="en-US"/>
          </a:p>
          <a:p>
            <a:r>
              <a:rPr lang="en-US"/>
              <a:t>Linking can happen at different times in a program’s lifetime:</a:t>
            </a:r>
          </a:p>
          <a:p>
            <a:pPr lvl="1"/>
            <a:r>
              <a:rPr lang="en-US"/>
              <a:t>Compile time (when a program is compiled)</a:t>
            </a:r>
          </a:p>
          <a:p>
            <a:pPr lvl="1"/>
            <a:r>
              <a:rPr lang="en-US"/>
              <a:t>Load time (when a program is loaded into memory)</a:t>
            </a:r>
          </a:p>
          <a:p>
            <a:pPr lvl="1"/>
            <a:r>
              <a:rPr lang="en-US"/>
              <a:t>Run time (while a program is executing)</a:t>
            </a:r>
          </a:p>
          <a:p>
            <a:pPr lvl="1"/>
            <a:endParaRPr lang="en-US"/>
          </a:p>
          <a:p>
            <a:r>
              <a:rPr lang="en-US"/>
              <a:t>Understanding linking can help you avoid nasty errors and make you a better programmer. </a:t>
            </a:r>
          </a:p>
        </p:txBody>
      </p:sp>
    </p:spTree>
    <p:extLst>
      <p:ext uri="{BB962C8B-B14F-4D97-AF65-F5344CB8AC3E}">
        <p14:creationId xmlns:p14="http://schemas.microsoft.com/office/powerpoint/2010/main" val="159240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Linkers?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Reason 1: Modularity</a:t>
            </a:r>
          </a:p>
          <a:p>
            <a:endParaRPr lang="en-US"/>
          </a:p>
          <a:p>
            <a:pPr lvl="1"/>
            <a:r>
              <a:rPr lang="en-US"/>
              <a:t>Program can be written as a collection of smaller source files, rather than one monolithic mass.</a:t>
            </a:r>
          </a:p>
          <a:p>
            <a:pPr lvl="1"/>
            <a:endParaRPr lang="en-US"/>
          </a:p>
          <a:p>
            <a:pPr lvl="1"/>
            <a:r>
              <a:rPr lang="en-US"/>
              <a:t>Can build libraries of common functions (more on this later)</a:t>
            </a:r>
          </a:p>
          <a:p>
            <a:pPr lvl="2"/>
            <a:r>
              <a:rPr lang="en-US"/>
              <a:t>e.g., Math library, standard C library</a:t>
            </a:r>
          </a:p>
        </p:txBody>
      </p:sp>
    </p:spTree>
    <p:extLst>
      <p:ext uri="{BB962C8B-B14F-4D97-AF65-F5344CB8AC3E}">
        <p14:creationId xmlns:p14="http://schemas.microsoft.com/office/powerpoint/2010/main" val="1514823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Linkers? (cont)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Reason 2: Efficiency</a:t>
            </a:r>
          </a:p>
          <a:p>
            <a:pPr lvl="1"/>
            <a:r>
              <a:rPr lang="en-US"/>
              <a:t>Time: Separate compilation</a:t>
            </a:r>
          </a:p>
          <a:p>
            <a:pPr lvl="2"/>
            <a:r>
              <a:rPr lang="en-US"/>
              <a:t>Change one source file, compile, and then </a:t>
            </a:r>
            <a:r>
              <a:rPr lang="en-US" err="1"/>
              <a:t>relink</a:t>
            </a:r>
            <a:r>
              <a:rPr lang="en-US"/>
              <a:t>.</a:t>
            </a:r>
          </a:p>
          <a:p>
            <a:pPr lvl="2"/>
            <a:r>
              <a:rPr lang="en-US"/>
              <a:t>No need to recompile other source files.</a:t>
            </a:r>
          </a:p>
          <a:p>
            <a:pPr lvl="2"/>
            <a:r>
              <a:rPr lang="en-US"/>
              <a:t>Can compile multiple files concurrently.</a:t>
            </a:r>
          </a:p>
          <a:p>
            <a:pPr lvl="1"/>
            <a:r>
              <a:rPr lang="en-US"/>
              <a:t>Space: Libraries </a:t>
            </a:r>
          </a:p>
          <a:p>
            <a:pPr lvl="2"/>
            <a:r>
              <a:rPr lang="en-US"/>
              <a:t>Common functions can be aggregated into a single file...</a:t>
            </a:r>
          </a:p>
          <a:p>
            <a:pPr lvl="2"/>
            <a:r>
              <a:rPr lang="en-US" b="1"/>
              <a:t>Option 1: </a:t>
            </a:r>
            <a:r>
              <a:rPr lang="en-US" b="1" i="1"/>
              <a:t>Static Linking</a:t>
            </a:r>
          </a:p>
          <a:p>
            <a:pPr lvl="3"/>
            <a:r>
              <a:rPr lang="en-US"/>
              <a:t>Executable files and running memory images contain only the library code they actually use</a:t>
            </a:r>
          </a:p>
          <a:p>
            <a:pPr lvl="2"/>
            <a:r>
              <a:rPr lang="en-US" b="1"/>
              <a:t>Option 2: </a:t>
            </a:r>
            <a:r>
              <a:rPr lang="en-US" b="1" i="1"/>
              <a:t>Dynamic linking</a:t>
            </a:r>
          </a:p>
          <a:p>
            <a:pPr lvl="3"/>
            <a:r>
              <a:rPr lang="en-US"/>
              <a:t>Executable files contain no library code</a:t>
            </a:r>
          </a:p>
          <a:p>
            <a:pPr lvl="3"/>
            <a:r>
              <a:rPr lang="en-US"/>
              <a:t>During execution, single copy of library code can be shared across all executing processes</a:t>
            </a:r>
          </a:p>
          <a:p>
            <a:pPr marL="1371600" lvl="3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9538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>
          <a:xfrm>
            <a:off x="1928814" y="457200"/>
            <a:ext cx="6986587" cy="781050"/>
          </a:xfrm>
        </p:spPr>
        <p:txBody>
          <a:bodyPr/>
          <a:lstStyle/>
          <a:p>
            <a:r>
              <a:rPr lang="en-US"/>
              <a:t>What Do Linkers Do?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814514" y="1449388"/>
            <a:ext cx="8853487" cy="5484812"/>
          </a:xfrm>
        </p:spPr>
        <p:txBody>
          <a:bodyPr/>
          <a:lstStyle/>
          <a:p>
            <a:r>
              <a:rPr lang="en-US"/>
              <a:t>Step 1: Symbol resolution</a:t>
            </a:r>
          </a:p>
          <a:p>
            <a:pPr lvl="1"/>
            <a:endParaRPr lang="en-US"/>
          </a:p>
          <a:p>
            <a:pPr lvl="1"/>
            <a:r>
              <a:rPr lang="en-US"/>
              <a:t>Programs define and reference </a:t>
            </a:r>
            <a:r>
              <a:rPr lang="en-US" i="1"/>
              <a:t>symbols</a:t>
            </a:r>
            <a:r>
              <a:rPr lang="en-US"/>
              <a:t> (global variables and functions):</a:t>
            </a:r>
          </a:p>
          <a:p>
            <a:pPr lvl="2"/>
            <a:r>
              <a:rPr lang="en-US" sz="1800" b="1">
                <a:latin typeface="Courier New" charset="0"/>
              </a:rPr>
              <a:t>void swap() {…}   /* define symbol swap */</a:t>
            </a:r>
          </a:p>
          <a:p>
            <a:pPr lvl="2"/>
            <a:r>
              <a:rPr lang="en-US" sz="1800" b="1">
                <a:latin typeface="Courier New" charset="0"/>
              </a:rPr>
              <a:t>swap();           /* reference symbol swap */</a:t>
            </a:r>
          </a:p>
          <a:p>
            <a:pPr lvl="2"/>
            <a:r>
              <a:rPr lang="en-US" sz="1800" b="1" err="1">
                <a:latin typeface="Courier New" charset="0"/>
              </a:rPr>
              <a:t>int</a:t>
            </a:r>
            <a:r>
              <a:rPr lang="en-US" sz="1800" b="1">
                <a:latin typeface="Courier New" charset="0"/>
              </a:rPr>
              <a:t> *</a:t>
            </a:r>
            <a:r>
              <a:rPr lang="en-US" sz="1800" b="1" err="1">
                <a:latin typeface="Courier New" charset="0"/>
              </a:rPr>
              <a:t>xp</a:t>
            </a:r>
            <a:r>
              <a:rPr lang="en-US" sz="1800" b="1">
                <a:latin typeface="Courier New" charset="0"/>
              </a:rPr>
              <a:t> = &amp;</a:t>
            </a:r>
            <a:r>
              <a:rPr lang="en-US" sz="1800" b="1" err="1">
                <a:latin typeface="Courier New" charset="0"/>
              </a:rPr>
              <a:t>x</a:t>
            </a:r>
            <a:r>
              <a:rPr lang="en-US" sz="1800" b="1">
                <a:latin typeface="Courier New" charset="0"/>
              </a:rPr>
              <a:t>;     /* define symbol </a:t>
            </a:r>
            <a:r>
              <a:rPr lang="en-US" sz="1800" b="1" err="1">
                <a:latin typeface="Courier New" charset="0"/>
              </a:rPr>
              <a:t>xp</a:t>
            </a:r>
            <a:r>
              <a:rPr lang="en-US" sz="1800" b="1">
                <a:latin typeface="Courier New" charset="0"/>
              </a:rPr>
              <a:t>, reference </a:t>
            </a:r>
            <a:r>
              <a:rPr lang="en-US" sz="1800" b="1" err="1">
                <a:latin typeface="Courier New" charset="0"/>
              </a:rPr>
              <a:t>x</a:t>
            </a:r>
            <a:r>
              <a:rPr lang="en-US" sz="1800" b="1">
                <a:latin typeface="Courier New" charset="0"/>
              </a:rPr>
              <a:t> */</a:t>
            </a:r>
            <a:endParaRPr lang="en-US" sz="1800" b="1"/>
          </a:p>
          <a:p>
            <a:pPr lvl="1"/>
            <a:endParaRPr lang="en-US"/>
          </a:p>
          <a:p>
            <a:pPr lvl="1"/>
            <a:r>
              <a:rPr lang="en-US"/>
              <a:t>Symbol definitions are stored in object file (by assembler) in </a:t>
            </a:r>
            <a:r>
              <a:rPr lang="en-US" i="1"/>
              <a:t>symbol table</a:t>
            </a:r>
            <a:r>
              <a:rPr lang="en-US"/>
              <a:t>.</a:t>
            </a:r>
          </a:p>
          <a:p>
            <a:pPr lvl="2"/>
            <a:r>
              <a:rPr lang="en-US"/>
              <a:t>Symbol table is an array of entries</a:t>
            </a:r>
            <a:endParaRPr lang="en-US">
              <a:latin typeface="Courier New"/>
              <a:cs typeface="Courier New"/>
            </a:endParaRPr>
          </a:p>
          <a:p>
            <a:pPr lvl="2"/>
            <a:r>
              <a:rPr lang="en-US"/>
              <a:t>Each entry includes name, size, and location of symbol.</a:t>
            </a:r>
          </a:p>
          <a:p>
            <a:pPr lvl="1"/>
            <a:endParaRPr lang="en-US"/>
          </a:p>
          <a:p>
            <a:pPr lvl="1"/>
            <a:r>
              <a:rPr lang="en-US" b="1">
                <a:solidFill>
                  <a:srgbClr val="FF0000"/>
                </a:solidFill>
              </a:rPr>
              <a:t>During symbol resolution step, the linker associates each symbol reference with exactly one symbol definition.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3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Symbols in Example C Program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663700" y="1928814"/>
            <a:ext cx="4508500" cy="2862323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Courier New"/>
                <a:cs typeface="Courier New"/>
              </a:rPr>
              <a:t>int</a:t>
            </a:r>
            <a:r>
              <a:rPr lang="en-US">
                <a:latin typeface="Courier New"/>
                <a:cs typeface="Courier New"/>
              </a:rPr>
              <a:t> sum(</a:t>
            </a:r>
            <a:r>
              <a:rPr lang="en-US" err="1">
                <a:latin typeface="Courier New"/>
                <a:cs typeface="Courier New"/>
              </a:rPr>
              <a:t>int</a:t>
            </a:r>
            <a:r>
              <a:rPr lang="en-US">
                <a:latin typeface="Courier New"/>
                <a:cs typeface="Courier New"/>
              </a:rPr>
              <a:t> *a, </a:t>
            </a:r>
            <a:r>
              <a:rPr lang="en-US" err="1">
                <a:latin typeface="Courier New"/>
                <a:cs typeface="Courier New"/>
              </a:rPr>
              <a:t>int</a:t>
            </a:r>
            <a:r>
              <a:rPr lang="en-US">
                <a:latin typeface="Courier New"/>
                <a:cs typeface="Courier New"/>
              </a:rPr>
              <a:t> n);</a:t>
            </a:r>
          </a:p>
          <a:p>
            <a:endParaRPr lang="en-US">
              <a:latin typeface="Courier New"/>
              <a:cs typeface="Courier New"/>
            </a:endParaRPr>
          </a:p>
          <a:p>
            <a:r>
              <a:rPr lang="hu-HU">
                <a:latin typeface="Courier New"/>
                <a:cs typeface="Courier New"/>
              </a:rPr>
              <a:t>int </a:t>
            </a:r>
            <a:r>
              <a:rPr lang="hu-HU">
                <a:solidFill>
                  <a:schemeClr val="accent2"/>
                </a:solidFill>
                <a:latin typeface="Courier New"/>
                <a:cs typeface="Courier New"/>
              </a:rPr>
              <a:t>array</a:t>
            </a:r>
            <a:r>
              <a:rPr lang="hu-HU">
                <a:latin typeface="Courier New"/>
                <a:cs typeface="Courier New"/>
              </a:rPr>
              <a:t>[2] = {1, 2};</a:t>
            </a:r>
          </a:p>
          <a:p>
            <a:endParaRPr lang="hu-HU">
              <a:latin typeface="Courier New"/>
              <a:cs typeface="Courier New"/>
            </a:endParaRPr>
          </a:p>
          <a:p>
            <a:r>
              <a:rPr lang="en-US" err="1">
                <a:latin typeface="Courier New"/>
                <a:cs typeface="Courier New"/>
              </a:rPr>
              <a:t>int</a:t>
            </a:r>
            <a:r>
              <a:rPr lang="en-US">
                <a:latin typeface="Courier New"/>
                <a:cs typeface="Courier New"/>
              </a:rPr>
              <a:t> </a:t>
            </a:r>
            <a:r>
              <a:rPr lang="en-US">
                <a:solidFill>
                  <a:srgbClr val="3333CC"/>
                </a:solidFill>
                <a:latin typeface="Courier New"/>
                <a:cs typeface="Courier New"/>
              </a:rPr>
              <a:t>main</a:t>
            </a:r>
            <a:r>
              <a:rPr lang="en-US">
                <a:latin typeface="Courier New"/>
                <a:cs typeface="Courier New"/>
              </a:rPr>
              <a:t>(</a:t>
            </a:r>
            <a:r>
              <a:rPr lang="en-US" err="1">
                <a:latin typeface="Courier New"/>
                <a:cs typeface="Courier New"/>
              </a:rPr>
              <a:t>int</a:t>
            </a:r>
            <a:r>
              <a:rPr lang="en-US">
                <a:latin typeface="Courier New"/>
                <a:cs typeface="Courier New"/>
              </a:rPr>
              <a:t> </a:t>
            </a:r>
            <a:r>
              <a:rPr lang="en-US" err="1">
                <a:latin typeface="Courier New"/>
                <a:cs typeface="Courier New"/>
              </a:rPr>
              <a:t>argc</a:t>
            </a:r>
            <a:r>
              <a:rPr lang="en-US">
                <a:latin typeface="Courier New"/>
                <a:cs typeface="Courier New"/>
              </a:rPr>
              <a:t>, char** </a:t>
            </a:r>
            <a:r>
              <a:rPr lang="en-US" err="1">
                <a:latin typeface="Courier New"/>
                <a:cs typeface="Courier New"/>
              </a:rPr>
              <a:t>argv</a:t>
            </a:r>
            <a:r>
              <a:rPr lang="en-US">
                <a:latin typeface="Courier New"/>
                <a:cs typeface="Courier New"/>
              </a:rPr>
              <a:t>)</a:t>
            </a:r>
          </a:p>
          <a:p>
            <a:r>
              <a:rPr lang="en-US">
                <a:latin typeface="Courier New"/>
                <a:cs typeface="Courier New"/>
              </a:rPr>
              <a:t>{</a:t>
            </a:r>
          </a:p>
          <a:p>
            <a:r>
              <a:rPr lang="fr-FR">
                <a:latin typeface="Courier New"/>
                <a:cs typeface="Courier New"/>
              </a:rPr>
              <a:t>    </a:t>
            </a:r>
            <a:r>
              <a:rPr lang="fr-FR" err="1">
                <a:latin typeface="Courier New"/>
                <a:cs typeface="Courier New"/>
              </a:rPr>
              <a:t>int</a:t>
            </a:r>
            <a:r>
              <a:rPr lang="fr-FR">
                <a:latin typeface="Courier New"/>
                <a:cs typeface="Courier New"/>
              </a:rPr>
              <a:t> val = </a:t>
            </a:r>
            <a:r>
              <a:rPr lang="fr-FR" err="1">
                <a:solidFill>
                  <a:srgbClr val="C00000"/>
                </a:solidFill>
                <a:latin typeface="Courier New"/>
                <a:cs typeface="Courier New"/>
              </a:rPr>
              <a:t>sum</a:t>
            </a:r>
            <a:r>
              <a:rPr lang="fr-FR">
                <a:latin typeface="Courier New"/>
                <a:cs typeface="Courier New"/>
              </a:rPr>
              <a:t>(</a:t>
            </a:r>
            <a:r>
              <a:rPr lang="fr-FR" err="1">
                <a:latin typeface="Courier New"/>
                <a:cs typeface="Courier New"/>
              </a:rPr>
              <a:t>array</a:t>
            </a:r>
            <a:r>
              <a:rPr lang="fr-FR">
                <a:latin typeface="Courier New"/>
                <a:cs typeface="Courier New"/>
              </a:rPr>
              <a:t>, 2);</a:t>
            </a:r>
          </a:p>
          <a:p>
            <a:r>
              <a:rPr lang="fr-FR">
                <a:latin typeface="Courier New"/>
                <a:cs typeface="Courier New"/>
              </a:rPr>
              <a:t>    return val;</a:t>
            </a:r>
          </a:p>
          <a:p>
            <a:r>
              <a:rPr lang="fr-FR">
                <a:latin typeface="Courier New"/>
                <a:cs typeface="Courier New"/>
              </a:rPr>
              <a:t>}</a:t>
            </a:r>
          </a:p>
          <a:p>
            <a:endParaRPr lang="en-US"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6248401" y="1928814"/>
            <a:ext cx="4256209" cy="2862323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>
                <a:solidFill>
                  <a:srgbClr val="3333CC"/>
                </a:solidFill>
                <a:latin typeface="Courier New"/>
                <a:cs typeface="Courier New"/>
              </a:rPr>
              <a:t>sum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*a, </a:t>
            </a:r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n)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 i, s = 0;</a:t>
            </a:r>
          </a:p>
          <a:p>
            <a:endParaRPr lang="fr-FR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>
                <a:solidFill>
                  <a:srgbClr val="000000"/>
                </a:solidFill>
                <a:latin typeface="Courier New"/>
                <a:cs typeface="Courier New"/>
              </a:rPr>
              <a:t>    for (i = 0; i &lt; n; i++) {</a:t>
            </a:r>
          </a:p>
          <a:p>
            <a:r>
              <a:rPr lang="da-DK">
                <a:solidFill>
                  <a:srgbClr val="000000"/>
                </a:solidFill>
                <a:latin typeface="Courier New"/>
                <a:cs typeface="Courier New"/>
              </a:rPr>
              <a:t>        s += a[i];</a:t>
            </a:r>
          </a:p>
          <a:p>
            <a:r>
              <a:rPr lang="da-DK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>
                <a:solidFill>
                  <a:srgbClr val="000000"/>
                </a:solidFill>
                <a:latin typeface="Courier New"/>
                <a:cs typeface="Courier New"/>
              </a:rPr>
              <a:t>    return s;</a:t>
            </a:r>
          </a:p>
          <a:p>
            <a:r>
              <a:rPr lang="is-IS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is-IS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723907" y="4442937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395985" y="4433473"/>
            <a:ext cx="871049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2209800" y="2514600"/>
            <a:ext cx="838200" cy="3810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197497" y="3048000"/>
            <a:ext cx="838200" cy="3810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705600" y="1924613"/>
            <a:ext cx="838200" cy="3810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454436" y="3581400"/>
            <a:ext cx="838200" cy="3810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accent2"/>
              </a:solidFill>
              <a:latin typeface="Calibri" pitchFamily="34" charset="0"/>
            </a:endParaRPr>
          </a:p>
        </p:txBody>
      </p:sp>
      <p:cxnSp>
        <p:nvCxnSpPr>
          <p:cNvPr id="4" name="Straight Connector 3"/>
          <p:cNvCxnSpPr>
            <a:stCxn id="2" idx="7"/>
          </p:cNvCxnSpPr>
          <p:nvPr/>
        </p:nvCxnSpPr>
        <p:spPr bwMode="auto">
          <a:xfrm flipV="1">
            <a:off x="2925248" y="1600200"/>
            <a:ext cx="2484952" cy="970196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9" idx="7"/>
          </p:cNvCxnSpPr>
          <p:nvPr/>
        </p:nvCxnSpPr>
        <p:spPr bwMode="auto">
          <a:xfrm flipV="1">
            <a:off x="2912946" y="1600200"/>
            <a:ext cx="2878255" cy="1503596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0" idx="1"/>
          </p:cNvCxnSpPr>
          <p:nvPr/>
        </p:nvCxnSpPr>
        <p:spPr bwMode="auto">
          <a:xfrm flipH="1" flipV="1">
            <a:off x="6019800" y="1600201"/>
            <a:ext cx="808552" cy="380209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176169" y="1233496"/>
            <a:ext cx="123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Calibri" pitchFamily="34" charset="0"/>
              </a:rPr>
              <a:t>Definitions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12908" y="496632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Calibri" pitchFamily="34" charset="0"/>
              </a:rPr>
              <a:t>Reference</a:t>
            </a:r>
          </a:p>
        </p:txBody>
      </p:sp>
      <p:cxnSp>
        <p:nvCxnSpPr>
          <p:cNvPr id="22" name="Straight Connector 21"/>
          <p:cNvCxnSpPr>
            <a:stCxn id="11" idx="5"/>
          </p:cNvCxnSpPr>
          <p:nvPr/>
        </p:nvCxnSpPr>
        <p:spPr bwMode="auto">
          <a:xfrm>
            <a:off x="4169884" y="3906604"/>
            <a:ext cx="1341952" cy="1046396"/>
          </a:xfrm>
          <a:prstGeom prst="lin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5555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Linkers Do? (cont)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Step 2: Relocation</a:t>
            </a:r>
          </a:p>
          <a:p>
            <a:pPr lvl="1"/>
            <a:endParaRPr lang="en-US"/>
          </a:p>
          <a:p>
            <a:pPr lvl="1"/>
            <a:r>
              <a:rPr lang="en-US"/>
              <a:t>Merges separate code and data sections into single sections</a:t>
            </a:r>
          </a:p>
          <a:p>
            <a:pPr lvl="1"/>
            <a:endParaRPr lang="en-US"/>
          </a:p>
          <a:p>
            <a:pPr lvl="1"/>
            <a:r>
              <a:rPr lang="en-US"/>
              <a:t>Relocates symbols from their relative locations in the </a:t>
            </a:r>
            <a:r>
              <a:rPr lang="en-US">
                <a:latin typeface="Courier New"/>
                <a:cs typeface="Courier New"/>
              </a:rPr>
              <a:t>.</a:t>
            </a:r>
            <a:r>
              <a:rPr lang="en-US" err="1">
                <a:latin typeface="Courier New"/>
                <a:cs typeface="Courier New"/>
              </a:rPr>
              <a:t>o</a:t>
            </a:r>
            <a:r>
              <a:rPr lang="en-US"/>
              <a:t> files to their final absolute memory locations in the executable.</a:t>
            </a:r>
          </a:p>
          <a:p>
            <a:pPr lvl="1"/>
            <a:endParaRPr lang="en-US"/>
          </a:p>
          <a:p>
            <a:pPr lvl="1"/>
            <a:r>
              <a:rPr lang="en-US"/>
              <a:t>Updates all references to these symbols to reflect their new positions.</a:t>
            </a:r>
          </a:p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20875" y="5331767"/>
            <a:ext cx="440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itchFamily="34" charset="0"/>
              </a:rPr>
              <a:t>Let’s look at these two steps in more detail….</a:t>
            </a:r>
          </a:p>
        </p:txBody>
      </p:sp>
    </p:spTree>
    <p:extLst>
      <p:ext uri="{BB962C8B-B14F-4D97-AF65-F5344CB8AC3E}">
        <p14:creationId xmlns:p14="http://schemas.microsoft.com/office/powerpoint/2010/main" val="99287276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17914</TotalTime>
  <Words>4759</Words>
  <Application>Microsoft Office PowerPoint</Application>
  <PresentationFormat>Widescreen</PresentationFormat>
  <Paragraphs>874</Paragraphs>
  <Slides>47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Century Gothic</vt:lpstr>
      <vt:lpstr>Courier</vt:lpstr>
      <vt:lpstr>Courier New</vt:lpstr>
      <vt:lpstr>Wingdings 2</vt:lpstr>
      <vt:lpstr>Office Theme</vt:lpstr>
      <vt:lpstr>PowerPoint Presentation</vt:lpstr>
      <vt:lpstr>Today</vt:lpstr>
      <vt:lpstr>Example C Program</vt:lpstr>
      <vt:lpstr>Linking</vt:lpstr>
      <vt:lpstr>Why Linkers?</vt:lpstr>
      <vt:lpstr>Why Linkers? (cont)</vt:lpstr>
      <vt:lpstr>What Do Linkers Do?</vt:lpstr>
      <vt:lpstr>Symbols in Example C Program</vt:lpstr>
      <vt:lpstr>What Do Linkers Do? (cont)</vt:lpstr>
      <vt:lpstr>Three Kinds of Object Files (Modules)</vt:lpstr>
      <vt:lpstr>Executable and Linkable Format (ELF)</vt:lpstr>
      <vt:lpstr>Example: file filename</vt:lpstr>
      <vt:lpstr>ELF Object File Format</vt:lpstr>
      <vt:lpstr>ELF Object File Format (cont.)</vt:lpstr>
      <vt:lpstr>Linker Symbols </vt:lpstr>
      <vt:lpstr>Step 1: Symbol Resolution</vt:lpstr>
      <vt:lpstr>Symbol Identification</vt:lpstr>
      <vt:lpstr>Local Symbols</vt:lpstr>
      <vt:lpstr>How Linker Resolves Duplicate Symbol Definitions</vt:lpstr>
      <vt:lpstr>Linker’s Symbol Rules</vt:lpstr>
      <vt:lpstr>Linker Puzzles</vt:lpstr>
      <vt:lpstr>Type Mismatch Example</vt:lpstr>
      <vt:lpstr>Global Variables</vt:lpstr>
      <vt:lpstr>Step 2: Relocation</vt:lpstr>
      <vt:lpstr>Relocation Entries</vt:lpstr>
      <vt:lpstr>Relocated .text section</vt:lpstr>
      <vt:lpstr>Loading Executable Object Files</vt:lpstr>
      <vt:lpstr>Packaging Commonly Used Functions</vt:lpstr>
      <vt:lpstr>Old-fashioned Solution: Static Libraries</vt:lpstr>
      <vt:lpstr>Creating Static Libraries</vt:lpstr>
      <vt:lpstr>Commonly Used Libraries</vt:lpstr>
      <vt:lpstr>Linking with Static Libraries</vt:lpstr>
      <vt:lpstr>Linking with Static Libraries</vt:lpstr>
      <vt:lpstr>Using Static Libraries</vt:lpstr>
      <vt:lpstr>Creating static library</vt:lpstr>
      <vt:lpstr>Demo: create static lib: CSVM/class13/static</vt:lpstr>
      <vt:lpstr>Modern Solution: Shared Libraries</vt:lpstr>
      <vt:lpstr>Shared Libraries (cont.)</vt:lpstr>
      <vt:lpstr>What dynamic libraries are required?</vt:lpstr>
      <vt:lpstr>Dynamic Library Example</vt:lpstr>
      <vt:lpstr>Dynamic Linking at Load-time</vt:lpstr>
      <vt:lpstr>Create shared library</vt:lpstr>
      <vt:lpstr>Demo: /csci2400/class_13/shared/</vt:lpstr>
      <vt:lpstr>Dynamic Linking at Run-time</vt:lpstr>
      <vt:lpstr>Dynamic Linking at Run-time (cont)</vt:lpstr>
      <vt:lpstr>Dynamic Linking at Run-time</vt:lpstr>
      <vt:lpstr>Linking 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Linking  15-213: Introduction to Computer Systems 13th Lecture, October 10th, 2017</dc:title>
  <dc:creator>Sandesh Dhawaskar Sathyanarayana</dc:creator>
  <cp:lastModifiedBy>Sandesh Dhawaskar Sathyanarayana</cp:lastModifiedBy>
  <cp:revision>26</cp:revision>
  <dcterms:created xsi:type="dcterms:W3CDTF">2018-06-01T20:12:20Z</dcterms:created>
  <dcterms:modified xsi:type="dcterms:W3CDTF">2019-02-22T01:55:13Z</dcterms:modified>
</cp:coreProperties>
</file>