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33" r:id="rId2"/>
    <p:sldId id="1159" r:id="rId3"/>
    <p:sldId id="1200" r:id="rId4"/>
    <p:sldId id="1201" r:id="rId5"/>
    <p:sldId id="1202" r:id="rId6"/>
    <p:sldId id="1203" r:id="rId7"/>
    <p:sldId id="1204" r:id="rId8"/>
    <p:sldId id="1242" r:id="rId9"/>
    <p:sldId id="1205" r:id="rId10"/>
    <p:sldId id="1206" r:id="rId11"/>
    <p:sldId id="1207" r:id="rId12"/>
    <p:sldId id="1371" r:id="rId13"/>
    <p:sldId id="1168" r:id="rId14"/>
    <p:sldId id="1169" r:id="rId15"/>
    <p:sldId id="1376" r:id="rId16"/>
    <p:sldId id="1377" r:id="rId17"/>
    <p:sldId id="1378" r:id="rId18"/>
    <p:sldId id="1170" r:id="rId19"/>
    <p:sldId id="1196" r:id="rId20"/>
    <p:sldId id="1241" r:id="rId21"/>
    <p:sldId id="1235" r:id="rId22"/>
    <p:sldId id="1178" r:id="rId23"/>
    <p:sldId id="1179" r:id="rId24"/>
    <p:sldId id="1180" r:id="rId25"/>
    <p:sldId id="1245" r:id="rId26"/>
    <p:sldId id="1199" r:id="rId27"/>
    <p:sldId id="1172" r:id="rId28"/>
    <p:sldId id="1173" r:id="rId29"/>
    <p:sldId id="1176" r:id="rId30"/>
    <p:sldId id="1187" r:id="rId31"/>
    <p:sldId id="1181" r:id="rId32"/>
    <p:sldId id="1182" r:id="rId33"/>
    <p:sldId id="1183" r:id="rId34"/>
    <p:sldId id="1184" r:id="rId35"/>
    <p:sldId id="1236" r:id="rId36"/>
    <p:sldId id="1185" r:id="rId37"/>
    <p:sldId id="1186" r:id="rId38"/>
    <p:sldId id="1373" r:id="rId39"/>
    <p:sldId id="1372" r:id="rId40"/>
    <p:sldId id="1208" r:id="rId41"/>
    <p:sldId id="1209" r:id="rId42"/>
    <p:sldId id="1238" r:id="rId43"/>
    <p:sldId id="1246" r:id="rId44"/>
    <p:sldId id="1210" r:id="rId45"/>
    <p:sldId id="1374" r:id="rId46"/>
    <p:sldId id="1375" r:id="rId47"/>
    <p:sldId id="1211" r:id="rId48"/>
    <p:sldId id="1212" r:id="rId49"/>
    <p:sldId id="1244" r:id="rId50"/>
    <p:sldId id="1231" r:id="rId51"/>
    <p:sldId id="1224" r:id="rId52"/>
    <p:sldId id="1225" r:id="rId53"/>
    <p:sldId id="1233" r:id="rId54"/>
    <p:sldId id="1215" r:id="rId55"/>
    <p:sldId id="1216" r:id="rId56"/>
    <p:sldId id="1218" r:id="rId57"/>
    <p:sldId id="1219" r:id="rId58"/>
    <p:sldId id="1220" r:id="rId59"/>
    <p:sldId id="1221" r:id="rId60"/>
    <p:sldId id="1234" r:id="rId61"/>
    <p:sldId id="1222" r:id="rId62"/>
    <p:sldId id="1230" r:id="rId63"/>
    <p:sldId id="124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015FC-9C21-42A4-98CE-07F0EAC5E63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B1894-FD76-48AF-B6D5-156FCC5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6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2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6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0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  <a:p>
            <a:endParaRPr lang="en-US" dirty="0"/>
          </a:p>
          <a:p>
            <a:r>
              <a:rPr lang="en-US" dirty="0"/>
              <a:t>time, foo, main,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actually make a case for “%d\n”: it’s a global</a:t>
            </a:r>
            <a:r>
              <a:rPr lang="en-US" baseline="0" dirty="0"/>
              <a:t> constant string (in read only section) so it will have 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static-</a:t>
            </a:r>
            <a:r>
              <a:rPr lang="en-US" baseline="0" err="1"/>
              <a:t>local.o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static-</a:t>
            </a:r>
            <a:r>
              <a:rPr lang="en-US" baseline="0" err="1"/>
              <a:t>local.o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6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4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If you are not aware of these rules, you can run into very nasty,</a:t>
            </a:r>
            <a:r>
              <a:rPr lang="en-US" baseline="0"/>
              <a:t> difficult problems.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0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0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main.o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variable.o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35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5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System code including code</a:t>
            </a:r>
            <a:r>
              <a:rPr lang="en-US" baseline="0"/>
              <a:t> that runs before and after main.  Sets up </a:t>
            </a:r>
            <a:r>
              <a:rPr lang="en-US" baseline="0" err="1"/>
              <a:t>argc</a:t>
            </a:r>
            <a:r>
              <a:rPr lang="en-US" baseline="0"/>
              <a:t>/v and takes the return value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prog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generates LOTS of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4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What are the </a:t>
            </a:r>
            <a:r>
              <a:rPr lang="en-US" err="1"/>
              <a:t>globals</a:t>
            </a:r>
            <a:r>
              <a:rPr lang="en-US"/>
              <a:t>?  Where are they (address / section)?</a:t>
            </a:r>
            <a:r>
              <a:rPr lang="en-US" baseline="0"/>
              <a:t>  … Then click.</a:t>
            </a:r>
          </a:p>
          <a:p>
            <a:endParaRPr lang="en-US" baseline="0"/>
          </a:p>
          <a:p>
            <a:r>
              <a:rPr lang="en-US" baseline="0"/>
              <a:t>PC32, PC relative to next RIP – 0x4 for the offset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7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Large heap in the high addresses (</a:t>
            </a:r>
            <a:r>
              <a:rPr lang="en-US" err="1"/>
              <a:t>mmap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845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53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The convention</a:t>
            </a:r>
            <a:r>
              <a:rPr lang="en-US" baseline="0"/>
              <a:t> is that libraries are always prefixed with “lib”</a:t>
            </a:r>
          </a:p>
          <a:p>
            <a:r>
              <a:rPr lang="en-US"/>
              <a:t> $(CC) $(CFLAGS) -o </a:t>
            </a:r>
            <a:r>
              <a:rPr lang="en-US" err="1"/>
              <a:t>csim</a:t>
            </a:r>
            <a:r>
              <a:rPr lang="en-US"/>
              <a:t> </a:t>
            </a:r>
            <a:r>
              <a:rPr lang="en-US" err="1"/>
              <a:t>csim.c</a:t>
            </a:r>
            <a:r>
              <a:rPr lang="en-US"/>
              <a:t> </a:t>
            </a:r>
            <a:r>
              <a:rPr lang="en-US" err="1"/>
              <a:t>cachelab.c</a:t>
            </a:r>
            <a:r>
              <a:rPr lang="en-US"/>
              <a:t> -lm</a:t>
            </a:r>
          </a:p>
        </p:txBody>
      </p:sp>
    </p:spTree>
    <p:extLst>
      <p:ext uri="{BB962C8B-B14F-4D97-AF65-F5344CB8AC3E}">
        <p14:creationId xmlns:p14="http://schemas.microsoft.com/office/powerpoint/2010/main" val="259575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0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Try</a:t>
            </a:r>
            <a:r>
              <a:rPr lang="en-US" baseline="0"/>
              <a:t>: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libvector.a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libvector.a</a:t>
            </a:r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8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5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7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1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Partially linked still has relocatable entries</a:t>
            </a:r>
          </a:p>
          <a:p>
            <a:r>
              <a:rPr lang="en-US"/>
              <a:t>Loader</a:t>
            </a:r>
            <a:r>
              <a:rPr lang="en-US" baseline="0"/>
              <a:t> (i.e., the </a:t>
            </a:r>
            <a:r>
              <a:rPr lang="en-US" baseline="0" err="1"/>
              <a:t>execve</a:t>
            </a:r>
            <a:r>
              <a:rPr lang="en-US" baseline="0"/>
              <a:t> </a:t>
            </a:r>
            <a:r>
              <a:rPr lang="en-US" baseline="0" err="1"/>
              <a:t>syscall</a:t>
            </a:r>
            <a:r>
              <a:rPr lang="en-US" baseline="0"/>
              <a:t>, which we will cover later)</a:t>
            </a:r>
          </a:p>
          <a:p>
            <a:endParaRPr lang="en-US" baseline="0"/>
          </a:p>
          <a:p>
            <a:r>
              <a:rPr lang="en-US" baseline="0"/>
              <a:t>Try:</a:t>
            </a:r>
          </a:p>
          <a:p>
            <a:r>
              <a:rPr lang="en-US" baseline="0" err="1"/>
              <a:t>ldd</a:t>
            </a:r>
            <a:r>
              <a:rPr lang="en-US" baseline="0"/>
              <a:t> prog2l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libvector.so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libvector.so</a:t>
            </a:r>
            <a:endParaRPr lang="en-US" baseline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7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RTLD_LAZY – don’t resolve references until requested</a:t>
            </a:r>
          </a:p>
        </p:txBody>
      </p:sp>
    </p:spTree>
    <p:extLst>
      <p:ext uri="{BB962C8B-B14F-4D97-AF65-F5344CB8AC3E}">
        <p14:creationId xmlns:p14="http://schemas.microsoft.com/office/powerpoint/2010/main" val="3338226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4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Linker</a:t>
            </a:r>
            <a:r>
              <a:rPr lang="en-US" baseline="0" dirty="0"/>
              <a:t> has no information about vector library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Try:</a:t>
            </a:r>
          </a:p>
          <a:p>
            <a:r>
              <a:rPr lang="en-US" baseline="0" dirty="0" err="1"/>
              <a:t>ldd</a:t>
            </a:r>
            <a:r>
              <a:rPr lang="en-US" baseline="0" dirty="0"/>
              <a:t> prog2r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11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technique is used to create the trace that you will use in the </a:t>
            </a:r>
            <a:r>
              <a:rPr lang="en-US" err="1"/>
              <a:t>malloc</a:t>
            </a:r>
            <a:r>
              <a:rPr lang="en-US"/>
              <a:t>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58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for </a:t>
            </a:r>
            <a:r>
              <a:rPr lang="en-US" dirty="0" err="1"/>
              <a:t>interpositioning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Putting </a:t>
            </a:r>
            <a:r>
              <a:rPr lang="en-US" dirty="0" err="1"/>
              <a:t>malloc.h</a:t>
            </a:r>
            <a:r>
              <a:rPr lang="en-US" baseline="0" dirty="0"/>
              <a:t> in angle brackets is important.  Also, calling it </a:t>
            </a:r>
            <a:r>
              <a:rPr lang="en-US" baseline="0" dirty="0" err="1"/>
              <a:t>malloc.h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3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the wrapper</a:t>
            </a:r>
            <a:r>
              <a:rPr lang="en-US" baseline="0"/>
              <a:t> functions.</a:t>
            </a:r>
          </a:p>
          <a:p>
            <a:endParaRPr lang="en-US" baseline="0"/>
          </a:p>
          <a:p>
            <a:r>
              <a:rPr lang="en-US" baseline="0"/>
              <a:t>Now, we want the application to call the wrappers, rather than the library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6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Compile-time flags</a:t>
            </a:r>
            <a:r>
              <a:rPr lang="en-US" baseline="0"/>
              <a:t> are important</a:t>
            </a:r>
          </a:p>
          <a:p>
            <a:endParaRPr lang="en-US" baseline="0"/>
          </a:p>
          <a:p>
            <a:r>
              <a:rPr lang="en-US" baseline="0" err="1"/>
              <a:t>mymalloc.c</a:t>
            </a:r>
            <a:r>
              <a:rPr lang="en-US" baseline="0"/>
              <a:t> will use library version of </a:t>
            </a:r>
            <a:r>
              <a:rPr lang="en-US" baseline="0" err="1"/>
              <a:t>malloc.h</a:t>
            </a:r>
            <a:endParaRPr lang="en-US" baseline="0"/>
          </a:p>
          <a:p>
            <a:r>
              <a:rPr lang="en-US" baseline="0" err="1"/>
              <a:t>int.c</a:t>
            </a:r>
            <a:r>
              <a:rPr lang="en-US" baseline="0"/>
              <a:t> will use custom version, which redefines </a:t>
            </a:r>
            <a:r>
              <a:rPr lang="en-US" baseline="0" err="1"/>
              <a:t>malloc</a:t>
            </a:r>
            <a:r>
              <a:rPr lang="en-US" baseline="0"/>
              <a:t>/free to by </a:t>
            </a:r>
            <a:r>
              <a:rPr lang="en-US" baseline="0" err="1"/>
              <a:t>mymalloc</a:t>
            </a:r>
            <a:r>
              <a:rPr lang="en-US" baseline="0"/>
              <a:t>/</a:t>
            </a:r>
            <a:r>
              <a:rPr lang="en-US" baseline="0" err="1"/>
              <a:t>myfree</a:t>
            </a:r>
            <a:endParaRPr lang="en-US" baseline="0"/>
          </a:p>
          <a:p>
            <a:endParaRPr lang="en-US"/>
          </a:p>
          <a:p>
            <a:r>
              <a:rPr lang="en-US"/>
              <a:t>Try disassembling main when</a:t>
            </a:r>
            <a:r>
              <a:rPr lang="en-US" baseline="0"/>
              <a:t> </a:t>
            </a:r>
            <a:r>
              <a:rPr lang="en-US" baseline="0" err="1"/>
              <a:t>gdb</a:t>
            </a:r>
            <a:r>
              <a:rPr lang="en-US" baseline="0"/>
              <a:t> </a:t>
            </a:r>
            <a:r>
              <a:rPr lang="en-US" baseline="0" err="1"/>
              <a:t>intc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Run </a:t>
            </a:r>
            <a:r>
              <a:rPr lang="en-US" baseline="0" err="1"/>
              <a:t>intc</a:t>
            </a:r>
            <a:r>
              <a:rPr lang="en-US" baseline="0"/>
              <a:t> multiple times and see how heap gets randomized as a security precaution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66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 </a:t>
            </a:r>
            <a:r>
              <a:rPr lang="en-US" err="1"/>
              <a:t>mymalloc.c</a:t>
            </a:r>
            <a:r>
              <a:rPr lang="en-US" baseline="0"/>
              <a:t> &amp; </a:t>
            </a:r>
            <a:r>
              <a:rPr lang="en-US" baseline="0" err="1"/>
              <a:t>int.c</a:t>
            </a:r>
            <a:r>
              <a:rPr lang="en-US" baseline="0"/>
              <a:t> will get library version of </a:t>
            </a:r>
            <a:r>
              <a:rPr lang="en-US" baseline="0" err="1"/>
              <a:t>malloc.h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But, </a:t>
            </a:r>
            <a:r>
              <a:rPr lang="en-US" baseline="0" err="1"/>
              <a:t>interpositioning</a:t>
            </a:r>
            <a:r>
              <a:rPr lang="en-US" baseline="0"/>
              <a:t> trick causes nonstandard symbol resolution</a:t>
            </a:r>
          </a:p>
          <a:p>
            <a:endParaRPr lang="en-US" baseline="0"/>
          </a:p>
          <a:p>
            <a:r>
              <a:rPr lang="en-US" baseline="0"/>
              <a:t>Try disassembling main from within </a:t>
            </a:r>
            <a:r>
              <a:rPr lang="en-US" baseline="0" err="1"/>
              <a:t>gdb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7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code includes &lt;</a:t>
            </a:r>
            <a:r>
              <a:rPr lang="en-US" err="1"/>
              <a:t>stdlib.h</a:t>
            </a:r>
            <a:r>
              <a:rPr lang="en-US"/>
              <a:t>&gt;, which defines</a:t>
            </a:r>
            <a:r>
              <a:rPr lang="en-US" baseline="0"/>
              <a:t> </a:t>
            </a:r>
            <a:r>
              <a:rPr lang="en-US" baseline="0" err="1"/>
              <a:t>malloc</a:t>
            </a:r>
            <a:r>
              <a:rPr lang="en-US" baseline="0"/>
              <a:t> &amp; free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02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Disassemble main from within</a:t>
            </a:r>
            <a:r>
              <a:rPr lang="en-US" baseline="0" dirty="0"/>
              <a:t> intr.</a:t>
            </a:r>
          </a:p>
          <a:p>
            <a:endParaRPr lang="en-US" baseline="0" dirty="0"/>
          </a:p>
          <a:p>
            <a:r>
              <a:rPr lang="en-US" baseline="0" dirty="0"/>
              <a:t>See that will have to call dynamic linker to find it.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20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</a:t>
            </a:r>
            <a:r>
              <a:rPr lang="en-US" baseline="0"/>
              <a:t> to trace other programs, including </a:t>
            </a:r>
            <a:r>
              <a:rPr lang="en-US" baseline="0" err="1"/>
              <a:t>gcc</a:t>
            </a:r>
            <a:r>
              <a:rPr lang="en-US" baseline="0"/>
              <a:t>.</a:t>
            </a:r>
          </a:p>
          <a:p>
            <a:endParaRPr lang="en-US" baseline="0"/>
          </a:p>
          <a:p>
            <a:r>
              <a:rPr lang="en-US" baseline="0"/>
              <a:t>Need to </a:t>
            </a:r>
          </a:p>
          <a:p>
            <a:endParaRPr lang="en-US" baseline="0"/>
          </a:p>
          <a:p>
            <a:r>
              <a:rPr lang="en-US" baseline="0" err="1"/>
              <a:t>setenv</a:t>
            </a:r>
            <a:r>
              <a:rPr lang="en-US" baseline="0"/>
              <a:t> LD_PRELOAD</a:t>
            </a:r>
          </a:p>
          <a:p>
            <a:endParaRPr lang="en-US" baseline="0"/>
          </a:p>
          <a:p>
            <a:r>
              <a:rPr lang="en-US" baseline="0"/>
              <a:t>to turn off feature.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98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6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</a:t>
            </a:r>
            <a:r>
              <a:rPr lang="en-US" baseline="0" err="1"/>
              <a:t>main.o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sum.o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8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E764-7D7C-4EFA-B9CB-60938AC68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E999D-C9BF-4595-89E1-81017B35F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5BBE-7E27-4C7E-9125-280E9F92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ECAB-D0F4-460C-978B-4FBE90A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5651-F51C-4E49-898A-5F77F209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30E0-3D20-480E-B97C-E622443D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CA30C-EC1E-471E-8CD4-D04CA6662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28F2-6F64-4FBD-8225-07110ABD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3D52-870B-4299-BE7F-573A2E62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B958-08A3-45C3-88F3-C0BF36F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950FA-EF64-4BA3-92AF-151E64965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6914C-6BC4-4363-9FD5-FFD88FB0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57B7-BF2E-4C58-A2DB-475A6C42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67BF-C525-455E-BCFD-B1193F70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DA0D-3B00-4D47-9234-2F62D8B4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084-C5B3-4C59-91CE-2DB40A21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C04C-BC15-4DCA-9FEA-21C6C14B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46ED-B376-407E-9634-A87FE675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24CD-0C9E-4EE4-9F47-76B9BBE5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4AFF-2A23-42D8-B166-2BBF9B8C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18A9-55B3-4933-83C9-D7CFD385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EF8F-9EF0-416D-8B23-346698C8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51A3-1D93-48DA-B002-BCA48E57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7A6C2-F39D-4A1E-B5BE-82C15688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CC76-1A2F-4886-87C1-4E0C8153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B1C6-2EB7-4EC0-AED4-C956892D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E786-848E-4B60-93A9-DE674AB93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3EE3E-30AD-4211-96F2-BA124DEE7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13421-FC01-47E8-84A5-A111B40C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EEA6B-1B41-4671-9B68-1D8E0897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DD83-2E21-411C-A0E5-54A013FD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26B8-78A4-484D-A20D-E9E53C86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6989-E4C7-45C1-9DA7-AB136A03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E28B-D75E-4FB5-9EDE-2F3718A32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B0F25-17CF-4B86-BA40-EF1FD6FA5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4EA69-0573-46C5-9961-272F2120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D3210-CAA7-4833-AFA8-9DD21F25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48209-D246-4D9C-9828-718B2833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DF467-17B3-456C-81DB-EC62CFCA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2887-BA75-4EFA-81B0-1E4A40B8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29949-E447-4A49-941F-246AAAD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70E31-38DE-4302-82BE-A8B0957F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B93D3-4DF7-46A3-99FA-A3DA5C1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C930A-2962-465F-BC65-DDB1132F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49D40-407A-46B9-8BAB-7B28E74B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0280-0B3C-478A-9CE6-3E878DC6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0F16-3327-48F9-8A15-A5F0DF2C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A5A1-7B0C-4C6D-9DC3-B29CDF3C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3103-8A5F-4F37-A559-63B2C61C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C5DB-5B75-47AD-AB9D-FAE0C85A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4A37-62F5-4685-B00C-30DFC71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F630-47DE-469C-9103-63B4DBE1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CD1D-B82A-4798-9EE3-5C202407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1896E-15EF-4B8C-9F57-567CCFF5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0C0CC-A191-4BB0-9E9E-1DA5F596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6859-3B45-448F-A944-ABAA283A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4F242-4DD1-4B4C-A7A4-B3F5F2F9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27E6-5953-4E36-BCDA-6BED0179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FE7DD-95A5-4A00-AA05-59A5827A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C0F9-5D2F-4067-97BF-DA08A5DD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3911-647E-4AA5-B929-DED9100FE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0D1B-C4BB-4588-A8FA-436D56343F6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F191-7955-4640-AE15-05D7DDF77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F769-91A0-45F0-B482-494C41CDB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16/02/cve-2015-7547-glibc-getaddrinfo-stack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Linking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Relocatable object file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/>
              <a:t>Each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 is produced from exactly one source (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c</a:t>
            </a:r>
            <a:r>
              <a:rPr lang="en-US"/>
              <a:t>) file</a:t>
            </a:r>
          </a:p>
          <a:p>
            <a:endParaRPr lang="en-US"/>
          </a:p>
          <a:p>
            <a:r>
              <a:rPr lang="en-US"/>
              <a:t>Executable object file 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copied directly into memory and then executed.</a:t>
            </a:r>
          </a:p>
          <a:p>
            <a:endParaRPr lang="en-US"/>
          </a:p>
          <a:p>
            <a:r>
              <a:rPr lang="en-US"/>
              <a:t>Shared object file (</a:t>
            </a:r>
            <a:r>
              <a:rPr lang="en-US">
                <a:latin typeface="Courier New"/>
                <a:cs typeface="Courier New"/>
              </a:rPr>
              <a:t>.so </a:t>
            </a:r>
            <a:r>
              <a:rPr lang="en-US"/>
              <a:t>file)</a:t>
            </a:r>
          </a:p>
          <a:p>
            <a:pPr lvl="1"/>
            <a:r>
              <a:rPr lang="en-US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/>
              <a:t>Called </a:t>
            </a:r>
            <a:r>
              <a:rPr lang="en-US" i="1"/>
              <a:t>Dynamic Link Libraries</a:t>
            </a:r>
            <a:r>
              <a:rPr lang="en-US"/>
              <a:t> (DLLs) by Windows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5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binary format for object files</a:t>
            </a:r>
          </a:p>
          <a:p>
            <a:endParaRPr lang="en-US"/>
          </a:p>
          <a:p>
            <a:r>
              <a:rPr lang="en-US"/>
              <a:t>One unified format for </a:t>
            </a:r>
          </a:p>
          <a:p>
            <a:pPr lvl="1"/>
            <a:r>
              <a:rPr lang="en-US"/>
              <a:t>Relocatable object files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), </a:t>
            </a:r>
          </a:p>
          <a:p>
            <a:pPr lvl="1"/>
            <a:r>
              <a:rPr lang="en-US"/>
              <a:t>Executable object files 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)</a:t>
            </a:r>
          </a:p>
          <a:p>
            <a:pPr lvl="1"/>
            <a:r>
              <a:rPr lang="en-US"/>
              <a:t>Shared object files (</a:t>
            </a:r>
            <a:r>
              <a:rPr lang="en-US">
                <a:latin typeface="Courier New"/>
                <a:cs typeface="Courier New"/>
              </a:rPr>
              <a:t>.so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Generic name: ELF binaries</a:t>
            </a:r>
          </a:p>
        </p:txBody>
      </p:sp>
    </p:spTree>
    <p:extLst>
      <p:ext uri="{BB962C8B-B14F-4D97-AF65-F5344CB8AC3E}">
        <p14:creationId xmlns:p14="http://schemas.microsoft.com/office/powerpoint/2010/main" val="140084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3CAC-CCE9-4FCD-ADE7-30EF017A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 filename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4D777F-FA67-4E0C-909B-813B5E88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788" y="1825625"/>
            <a:ext cx="7124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96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6401" y="862013"/>
            <a:ext cx="5576887" cy="5381625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string constants,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391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391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391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391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391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391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391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391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391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391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0363200" y="14478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391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4177499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76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symtab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rel.text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.text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rel.data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.data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.debug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Info for symbolic debugging (</a:t>
            </a:r>
            <a:r>
              <a:rPr lang="en-GB" sz="1800" b="1" err="1">
                <a:latin typeface="Courier New" pitchFamily="49" charset="0"/>
              </a:rPr>
              <a:t>gcc</a:t>
            </a:r>
            <a:r>
              <a:rPr lang="en-GB" sz="1800" b="1">
                <a:latin typeface="Courier New" pitchFamily="49" charset="0"/>
              </a:rPr>
              <a:t> -g</a:t>
            </a:r>
            <a:r>
              <a:rPr lang="en-GB" sz="180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391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391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7391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391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7391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391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7391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7391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7391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7391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0363200" y="14478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7391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2548072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7975-A07D-4E16-A16C-24F63AF9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C069-7593-454F-9EAA-937F1DF8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the mid term special accommodation form.</a:t>
            </a:r>
          </a:p>
          <a:p>
            <a:pPr lvl="1"/>
            <a:r>
              <a:rPr lang="en-US" dirty="0"/>
              <a:t>Students who has submitted the accommodation form from Disability center</a:t>
            </a:r>
          </a:p>
          <a:p>
            <a:pPr lvl="1"/>
            <a:r>
              <a:rPr lang="en-US" dirty="0"/>
              <a:t>Students who took permission before they enrolled in  the class </a:t>
            </a:r>
          </a:p>
          <a:p>
            <a:r>
              <a:rPr lang="en-US" dirty="0"/>
              <a:t>If you not under special accommodation category then get TA as your proctor  (Between 13</a:t>
            </a:r>
            <a:r>
              <a:rPr lang="en-US" baseline="30000" dirty="0"/>
              <a:t>th</a:t>
            </a:r>
            <a:r>
              <a:rPr lang="en-US" dirty="0"/>
              <a:t> March to 22</a:t>
            </a:r>
            <a:r>
              <a:rPr lang="en-US" baseline="30000" dirty="0"/>
              <a:t>nd</a:t>
            </a:r>
            <a:r>
              <a:rPr lang="en-US" dirty="0"/>
              <a:t> March only)</a:t>
            </a:r>
          </a:p>
          <a:p>
            <a:pPr lvl="1"/>
            <a:r>
              <a:rPr lang="en-US" dirty="0"/>
              <a:t>If you flying and not available on Friday</a:t>
            </a:r>
          </a:p>
          <a:p>
            <a:pPr lvl="1"/>
            <a:r>
              <a:rPr lang="en-US" dirty="0"/>
              <a:t>If you traveling and not available during exam week</a:t>
            </a:r>
          </a:p>
          <a:p>
            <a:pPr lvl="1"/>
            <a:r>
              <a:rPr lang="en-US" dirty="0"/>
              <a:t>This exam has to be taken between March 13</a:t>
            </a:r>
            <a:r>
              <a:rPr lang="en-US" baseline="30000" dirty="0"/>
              <a:t>th</a:t>
            </a:r>
            <a:r>
              <a:rPr lang="en-US" dirty="0"/>
              <a:t> and 22</a:t>
            </a:r>
            <a:r>
              <a:rPr lang="en-US" baseline="30000" dirty="0"/>
              <a:t>nd</a:t>
            </a:r>
            <a:r>
              <a:rPr lang="en-US" dirty="0"/>
              <a:t> only.</a:t>
            </a:r>
          </a:p>
          <a:p>
            <a:pPr lvl="1"/>
            <a:r>
              <a:rPr lang="en-US" dirty="0"/>
              <a:t>This is not guaranteed as Dates were made available during the beginning of the semester so students could plan accordingly. </a:t>
            </a:r>
          </a:p>
        </p:txBody>
      </p:sp>
    </p:spTree>
    <p:extLst>
      <p:ext uri="{BB962C8B-B14F-4D97-AF65-F5344CB8AC3E}">
        <p14:creationId xmlns:p14="http://schemas.microsoft.com/office/powerpoint/2010/main" val="384801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676F-DC73-477C-BF7C-73B3CE76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5A64-44A6-4B13-AD1B-9B157CC6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Average is 64.57%</a:t>
            </a:r>
          </a:p>
          <a:p>
            <a:pPr lvl="1"/>
            <a:r>
              <a:rPr lang="en-US" dirty="0"/>
              <a:t>Only 17 students got A grade and 10 students A-.</a:t>
            </a:r>
          </a:p>
          <a:p>
            <a:pPr lvl="1"/>
            <a:r>
              <a:rPr lang="en-US" dirty="0"/>
              <a:t>Main reason why you need </a:t>
            </a:r>
            <a:r>
              <a:rPr lang="en-US" b="1" dirty="0"/>
              <a:t>more practice</a:t>
            </a:r>
            <a:r>
              <a:rPr lang="en-US" dirty="0"/>
              <a:t>. Actual mid term exam part2 is harder than this. But prepared well can get 100% as well.</a:t>
            </a:r>
          </a:p>
          <a:p>
            <a:pPr lvl="1"/>
            <a:r>
              <a:rPr lang="en-US" dirty="0"/>
              <a:t>Practice quiz 3,4,5 and 6. Lecture demo programs, book solved problems and Quiz 2 will get you 100% score. Nothing surprising you will see in exam.</a:t>
            </a:r>
          </a:p>
          <a:p>
            <a:pPr lvl="1"/>
            <a:r>
              <a:rPr lang="en-US" dirty="0"/>
              <a:t>Needs more preparation to get complete 10%</a:t>
            </a:r>
          </a:p>
          <a:p>
            <a:r>
              <a:rPr lang="en-US" dirty="0"/>
              <a:t>Average for the Quiz 1: </a:t>
            </a:r>
            <a:r>
              <a:rPr lang="en-US" b="1" dirty="0"/>
              <a:t>82.37 </a:t>
            </a:r>
          </a:p>
          <a:p>
            <a:pPr lvl="1"/>
            <a:r>
              <a:rPr lang="en-US" b="1" dirty="0"/>
              <a:t>108 students got A grade</a:t>
            </a:r>
          </a:p>
          <a:p>
            <a:pPr lvl="1"/>
            <a:r>
              <a:rPr lang="en-US" b="1" dirty="0"/>
              <a:t>26 students got A- grade</a:t>
            </a:r>
          </a:p>
          <a:p>
            <a:pPr lvl="1"/>
            <a:r>
              <a:rPr lang="en-US" dirty="0"/>
              <a:t>Mid term part1 will be very similar 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Will be easy exam, prepare well and get 10% </a:t>
            </a:r>
          </a:p>
        </p:txBody>
      </p:sp>
    </p:spTree>
    <p:extLst>
      <p:ext uri="{BB962C8B-B14F-4D97-AF65-F5344CB8AC3E}">
        <p14:creationId xmlns:p14="http://schemas.microsoft.com/office/powerpoint/2010/main" val="334791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578E-616A-43FF-A342-9485ADAB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for Mid term exam?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24DB-CC8D-4488-9BA6-2B2FB5EC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2:</a:t>
            </a:r>
          </a:p>
          <a:p>
            <a:pPr lvl="1"/>
            <a:r>
              <a:rPr lang="en-US" dirty="0"/>
              <a:t>Practice quiz 3,4,5,6 and Quiz 2.</a:t>
            </a:r>
          </a:p>
          <a:p>
            <a:pPr lvl="1"/>
            <a:r>
              <a:rPr lang="en-US" dirty="0"/>
              <a:t>Solved problems from book</a:t>
            </a:r>
          </a:p>
          <a:p>
            <a:pPr lvl="1"/>
            <a:r>
              <a:rPr lang="en-US" dirty="0"/>
              <a:t>Lecture demo programs and examples</a:t>
            </a:r>
          </a:p>
          <a:p>
            <a:pPr lvl="1"/>
            <a:r>
              <a:rPr lang="en-US" dirty="0"/>
              <a:t>Complete all the preparation before review.</a:t>
            </a:r>
          </a:p>
          <a:p>
            <a:pPr lvl="1"/>
            <a:r>
              <a:rPr lang="en-US" b="1" dirty="0"/>
              <a:t>Attend review on 20</a:t>
            </a:r>
            <a:r>
              <a:rPr lang="en-US" b="1" baseline="30000" dirty="0"/>
              <a:t>th</a:t>
            </a:r>
            <a:r>
              <a:rPr lang="en-US" b="1" dirty="0"/>
              <a:t> March by </a:t>
            </a:r>
            <a:r>
              <a:rPr lang="en-US" b="1" dirty="0" err="1"/>
              <a:t>Sepideh</a:t>
            </a:r>
            <a:r>
              <a:rPr lang="en-US" b="1" dirty="0"/>
              <a:t> (purely for exam purpose ****)</a:t>
            </a:r>
          </a:p>
          <a:p>
            <a:r>
              <a:rPr lang="en-US" dirty="0"/>
              <a:t>Part1 :</a:t>
            </a:r>
          </a:p>
          <a:p>
            <a:pPr lvl="1"/>
            <a:r>
              <a:rPr lang="en-US" dirty="0"/>
              <a:t>Practice quiz 1,2,Quiz 1 and solved problems from book.</a:t>
            </a:r>
          </a:p>
          <a:p>
            <a:pPr lvl="1"/>
            <a:r>
              <a:rPr lang="en-US" dirty="0"/>
              <a:t>Lecture notes.</a:t>
            </a:r>
          </a:p>
          <a:p>
            <a:pPr lvl="1"/>
            <a:r>
              <a:rPr lang="en-US" dirty="0"/>
              <a:t>Complete all the preparation before review.</a:t>
            </a:r>
          </a:p>
          <a:p>
            <a:pPr lvl="1"/>
            <a:r>
              <a:rPr lang="en-US" b="1" dirty="0"/>
              <a:t>Attend review on 15</a:t>
            </a:r>
            <a:r>
              <a:rPr lang="en-US" b="1" baseline="30000" dirty="0"/>
              <a:t>th</a:t>
            </a:r>
            <a:r>
              <a:rPr lang="en-US" b="1" dirty="0"/>
              <a:t> March by </a:t>
            </a:r>
            <a:r>
              <a:rPr lang="en-US" b="1" dirty="0" err="1"/>
              <a:t>Amith</a:t>
            </a:r>
            <a:r>
              <a:rPr lang="en-US" b="1" dirty="0"/>
              <a:t> (purely for exam purpose *****) </a:t>
            </a:r>
          </a:p>
        </p:txBody>
      </p:sp>
    </p:spTree>
    <p:extLst>
      <p:ext uri="{BB962C8B-B14F-4D97-AF65-F5344CB8AC3E}">
        <p14:creationId xmlns:p14="http://schemas.microsoft.com/office/powerpoint/2010/main" val="7540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45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6914" y="1449388"/>
            <a:ext cx="8548687" cy="4570412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defined by module </a:t>
            </a:r>
            <a:r>
              <a:rPr lang="en-GB" i="1"/>
              <a:t>m</a:t>
            </a:r>
            <a:r>
              <a:rPr lang="en-GB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C functions and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 that are referenced by module </a:t>
            </a:r>
            <a:r>
              <a:rPr lang="en-GB" i="1"/>
              <a:t>m</a:t>
            </a:r>
            <a:r>
              <a:rPr lang="en-GB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that are defined and referenced exclusively by module </a:t>
            </a:r>
            <a:r>
              <a:rPr lang="en-GB" i="1"/>
              <a:t>m</a:t>
            </a:r>
            <a:r>
              <a:rPr lang="en-GB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C functions and global variables defined with the 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>
                <a:latin typeface="Courier New" pitchFamily="49" charset="0"/>
              </a:rPr>
              <a:t> </a:t>
            </a:r>
            <a:r>
              <a:rPr lang="en-GB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C00000"/>
                </a:solidFill>
              </a:rPr>
              <a:t>Local linker symbols are </a:t>
            </a:r>
            <a:r>
              <a:rPr lang="en-GB" b="1" i="1">
                <a:solidFill>
                  <a:srgbClr val="C00000"/>
                </a:solidFill>
              </a:rPr>
              <a:t>not</a:t>
            </a:r>
            <a:r>
              <a:rPr lang="en-GB" b="1">
                <a:solidFill>
                  <a:srgbClr val="C00000"/>
                </a:solidFill>
              </a:rPr>
              <a:t> local program variables</a:t>
            </a:r>
          </a:p>
        </p:txBody>
      </p:sp>
    </p:spTree>
    <p:extLst>
      <p:ext uri="{BB962C8B-B14F-4D97-AF65-F5344CB8AC3E}">
        <p14:creationId xmlns:p14="http://schemas.microsoft.com/office/powerpoint/2010/main" val="745799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642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706094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011849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282029" y="4913085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40017" y="1217472"/>
            <a:ext cx="1560576" cy="3217056"/>
            <a:chOff x="1523473" y="689057"/>
            <a:chExt cx="2347653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2027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1333722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641127" y="4120569"/>
            <a:ext cx="1022589" cy="1936469"/>
            <a:chOff x="117126" y="3397531"/>
            <a:chExt cx="102258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17126" y="4687669"/>
              <a:ext cx="1022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2539421" y="4648203"/>
            <a:ext cx="1622559" cy="2030675"/>
            <a:chOff x="1015420" y="3886203"/>
            <a:chExt cx="1622559" cy="2069873"/>
          </a:xfrm>
        </p:grpSpPr>
        <p:sp>
          <p:nvSpPr>
            <p:cNvPr id="28" name="TextBox 27"/>
            <p:cNvSpPr txBox="1"/>
            <p:nvPr/>
          </p:nvSpPr>
          <p:spPr>
            <a:xfrm>
              <a:off x="1015420" y="5297269"/>
              <a:ext cx="1622559" cy="658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3"/>
              <a:ext cx="302700" cy="1411066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3887908" y="4724402"/>
            <a:ext cx="1514785" cy="1676417"/>
            <a:chOff x="2400301" y="4609240"/>
            <a:chExt cx="2150199" cy="1770507"/>
          </a:xfrm>
        </p:grpSpPr>
        <p:sp>
          <p:nvSpPr>
            <p:cNvPr id="42" name="TextBox 41"/>
            <p:cNvSpPr txBox="1"/>
            <p:nvPr/>
          </p:nvSpPr>
          <p:spPr>
            <a:xfrm>
              <a:off x="2712141" y="5697140"/>
              <a:ext cx="1838359" cy="68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40"/>
              <a:ext cx="1231020" cy="108790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4928590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7848601" y="3605938"/>
            <a:ext cx="2010780" cy="2774265"/>
            <a:chOff x="6324601" y="2882900"/>
            <a:chExt cx="2010780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72984" y="5010834"/>
              <a:ext cx="1962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1" y="2882900"/>
              <a:ext cx="1029582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2367016" y="1879705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185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Linking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it does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it works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Dynamic linking</a:t>
            </a:r>
          </a:p>
        </p:txBody>
      </p:sp>
    </p:spTree>
    <p:extLst>
      <p:ext uri="{BB962C8B-B14F-4D97-AF65-F5344CB8AC3E}">
        <p14:creationId xmlns:p14="http://schemas.microsoft.com/office/powerpoint/2010/main" val="381210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2"/>
            <a:ext cx="8077200" cy="99059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Which </a:t>
            </a:r>
            <a:r>
              <a:rPr lang="en-US" dirty="0"/>
              <a:t>of the following names will be in the symbol table of </a:t>
            </a:r>
            <a:r>
              <a:rPr lang="en-US" dirty="0" err="1">
                <a:latin typeface="Courier"/>
                <a:cs typeface="Courier"/>
              </a:rPr>
              <a:t>symbols.o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236220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entury Gothic"/>
                <a:cs typeface="Century Gothic"/>
              </a:rPr>
              <a:t>symbols</a:t>
            </a:r>
            <a:r>
              <a:rPr lang="en-US" b="1" dirty="0" err="1">
                <a:latin typeface="Century Gothic"/>
                <a:cs typeface="Century Gothic"/>
              </a:rPr>
              <a:t>.c</a:t>
            </a:r>
            <a:r>
              <a:rPr lang="en-US" b="1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477" y="2928877"/>
            <a:ext cx="3631122" cy="3416320"/>
          </a:xfrm>
          <a:prstGeom prst="rect">
            <a:avLst/>
          </a:prstGeom>
          <a:noFill/>
          <a:ln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time;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foo(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b = a + 1;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return b;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main(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argc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 char* </a:t>
            </a:r>
            <a:r>
              <a:rPr lang="en-US" dirty="0" err="1">
                <a:latin typeface="Courier"/>
                <a:cs typeface="Courier"/>
              </a:rPr>
              <a:t>argv</a:t>
            </a:r>
            <a:r>
              <a:rPr lang="en-US" dirty="0">
                <a:latin typeface="Courier"/>
                <a:cs typeface="Courier"/>
              </a:rPr>
              <a:t>[])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r>
              <a:rPr lang="en-US" dirty="0">
                <a:latin typeface="Courier"/>
                <a:cs typeface="Courier"/>
              </a:rPr>
              <a:t>, foo(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return 0;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1" y="2286000"/>
            <a:ext cx="20345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time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foo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a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argc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argv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b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main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printf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Others?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7816" y="18288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/>
                <a:cs typeface="Century Gothic"/>
              </a:rPr>
              <a:t>Names: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2286000"/>
            <a:ext cx="236220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time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foo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a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argc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argv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b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main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8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1228725"/>
          </a:xfrm>
        </p:spPr>
        <p:txBody>
          <a:bodyPr>
            <a:normAutofit fontScale="92500"/>
          </a:bodyPr>
          <a:lstStyle/>
          <a:p>
            <a:r>
              <a:rPr lang="en-US"/>
              <a:t>Local non-static C variables vs. local static C variables</a:t>
            </a:r>
          </a:p>
          <a:p>
            <a:pPr lvl="1"/>
            <a:r>
              <a:rPr lang="en-US"/>
              <a:t>local non-static C variables: stored on the stack </a:t>
            </a:r>
          </a:p>
          <a:p>
            <a:pPr lvl="1"/>
            <a:r>
              <a:rPr lang="en-US"/>
              <a:t>local static C variables: stored in either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bss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/>
              <a:t>or </a:t>
            </a:r>
            <a:r>
              <a:rPr lang="en-US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5214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itchFamily="34" charset="0"/>
              </a:rPr>
              <a:t>Compiler allocates space in </a:t>
            </a:r>
            <a:r>
              <a:rPr lang="en-US" sz="2000">
                <a:latin typeface="Courier New"/>
                <a:cs typeface="Courier New"/>
              </a:rPr>
              <a:t>.data </a:t>
            </a:r>
            <a:r>
              <a:rPr lang="en-US" sz="2000">
                <a:latin typeface="Calibri" pitchFamily="34" charset="0"/>
              </a:rPr>
              <a:t>for each definition of </a:t>
            </a:r>
            <a:r>
              <a:rPr lang="en-US" sz="2000">
                <a:latin typeface="Courier New"/>
                <a:cs typeface="Courier New"/>
              </a:rPr>
              <a:t>x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Creates local symbols in the symbol table with unique names, e.g., </a:t>
            </a:r>
            <a:r>
              <a:rPr lang="en-US" sz="2000">
                <a:latin typeface="Courier New"/>
                <a:cs typeface="Courier New"/>
              </a:rPr>
              <a:t>x</a:t>
            </a:r>
            <a:r>
              <a:rPr lang="en-US" sz="2000">
                <a:latin typeface="Calibri" pitchFamily="34" charset="0"/>
              </a:rPr>
              <a:t>, </a:t>
            </a:r>
            <a:r>
              <a:rPr lang="en-US" sz="2000">
                <a:latin typeface="Courier New"/>
                <a:cs typeface="Courier New"/>
              </a:rPr>
              <a:t>x.1721</a:t>
            </a:r>
            <a:r>
              <a:rPr lang="en-US" sz="2000">
                <a:latin typeface="Calibri" pitchFamily="34" charset="0"/>
              </a:rPr>
              <a:t> and </a:t>
            </a:r>
            <a:r>
              <a:rPr lang="en-US" sz="2000">
                <a:latin typeface="Courier New"/>
                <a:cs typeface="Courier New"/>
              </a:rPr>
              <a:t>x.1724</a:t>
            </a:r>
            <a:r>
              <a:rPr lang="en-US" sz="2000">
                <a:latin typeface="Calibri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45392" y="6478339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64266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754188"/>
            <a:ext cx="8307387" cy="1446212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global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global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Or ones declared with specifier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extern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994150" y="3893120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505575" y="3893120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86214" y="3523232"/>
            <a:ext cx="733191" cy="35901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500814" y="3523232"/>
            <a:ext cx="733191" cy="35901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766176" y="4391594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7851776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8766176" y="3883595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7848601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228851" y="443128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3044826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28851" y="3889416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3044826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65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3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1" y="1371600"/>
            <a:ext cx="8307387" cy="5224462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Otherwise: Linker error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References to the weak symbol resolve to the strong symbol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1" dirty="0"/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1070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1524000" y="3962401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51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057401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507962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057401" y="3079751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507962" y="3079751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057400" y="4129089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507962" y="4129089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057400" y="5195889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507962" y="5195889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057401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507962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43526" y="1304926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318126" y="2159001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48288" y="3194051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353050" y="4140201"/>
            <a:ext cx="385718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dirty="0">
                <a:latin typeface="Courier New" pitchFamily="49" charset="0"/>
                <a:ea typeface="msgothic" charset="0"/>
                <a:cs typeface="msgothic" charset="0"/>
              </a:rPr>
              <a:t>p1as it is strong</a:t>
            </a:r>
            <a:endParaRPr lang="en-GB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964267" y="6051551"/>
            <a:ext cx="4459467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Important: Linker does not do type checking.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348287" y="5159376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696251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248400" y="1951672"/>
            <a:ext cx="4267200" cy="28489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Mismatch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876800"/>
            <a:ext cx="7896225" cy="1457325"/>
          </a:xfrm>
        </p:spPr>
        <p:txBody>
          <a:bodyPr/>
          <a:lstStyle/>
          <a:p>
            <a:r>
              <a:rPr lang="en-US" dirty="0"/>
              <a:t>Compiles without any errors or warnings</a:t>
            </a:r>
          </a:p>
          <a:p>
            <a:r>
              <a:rPr lang="en-US" dirty="0"/>
              <a:t>What gets printed?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663700" y="1928813"/>
            <a:ext cx="4584700" cy="2871787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Weak symbol */</a:t>
            </a:r>
            <a:b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5E34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"%</a:t>
            </a:r>
            <a:r>
              <a:rPr lang="en-US" dirty="0" err="1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x);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>
                <a:solidFill>
                  <a:srgbClr val="D03B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248400" y="1928812"/>
            <a:ext cx="4267200" cy="14773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1" y="4433473"/>
            <a:ext cx="289560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variable.c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886200" y="4441590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if you can</a:t>
            </a:r>
          </a:p>
          <a:p>
            <a:endParaRPr lang="en-US" dirty="0"/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Initialize if you define a global variable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if you reference an external global variable</a:t>
            </a:r>
          </a:p>
          <a:p>
            <a:pPr lvl="2"/>
            <a:r>
              <a:rPr lang="en-US" dirty="0"/>
              <a:t>Treated as weak symbol</a:t>
            </a:r>
          </a:p>
          <a:p>
            <a:pPr lvl="2"/>
            <a:r>
              <a:rPr lang="en-US" dirty="0"/>
              <a:t>But also causes linker error if not defined in some file</a:t>
            </a:r>
          </a:p>
        </p:txBody>
      </p:sp>
    </p:spTree>
    <p:extLst>
      <p:ext uri="{BB962C8B-B14F-4D97-AF65-F5344CB8AC3E}">
        <p14:creationId xmlns:p14="http://schemas.microsoft.com/office/powerpoint/2010/main" val="3214033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96533" y="465667"/>
            <a:ext cx="75946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032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38866" y="3395828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32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05000" y="4738690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032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032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032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913467" y="1306514"/>
            <a:ext cx="2456932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302300" y="2112963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302300" y="2478088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302300" y="3741738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302300" y="4154488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302300" y="5103813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62600" y="1306514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285154" cy="365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9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9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722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57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29143" y="6193878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56252" y="1146181"/>
            <a:ext cx="7627717" cy="476162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4:   be 02 00 00 00          mov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Gcc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–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Og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–c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sum.c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will give you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sum.o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and check it as it is generated by compiler and not linked yet with addresses and hence it will be absolute values.</a:t>
            </a:r>
          </a:p>
          <a:p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Objdump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–r –d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sum.c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&gt; log</a:t>
            </a:r>
          </a:p>
          <a:p>
            <a:endParaRPr lang="en-US" sz="16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591114" y="6014373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1413" y="1219200"/>
            <a:ext cx="2720765" cy="286450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3872" y="4371751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98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7" y="152401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6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00201" y="1330889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4004d0:       48 83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ec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4004d9: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bf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18 10 60 00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k-SK" sz="1600" dirty="0">
                <a:solidFill>
                  <a:srgbClr val="7030A0"/>
                </a:solidFill>
                <a:latin typeface="Courier New"/>
                <a:cs typeface="Courier New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,%edi  </a:t>
            </a:r>
            <a:r>
              <a:rPr lang="sk-SK" sz="1600" dirty="0">
                <a:latin typeface="Courier New"/>
                <a:cs typeface="Courier New"/>
              </a:rPr>
              <a:t># %</a:t>
            </a:r>
            <a:r>
              <a:rPr lang="sk-SK" sz="1600" dirty="0" err="1">
                <a:latin typeface="Courier New"/>
                <a:cs typeface="Courier New"/>
              </a:rPr>
              <a:t>edi</a:t>
            </a:r>
            <a:r>
              <a:rPr lang="sk-SK" sz="1600" dirty="0">
                <a:latin typeface="Courier New"/>
                <a:cs typeface="Courier New"/>
              </a:rPr>
              <a:t> = &amp;</a:t>
            </a:r>
            <a:r>
              <a:rPr lang="sk-SK" sz="1600" dirty="0" err="1">
                <a:latin typeface="Courier New"/>
                <a:cs typeface="Courier New"/>
              </a:rPr>
              <a:t>array</a:t>
            </a:r>
            <a:endParaRPr lang="sk-SK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4004de:       e8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Courier New"/>
                <a:cs typeface="Courier New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b8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4004ed:       ba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4004f4:       48 63 ca            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movslq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rcx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eax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400501:       f3 c3                  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repz</a:t>
            </a:r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9370" y="5943600"/>
            <a:ext cx="6226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Courier New"/>
                <a:cs typeface="Courier New"/>
              </a:rPr>
              <a:t>callq</a:t>
            </a:r>
            <a:r>
              <a:rPr lang="en-US" sz="2000">
                <a:latin typeface="Calibri" pitchFamily="34" charset="0"/>
              </a:rPr>
              <a:t> instruction uses PC-relative addressing for sum():  </a:t>
            </a:r>
          </a:p>
          <a:p>
            <a:r>
              <a:rPr lang="en-US" sz="2000">
                <a:solidFill>
                  <a:srgbClr val="FF0000"/>
                </a:solidFill>
                <a:latin typeface="Courier New"/>
                <a:cs typeface="Courier New"/>
              </a:rPr>
              <a:t>0x4004e8</a:t>
            </a:r>
            <a:r>
              <a:rPr lang="en-US" sz="2000">
                <a:latin typeface="Calibri" pitchFamily="34" charset="0"/>
              </a:rPr>
              <a:t> = </a:t>
            </a:r>
            <a:r>
              <a:rPr lang="en-US" sz="2000">
                <a:solidFill>
                  <a:srgbClr val="3366FF"/>
                </a:solidFill>
                <a:latin typeface="Courier New"/>
                <a:cs typeface="Courier New"/>
              </a:rPr>
              <a:t>0x4004e3</a:t>
            </a:r>
            <a:r>
              <a:rPr lang="en-US" sz="2000">
                <a:latin typeface="Calibri" pitchFamily="34" charset="0"/>
              </a:rPr>
              <a:t> + </a:t>
            </a:r>
            <a:r>
              <a:rPr lang="en-US" sz="2000">
                <a:solidFill>
                  <a:srgbClr val="00CC99"/>
                </a:solidFill>
                <a:latin typeface="Courier New"/>
                <a:cs typeface="Courier New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6918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Source: </a:t>
            </a:r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5828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663700" y="1928813"/>
            <a:ext cx="4508500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dirty="0" err="1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dirty="0">
                <a:solidFill>
                  <a:srgbClr val="C200FF"/>
                </a:solidFill>
                <a:latin typeface="Courier New"/>
                <a:cs typeface="Courier New"/>
              </a:rPr>
              <a:t>    return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248401" y="1928814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23907" y="44429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395985" y="4433473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7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847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847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847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847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847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847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847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847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793568" y="141329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722806" y="1236453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210830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210830" y="2963864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210830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210831" y="435080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210830" y="2054226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7600950" y="3957639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210830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7600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210829" y="6312959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945194" y="653151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9358222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9051835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201150" y="899577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9067800" y="1257569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9412288" y="4173539"/>
            <a:ext cx="552052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9028114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5334000" y="6172201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210829" y="5017559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6210829" y="5643034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9048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9201151" y="5010151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847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847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847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847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5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9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6162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1:</a:t>
            </a:r>
            <a:r>
              <a:rPr lang="en-GB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2:</a:t>
            </a:r>
            <a:r>
              <a:rPr lang="en-GB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efficient, but burdensome on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500319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3412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3414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solidFill>
                  <a:srgbClr val="990000"/>
                </a:solidFill>
              </a:rPr>
              <a:t>Static libraries </a:t>
            </a:r>
            <a:r>
              <a:rPr lang="en-GB"/>
              <a:t>(.</a:t>
            </a:r>
            <a:r>
              <a:rPr lang="en-GB">
                <a:latin typeface="Courier New" pitchFamily="49" charset="0"/>
              </a:rPr>
              <a:t>a</a:t>
            </a:r>
            <a:r>
              <a:rPr lang="en-GB"/>
              <a:t> </a:t>
            </a:r>
            <a:r>
              <a:rPr lang="en-GB">
                <a:solidFill>
                  <a:srgbClr val="000004"/>
                </a:solidFill>
              </a:rPr>
              <a:t>archive files</a:t>
            </a:r>
            <a:r>
              <a:rPr lang="en-GB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Concatenate related </a:t>
            </a:r>
            <a:r>
              <a:rPr lang="en-GB" err="1"/>
              <a:t>relocatable</a:t>
            </a:r>
            <a:r>
              <a:rPr lang="en-GB"/>
              <a:t> object files into a single file with an index (called an </a:t>
            </a:r>
            <a:r>
              <a:rPr lang="en-GB" i="1"/>
              <a:t>archive</a:t>
            </a:r>
            <a:r>
              <a:rPr lang="en-GB"/>
              <a:t>).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 archive member file resolves reference, link it  into the executable.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71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27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819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33600" y="2289870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95526" y="1615181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479676" y="2986781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810000" y="2289870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21113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840163" y="29867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495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819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495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495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035426" y="4674294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5408614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352800" y="3836095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410200" y="2159695"/>
            <a:ext cx="3645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096000" y="2300982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107113" y="1626294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126163" y="2997894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6781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6781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819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619875" y="3759895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495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410200" y="4654715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981201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err="1">
                <a:latin typeface="Calibri" pitchFamily="34" charset="0"/>
              </a:rPr>
              <a:t>Archiver</a:t>
            </a:r>
            <a:r>
              <a:rPr lang="en-GB" sz="2000" kern="0">
                <a:latin typeface="Calibri" pitchFamily="34" charset="0"/>
              </a:rPr>
              <a:t> allows incremental updates</a:t>
            </a: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>
                <a:latin typeface="Calibri" pitchFamily="34" charset="0"/>
              </a:rPr>
              <a:t>Recompile function that changes and replace .o file in archive.</a:t>
            </a: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36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8013" y="1220789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libc.a</a:t>
            </a:r>
            <a:r>
              <a:rPr lang="en-GB" sz="200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4.6 MB archive of 1496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libm.a</a:t>
            </a:r>
            <a:r>
              <a:rPr lang="en-GB" sz="200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2 MB archive of 444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floating point math (sin, </a:t>
            </a:r>
            <a:r>
              <a:rPr lang="en-GB" sz="1800" err="1"/>
              <a:t>cos</a:t>
            </a:r>
            <a:r>
              <a:rPr lang="en-GB" sz="1800"/>
              <a:t>, tan, log, exp, </a:t>
            </a:r>
            <a:r>
              <a:rPr lang="en-GB" sz="1800" err="1"/>
              <a:t>sqrt</a:t>
            </a:r>
            <a:r>
              <a:rPr lang="en-GB" sz="180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  <a:p>
            <a:pPr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752600" y="3657600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278874" y="3677347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0284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486400" y="838200"/>
            <a:ext cx="4876800" cy="53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noAutofit/>
          </a:bodyPr>
          <a:lstStyle/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435678"/>
            <a:ext cx="3452982" cy="1240722"/>
          </a:xfrm>
        </p:spPr>
        <p:txBody>
          <a:bodyPr>
            <a:normAutofit fontScale="90000"/>
          </a:bodyPr>
          <a:lstStyle/>
          <a:p>
            <a:r>
              <a:rPr lang="en-US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40694" y="2020990"/>
            <a:ext cx="3517106" cy="378783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vector.h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%d]\n”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       z[0], z[1]);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28184" y="5257800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93138" y="1817133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+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93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multvec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    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*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727940" y="5527595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866462" y="3341132"/>
            <a:ext cx="1284624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1" y="914400"/>
            <a:ext cx="176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libvector.a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4" y="284162"/>
            <a:ext cx="5614987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222501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698625" y="2992439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676400" y="2286000"/>
            <a:ext cx="1146766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325813" y="3994150"/>
            <a:ext cx="1146766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765426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868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877051" y="3263900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505452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21138" y="467201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043593" y="5518151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505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101022" y="3886201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711701" y="3263900"/>
            <a:ext cx="169819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516563" y="399415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6505576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8453439" y="3206751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749425" y="3883026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b="1" i="1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172251" y="5378450"/>
            <a:ext cx="2210134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(892,607 bytes)</a:t>
            </a:r>
            <a:endParaRPr lang="en-GB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784475" y="22860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406776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852989" y="2289176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5505452" y="2955926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953000" y="1874838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6096000" y="1874838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125913" y="1538288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449888" y="1524000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9601" y="6347379"/>
            <a:ext cx="2017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011134" y="4724401"/>
            <a:ext cx="376126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-L.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35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428750"/>
            <a:ext cx="8307387" cy="4133850"/>
          </a:xfrm>
          <a:ln/>
        </p:spPr>
        <p:txBody>
          <a:bodyPr>
            <a:normAutofit fontScale="925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Scan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files and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 each new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or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file, </a:t>
            </a:r>
            <a:r>
              <a:rPr lang="en-GB" i="1" err="1"/>
              <a:t>obj</a:t>
            </a:r>
            <a:r>
              <a:rPr lang="en-GB"/>
              <a:t>, is encountered, try to resolve each unresolved reference in the list against the symbols defined in </a:t>
            </a:r>
            <a:r>
              <a:rPr lang="en-GB" i="1"/>
              <a:t>obj</a:t>
            </a:r>
            <a:r>
              <a:rPr lang="en-GB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14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: In function </a:t>
            </a: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'main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(.text+0x4): undefined reference to </a:t>
            </a: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'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734856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1AB3-D2AC-445F-AB5E-78EC2F8E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static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DA96-6695-4FD3-BD0B-1ADCFE51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</a:t>
            </a:r>
            <a:r>
              <a:rPr lang="en-US" dirty="0" err="1"/>
              <a:t>add.c</a:t>
            </a:r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</a:t>
            </a:r>
            <a:r>
              <a:rPr lang="en-US" dirty="0" err="1"/>
              <a:t>sub.c</a:t>
            </a:r>
            <a:endParaRPr lang="en-US" dirty="0"/>
          </a:p>
          <a:p>
            <a:r>
              <a:rPr lang="en-US" dirty="0"/>
              <a:t>These two gives </a:t>
            </a:r>
            <a:r>
              <a:rPr lang="en-US" dirty="0" err="1"/>
              <a:t>add.o</a:t>
            </a:r>
            <a:r>
              <a:rPr lang="en-US" dirty="0"/>
              <a:t> and </a:t>
            </a:r>
            <a:r>
              <a:rPr lang="en-US" dirty="0" err="1"/>
              <a:t>sub.o</a:t>
            </a:r>
            <a:r>
              <a:rPr lang="en-US" dirty="0"/>
              <a:t> once we have both you add it to archive files.</a:t>
            </a:r>
          </a:p>
          <a:p>
            <a:r>
              <a:rPr lang="en-US" dirty="0" err="1"/>
              <a:t>ar</a:t>
            </a:r>
            <a:r>
              <a:rPr lang="en-US" dirty="0"/>
              <a:t> –</a:t>
            </a:r>
            <a:r>
              <a:rPr lang="en-US" dirty="0" err="1"/>
              <a:t>rcv</a:t>
            </a:r>
            <a:r>
              <a:rPr lang="en-US" dirty="0"/>
              <a:t> &lt;</a:t>
            </a:r>
            <a:r>
              <a:rPr lang="en-US" dirty="0" err="1"/>
              <a:t>lib_name.a</a:t>
            </a:r>
            <a:r>
              <a:rPr lang="en-US" dirty="0"/>
              <a:t>&gt; </a:t>
            </a:r>
            <a:r>
              <a:rPr lang="en-US" dirty="0" err="1"/>
              <a:t>add.o</a:t>
            </a:r>
            <a:r>
              <a:rPr lang="en-US" dirty="0"/>
              <a:t> </a:t>
            </a:r>
            <a:r>
              <a:rPr lang="en-US" dirty="0" err="1"/>
              <a:t>sub.o</a:t>
            </a:r>
            <a:endParaRPr lang="en-US" dirty="0"/>
          </a:p>
          <a:p>
            <a:r>
              <a:rPr lang="en-US" dirty="0" err="1"/>
              <a:t>ar</a:t>
            </a:r>
            <a:r>
              <a:rPr lang="en-US" dirty="0"/>
              <a:t> –tv </a:t>
            </a:r>
            <a:r>
              <a:rPr lang="en-US" dirty="0" err="1"/>
              <a:t>libsandy.a</a:t>
            </a:r>
            <a:r>
              <a:rPr lang="en-US" dirty="0"/>
              <a:t> will lists all the file it has</a:t>
            </a:r>
          </a:p>
          <a:p>
            <a:r>
              <a:rPr lang="en-US" dirty="0"/>
              <a:t>Compile the code now with .a file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–o test </a:t>
            </a:r>
            <a:r>
              <a:rPr lang="en-US" dirty="0" err="1"/>
              <a:t>test.c</a:t>
            </a:r>
            <a:r>
              <a:rPr lang="en-US" dirty="0"/>
              <a:t> –L. </a:t>
            </a:r>
            <a:r>
              <a:rPr lang="en-US" dirty="0" err="1"/>
              <a:t>libsandy.a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977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C6BA-7699-49C0-8D3C-F105EB9C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static lib: CSVM/class13/static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408A9-026B-4399-B043-4F82F1A0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35" y="1825625"/>
            <a:ext cx="5947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2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>
                <a:latin typeface="Calibri"/>
                <a:cs typeface="Calibri"/>
              </a:rPr>
              <a:t>Programs are translated and linked using a </a:t>
            </a:r>
            <a:r>
              <a:rPr lang="en-US" sz="2000" i="1">
                <a:latin typeface="Calibri"/>
                <a:cs typeface="Calibri"/>
              </a:rPr>
              <a:t>compiler driver</a:t>
            </a:r>
            <a:r>
              <a:rPr lang="en-US" sz="200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 err="1">
                <a:latin typeface="Courier New" charset="0"/>
              </a:rPr>
              <a:t>gcc</a:t>
            </a:r>
            <a:r>
              <a:rPr lang="en-US" sz="1800" i="1">
                <a:latin typeface="Courier New" charset="0"/>
              </a:rPr>
              <a:t> -</a:t>
            </a:r>
            <a:r>
              <a:rPr lang="en-US" sz="1800" i="1" err="1">
                <a:latin typeface="Courier New" charset="0"/>
              </a:rPr>
              <a:t>Og</a:t>
            </a:r>
            <a:r>
              <a:rPr lang="en-US" sz="1800" i="1">
                <a:latin typeface="Courier New" charset="0"/>
              </a:rPr>
              <a:t> -o </a:t>
            </a:r>
            <a:r>
              <a:rPr lang="en-US" sz="1800" i="1" err="1">
                <a:latin typeface="Courier New" charset="0"/>
              </a:rPr>
              <a:t>prog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main.c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sum.c</a:t>
            </a:r>
            <a:endParaRPr lang="en-US" sz="1800" i="1">
              <a:latin typeface="Courier New" charset="0"/>
            </a:endParaRP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>
                <a:latin typeface="Courier New" charset="0"/>
              </a:rPr>
              <a:t>./</a:t>
            </a:r>
            <a:r>
              <a:rPr lang="en-US" sz="1800" i="1" err="1">
                <a:latin typeface="Courier New" charset="0"/>
              </a:rPr>
              <a:t>prog</a:t>
            </a:r>
            <a:endParaRPr lang="en-US" sz="1800" i="1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4191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3581400" y="5097464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3352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>
                <a:latin typeface="Calibri"/>
                <a:cs typeface="Calibri"/>
              </a:rPr>
              <a:t>(</a:t>
            </a:r>
            <a:r>
              <a:rPr lang="en-US" err="1">
                <a:latin typeface="Calibri"/>
                <a:cs typeface="Calibri"/>
              </a:rPr>
              <a:t>cpp</a:t>
            </a:r>
            <a:r>
              <a:rPr lang="en-US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3657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main.c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792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5257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>
                <a:latin typeface="Calibri"/>
                <a:cs typeface="Calibri"/>
              </a:rPr>
              <a:t>(</a:t>
            </a:r>
            <a:r>
              <a:rPr lang="en-US" err="1">
                <a:latin typeface="Calibri"/>
                <a:cs typeface="Calibri"/>
              </a:rPr>
              <a:t>cpp</a:t>
            </a:r>
            <a:r>
              <a:rPr lang="en-US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5715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sum.c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5792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Courier New"/>
                <a:cs typeface="Courier New"/>
              </a:rPr>
              <a:t>sum.o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724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prog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6183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4191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6183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6183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5083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4191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7207250" y="2719388"/>
            <a:ext cx="123957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7143751" y="4264026"/>
            <a:ext cx="2291205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i="1" u="sng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5523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i="1" u="sng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i="1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i="1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8608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3414" y="1344614"/>
            <a:ext cx="8307387" cy="4979987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relink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Rebuild everything with </a:t>
            </a:r>
            <a:r>
              <a:rPr lang="en-GB" dirty="0" err="1"/>
              <a:t>glibc</a:t>
            </a:r>
            <a:r>
              <a:rPr lang="en-GB" dirty="0"/>
              <a:t>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linkClick r:id="rId3"/>
              </a:rPr>
              <a:t>https://security.googleblog.com/2016/02/cve-2015-7547-glibc-getaddrinfo-stack.html</a:t>
            </a:r>
            <a:endParaRPr lang="en-GB" dirty="0"/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ighlight>
                  <a:srgbClr val="FFFF00"/>
                </a:highlight>
              </a:rPr>
              <a:t>Object files that contain code and data that are loaded and linked into an application </a:t>
            </a:r>
            <a:r>
              <a:rPr lang="en-GB" i="1" dirty="0">
                <a:highlight>
                  <a:srgbClr val="FFFF00"/>
                </a:highlight>
              </a:rPr>
              <a:t>dynamically, </a:t>
            </a:r>
            <a:r>
              <a:rPr lang="en-GB" dirty="0">
                <a:highlight>
                  <a:srgbClr val="FFFF00"/>
                </a:highlight>
              </a:rPr>
              <a:t>at either </a:t>
            </a:r>
            <a:r>
              <a:rPr lang="en-GB" i="1" dirty="0">
                <a:highlight>
                  <a:srgbClr val="FFFF00"/>
                </a:highlight>
              </a:rPr>
              <a:t>load-time</a:t>
            </a:r>
            <a:r>
              <a:rPr lang="en-GB" dirty="0">
                <a:highlight>
                  <a:srgbClr val="FFFF00"/>
                </a:highlight>
              </a:rPr>
              <a:t> or </a:t>
            </a:r>
            <a:r>
              <a:rPr lang="en-GB" i="1" dirty="0">
                <a:highlight>
                  <a:srgbClr val="FFFF00"/>
                </a:highlight>
              </a:rPr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ighlight>
                  <a:srgbClr val="FF0000"/>
                </a:highlight>
              </a:rPr>
              <a:t>Reason: they are situated in between heap and stack which would be shared.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35059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348" y="1295400"/>
            <a:ext cx="8307387" cy="5486400"/>
          </a:xfrm>
          <a:ln/>
        </p:spPr>
        <p:txBody>
          <a:bodyPr>
            <a:normAutofit fontScale="925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Common case for Linux, handled automatically by the dynamic linker (</a:t>
            </a:r>
            <a:r>
              <a:rPr lang="en-GB" b="1">
                <a:latin typeface="Courier New" pitchFamily="49" charset="0"/>
              </a:rPr>
              <a:t>ld-linux.so</a:t>
            </a:r>
            <a:r>
              <a:rPr lang="en-GB">
                <a:latin typeface="Courier New" pitchFamily="49" charset="0"/>
              </a:rPr>
              <a:t>)</a:t>
            </a:r>
            <a:r>
              <a:rPr lang="en-GB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Standard C library (</a:t>
            </a:r>
            <a:r>
              <a:rPr lang="en-GB" b="1" err="1">
                <a:latin typeface="Courier New" pitchFamily="49" charset="0"/>
              </a:rPr>
              <a:t>libc.so</a:t>
            </a:r>
            <a:r>
              <a:rPr lang="en-GB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also occur after program has begun </a:t>
            </a:r>
            <a:br>
              <a:rPr lang="en-GB"/>
            </a:br>
            <a:r>
              <a:rPr lang="en-GB"/>
              <a:t>(run-time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In Linux, this is done by calls to the </a:t>
            </a:r>
            <a:r>
              <a:rPr lang="en-GB" b="1" err="1">
                <a:latin typeface="Courier New" pitchFamily="49" charset="0"/>
              </a:rPr>
              <a:t>dlopen</a:t>
            </a:r>
            <a:r>
              <a:rPr lang="en-GB" b="1">
                <a:latin typeface="Courier New" pitchFamily="49" charset="0"/>
              </a:rPr>
              <a:t>() </a:t>
            </a:r>
            <a:r>
              <a:rPr lang="en-GB"/>
              <a:t>interface</a:t>
            </a:r>
            <a:r>
              <a:rPr lang="en-GB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Runtime library </a:t>
            </a:r>
            <a:r>
              <a:rPr lang="en-GB" err="1"/>
              <a:t>interpositioning</a:t>
            </a:r>
            <a:r>
              <a:rPr lang="en-GB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on this when we learn about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060672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dynamic libraries are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interp</a:t>
            </a:r>
            <a:r>
              <a:rPr lang="en-US" dirty="0"/>
              <a:t> section</a:t>
            </a:r>
          </a:p>
          <a:p>
            <a:pPr lvl="1"/>
            <a:r>
              <a:rPr lang="en-US" dirty="0"/>
              <a:t>Specifies the dynamic linker to use (i.e., </a:t>
            </a:r>
            <a:r>
              <a:rPr lang="en-GB" b="1" dirty="0" err="1">
                <a:latin typeface="Courier New" pitchFamily="49" charset="0"/>
              </a:rPr>
              <a:t>ld-linux.so</a:t>
            </a:r>
            <a:r>
              <a:rPr lang="en-US" dirty="0"/>
              <a:t>)</a:t>
            </a:r>
          </a:p>
          <a:p>
            <a:r>
              <a:rPr lang="en-US" dirty="0"/>
              <a:t>.dynamic section</a:t>
            </a:r>
          </a:p>
          <a:p>
            <a:pPr lvl="1"/>
            <a:r>
              <a:rPr lang="en-US" dirty="0"/>
              <a:t>Specifies the names, </a:t>
            </a:r>
            <a:r>
              <a:rPr lang="en-US" dirty="0" err="1"/>
              <a:t>etc</a:t>
            </a:r>
            <a:r>
              <a:rPr lang="en-US" dirty="0"/>
              <a:t> of the dynamic libraries to use</a:t>
            </a:r>
          </a:p>
          <a:p>
            <a:pPr lvl="1"/>
            <a:r>
              <a:rPr lang="en-US" dirty="0"/>
              <a:t>Follow an example of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(NEEDED)             Shared library: [libm.so.6]</a:t>
            </a:r>
          </a:p>
          <a:p>
            <a:r>
              <a:rPr lang="en-US" dirty="0"/>
              <a:t>Where are the libraries found?</a:t>
            </a:r>
          </a:p>
          <a:p>
            <a:pPr lvl="1"/>
            <a:r>
              <a:rPr lang="en-US" dirty="0"/>
              <a:t>Use “</a:t>
            </a:r>
            <a:r>
              <a:rPr lang="en-US" b="1" dirty="0" err="1">
                <a:latin typeface="Courier New"/>
                <a:cs typeface="Courier New"/>
              </a:rPr>
              <a:t>ldd</a:t>
            </a:r>
            <a:r>
              <a:rPr lang="en-US" dirty="0"/>
              <a:t>” to find out: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600" y="5181601"/>
            <a:ext cx="8451650" cy="1020409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prog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linux-vdso.so.1 =&gt;  (0x00007ffcf2998000)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libc.so.6 =&gt; /lib/x86_64-linux-gnu/libc.so.6 (0x00007f99ad927000)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/lib64/ld-linux-x86-64.so.2 (0x00007f99adcef000)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27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Library Example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819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33600" y="2289870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95525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.c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133600" y="29718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810000" y="2289870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21113" y="16151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840163" y="29867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495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819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495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495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595943" y="4724400"/>
            <a:ext cx="183605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352800" y="3810001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ld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819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486401" y="3276601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495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867400" y="4648201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Dynamic v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ector library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4724400" y="1905001"/>
            <a:ext cx="5867400" cy="356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Og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c 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414496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78275" y="1657076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605214" y="1010964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281489" y="2568301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816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883275" y="1949176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978275" y="3225526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319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816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816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978275" y="6124301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816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816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778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704014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876925" y="4844776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778625" y="5559151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697664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295400" y="3873225"/>
            <a:ext cx="2514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(7426 bytes)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438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057400" y="5887234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30701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708526" y="1010964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78275" y="4749526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13476" y="1047476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7239001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248401" y="3581401"/>
            <a:ext cx="363847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prog2l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./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0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87E1-4811-4EB9-AD12-0E4508F5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DDCE-E4A1-43E5-A545-CF9FE66A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-</a:t>
            </a:r>
            <a:r>
              <a:rPr lang="en-US" dirty="0" err="1"/>
              <a:t>fPIC</a:t>
            </a:r>
            <a:r>
              <a:rPr lang="en-US" dirty="0"/>
              <a:t> </a:t>
            </a:r>
            <a:r>
              <a:rPr lang="en-US" dirty="0" err="1"/>
              <a:t>add.c</a:t>
            </a:r>
            <a:r>
              <a:rPr lang="en-US" dirty="0"/>
              <a:t> &lt;-</a:t>
            </a:r>
            <a:r>
              <a:rPr lang="en-US" dirty="0" err="1"/>
              <a:t>fPIC</a:t>
            </a:r>
            <a:r>
              <a:rPr lang="en-US" dirty="0"/>
              <a:t> makes it relocatable&gt;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–</a:t>
            </a:r>
            <a:r>
              <a:rPr lang="en-US" dirty="0" err="1"/>
              <a:t>fPIC</a:t>
            </a:r>
            <a:r>
              <a:rPr lang="en-US" dirty="0"/>
              <a:t> </a:t>
            </a:r>
            <a:r>
              <a:rPr lang="en-US" dirty="0" err="1"/>
              <a:t>sub.c</a:t>
            </a:r>
            <a:endParaRPr lang="en-US" dirty="0"/>
          </a:p>
          <a:p>
            <a:r>
              <a:rPr lang="en-US" dirty="0"/>
              <a:t>These two gives </a:t>
            </a:r>
            <a:r>
              <a:rPr lang="en-US" dirty="0" err="1"/>
              <a:t>add.o</a:t>
            </a:r>
            <a:r>
              <a:rPr lang="en-US" dirty="0"/>
              <a:t> and </a:t>
            </a:r>
            <a:r>
              <a:rPr lang="en-US" dirty="0" err="1"/>
              <a:t>sub.o</a:t>
            </a:r>
            <a:r>
              <a:rPr lang="en-US" dirty="0"/>
              <a:t> once we have both you add it to shared library.</a:t>
            </a:r>
          </a:p>
          <a:p>
            <a:r>
              <a:rPr lang="en-US" dirty="0" err="1"/>
              <a:t>gcc</a:t>
            </a:r>
            <a:r>
              <a:rPr lang="en-US" dirty="0"/>
              <a:t> –shared –o &lt;libsandy.so&gt; </a:t>
            </a:r>
            <a:r>
              <a:rPr lang="en-US" dirty="0" err="1"/>
              <a:t>add.o</a:t>
            </a:r>
            <a:r>
              <a:rPr lang="en-US" dirty="0"/>
              <a:t> </a:t>
            </a:r>
            <a:r>
              <a:rPr lang="en-US" dirty="0" err="1"/>
              <a:t>sub.o</a:t>
            </a:r>
            <a:r>
              <a:rPr lang="en-US" dirty="0"/>
              <a:t> </a:t>
            </a:r>
          </a:p>
          <a:p>
            <a:r>
              <a:rPr lang="en-US" dirty="0"/>
              <a:t>Compile the code now with .so file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–o test </a:t>
            </a:r>
            <a:r>
              <a:rPr lang="en-US" dirty="0" err="1"/>
              <a:t>test.c</a:t>
            </a:r>
            <a:r>
              <a:rPr lang="en-US" dirty="0"/>
              <a:t> –L. libsandy.so &lt;give error saying it can’t find .so file as it searches file in LD_LIBRARY_PATH and hence set it to current directory&gt;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21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6A6F4F-90A8-483F-97DF-F6386EE69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569" y="1675227"/>
            <a:ext cx="689286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9E06A9-6D4B-42EE-9025-A7657B84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Demo: /csci2400/class_13/shared/</a:t>
            </a:r>
          </a:p>
        </p:txBody>
      </p:sp>
    </p:spTree>
    <p:extLst>
      <p:ext uri="{BB962C8B-B14F-4D97-AF65-F5344CB8AC3E}">
        <p14:creationId xmlns:p14="http://schemas.microsoft.com/office/powerpoint/2010/main" val="3127865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51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28800" y="1323976"/>
            <a:ext cx="86868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nl-NL" sz="1600">
                <a:solidFill>
                  <a:srgbClr val="C1651C"/>
                </a:solidFill>
                <a:latin typeface="Courier New"/>
                <a:cs typeface="Courier New"/>
              </a:rPr>
              <a:t>handle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addvec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Dynamically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load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shared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library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that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contains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handle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dlopen(</a:t>
            </a:r>
            <a:r>
              <a:rPr lang="fi-FI" sz="1600" err="1">
                <a:solidFill>
                  <a:srgbClr val="9D206F"/>
                </a:solidFill>
                <a:latin typeface="Courier New"/>
                <a:cs typeface="Courier New"/>
              </a:rPr>
              <a:t>"./libvector.so</a:t>
            </a:r>
            <a:r>
              <a:rPr lang="fi-FI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, RTLD_LAZY);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(!handle)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. . 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434429" y="6198631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49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 (</a:t>
            </a:r>
            <a:r>
              <a:rPr lang="en-GB" err="1"/>
              <a:t>cont</a:t>
            </a:r>
            <a:r>
              <a:rPr lang="en-GB"/>
              <a:t>)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034982" y="1371601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0"/>
                <a:cs typeface="Courier New"/>
              </a:rPr>
              <a:t>    ...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 pointer to the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function we just loaded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error);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Now we can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just like any other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%d]\n"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 z[0], z[1]);</a:t>
            </a:r>
          </a:p>
          <a:p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>
                <a:solidFill>
                  <a:srgbClr val="CB2418"/>
                </a:solidFill>
                <a:latin typeface="Courier New"/>
                <a:cs typeface="Courier New"/>
              </a:rPr>
              <a:t>/* Unload the shared library */</a:t>
            </a:r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dlclose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(handle) &lt; 0)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GB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29629" y="6019800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0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414496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78275" y="1657076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729397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405672" y="2568300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816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192906" y="2132047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978275" y="3225526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319691" y="3822586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prog2r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816475" y="3609700"/>
            <a:ext cx="0" cy="2003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816475" y="4151010"/>
            <a:ext cx="0" cy="19239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978275" y="5112486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4816475" y="4941778"/>
            <a:ext cx="1588" cy="16829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816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778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704014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169052" y="4114800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778625" y="4551111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697664" y="443046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676400" y="4191000"/>
            <a:ext cx="2133600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(8837 bytes)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438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057400" y="5098831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30701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708526" y="1010964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78275" y="4343401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13476" y="1047476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9067799" y="2362200"/>
            <a:ext cx="0" cy="3276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3978275" y="5454480"/>
            <a:ext cx="3200401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Call to dynamic linker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via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178675" y="5638800"/>
            <a:ext cx="188912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8217050" y="2033776"/>
            <a:ext cx="1659326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5105400" y="3581401"/>
            <a:ext cx="4008126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rdynamic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ldl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4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1: Modularity</a:t>
            </a:r>
          </a:p>
          <a:p>
            <a:endParaRPr lang="en-US"/>
          </a:p>
          <a:p>
            <a:pPr lvl="1"/>
            <a:r>
              <a:rPr lang="en-US"/>
              <a:t>Program can be written as a collection of smaller source files, rather than one monolithic mass.</a:t>
            </a:r>
          </a:p>
          <a:p>
            <a:pPr lvl="1"/>
            <a:endParaRPr lang="en-US"/>
          </a:p>
          <a:p>
            <a:pPr lvl="1"/>
            <a:r>
              <a:rPr lang="en-US"/>
              <a:t>Can build libraries of common functions (more on this later)</a:t>
            </a:r>
          </a:p>
          <a:p>
            <a:pPr lvl="2"/>
            <a:r>
              <a:rPr lang="en-US"/>
              <a:t>e.g., Math library, standard C library</a:t>
            </a:r>
          </a:p>
        </p:txBody>
      </p:sp>
    </p:spTree>
    <p:extLst>
      <p:ext uri="{BB962C8B-B14F-4D97-AF65-F5344CB8AC3E}">
        <p14:creationId xmlns:p14="http://schemas.microsoft.com/office/powerpoint/2010/main" val="1514823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Linking is a technique that allows programs to be constructed from multiple object files. </a:t>
            </a:r>
          </a:p>
          <a:p>
            <a:endParaRPr lang="en-US"/>
          </a:p>
          <a:p>
            <a:r>
              <a:rPr lang="en-US"/>
              <a:t>Linking can happen at different times in a program’s lifetime:</a:t>
            </a:r>
          </a:p>
          <a:p>
            <a:pPr lvl="1"/>
            <a:r>
              <a:rPr lang="en-US"/>
              <a:t>Compile time (when a program is compiled)</a:t>
            </a:r>
          </a:p>
          <a:p>
            <a:pPr lvl="1"/>
            <a:r>
              <a:rPr lang="en-US"/>
              <a:t>Load time (when a program is loaded into memory)</a:t>
            </a:r>
          </a:p>
          <a:p>
            <a:pPr lvl="1"/>
            <a:r>
              <a:rPr lang="en-US"/>
              <a:t>Run time (while a program is executing)</a:t>
            </a:r>
          </a:p>
          <a:p>
            <a:pPr lvl="1"/>
            <a:endParaRPr lang="en-US"/>
          </a:p>
          <a:p>
            <a:r>
              <a:rPr lang="en-US"/>
              <a:t>Understanding linking can help you avoid nasty errors and make you a better programmer. </a:t>
            </a:r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Library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Library </a:t>
            </a:r>
            <a:r>
              <a:rPr lang="en-GB" err="1"/>
              <a:t>interpositioning</a:t>
            </a:r>
            <a:r>
              <a:rPr lang="en-GB"/>
              <a:t> : powerful linking technique that allows programmers to intercept calls to arbitrary functions</a:t>
            </a:r>
          </a:p>
          <a:p>
            <a:r>
              <a:rPr lang="en-GB" err="1"/>
              <a:t>Interpositioning</a:t>
            </a:r>
            <a:r>
              <a:rPr lang="en-GB"/>
              <a:t> can occur at:</a:t>
            </a:r>
          </a:p>
          <a:p>
            <a:pPr lvl="1"/>
            <a:r>
              <a:rPr lang="en-GB"/>
              <a:t>Compile time: When the source code is compiled	</a:t>
            </a:r>
          </a:p>
          <a:p>
            <a:pPr lvl="1"/>
            <a:r>
              <a:rPr lang="en-GB"/>
              <a:t>Link time: When the </a:t>
            </a:r>
            <a:r>
              <a:rPr lang="en-GB" err="1"/>
              <a:t>relocatable</a:t>
            </a:r>
            <a:r>
              <a:rPr lang="en-GB"/>
              <a:t> object files are statically linked to form an executable object file</a:t>
            </a:r>
          </a:p>
          <a:p>
            <a:pPr lvl="1"/>
            <a:r>
              <a:rPr lang="en-GB"/>
              <a:t>Load/run time: When an executable object file is loaded into memory, dynamically linked, and then executed.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</a:t>
            </a:r>
            <a:r>
              <a:rPr lang="en-US" err="1"/>
              <a:t>Interpositioning</a:t>
            </a:r>
            <a:r>
              <a:rPr lang="en-US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Security</a:t>
            </a:r>
          </a:p>
          <a:p>
            <a:pPr lvl="1"/>
            <a:r>
              <a:rPr lang="en-GB"/>
              <a:t>Confinement (sandboxing)</a:t>
            </a:r>
          </a:p>
          <a:p>
            <a:pPr lvl="1"/>
            <a:r>
              <a:rPr lang="en-GB"/>
              <a:t>Behind the scenes encryption</a:t>
            </a:r>
          </a:p>
          <a:p>
            <a:r>
              <a:rPr lang="en-US"/>
              <a:t>Debugging</a:t>
            </a:r>
          </a:p>
          <a:p>
            <a:pPr lvl="1"/>
            <a:r>
              <a:rPr lang="en-US"/>
              <a:t>In 2014, two Facebook engineers debugged a treacherous 1-year old bug in their iPhone app using </a:t>
            </a:r>
            <a:r>
              <a:rPr lang="en-US" err="1"/>
              <a:t>interpositioning</a:t>
            </a:r>
            <a:endParaRPr lang="en-US"/>
          </a:p>
          <a:p>
            <a:pPr lvl="1"/>
            <a:r>
              <a:rPr lang="en-US"/>
              <a:t>Code in the SPDY networking stack was writing to the wrong location</a:t>
            </a:r>
          </a:p>
          <a:p>
            <a:pPr lvl="1"/>
            <a:r>
              <a:rPr lang="en-US"/>
              <a:t>Solved by intercepting calls to </a:t>
            </a:r>
            <a:r>
              <a:rPr lang="en-US" err="1"/>
              <a:t>Posix</a:t>
            </a:r>
            <a:r>
              <a:rPr lang="en-US"/>
              <a:t> write functions (write, </a:t>
            </a:r>
            <a:r>
              <a:rPr lang="en-US" err="1"/>
              <a:t>writev</a:t>
            </a:r>
            <a:r>
              <a:rPr lang="en-US"/>
              <a:t>, </a:t>
            </a:r>
            <a:r>
              <a:rPr lang="en-US" err="1"/>
              <a:t>pwrite</a:t>
            </a:r>
            <a:r>
              <a:rPr lang="en-US"/>
              <a:t>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z="1600"/>
              <a:t>Source:  Facebook engineering blog post at: </a:t>
            </a:r>
          </a:p>
          <a:p>
            <a:pPr marL="457200" lvl="1" indent="0">
              <a:buNone/>
            </a:pP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https://</a:t>
            </a:r>
            <a:r>
              <a:rPr lang="en-US" sz="1600" u="sng" err="1">
                <a:solidFill>
                  <a:srgbClr val="C00000"/>
                </a:solidFill>
                <a:latin typeface="Calibri"/>
                <a:cs typeface="Calibri"/>
              </a:rPr>
              <a:t>code.facebook.com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/posts/313033472212144/debugging-file-corruption-on-</a:t>
            </a:r>
            <a:r>
              <a:rPr lang="en-US" sz="1600" u="sng" err="1">
                <a:solidFill>
                  <a:srgbClr val="C00000"/>
                </a:solidFill>
                <a:latin typeface="Calibri"/>
                <a:cs typeface="Calibri"/>
              </a:rPr>
              <a:t>ios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/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</a:t>
            </a:r>
            <a:r>
              <a:rPr lang="en-US" err="1"/>
              <a:t>Interpositioning</a:t>
            </a:r>
            <a:r>
              <a:rPr lang="en-US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r>
              <a:rPr lang="en-GB" dirty="0"/>
              <a:t>Error Checking</a:t>
            </a:r>
          </a:p>
          <a:p>
            <a:pPr lvl="1"/>
            <a:r>
              <a:rPr lang="en-GB" dirty="0"/>
              <a:t>C Programming Lab used customized versions of </a:t>
            </a:r>
            <a:r>
              <a:rPr lang="en-GB" dirty="0" err="1"/>
              <a:t>malloc</a:t>
            </a:r>
            <a:r>
              <a:rPr lang="en-GB" dirty="0"/>
              <a:t>/free to do careful error checking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410522"/>
            <a:ext cx="4114800" cy="232327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Goal: trace the addresses and sizes of the allocated and freed blocks, without breaking the program, and without modifying the source code. </a:t>
            </a:r>
          </a:p>
          <a:p>
            <a:endParaRPr lang="en-US"/>
          </a:p>
          <a:p>
            <a:r>
              <a:rPr lang="en-US"/>
              <a:t>Three solutions: interpose on the library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/>
              <a:t> and </a:t>
            </a:r>
            <a:r>
              <a:rPr lang="en-US">
                <a:latin typeface="Courier New"/>
                <a:cs typeface="Courier New"/>
              </a:rPr>
              <a:t>free</a:t>
            </a:r>
            <a:r>
              <a:rPr lang="en-US"/>
              <a:t> functions at compile time, link time, and load/run time.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76401" y="1197678"/>
            <a:ext cx="4648199" cy="4249498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#include &lt;</a:t>
            </a:r>
            <a:r>
              <a:rPr lang="en-US" err="1">
                <a:latin typeface="Courier New"/>
                <a:cs typeface="Courier New"/>
              </a:rPr>
              <a:t>stdio.h</a:t>
            </a:r>
            <a:r>
              <a:rPr lang="en-US">
                <a:latin typeface="Courier New"/>
                <a:cs typeface="Courier New"/>
              </a:rPr>
              <a:t>&gt;</a:t>
            </a:r>
          </a:p>
          <a:p>
            <a:r>
              <a:rPr lang="en-US">
                <a:latin typeface="Courier New"/>
                <a:cs typeface="Courier New"/>
              </a:rPr>
              <a:t>#include 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>
                <a:latin typeface="Courier New"/>
                <a:cs typeface="Courier New"/>
              </a:rPr>
              <a:t>#include &lt;</a:t>
            </a:r>
            <a:r>
              <a:rPr lang="en-US" err="1">
                <a:latin typeface="Courier New"/>
                <a:cs typeface="Courier New"/>
              </a:rPr>
              <a:t>stdlib.h</a:t>
            </a:r>
            <a:r>
              <a:rPr lang="en-US">
                <a:latin typeface="Courier New"/>
                <a:cs typeface="Courier New"/>
              </a:rPr>
              <a:t>&gt;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main(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argc</a:t>
            </a:r>
            <a:r>
              <a:rPr lang="en-US">
                <a:latin typeface="Courier New"/>
                <a:cs typeface="Courier New"/>
              </a:rPr>
              <a:t>,</a:t>
            </a:r>
          </a:p>
          <a:p>
            <a:r>
              <a:rPr lang="en-US">
                <a:latin typeface="Courier New"/>
                <a:cs typeface="Courier New"/>
              </a:rPr>
              <a:t>         char *</a:t>
            </a:r>
            <a:r>
              <a:rPr lang="en-US" err="1">
                <a:latin typeface="Courier New"/>
                <a:cs typeface="Courier New"/>
              </a:rPr>
              <a:t>argv</a:t>
            </a:r>
            <a:r>
              <a:rPr lang="en-US">
                <a:latin typeface="Courier New"/>
                <a:cs typeface="Courier New"/>
              </a:rPr>
              <a:t>[])</a:t>
            </a:r>
          </a:p>
          <a:p>
            <a:r>
              <a:rPr lang="en-US">
                <a:latin typeface="Courier New"/>
                <a:cs typeface="Courier New"/>
              </a:rPr>
              <a:t>{</a:t>
            </a:r>
          </a:p>
          <a:p>
            <a:r>
              <a:rPr lang="en-US">
                <a:latin typeface="Courier New"/>
                <a:cs typeface="Courier New"/>
              </a:rPr>
              <a:t>  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i</a:t>
            </a:r>
            <a:r>
              <a:rPr lang="en-US">
                <a:latin typeface="Courier New"/>
                <a:cs typeface="Courier New"/>
              </a:rPr>
              <a:t>;</a:t>
            </a:r>
          </a:p>
          <a:p>
            <a:r>
              <a:rPr lang="en-US">
                <a:latin typeface="Courier New"/>
                <a:cs typeface="Courier New"/>
              </a:rPr>
              <a:t>  for (</a:t>
            </a:r>
            <a:r>
              <a:rPr lang="en-US" err="1">
                <a:latin typeface="Courier New"/>
                <a:cs typeface="Courier New"/>
              </a:rPr>
              <a:t>i</a:t>
            </a:r>
            <a:r>
              <a:rPr lang="en-US">
                <a:latin typeface="Courier New"/>
                <a:cs typeface="Courier New"/>
              </a:rPr>
              <a:t> = 1; </a:t>
            </a:r>
            <a:r>
              <a:rPr lang="en-US" err="1">
                <a:latin typeface="Courier New"/>
                <a:cs typeface="Courier New"/>
              </a:rPr>
              <a:t>i</a:t>
            </a:r>
            <a:r>
              <a:rPr lang="en-US">
                <a:latin typeface="Courier New"/>
                <a:cs typeface="Courier New"/>
              </a:rPr>
              <a:t> &lt; </a:t>
            </a:r>
            <a:r>
              <a:rPr lang="en-US" err="1">
                <a:latin typeface="Courier New"/>
                <a:cs typeface="Courier New"/>
              </a:rPr>
              <a:t>argc</a:t>
            </a:r>
            <a:r>
              <a:rPr lang="en-US">
                <a:latin typeface="Courier New"/>
                <a:cs typeface="Courier New"/>
              </a:rPr>
              <a:t>; </a:t>
            </a:r>
            <a:r>
              <a:rPr lang="en-US" err="1">
                <a:latin typeface="Courier New"/>
                <a:cs typeface="Courier New"/>
              </a:rPr>
              <a:t>i</a:t>
            </a:r>
            <a:r>
              <a:rPr lang="en-US">
                <a:latin typeface="Courier New"/>
                <a:cs typeface="Courier New"/>
              </a:rPr>
              <a:t>++) {</a:t>
            </a:r>
          </a:p>
          <a:p>
            <a:r>
              <a:rPr lang="en-US">
                <a:latin typeface="Courier New"/>
                <a:cs typeface="Courier New"/>
              </a:rPr>
              <a:t>    void *p = </a:t>
            </a:r>
          </a:p>
          <a:p>
            <a:r>
              <a:rPr lang="en-US">
                <a:latin typeface="Courier New"/>
                <a:cs typeface="Courier New"/>
              </a:rPr>
              <a:t>         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atoi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argv</a:t>
            </a:r>
            <a:r>
              <a:rPr lang="en-US">
                <a:latin typeface="Courier New"/>
                <a:cs typeface="Courier New"/>
              </a:rPr>
              <a:t>[</a:t>
            </a:r>
            <a:r>
              <a:rPr lang="en-US" err="1">
                <a:latin typeface="Courier New"/>
                <a:cs typeface="Courier New"/>
              </a:rPr>
              <a:t>i</a:t>
            </a:r>
            <a:r>
              <a:rPr lang="en-US">
                <a:latin typeface="Courier New"/>
                <a:cs typeface="Courier New"/>
              </a:rPr>
              <a:t>]));</a:t>
            </a:r>
          </a:p>
          <a:p>
            <a:r>
              <a:rPr lang="en-US">
                <a:latin typeface="Courier New"/>
                <a:cs typeface="Courier New"/>
              </a:rPr>
              <a:t>    free(p);</a:t>
            </a:r>
          </a:p>
          <a:p>
            <a:r>
              <a:rPr lang="en-US">
                <a:latin typeface="Courier New"/>
                <a:cs typeface="Courier New"/>
              </a:rPr>
              <a:t>  }</a:t>
            </a:r>
          </a:p>
          <a:p>
            <a:r>
              <a:rPr lang="en-US">
                <a:latin typeface="Courier New"/>
                <a:cs typeface="Courier New"/>
              </a:rPr>
              <a:t>  return(0); </a:t>
            </a:r>
          </a:p>
          <a:p>
            <a:r>
              <a:rPr lang="en-US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7324" y="5077844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1" y="435678"/>
            <a:ext cx="7592093" cy="762000"/>
          </a:xfrm>
        </p:spPr>
        <p:txBody>
          <a:bodyPr/>
          <a:lstStyle/>
          <a:p>
            <a:r>
              <a:rPr lang="en-US"/>
              <a:t>Compile-time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1018" y="1149489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dirty="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COMPILETIME</a:t>
            </a:r>
          </a:p>
          <a:p>
            <a:r>
              <a:rPr lang="en-US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Courier New"/>
                <a:cs typeface="Courier New"/>
              </a:rPr>
              <a:t>malloc.h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dirty="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(size);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(%d)=%p\n"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it-IT" dirty="0" err="1">
                <a:solidFill>
                  <a:srgbClr val="000000"/>
                </a:solidFill>
                <a:latin typeface="Courier New"/>
                <a:cs typeface="Courier New"/>
              </a:rPr>
              <a:t>size</a:t>
            </a:r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t-IT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dirty="0">
                <a:solidFill>
                  <a:srgbClr val="CB2418"/>
                </a:solidFill>
                <a:latin typeface="Courier New"/>
                <a:cs typeface="Courier New"/>
              </a:rPr>
              <a:t>/* free </a:t>
            </a:r>
            <a:r>
              <a:rPr lang="it-IT" dirty="0" err="1">
                <a:solidFill>
                  <a:srgbClr val="CB2418"/>
                </a:solidFill>
                <a:latin typeface="Courier New"/>
                <a:cs typeface="Courier New"/>
              </a:rPr>
              <a:t>wrapper</a:t>
            </a:r>
            <a:r>
              <a:rPr lang="it-IT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it-IT" dirty="0" err="1">
                <a:solidFill>
                  <a:srgbClr val="CB2418"/>
                </a:solidFill>
                <a:latin typeface="Courier New"/>
                <a:cs typeface="Courier New"/>
              </a:rPr>
              <a:t>function</a:t>
            </a:r>
            <a:r>
              <a:rPr lang="it-IT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it-IT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dirty="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it-IT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dirty="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6024" y="6128417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1018" y="1219201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mymalloc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(size)</a:t>
            </a:r>
          </a:p>
          <a:p>
            <a:r>
              <a:rPr lang="en-US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myfree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6558" y="2603601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1018" y="3048001"/>
            <a:ext cx="7592093" cy="3693319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linux</a:t>
            </a:r>
            <a:r>
              <a:rPr lang="en-US">
                <a:latin typeface="Courier New"/>
                <a:cs typeface="Courier New"/>
              </a:rPr>
              <a:t>&gt; make </a:t>
            </a:r>
            <a:r>
              <a:rPr lang="en-US" err="1">
                <a:latin typeface="Courier New"/>
                <a:cs typeface="Courier New"/>
              </a:rPr>
              <a:t>intc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gcc</a:t>
            </a:r>
            <a:r>
              <a:rPr lang="en-US">
                <a:latin typeface="Courier New"/>
                <a:cs typeface="Courier New"/>
              </a:rPr>
              <a:t> -Wall -DCOMPILETIME -c </a:t>
            </a:r>
            <a:r>
              <a:rPr lang="en-US" err="1">
                <a:latin typeface="Courier New"/>
                <a:cs typeface="Courier New"/>
              </a:rPr>
              <a:t>mymalloc.c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gcc</a:t>
            </a:r>
            <a:r>
              <a:rPr lang="en-US">
                <a:latin typeface="Courier New"/>
                <a:cs typeface="Courier New"/>
              </a:rPr>
              <a:t> -Wall 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-I.</a:t>
            </a:r>
            <a:r>
              <a:rPr lang="en-US">
                <a:latin typeface="Courier New"/>
                <a:cs typeface="Courier New"/>
              </a:rPr>
              <a:t> -o </a:t>
            </a:r>
            <a:r>
              <a:rPr lang="en-US" err="1">
                <a:latin typeface="Courier New"/>
                <a:cs typeface="Courier New"/>
              </a:rPr>
              <a:t>intc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int.c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mymalloc.o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linux</a:t>
            </a:r>
            <a:r>
              <a:rPr lang="en-US">
                <a:latin typeface="Courier New"/>
                <a:cs typeface="Courier New"/>
              </a:rPr>
              <a:t>&gt; make </a:t>
            </a:r>
            <a:r>
              <a:rPr lang="en-US" err="1">
                <a:latin typeface="Courier New"/>
                <a:cs typeface="Courier New"/>
              </a:rPr>
              <a:t>runc</a:t>
            </a: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./</a:t>
            </a:r>
            <a:r>
              <a:rPr lang="en-US" err="1">
                <a:latin typeface="Courier New"/>
                <a:cs typeface="Courier New"/>
              </a:rPr>
              <a:t>intc</a:t>
            </a:r>
            <a:r>
              <a:rPr lang="en-US">
                <a:latin typeface="Courier New"/>
                <a:cs typeface="Courier New"/>
              </a:rPr>
              <a:t> 10 100 1000</a:t>
            </a:r>
          </a:p>
          <a:p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>
                <a:latin typeface="Courier New"/>
                <a:cs typeface="Courier New"/>
              </a:rPr>
              <a:t>(10)=0x1ba7010</a:t>
            </a:r>
          </a:p>
          <a:p>
            <a:r>
              <a:rPr lang="en-US">
                <a:latin typeface="Courier New"/>
                <a:cs typeface="Courier New"/>
              </a:rPr>
              <a:t>free(0x1ba7010)</a:t>
            </a:r>
          </a:p>
          <a:p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>
                <a:latin typeface="Courier New"/>
                <a:cs typeface="Courier New"/>
              </a:rPr>
              <a:t>(100)=0x1ba7030</a:t>
            </a:r>
          </a:p>
          <a:p>
            <a:r>
              <a:rPr lang="en-US">
                <a:latin typeface="Courier New"/>
                <a:cs typeface="Courier New"/>
              </a:rPr>
              <a:t>free(0x1ba7030)</a:t>
            </a:r>
          </a:p>
          <a:p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>
                <a:latin typeface="Courier New"/>
                <a:cs typeface="Courier New"/>
              </a:rPr>
              <a:t>(1000)=0x1ba70a0</a:t>
            </a:r>
          </a:p>
          <a:p>
            <a:r>
              <a:rPr lang="en-US">
                <a:latin typeface="Courier New"/>
                <a:cs typeface="Courier New"/>
              </a:rPr>
              <a:t>free(0x1ba70a0)</a:t>
            </a:r>
          </a:p>
          <a:p>
            <a:r>
              <a:rPr lang="en-US" err="1">
                <a:latin typeface="Courier New"/>
                <a:cs typeface="Courier New"/>
              </a:rPr>
              <a:t>linux</a:t>
            </a:r>
            <a:r>
              <a:rPr lang="en-US">
                <a:latin typeface="Courier New"/>
                <a:cs typeface="Courier New"/>
              </a:rPr>
              <a:t>&gt;</a:t>
            </a: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5789" y="5791200"/>
            <a:ext cx="3406514" cy="369332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886201" y="3886200"/>
            <a:ext cx="1529589" cy="19050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8822304" y="2973528"/>
            <a:ext cx="1007497" cy="281767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638800" y="4267201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886200" y="3657600"/>
            <a:ext cx="1752600" cy="6096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152400"/>
            <a:ext cx="7592093" cy="762000"/>
          </a:xfrm>
        </p:spPr>
        <p:txBody>
          <a:bodyPr/>
          <a:lstStyle/>
          <a:p>
            <a:r>
              <a:rPr lang="en-US"/>
              <a:t>Link-time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1018" y="838201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LINKTIME</a:t>
            </a:r>
          </a:p>
          <a:p>
            <a:r>
              <a:rPr lang="en-US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err="1">
                <a:solidFill>
                  <a:srgbClr val="4A00FF"/>
                </a:solidFill>
                <a:latin typeface="Courier New"/>
                <a:cs typeface="Courier New"/>
              </a:rPr>
              <a:t>real_malloc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err="1">
                <a:solidFill>
                  <a:srgbClr val="4A00FF"/>
                </a:solidFill>
                <a:latin typeface="Courier New"/>
                <a:cs typeface="Courier New"/>
              </a:rPr>
              <a:t>real_free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err="1">
                <a:solidFill>
                  <a:srgbClr val="4A00FF"/>
                </a:solidFill>
                <a:latin typeface="Courier New"/>
                <a:cs typeface="Courier New"/>
              </a:rPr>
              <a:t>wrap_malloc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= __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real_malloc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err="1">
                <a:solidFill>
                  <a:srgbClr val="4A00FF"/>
                </a:solidFill>
                <a:latin typeface="Courier New"/>
                <a:cs typeface="Courier New"/>
              </a:rPr>
              <a:t>wrap_free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__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real_free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9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2" y="4191000"/>
            <a:ext cx="8305799" cy="2438400"/>
          </a:xfrm>
        </p:spPr>
        <p:txBody>
          <a:bodyPr>
            <a:normAutofit lnSpcReduction="10000"/>
          </a:bodyPr>
          <a:lstStyle/>
          <a:p>
            <a:r>
              <a:rPr lang="en-US"/>
              <a:t>The “</a:t>
            </a:r>
            <a:r>
              <a:rPr lang="en-US">
                <a:latin typeface="Courier New" pitchFamily="49" charset="0"/>
                <a:cs typeface="Courier New" pitchFamily="49" charset="0"/>
              </a:rPr>
              <a:t>-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Wl</a:t>
            </a:r>
            <a:r>
              <a:rPr lang="en-US"/>
              <a:t>” flag passes argument to linker, replacing each comma with a space. </a:t>
            </a:r>
          </a:p>
          <a:p>
            <a:r>
              <a:rPr lang="en-US"/>
              <a:t>The  “</a:t>
            </a:r>
            <a:r>
              <a:rPr lang="en-US">
                <a:latin typeface="Courier New"/>
                <a:cs typeface="Courier New"/>
              </a:rPr>
              <a:t>--</a:t>
            </a:r>
            <a:r>
              <a:rPr lang="en-US" err="1">
                <a:latin typeface="Courier New"/>
                <a:cs typeface="Courier New"/>
              </a:rPr>
              <a:t>wrap,malloc</a:t>
            </a:r>
            <a:r>
              <a:rPr lang="en-US"/>
              <a:t> ”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arg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/>
              <a:t>instructs linker to resolve references in a special way:</a:t>
            </a:r>
          </a:p>
          <a:p>
            <a:pPr lvl="1"/>
            <a:r>
              <a:rPr lang="en-US"/>
              <a:t>Refs to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/>
              <a:t> should be resolved as </a:t>
            </a:r>
            <a:r>
              <a:rPr lang="en-US">
                <a:latin typeface="Courier New"/>
                <a:cs typeface="Courier New"/>
              </a:rPr>
              <a:t>__</a:t>
            </a:r>
            <a:r>
              <a:rPr lang="en-US" err="1">
                <a:latin typeface="Courier New"/>
                <a:cs typeface="Courier New"/>
              </a:rPr>
              <a:t>wrap_malloc</a:t>
            </a:r>
            <a:endParaRPr lang="en-US">
              <a:latin typeface="Courier New"/>
              <a:cs typeface="Courier New"/>
            </a:endParaRPr>
          </a:p>
          <a:p>
            <a:pPr lvl="1"/>
            <a:r>
              <a:rPr lang="en-US">
                <a:latin typeface="Calibri"/>
                <a:cs typeface="Calibri"/>
              </a:rPr>
              <a:t>Refs to </a:t>
            </a:r>
            <a:r>
              <a:rPr lang="en-US">
                <a:cs typeface="Courier New"/>
              </a:rPr>
              <a:t> </a:t>
            </a:r>
            <a:r>
              <a:rPr lang="en-US"/>
              <a:t> </a:t>
            </a:r>
            <a:r>
              <a:rPr lang="en-US">
                <a:latin typeface="Courier New"/>
                <a:cs typeface="Courier New"/>
              </a:rPr>
              <a:t>__</a:t>
            </a:r>
            <a:r>
              <a:rPr lang="en-US" err="1">
                <a:latin typeface="Courier New"/>
                <a:cs typeface="Courier New"/>
              </a:rPr>
              <a:t>real_malloc</a:t>
            </a:r>
            <a:r>
              <a:rPr lang="en-US"/>
              <a:t> should be resolved as </a:t>
            </a:r>
            <a:r>
              <a:rPr lang="en-US" err="1">
                <a:latin typeface="Courier New"/>
                <a:cs typeface="Courier New"/>
              </a:rPr>
              <a:t>malloc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81018" y="1300878"/>
            <a:ext cx="8710782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linux</a:t>
            </a:r>
            <a:r>
              <a:rPr lang="en-US">
                <a:latin typeface="Courier New"/>
                <a:cs typeface="Courier New"/>
              </a:rPr>
              <a:t>&gt; make </a:t>
            </a:r>
            <a:r>
              <a:rPr lang="en-US" err="1">
                <a:latin typeface="Courier New"/>
                <a:cs typeface="Courier New"/>
              </a:rPr>
              <a:t>intl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gcc</a:t>
            </a:r>
            <a:r>
              <a:rPr lang="en-US">
                <a:latin typeface="Courier New"/>
                <a:cs typeface="Courier New"/>
              </a:rPr>
              <a:t> -Wall -DLINKTIME -c </a:t>
            </a:r>
            <a:r>
              <a:rPr lang="en-US" err="1">
                <a:latin typeface="Courier New"/>
                <a:cs typeface="Courier New"/>
              </a:rPr>
              <a:t>mymalloc.c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gcc</a:t>
            </a:r>
            <a:r>
              <a:rPr lang="en-US">
                <a:latin typeface="Courier New"/>
                <a:cs typeface="Courier New"/>
              </a:rPr>
              <a:t> -Wall -c </a:t>
            </a:r>
            <a:r>
              <a:rPr lang="en-US" err="1">
                <a:latin typeface="Courier New"/>
                <a:cs typeface="Courier New"/>
              </a:rPr>
              <a:t>int.c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gcc</a:t>
            </a:r>
            <a:r>
              <a:rPr lang="en-US">
                <a:latin typeface="Courier New"/>
                <a:cs typeface="Courier New"/>
              </a:rPr>
              <a:t> -Wall -</a:t>
            </a:r>
            <a:r>
              <a:rPr lang="en-US" err="1">
                <a:latin typeface="Courier New"/>
                <a:cs typeface="Courier New"/>
              </a:rPr>
              <a:t>Wl</a:t>
            </a:r>
            <a:r>
              <a:rPr lang="en-US">
                <a:latin typeface="Courier New"/>
                <a:cs typeface="Courier New"/>
              </a:rPr>
              <a:t>,--</a:t>
            </a:r>
            <a:r>
              <a:rPr lang="en-US" err="1">
                <a:latin typeface="Courier New"/>
                <a:cs typeface="Courier New"/>
              </a:rPr>
              <a:t>wrap,malloc</a:t>
            </a:r>
            <a:r>
              <a:rPr lang="en-US">
                <a:latin typeface="Courier New"/>
                <a:cs typeface="Courier New"/>
              </a:rPr>
              <a:t> -</a:t>
            </a:r>
            <a:r>
              <a:rPr lang="en-US" err="1">
                <a:latin typeface="Courier New"/>
                <a:cs typeface="Courier New"/>
              </a:rPr>
              <a:t>Wl</a:t>
            </a:r>
            <a:r>
              <a:rPr lang="en-US">
                <a:latin typeface="Courier New"/>
                <a:cs typeface="Courier New"/>
              </a:rPr>
              <a:t>,--</a:t>
            </a:r>
            <a:r>
              <a:rPr lang="en-US" err="1">
                <a:latin typeface="Courier New"/>
                <a:cs typeface="Courier New"/>
              </a:rPr>
              <a:t>wrap,free</a:t>
            </a:r>
            <a:r>
              <a:rPr lang="en-US">
                <a:latin typeface="Courier New"/>
                <a:cs typeface="Courier New"/>
              </a:rPr>
              <a:t> -o </a:t>
            </a:r>
            <a:r>
              <a:rPr lang="en-US" err="1">
                <a:latin typeface="Courier New"/>
                <a:cs typeface="Courier New"/>
              </a:rPr>
              <a:t>intl</a:t>
            </a:r>
            <a:r>
              <a:rPr lang="en-US">
                <a:latin typeface="Courier New"/>
                <a:cs typeface="Courier New"/>
              </a:rPr>
              <a:t> \</a:t>
            </a:r>
          </a:p>
          <a:p>
            <a:r>
              <a:rPr lang="en-US">
                <a:latin typeface="Courier New"/>
                <a:cs typeface="Courier New"/>
              </a:rPr>
              <a:t>    </a:t>
            </a:r>
            <a:r>
              <a:rPr lang="en-US" err="1">
                <a:latin typeface="Courier New"/>
                <a:cs typeface="Courier New"/>
              </a:rPr>
              <a:t>int.o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mymalloc.o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linux</a:t>
            </a:r>
            <a:r>
              <a:rPr lang="en-US">
                <a:latin typeface="Courier New"/>
                <a:cs typeface="Courier New"/>
              </a:rPr>
              <a:t>&gt; make </a:t>
            </a:r>
            <a:r>
              <a:rPr lang="en-US" err="1">
                <a:latin typeface="Courier New"/>
                <a:cs typeface="Courier New"/>
              </a:rPr>
              <a:t>runl</a:t>
            </a: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./</a:t>
            </a:r>
            <a:r>
              <a:rPr lang="en-US" err="1">
                <a:latin typeface="Courier New"/>
                <a:cs typeface="Courier New"/>
              </a:rPr>
              <a:t>intl</a:t>
            </a:r>
            <a:r>
              <a:rPr lang="en-US">
                <a:latin typeface="Courier New"/>
                <a:cs typeface="Courier New"/>
              </a:rPr>
              <a:t> 10 100 1000</a:t>
            </a:r>
          </a:p>
          <a:p>
            <a:r>
              <a:rPr lang="fi-FI">
                <a:latin typeface="Courier New"/>
                <a:cs typeface="Courier New"/>
              </a:rPr>
              <a:t>malloc(10) = 0x91a010</a:t>
            </a:r>
          </a:p>
          <a:p>
            <a:r>
              <a:rPr lang="en-US">
                <a:latin typeface="Courier New"/>
                <a:cs typeface="Courier New"/>
              </a:rPr>
              <a:t>free(0x91a010)</a:t>
            </a:r>
          </a:p>
          <a:p>
            <a:r>
              <a:rPr lang="en-US">
                <a:latin typeface="Courier New"/>
                <a:cs typeface="Courier New"/>
              </a:rPr>
              <a:t>. .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9780" y="1346761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572000" y="19812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572000" y="15240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RUNTIME</a:t>
            </a: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_GNU_SOURCE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*(*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of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1" y="3048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rmAutofit fontScale="90000"/>
          </a:bodyPr>
          <a:lstStyle/>
          <a:p>
            <a:pPr algn="ctr"/>
            <a:r>
              <a:rPr lang="en-US"/>
              <a:t>Load/Run-time </a:t>
            </a:r>
            <a:br>
              <a:rPr lang="en-US"/>
            </a:br>
            <a:r>
              <a:rPr lang="en-US" err="1"/>
              <a:t>Interpositioning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0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1669925"/>
            <a:ext cx="2816584" cy="646331"/>
          </a:xfrm>
          <a:prstGeom prst="rect">
            <a:avLst/>
          </a:prstGeom>
          <a:solidFill>
            <a:srgbClr val="DEDFF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Observe that DON’T have </a:t>
            </a:r>
          </a:p>
          <a:p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#include &lt;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2: Efficiency</a:t>
            </a:r>
          </a:p>
          <a:p>
            <a:pPr lvl="1"/>
            <a:r>
              <a:rPr lang="en-US"/>
              <a:t>Time: Separate compilation</a:t>
            </a:r>
          </a:p>
          <a:p>
            <a:pPr lvl="2"/>
            <a:r>
              <a:rPr lang="en-US"/>
              <a:t>Change one source file, compile, and then </a:t>
            </a:r>
            <a:r>
              <a:rPr lang="en-US" err="1"/>
              <a:t>relink</a:t>
            </a:r>
            <a:r>
              <a:rPr lang="en-US"/>
              <a:t>.</a:t>
            </a:r>
          </a:p>
          <a:p>
            <a:pPr lvl="2"/>
            <a:r>
              <a:rPr lang="en-US"/>
              <a:t>No need to recompile other source files.</a:t>
            </a:r>
          </a:p>
          <a:p>
            <a:pPr lvl="2"/>
            <a:r>
              <a:rPr lang="en-US"/>
              <a:t>Can compile multiple files concurrently.</a:t>
            </a:r>
          </a:p>
          <a:p>
            <a:pPr lvl="1"/>
            <a:r>
              <a:rPr lang="en-US"/>
              <a:t>Space: Libraries </a:t>
            </a:r>
          </a:p>
          <a:p>
            <a:pPr lvl="2"/>
            <a:r>
              <a:rPr lang="en-US"/>
              <a:t>Common functions can be aggregated into a single file...</a:t>
            </a:r>
          </a:p>
          <a:p>
            <a:pPr lvl="2"/>
            <a:r>
              <a:rPr lang="en-US" b="1"/>
              <a:t>Option 1: </a:t>
            </a:r>
            <a:r>
              <a:rPr lang="en-US" b="1" i="1"/>
              <a:t>Static Linking</a:t>
            </a:r>
          </a:p>
          <a:p>
            <a:pPr lvl="3"/>
            <a:r>
              <a:rPr lang="en-US"/>
              <a:t>Executable files and running memory images contain only the library code they actually use</a:t>
            </a:r>
          </a:p>
          <a:p>
            <a:pPr lvl="2"/>
            <a:r>
              <a:rPr lang="en-US" b="1"/>
              <a:t>Option 2: </a:t>
            </a:r>
            <a:r>
              <a:rPr lang="en-US" b="1" i="1"/>
              <a:t>Dynamic linking</a:t>
            </a:r>
          </a:p>
          <a:p>
            <a:pPr lvl="3"/>
            <a:r>
              <a:rPr lang="en-US"/>
              <a:t>Executable files contain no library code</a:t>
            </a:r>
          </a:p>
          <a:p>
            <a:pPr lvl="3"/>
            <a:r>
              <a:rPr lang="en-US"/>
              <a:t>During execution, single copy of library code can be shared across all executing processes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538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freep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*) = </a:t>
            </a:r>
            <a:r>
              <a:rPr lang="fi-FI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"free"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address of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6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2" y="4114800"/>
            <a:ext cx="8991599" cy="2362200"/>
          </a:xfrm>
        </p:spPr>
        <p:txBody>
          <a:bodyPr/>
          <a:lstStyle/>
          <a:p>
            <a:r>
              <a:rPr lang="en-US"/>
              <a:t> </a:t>
            </a:r>
            <a:r>
              <a:rPr lang="en-US">
                <a:latin typeface="Courier New"/>
                <a:cs typeface="Courier New"/>
              </a:rPr>
              <a:t>The LD_PRELOAD </a:t>
            </a:r>
            <a:r>
              <a:rPr lang="en-US"/>
              <a:t>environment variable tells the dynamic linker to resolve unresolved refs (e.g., to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>
                <a:latin typeface="Courier New"/>
                <a:cs typeface="Courier New"/>
              </a:rPr>
              <a:t>)</a:t>
            </a:r>
            <a:r>
              <a:rPr lang="en-US"/>
              <a:t>by looking in </a:t>
            </a:r>
            <a:r>
              <a:rPr lang="en-US" err="1">
                <a:latin typeface="Courier New"/>
                <a:cs typeface="Courier New"/>
              </a:rPr>
              <a:t>mymalloc.so</a:t>
            </a:r>
            <a:r>
              <a:rPr lang="en-US"/>
              <a:t> first.</a:t>
            </a:r>
          </a:p>
          <a:p>
            <a:r>
              <a:rPr lang="en-US"/>
              <a:t>Type into (some) shells as:</a:t>
            </a:r>
          </a:p>
          <a:p>
            <a:pPr marL="57150" indent="0">
              <a:buNone/>
            </a:pPr>
            <a:r>
              <a:rPr lang="en-US" sz="2000">
                <a:latin typeface="Courier New"/>
                <a:cs typeface="Courier New"/>
              </a:rPr>
              <a:t>(</a:t>
            </a:r>
            <a:r>
              <a:rPr lang="en-US" sz="2000" err="1">
                <a:latin typeface="Courier New"/>
                <a:cs typeface="Courier New"/>
              </a:rPr>
              <a:t>setenv</a:t>
            </a:r>
            <a:r>
              <a:rPr lang="en-US" sz="2000">
                <a:latin typeface="Courier New"/>
                <a:cs typeface="Courier New"/>
              </a:rPr>
              <a:t> LD_PRELOAD "./</a:t>
            </a:r>
            <a:r>
              <a:rPr lang="en-US" sz="2000" err="1">
                <a:latin typeface="Courier New"/>
                <a:cs typeface="Courier New"/>
              </a:rPr>
              <a:t>mymalloc.so</a:t>
            </a:r>
            <a:r>
              <a:rPr lang="en-US" sz="2000">
                <a:latin typeface="Courier New"/>
                <a:cs typeface="Courier New"/>
              </a:rPr>
              <a:t>"; ./</a:t>
            </a:r>
            <a:r>
              <a:rPr lang="en-US" sz="2000" err="1">
                <a:latin typeface="Courier New"/>
                <a:cs typeface="Courier New"/>
              </a:rPr>
              <a:t>intr</a:t>
            </a:r>
            <a:r>
              <a:rPr lang="en-US" sz="2000">
                <a:latin typeface="Courier New"/>
                <a:cs typeface="Courier New"/>
              </a:rPr>
              <a:t> 10 100 1000)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2" y="1300878"/>
            <a:ext cx="8991598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linux</a:t>
            </a:r>
            <a:r>
              <a:rPr lang="en-US">
                <a:latin typeface="Courier New"/>
                <a:cs typeface="Courier New"/>
              </a:rPr>
              <a:t>&gt; make </a:t>
            </a:r>
            <a:r>
              <a:rPr lang="en-US" err="1">
                <a:latin typeface="Courier New"/>
                <a:cs typeface="Courier New"/>
              </a:rPr>
              <a:t>intr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gcc</a:t>
            </a:r>
            <a:r>
              <a:rPr lang="en-US">
                <a:latin typeface="Courier New"/>
                <a:cs typeface="Courier New"/>
              </a:rPr>
              <a:t> -Wall -DRUNTIME -shared -</a:t>
            </a:r>
            <a:r>
              <a:rPr lang="en-US" err="1">
                <a:latin typeface="Courier New"/>
                <a:cs typeface="Courier New"/>
              </a:rPr>
              <a:t>fpic</a:t>
            </a:r>
            <a:r>
              <a:rPr lang="en-US">
                <a:latin typeface="Courier New"/>
                <a:cs typeface="Courier New"/>
              </a:rPr>
              <a:t> -o </a:t>
            </a:r>
            <a:r>
              <a:rPr lang="en-US" err="1">
                <a:latin typeface="Courier New"/>
                <a:cs typeface="Courier New"/>
              </a:rPr>
              <a:t>mymalloc.so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mymalloc.c</a:t>
            </a:r>
            <a:r>
              <a:rPr lang="en-US">
                <a:latin typeface="Courier New"/>
                <a:cs typeface="Courier New"/>
              </a:rPr>
              <a:t> -</a:t>
            </a:r>
            <a:r>
              <a:rPr lang="en-US" err="1">
                <a:latin typeface="Courier New"/>
                <a:cs typeface="Courier New"/>
              </a:rPr>
              <a:t>ldl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gcc</a:t>
            </a:r>
            <a:r>
              <a:rPr lang="en-US">
                <a:latin typeface="Courier New"/>
                <a:cs typeface="Courier New"/>
              </a:rPr>
              <a:t> -Wall -o </a:t>
            </a:r>
            <a:r>
              <a:rPr lang="en-US" err="1">
                <a:latin typeface="Courier New"/>
                <a:cs typeface="Courier New"/>
              </a:rPr>
              <a:t>intr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int.c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linux</a:t>
            </a:r>
            <a:r>
              <a:rPr lang="en-US">
                <a:latin typeface="Courier New"/>
                <a:cs typeface="Courier New"/>
              </a:rPr>
              <a:t>&gt; make </a:t>
            </a:r>
            <a:r>
              <a:rPr lang="en-US" err="1">
                <a:latin typeface="Courier New"/>
                <a:cs typeface="Courier New"/>
              </a:rPr>
              <a:t>runr</a:t>
            </a: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(LD_PRELOAD="./</a:t>
            </a:r>
            <a:r>
              <a:rPr lang="en-US" err="1">
                <a:latin typeface="Courier New"/>
                <a:cs typeface="Courier New"/>
              </a:rPr>
              <a:t>mymalloc.so</a:t>
            </a:r>
            <a:r>
              <a:rPr lang="en-US">
                <a:latin typeface="Courier New"/>
                <a:cs typeface="Courier New"/>
              </a:rPr>
              <a:t>" ./</a:t>
            </a:r>
            <a:r>
              <a:rPr lang="en-US" err="1">
                <a:latin typeface="Courier New"/>
                <a:cs typeface="Courier New"/>
              </a:rPr>
              <a:t>intr</a:t>
            </a:r>
            <a:r>
              <a:rPr lang="en-US">
                <a:latin typeface="Courier New"/>
                <a:cs typeface="Courier New"/>
              </a:rPr>
              <a:t> 10 100 1000)</a:t>
            </a:r>
          </a:p>
          <a:p>
            <a:r>
              <a:rPr lang="fi-FI">
                <a:latin typeface="Courier New"/>
                <a:cs typeface="Courier New"/>
              </a:rPr>
              <a:t>malloc(10) = 0x91a010</a:t>
            </a:r>
          </a:p>
          <a:p>
            <a:r>
              <a:rPr lang="en-US">
                <a:latin typeface="Courier New"/>
                <a:cs typeface="Courier New"/>
              </a:rPr>
              <a:t>free(0x91a010)</a:t>
            </a:r>
          </a:p>
          <a:p>
            <a:r>
              <a:rPr lang="en-US">
                <a:latin typeface="Courier New"/>
                <a:cs typeface="Courier New"/>
              </a:rPr>
              <a:t>. . . </a:t>
            </a:r>
          </a:p>
          <a:p>
            <a:r>
              <a:rPr lang="en-US" err="1">
                <a:latin typeface="Courier New"/>
                <a:cs typeface="Courier New"/>
              </a:rPr>
              <a:t>linux</a:t>
            </a:r>
            <a:r>
              <a:rPr lang="en-US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2895601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105400" y="2057400"/>
            <a:ext cx="1371600" cy="838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Interpositioning</a:t>
            </a:r>
            <a:r>
              <a:rPr lang="en-US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Compile Time</a:t>
            </a:r>
          </a:p>
          <a:p>
            <a:pPr lvl="1"/>
            <a:r>
              <a:rPr lang="en-US"/>
              <a:t>Apparent calls to </a:t>
            </a:r>
            <a:r>
              <a:rPr lang="en-US" b="1" err="1">
                <a:latin typeface="Courier New"/>
                <a:cs typeface="Courier New"/>
              </a:rPr>
              <a:t>mallo</a:t>
            </a:r>
            <a:r>
              <a:rPr lang="en-US" err="1"/>
              <a:t>c</a:t>
            </a:r>
            <a:r>
              <a:rPr lang="en-US"/>
              <a:t>/</a:t>
            </a:r>
            <a:r>
              <a:rPr lang="en-US" b="1">
                <a:latin typeface="Courier New"/>
                <a:cs typeface="Courier New"/>
              </a:rPr>
              <a:t>free</a:t>
            </a:r>
            <a:r>
              <a:rPr lang="en-US"/>
              <a:t> get macro-expanded into calls to </a:t>
            </a:r>
            <a:r>
              <a:rPr lang="en-US" b="1" err="1">
                <a:latin typeface="Courier New"/>
                <a:cs typeface="Courier New"/>
              </a:rPr>
              <a:t>mymalloc</a:t>
            </a:r>
            <a:r>
              <a:rPr lang="en-US"/>
              <a:t>/</a:t>
            </a:r>
            <a:r>
              <a:rPr lang="en-US" b="1" err="1">
                <a:latin typeface="Courier New"/>
                <a:cs typeface="Courier New"/>
              </a:rPr>
              <a:t>myfree</a:t>
            </a:r>
            <a:endParaRPr lang="en-US" b="1">
              <a:latin typeface="Courier New"/>
              <a:cs typeface="Courier New"/>
            </a:endParaRPr>
          </a:p>
          <a:p>
            <a:pPr lvl="1"/>
            <a:r>
              <a:rPr lang="en-US"/>
              <a:t>Simple approach.  Must have access to source &amp; recompile</a:t>
            </a:r>
            <a:endParaRPr lang="en-US" b="1">
              <a:latin typeface="Courier New"/>
              <a:cs typeface="Courier New"/>
            </a:endParaRPr>
          </a:p>
          <a:p>
            <a:r>
              <a:rPr lang="en-US"/>
              <a:t>Link Time</a:t>
            </a:r>
          </a:p>
          <a:p>
            <a:pPr lvl="1"/>
            <a:r>
              <a:rPr lang="en-US"/>
              <a:t>Use linker trick to have special name resolutions</a:t>
            </a:r>
          </a:p>
          <a:p>
            <a:pPr lvl="2"/>
            <a:r>
              <a:rPr lang="en-US" b="1" err="1">
                <a:latin typeface="Courier New"/>
                <a:cs typeface="Courier New"/>
              </a:rPr>
              <a:t>malloc</a:t>
            </a:r>
            <a:r>
              <a:rPr lang="en-US" b="1">
                <a:latin typeface="Courier New"/>
                <a:cs typeface="Courier New"/>
              </a:rPr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 b="1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err="1">
                <a:latin typeface="Courier New"/>
                <a:cs typeface="Courier New"/>
                <a:sym typeface="Wingdings" pitchFamily="2" charset="2"/>
              </a:rPr>
              <a:t>wrap_malloc</a:t>
            </a:r>
            <a:endParaRPr lang="en-US" b="1">
              <a:latin typeface="Courier New"/>
              <a:cs typeface="Courier New"/>
              <a:sym typeface="Wingdings" pitchFamily="2" charset="2"/>
            </a:endParaRPr>
          </a:p>
          <a:p>
            <a:pPr lvl="2"/>
            <a:r>
              <a:rPr lang="en-US" b="1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err="1">
                <a:latin typeface="Courier New"/>
                <a:cs typeface="Courier New"/>
                <a:sym typeface="Wingdings" pitchFamily="2" charset="2"/>
              </a:rPr>
              <a:t>real_malloc</a:t>
            </a:r>
            <a:r>
              <a:rPr lang="en-US">
                <a:sym typeface="Wingdings" pitchFamily="2" charset="2"/>
              </a:rPr>
              <a:t>  </a:t>
            </a:r>
            <a:r>
              <a:rPr lang="en-US" b="1" err="1">
                <a:latin typeface="Courier New"/>
                <a:cs typeface="Courier New"/>
                <a:sym typeface="Wingdings" pitchFamily="2" charset="2"/>
              </a:rPr>
              <a:t>malloc</a:t>
            </a:r>
            <a:endParaRPr lang="en-US" b="1">
              <a:latin typeface="Courier New"/>
              <a:cs typeface="Courier New"/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Load/Run Time</a:t>
            </a:r>
          </a:p>
          <a:p>
            <a:pPr lvl="1"/>
            <a:r>
              <a:rPr lang="en-US">
                <a:sym typeface="Wingdings" pitchFamily="2" charset="2"/>
              </a:rPr>
              <a:t>Implement custom version of </a:t>
            </a:r>
            <a:r>
              <a:rPr lang="en-US" b="1" err="1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>
                <a:sym typeface="Wingdings" pitchFamily="2" charset="2"/>
              </a:rPr>
              <a:t>/</a:t>
            </a:r>
            <a:r>
              <a:rPr lang="en-US" b="1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>
                <a:sym typeface="Wingdings" pitchFamily="2" charset="2"/>
              </a:rPr>
              <a:t> that use dynamic linking to load library </a:t>
            </a:r>
            <a:r>
              <a:rPr lang="en-US" b="1" err="1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>
                <a:sym typeface="Wingdings" pitchFamily="2" charset="2"/>
              </a:rPr>
              <a:t>/</a:t>
            </a:r>
            <a:r>
              <a:rPr lang="en-US" b="1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>
                <a:sym typeface="Wingdings" pitchFamily="2" charset="2"/>
              </a:rPr>
              <a:t> under different names</a:t>
            </a:r>
          </a:p>
          <a:p>
            <a:pPr lvl="1"/>
            <a:r>
              <a:rPr lang="en-US">
                <a:sym typeface="Wingdings" pitchFamily="2" charset="2"/>
              </a:rPr>
              <a:t>Can use with ANY dynamically linked binary</a:t>
            </a:r>
          </a:p>
          <a:p>
            <a:pPr marL="57150" indent="0">
              <a:buNone/>
            </a:pP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setenv</a:t>
            </a:r>
            <a:r>
              <a:rPr lang="en-US" sz="1800">
                <a:latin typeface="Courier New"/>
                <a:cs typeface="Courier New"/>
              </a:rPr>
              <a:t> LD_PRELOAD "./</a:t>
            </a:r>
            <a:r>
              <a:rPr lang="en-US" sz="1800" err="1">
                <a:latin typeface="Courier New"/>
                <a:cs typeface="Courier New"/>
              </a:rPr>
              <a:t>mymalloc.so</a:t>
            </a:r>
            <a:r>
              <a:rPr lang="en-US" sz="1800">
                <a:latin typeface="Courier New"/>
                <a:cs typeface="Courier New"/>
              </a:rPr>
              <a:t>"; </a:t>
            </a:r>
            <a:r>
              <a:rPr lang="en-US" sz="1800" err="1">
                <a:latin typeface="Courier New"/>
                <a:cs typeface="Courier New"/>
              </a:rPr>
              <a:t>gcc</a:t>
            </a:r>
            <a:r>
              <a:rPr lang="en-US" sz="1800">
                <a:latin typeface="Courier New"/>
                <a:cs typeface="Courier New"/>
              </a:rPr>
              <a:t> –c </a:t>
            </a:r>
            <a:r>
              <a:rPr lang="en-US" sz="1800" err="1">
                <a:latin typeface="Courier New"/>
                <a:cs typeface="Courier New"/>
              </a:rPr>
              <a:t>int.c</a:t>
            </a:r>
            <a:r>
              <a:rPr lang="en-US" sz="1800">
                <a:latin typeface="Courier New"/>
                <a:cs typeface="Courier New"/>
              </a:rPr>
              <a:t>)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Usually: Just happens, no big deal</a:t>
            </a:r>
          </a:p>
          <a:p>
            <a:r>
              <a:rPr lang="en-US"/>
              <a:t>Sometimes: Strange errors</a:t>
            </a:r>
          </a:p>
          <a:p>
            <a:pPr lvl="1"/>
            <a:r>
              <a:rPr lang="en-US"/>
              <a:t>Bad symbol resolution</a:t>
            </a:r>
          </a:p>
          <a:p>
            <a:pPr lvl="1"/>
            <a:r>
              <a:rPr lang="en-US"/>
              <a:t>Ordering dependence of linked .o, .a, and .so files</a:t>
            </a:r>
          </a:p>
          <a:p>
            <a:r>
              <a:rPr lang="en-US"/>
              <a:t>For power users:</a:t>
            </a:r>
          </a:p>
          <a:p>
            <a:pPr lvl="1"/>
            <a:r>
              <a:rPr lang="en-US" err="1"/>
              <a:t>Interpositioning</a:t>
            </a:r>
            <a:r>
              <a:rPr lang="en-US"/>
              <a:t> to trace programs with &amp; without source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1928814" y="457200"/>
            <a:ext cx="6986587" cy="781050"/>
          </a:xfrm>
        </p:spPr>
        <p:txBody>
          <a:bodyPr/>
          <a:lstStyle/>
          <a:p>
            <a:r>
              <a:rPr lang="en-US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14514" y="1449388"/>
            <a:ext cx="8853487" cy="5484812"/>
          </a:xfrm>
        </p:spPr>
        <p:txBody>
          <a:bodyPr/>
          <a:lstStyle/>
          <a:p>
            <a:r>
              <a:rPr lang="en-US"/>
              <a:t>Step 1: Symbol resolution</a:t>
            </a:r>
          </a:p>
          <a:p>
            <a:pPr lvl="1"/>
            <a:endParaRPr lang="en-US"/>
          </a:p>
          <a:p>
            <a:pPr lvl="1"/>
            <a:r>
              <a:rPr lang="en-US"/>
              <a:t>Programs define and reference </a:t>
            </a:r>
            <a:r>
              <a:rPr lang="en-US" i="1"/>
              <a:t>symbols</a:t>
            </a:r>
            <a:r>
              <a:rPr lang="en-US"/>
              <a:t> (global variables and functions):</a:t>
            </a:r>
          </a:p>
          <a:p>
            <a:pPr lvl="2"/>
            <a:r>
              <a:rPr lang="en-US" sz="1800" b="1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err="1">
                <a:latin typeface="Courier New" charset="0"/>
              </a:rPr>
              <a:t>int</a:t>
            </a:r>
            <a:r>
              <a:rPr lang="en-US" sz="1800" b="1">
                <a:latin typeface="Courier New" charset="0"/>
              </a:rPr>
              <a:t> *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 = &amp;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;     /* define symbol 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, reference 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 */</a:t>
            </a:r>
            <a:endParaRPr lang="en-US" sz="1800" b="1"/>
          </a:p>
          <a:p>
            <a:pPr lvl="1"/>
            <a:endParaRPr lang="en-US"/>
          </a:p>
          <a:p>
            <a:pPr lvl="1"/>
            <a:r>
              <a:rPr lang="en-US"/>
              <a:t>Symbol definitions are stored in object file (by assembler) in </a:t>
            </a:r>
            <a:r>
              <a:rPr lang="en-US" i="1"/>
              <a:t>symbol table</a:t>
            </a:r>
            <a:r>
              <a:rPr lang="en-US"/>
              <a:t>.</a:t>
            </a:r>
          </a:p>
          <a:p>
            <a:pPr lvl="2"/>
            <a:r>
              <a:rPr lang="en-US"/>
              <a:t>Symbol table is an array of entries</a:t>
            </a:r>
            <a:endParaRPr lang="en-US">
              <a:latin typeface="Courier New"/>
              <a:cs typeface="Courier New"/>
            </a:endParaRPr>
          </a:p>
          <a:p>
            <a:pPr lvl="2"/>
            <a:r>
              <a:rPr lang="en-US"/>
              <a:t>Each entry includes name, size, and location of symbol.</a:t>
            </a:r>
          </a:p>
          <a:p>
            <a:pPr lvl="1"/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in 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663700" y="1928814"/>
            <a:ext cx="4508500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sum(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*a, 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n);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hu-HU">
                <a:latin typeface="Courier New"/>
                <a:cs typeface="Courier New"/>
              </a:rPr>
              <a:t>int </a:t>
            </a:r>
            <a:r>
              <a:rPr lang="hu-HU">
                <a:solidFill>
                  <a:schemeClr val="accent2"/>
                </a:solidFill>
                <a:latin typeface="Courier New"/>
                <a:cs typeface="Courier New"/>
              </a:rPr>
              <a:t>array</a:t>
            </a:r>
            <a:r>
              <a:rPr lang="hu-HU">
                <a:latin typeface="Courier New"/>
                <a:cs typeface="Courier New"/>
              </a:rPr>
              <a:t>[2] = {1, 2};</a:t>
            </a:r>
          </a:p>
          <a:p>
            <a:endParaRPr lang="hu-HU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3333CC"/>
                </a:solidFill>
                <a:latin typeface="Courier New"/>
                <a:cs typeface="Courier New"/>
              </a:rPr>
              <a:t>main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argc</a:t>
            </a:r>
            <a:r>
              <a:rPr lang="en-US">
                <a:latin typeface="Courier New"/>
                <a:cs typeface="Courier New"/>
              </a:rPr>
              <a:t>, char** </a:t>
            </a:r>
            <a:r>
              <a:rPr lang="en-US" err="1">
                <a:latin typeface="Courier New"/>
                <a:cs typeface="Courier New"/>
              </a:rPr>
              <a:t>argv</a:t>
            </a:r>
            <a:r>
              <a:rPr lang="en-US">
                <a:latin typeface="Courier New"/>
                <a:cs typeface="Courier New"/>
              </a:rPr>
              <a:t>)</a:t>
            </a:r>
          </a:p>
          <a:p>
            <a:r>
              <a:rPr lang="en-US">
                <a:latin typeface="Courier New"/>
                <a:cs typeface="Courier New"/>
              </a:rPr>
              <a:t>{</a:t>
            </a:r>
          </a:p>
          <a:p>
            <a:r>
              <a:rPr lang="fr-FR">
                <a:latin typeface="Courier New"/>
                <a:cs typeface="Courier New"/>
              </a:rPr>
              <a:t>    </a:t>
            </a:r>
            <a:r>
              <a:rPr lang="fr-FR" err="1">
                <a:latin typeface="Courier New"/>
                <a:cs typeface="Courier New"/>
              </a:rPr>
              <a:t>int</a:t>
            </a:r>
            <a:r>
              <a:rPr lang="fr-FR">
                <a:latin typeface="Courier New"/>
                <a:cs typeface="Courier New"/>
              </a:rPr>
              <a:t> val = </a:t>
            </a:r>
            <a:r>
              <a:rPr lang="fr-FR" err="1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fr-FR">
                <a:latin typeface="Courier New"/>
                <a:cs typeface="Courier New"/>
              </a:rPr>
              <a:t>(</a:t>
            </a:r>
            <a:r>
              <a:rPr lang="fr-FR" err="1">
                <a:latin typeface="Courier New"/>
                <a:cs typeface="Courier New"/>
              </a:rPr>
              <a:t>array</a:t>
            </a:r>
            <a:r>
              <a:rPr lang="fr-FR">
                <a:latin typeface="Courier New"/>
                <a:cs typeface="Courier New"/>
              </a:rPr>
              <a:t>, 2);</a:t>
            </a:r>
          </a:p>
          <a:p>
            <a:r>
              <a:rPr lang="fr-FR">
                <a:latin typeface="Courier New"/>
                <a:cs typeface="Courier New"/>
              </a:rPr>
              <a:t>    return val;</a:t>
            </a:r>
          </a:p>
          <a:p>
            <a:r>
              <a:rPr lang="fr-FR">
                <a:latin typeface="Courier New"/>
                <a:cs typeface="Courier New"/>
              </a:rPr>
              <a:t>}</a:t>
            </a: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248401" y="1928814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3333CC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*a,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i, s = 0;</a:t>
            </a:r>
          </a:p>
          <a:p>
            <a:endParaRPr lang="fr-FR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for (i = 0; i &lt; n; i++) {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   return s;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23907" y="44429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395985" y="4433473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209800" y="25146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97497" y="30480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5600" y="1924613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454436" y="35814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>
            <a:stCxn id="2" idx="7"/>
          </p:cNvCxnSpPr>
          <p:nvPr/>
        </p:nvCxnSpPr>
        <p:spPr bwMode="auto">
          <a:xfrm flipV="1">
            <a:off x="2925248" y="1600200"/>
            <a:ext cx="2484952" cy="9701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7"/>
          </p:cNvCxnSpPr>
          <p:nvPr/>
        </p:nvCxnSpPr>
        <p:spPr bwMode="auto">
          <a:xfrm flipV="1">
            <a:off x="2912946" y="1600200"/>
            <a:ext cx="2878255" cy="15035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0" idx="1"/>
          </p:cNvCxnSpPr>
          <p:nvPr/>
        </p:nvCxnSpPr>
        <p:spPr bwMode="auto">
          <a:xfrm flipH="1" flipV="1">
            <a:off x="6019800" y="1600201"/>
            <a:ext cx="808552" cy="38020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176169" y="1233496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Definitions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12908" y="49663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Reference</a:t>
            </a:r>
          </a:p>
        </p:txBody>
      </p:sp>
      <p:cxnSp>
        <p:nvCxnSpPr>
          <p:cNvPr id="22" name="Straight Connector 21"/>
          <p:cNvCxnSpPr>
            <a:stCxn id="11" idx="5"/>
          </p:cNvCxnSpPr>
          <p:nvPr/>
        </p:nvCxnSpPr>
        <p:spPr bwMode="auto">
          <a:xfrm>
            <a:off x="4169884" y="3906604"/>
            <a:ext cx="1341952" cy="104639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55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2: Relocation</a:t>
            </a:r>
          </a:p>
          <a:p>
            <a:pPr lvl="1"/>
            <a:endParaRPr lang="en-US"/>
          </a:p>
          <a:p>
            <a:pPr lvl="1"/>
            <a:r>
              <a:rPr lang="en-US"/>
              <a:t>Merges separate code and data sections into single sections</a:t>
            </a:r>
          </a:p>
          <a:p>
            <a:pPr lvl="1"/>
            <a:endParaRPr lang="en-US"/>
          </a:p>
          <a:p>
            <a:pPr lvl="1"/>
            <a:r>
              <a:rPr lang="en-US"/>
              <a:t>Relocates symbols from their relative locations in the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files to their final absolute memory locations in the executable.</a:t>
            </a:r>
          </a:p>
          <a:p>
            <a:pPr lvl="1"/>
            <a:endParaRPr lang="en-US"/>
          </a:p>
          <a:p>
            <a:pPr lvl="1"/>
            <a:r>
              <a:rPr lang="en-US"/>
              <a:t>Updates all references to these symbols to reflect their new positions.</a:t>
            </a:r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20875" y="5331767"/>
            <a:ext cx="440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Let’s look at these two steps in more detail….</a:t>
            </a:r>
          </a:p>
        </p:txBody>
      </p:sp>
    </p:spTree>
    <p:extLst>
      <p:ext uri="{BB962C8B-B14F-4D97-AF65-F5344CB8AC3E}">
        <p14:creationId xmlns:p14="http://schemas.microsoft.com/office/powerpoint/2010/main" val="9928727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23089</TotalTime>
  <Words>6604</Words>
  <Application>Microsoft Office PowerPoint</Application>
  <PresentationFormat>Widescreen</PresentationFormat>
  <Paragraphs>1157</Paragraphs>
  <Slides>63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Century Gothic</vt:lpstr>
      <vt:lpstr>Courier</vt:lpstr>
      <vt:lpstr>Courier New</vt:lpstr>
      <vt:lpstr>Wingdings 2</vt:lpstr>
      <vt:lpstr>Office Theme</vt:lpstr>
      <vt:lpstr>PowerPoint Presentation</vt:lpstr>
      <vt:lpstr>Today</vt:lpstr>
      <vt:lpstr>Example C Program</vt:lpstr>
      <vt:lpstr>Linking</vt:lpstr>
      <vt:lpstr>Why Linkers?</vt:lpstr>
      <vt:lpstr>Why Linkers? (cont)</vt:lpstr>
      <vt:lpstr>What Do Linkers Do?</vt:lpstr>
      <vt:lpstr>Symbols in Example C Program</vt:lpstr>
      <vt:lpstr>What Do Linkers Do? (cont)</vt:lpstr>
      <vt:lpstr>Three Kinds of Object Files (Modules)</vt:lpstr>
      <vt:lpstr>Executable and Linkable Format (ELF)</vt:lpstr>
      <vt:lpstr>Example: file filename</vt:lpstr>
      <vt:lpstr>ELF Object File Format</vt:lpstr>
      <vt:lpstr>ELF Object File Format (cont.)</vt:lpstr>
      <vt:lpstr>Announcement</vt:lpstr>
      <vt:lpstr>Quiz 2 Results</vt:lpstr>
      <vt:lpstr>How to prepare for Mid term exam?</vt:lpstr>
      <vt:lpstr>Linker Symbols </vt:lpstr>
      <vt:lpstr>Step 1: Symbol Resolution</vt:lpstr>
      <vt:lpstr>Symbol Identification</vt:lpstr>
      <vt:lpstr>Local Symbols</vt:lpstr>
      <vt:lpstr>How Linker Resolves Duplicate Symbol Definitions</vt:lpstr>
      <vt:lpstr>Linker’s Symbol Rules</vt:lpstr>
      <vt:lpstr>Linker Puzzles</vt:lpstr>
      <vt:lpstr>Type Mismatch Example</vt:lpstr>
      <vt:lpstr>Global Variables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Creating static library</vt:lpstr>
      <vt:lpstr>Demo: create static lib: CSVM/class13/static</vt:lpstr>
      <vt:lpstr>Modern Solution: Shared Libraries</vt:lpstr>
      <vt:lpstr>Shared Libraries (cont.)</vt:lpstr>
      <vt:lpstr>What dynamic libraries are required?</vt:lpstr>
      <vt:lpstr>Dynamic Library Example</vt:lpstr>
      <vt:lpstr>Dynamic Linking at Load-time</vt:lpstr>
      <vt:lpstr>Create shared library</vt:lpstr>
      <vt:lpstr>Demo: /csci2400/class_13/shared/</vt:lpstr>
      <vt:lpstr>Dynamic Linking at Run-time</vt:lpstr>
      <vt:lpstr>Dynamic Linking at Run-time (cont)</vt:lpstr>
      <vt:lpstr>Dynamic Linking at Run-time</vt:lpstr>
      <vt:lpstr>Linking Summary 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  <vt:lpstr>Linking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 15-213: Introduction to Computer Systems 13th Lecture, October 10th, 2017</dc:title>
  <dc:creator>Sandesh Dhawaskar Sathyanarayana</dc:creator>
  <cp:lastModifiedBy>Sandesh Dhawaskar Sathyanarayana</cp:lastModifiedBy>
  <cp:revision>34</cp:revision>
  <dcterms:created xsi:type="dcterms:W3CDTF">2018-06-01T20:12:20Z</dcterms:created>
  <dcterms:modified xsi:type="dcterms:W3CDTF">2019-02-27T19:32:13Z</dcterms:modified>
</cp:coreProperties>
</file>