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542" r:id="rId2"/>
    <p:sldId id="681" r:id="rId3"/>
    <p:sldId id="692" r:id="rId4"/>
    <p:sldId id="706" r:id="rId5"/>
    <p:sldId id="719" r:id="rId6"/>
    <p:sldId id="690" r:id="rId7"/>
    <p:sldId id="683" r:id="rId8"/>
    <p:sldId id="671" r:id="rId9"/>
    <p:sldId id="673" r:id="rId10"/>
    <p:sldId id="674" r:id="rId11"/>
    <p:sldId id="675" r:id="rId12"/>
    <p:sldId id="676" r:id="rId13"/>
    <p:sldId id="677" r:id="rId14"/>
    <p:sldId id="684" r:id="rId15"/>
    <p:sldId id="591" r:id="rId16"/>
    <p:sldId id="592" r:id="rId17"/>
    <p:sldId id="720" r:id="rId18"/>
    <p:sldId id="593" r:id="rId19"/>
    <p:sldId id="594" r:id="rId20"/>
    <p:sldId id="595" r:id="rId21"/>
    <p:sldId id="729" r:id="rId22"/>
    <p:sldId id="685" r:id="rId23"/>
    <p:sldId id="596" r:id="rId24"/>
    <p:sldId id="597" r:id="rId25"/>
    <p:sldId id="645" r:id="rId26"/>
    <p:sldId id="599" r:id="rId27"/>
    <p:sldId id="602" r:id="rId28"/>
    <p:sldId id="600" r:id="rId29"/>
    <p:sldId id="601" r:id="rId30"/>
    <p:sldId id="686" r:id="rId31"/>
    <p:sldId id="606" r:id="rId32"/>
    <p:sldId id="721" r:id="rId33"/>
    <p:sldId id="607" r:id="rId34"/>
    <p:sldId id="722" r:id="rId35"/>
    <p:sldId id="723" r:id="rId36"/>
    <p:sldId id="649" r:id="rId37"/>
    <p:sldId id="68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1C37D-F66E-485B-B5D5-44D042B1B765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99AC9-9582-42B8-9EE9-5B7D51975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77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2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44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06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96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42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8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32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22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6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73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22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07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42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51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78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75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19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00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87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40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470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51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93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7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46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30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1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44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2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B106-DF2D-484B-9500-40809590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E95CE-ADB1-48DA-82D4-3C0F9475D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D9BD3-FD53-4CA5-99CA-E4F0134E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112E-C5F3-4B29-B396-A6A099B18EB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3A596-7A72-48A9-9398-EC6D4FC8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069BB-56FF-42C0-B3BE-5BF29024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1EAA-3EDD-4B2E-8B28-3730A5B68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2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C1CC-4515-4A6E-A173-7DD1CDD9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AB742-5513-4AE4-A7DA-68C19224D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110BB-D8EE-4507-B1C7-B3002830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112E-C5F3-4B29-B396-A6A099B18EB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1E6E1-EB7B-4C00-80F0-7EC0C469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0F152-2EE2-4AE5-8BA1-DFA4D792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1EAA-3EDD-4B2E-8B28-3730A5B68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5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EC9DD3-126D-48BE-B6A8-FF88EEA12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2C410-2B74-4A44-ADE4-8007500BD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72933-D96B-4868-837B-13923110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112E-C5F3-4B29-B396-A6A099B18EB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CBD03-C283-4DAC-B549-4E833519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AB04E-331E-442F-9D4A-8B84AE55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1EAA-3EDD-4B2E-8B28-3730A5B68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92EA-9D3A-4C9B-931A-9B60CDA4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BEF02-1558-4A05-AF13-807ED4717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6B161-4808-4D67-B61C-4465EE3F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112E-C5F3-4B29-B396-A6A099B18EB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F042B-99D9-44FB-9DB9-212833F9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27263-3392-4821-9AB0-C7B45CA4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1EAA-3EDD-4B2E-8B28-3730A5B68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4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E560-013C-4707-9A54-2664A8F6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5A420-1052-4A72-966F-EC0308F94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E0009-618E-4377-8A0B-4C15EF1E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112E-C5F3-4B29-B396-A6A099B18EB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C4083-28D9-4AC6-B1B7-5B04A64C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36215-ED95-418F-A460-3FC3BB99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1EAA-3EDD-4B2E-8B28-3730A5B68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8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94F2-3C63-41C3-860D-C6186D4C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2CEB2-8C26-49F9-A220-F87ABC779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311C0-5F86-4327-90A6-BE133E655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C42E0-3F7A-4F72-8999-2716B296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112E-C5F3-4B29-B396-A6A099B18EB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B0780-3658-43ED-B929-0FFC76DB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3BD43-39DE-476E-896E-E781AA13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1EAA-3EDD-4B2E-8B28-3730A5B68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4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AF96-9888-40A3-8214-66FAAFAC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3CF2B-1462-4C31-B1EA-F04493A78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BAFD2-6501-42C5-9520-7A38A5C5A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75244-4172-412E-AC52-77CC2A95E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0CFA1-3F72-4C88-B6F2-46220C55C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77CC1-EC25-46EF-AAB8-3BC608C3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112E-C5F3-4B29-B396-A6A099B18EB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BCF53-C0B9-40CC-B81B-861DC763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8220D-B9E1-4698-8E02-52D15EAE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1EAA-3EDD-4B2E-8B28-3730A5B68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8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203C-C5EE-446A-9F0E-CFCC57B2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B2FAD-32C3-4510-BEAF-5251370D3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112E-C5F3-4B29-B396-A6A099B18EB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355BA-DBE6-4237-B985-17A6048F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5A878-972A-435A-86A2-C89D5095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1EAA-3EDD-4B2E-8B28-3730A5B68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2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CE722D-713C-4559-9157-4E7992C8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112E-C5F3-4B29-B396-A6A099B18EB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C31A9-F7A0-422B-A0BC-2D070E4C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E2390-217B-4D4D-A6DE-9206AD8F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1EAA-3EDD-4B2E-8B28-3730A5B68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6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CFA2-F8E3-4742-8960-6D04BAAD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7CBCB-7641-40D6-895A-41CE40456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E9DC4-6DA2-47E5-9D8C-753B125D4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986E9-E8DD-48CA-A7BF-A48C766B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112E-C5F3-4B29-B396-A6A099B18EB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F3324-E4DA-4784-8367-571C5AF2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2E933-561C-480D-9BC6-C80FD925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1EAA-3EDD-4B2E-8B28-3730A5B68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2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5396-D1A1-4B7B-B3A3-FC030438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147753-A877-4EFE-8ED6-9CB5B0347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A536D-1082-45B6-ACA2-E7DE275E4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757B0-57E7-480B-8BD6-A0219044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112E-C5F3-4B29-B396-A6A099B18EB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32175-B0C3-4639-849D-40FB1AD9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B5D56-701C-434E-AEC1-C27F1F00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1EAA-3EDD-4B2E-8B28-3730A5B68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9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1A9E7-1D9B-46AE-B86C-C4EECD8E2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C56EF-1AB5-4236-8341-AB8013859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4D2AE-2B16-4012-BBC2-AE9639760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3112E-C5F3-4B29-B396-A6A099B18EB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43783-7FC4-4631-9063-2A923341F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8A37B-093E-46BD-823B-D69DFC1DF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81EAA-3EDD-4B2E-8B28-3730A5B68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9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28650" y="2257426"/>
            <a:ext cx="10001250" cy="2935082"/>
          </a:xfrm>
        </p:spPr>
        <p:txBody>
          <a:bodyPr>
            <a:normAutofit/>
          </a:bodyPr>
          <a:lstStyle/>
          <a:p>
            <a:r>
              <a:rPr lang="en-US" dirty="0"/>
              <a:t>Bits, Bytes and Integers – Part 1</a:t>
            </a:r>
            <a:br>
              <a:rPr lang="en-US" dirty="0"/>
            </a:br>
            <a:br>
              <a:rPr lang="en-US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8418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1881018" y="435678"/>
            <a:ext cx="86345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Representing &amp; Manipulating Sets</a:t>
            </a:r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Representation</a:t>
            </a:r>
          </a:p>
          <a:p>
            <a:pPr lvl="1"/>
            <a:r>
              <a:rPr lang="en-US" dirty="0"/>
              <a:t>Width </a:t>
            </a:r>
            <a:r>
              <a:rPr lang="en-US" dirty="0" err="1"/>
              <a:t>w</a:t>
            </a:r>
            <a:r>
              <a:rPr lang="en-US" dirty="0"/>
              <a:t> bit vector represents subsets of {0, …, </a:t>
            </a:r>
            <a:r>
              <a:rPr lang="en-US" dirty="0" err="1"/>
              <a:t>w</a:t>
            </a:r>
            <a:r>
              <a:rPr lang="en-US" dirty="0"/>
              <a:t>–1}</a:t>
            </a:r>
          </a:p>
          <a:p>
            <a:pPr lvl="1"/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 = 1 if </a:t>
            </a:r>
            <a:r>
              <a:rPr lang="en-US" dirty="0" err="1"/>
              <a:t>j</a:t>
            </a:r>
            <a:r>
              <a:rPr lang="en-US" dirty="0"/>
              <a:t>  ∈ A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01101001	{ 0, 3, 5,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>
                <a:sym typeface="Monaco" charset="0"/>
              </a:rPr>
              <a:t>4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>
                <a:sym typeface="Monaco" charset="0"/>
              </a:rPr>
              <a:t>21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01010101	{ 0, 2, 4,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>
                <a:sym typeface="Monaco" charset="0"/>
              </a:rPr>
              <a:t>5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>
                <a:sym typeface="Monaco" charset="0"/>
              </a:rPr>
              <a:t>3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>
                <a:sym typeface="Monaco" charset="0"/>
              </a:rPr>
              <a:t>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&amp;    Intersection		01000001	{ 0, 6 }</a:t>
            </a:r>
          </a:p>
          <a:p>
            <a:pPr lvl="1"/>
            <a:r>
              <a:rPr lang="en-US" dirty="0"/>
              <a:t>|     Union			01111101	{ 0, 2, 3, 4, 5, 6 }</a:t>
            </a:r>
          </a:p>
          <a:p>
            <a:pPr lvl="1"/>
            <a:r>
              <a:rPr lang="en-US" dirty="0"/>
              <a:t>^	    Symmetric difference	00111100	{ 2, 3, 4, 5 }</a:t>
            </a:r>
          </a:p>
          <a:p>
            <a:pPr lvl="1"/>
            <a:r>
              <a:rPr lang="en-US" dirty="0"/>
              <a:t>~	    Complement		10101010	{ 1, 3, 5, 7 }</a:t>
            </a:r>
          </a:p>
        </p:txBody>
      </p:sp>
    </p:spTree>
    <p:extLst>
      <p:ext uri="{BB962C8B-B14F-4D97-AF65-F5344CB8AC3E}">
        <p14:creationId xmlns:p14="http://schemas.microsoft.com/office/powerpoint/2010/main" val="300362638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/>
            <a:r>
              <a:rPr lang="en-US" dirty="0"/>
              <a:t>Apply to any “integral” data type</a:t>
            </a: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dirty="0"/>
              <a:t>View arguments as bit vectors</a:t>
            </a:r>
          </a:p>
          <a:p>
            <a:pPr marL="552450" lvl="1"/>
            <a:r>
              <a:rPr lang="en-US" dirty="0"/>
              <a:t>Arguments applied bit-wise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0xBE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10111110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0xFF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11111111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0x41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01000001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0x7D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solidFill>
                <a:schemeClr val="bg1"/>
              </a:solidFill>
              <a:latin typeface="Monaco" charset="0"/>
              <a:sym typeface="Monaco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8382001" y="1095373"/>
            <a:ext cx="1793875" cy="4321081"/>
            <a:chOff x="0" y="177"/>
            <a:chExt cx="1130" cy="2721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499"/>
              <a:ext cx="1104" cy="2399"/>
              <a:chOff x="0" y="-8"/>
              <a:chExt cx="1104" cy="2399"/>
            </a:xfrm>
          </p:grpSpPr>
          <p:grpSp>
            <p:nvGrpSpPr>
              <p:cNvPr id="9" name="Group 7"/>
              <p:cNvGrpSpPr>
                <a:grpSpLocks/>
              </p:cNvGrpSpPr>
              <p:nvPr/>
            </p:nvGrpSpPr>
            <p:grpSpPr bwMode="auto">
              <a:xfrm>
                <a:off x="0" y="-8"/>
                <a:ext cx="288" cy="239"/>
                <a:chOff x="0" y="-8"/>
                <a:chExt cx="288" cy="239"/>
              </a:xfrm>
            </p:grpSpPr>
            <p:sp>
              <p:nvSpPr>
                <p:cNvPr id="15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2" name="Rectangle 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288" y="-8"/>
                <a:ext cx="288" cy="239"/>
                <a:chOff x="0" y="-8"/>
                <a:chExt cx="288" cy="239"/>
              </a:xfrm>
            </p:grpSpPr>
            <p:sp>
              <p:nvSpPr>
                <p:cNvPr id="14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0" name="Rectangle 12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3"/>
              <p:cNvGrpSpPr>
                <a:grpSpLocks/>
              </p:cNvGrpSpPr>
              <p:nvPr/>
            </p:nvGrpSpPr>
            <p:grpSpPr bwMode="auto">
              <a:xfrm>
                <a:off x="576" y="-8"/>
                <a:ext cx="528" cy="239"/>
                <a:chOff x="0" y="-8"/>
                <a:chExt cx="528" cy="239"/>
              </a:xfrm>
            </p:grpSpPr>
            <p:sp>
              <p:nvSpPr>
                <p:cNvPr id="14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8" name="Rectangle 15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16"/>
              <p:cNvGrpSpPr>
                <a:grpSpLocks/>
              </p:cNvGrpSpPr>
              <p:nvPr/>
            </p:nvGrpSpPr>
            <p:grpSpPr bwMode="auto">
              <a:xfrm>
                <a:off x="0" y="136"/>
                <a:ext cx="288" cy="239"/>
                <a:chOff x="0" y="-8"/>
                <a:chExt cx="288" cy="239"/>
              </a:xfrm>
            </p:grpSpPr>
            <p:sp>
              <p:nvSpPr>
                <p:cNvPr id="14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6" name="Rectangle 1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9"/>
              <p:cNvGrpSpPr>
                <a:grpSpLocks/>
              </p:cNvGrpSpPr>
              <p:nvPr/>
            </p:nvGrpSpPr>
            <p:grpSpPr bwMode="auto">
              <a:xfrm>
                <a:off x="288" y="136"/>
                <a:ext cx="288" cy="239"/>
                <a:chOff x="0" y="-8"/>
                <a:chExt cx="288" cy="239"/>
              </a:xfrm>
            </p:grpSpPr>
            <p:sp>
              <p:nvSpPr>
                <p:cNvPr id="14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4" name="Rectangle 21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22"/>
              <p:cNvGrpSpPr>
                <a:grpSpLocks/>
              </p:cNvGrpSpPr>
              <p:nvPr/>
            </p:nvGrpSpPr>
            <p:grpSpPr bwMode="auto">
              <a:xfrm>
                <a:off x="576" y="136"/>
                <a:ext cx="528" cy="239"/>
                <a:chOff x="0" y="-8"/>
                <a:chExt cx="528" cy="239"/>
              </a:xfrm>
            </p:grpSpPr>
            <p:sp>
              <p:nvSpPr>
                <p:cNvPr id="14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2" name="Rectangle 24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5" name="Group 25"/>
              <p:cNvGrpSpPr>
                <a:grpSpLocks/>
              </p:cNvGrpSpPr>
              <p:nvPr/>
            </p:nvGrpSpPr>
            <p:grpSpPr bwMode="auto">
              <a:xfrm>
                <a:off x="0" y="280"/>
                <a:ext cx="288" cy="239"/>
                <a:chOff x="0" y="-8"/>
                <a:chExt cx="288" cy="239"/>
              </a:xfrm>
            </p:grpSpPr>
            <p:sp>
              <p:nvSpPr>
                <p:cNvPr id="13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0" name="Rectangle 2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6" name="Group 28"/>
              <p:cNvGrpSpPr>
                <a:grpSpLocks/>
              </p:cNvGrpSpPr>
              <p:nvPr/>
            </p:nvGrpSpPr>
            <p:grpSpPr bwMode="auto">
              <a:xfrm>
                <a:off x="288" y="280"/>
                <a:ext cx="288" cy="239"/>
                <a:chOff x="0" y="-8"/>
                <a:chExt cx="288" cy="239"/>
              </a:xfrm>
            </p:grpSpPr>
            <p:sp>
              <p:nvSpPr>
                <p:cNvPr id="13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8" name="Rectangle 30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31"/>
              <p:cNvGrpSpPr>
                <a:grpSpLocks/>
              </p:cNvGrpSpPr>
              <p:nvPr/>
            </p:nvGrpSpPr>
            <p:grpSpPr bwMode="auto">
              <a:xfrm>
                <a:off x="576" y="280"/>
                <a:ext cx="528" cy="239"/>
                <a:chOff x="0" y="-8"/>
                <a:chExt cx="528" cy="239"/>
              </a:xfrm>
            </p:grpSpPr>
            <p:sp>
              <p:nvSpPr>
                <p:cNvPr id="13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6" name="Rectangle 33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8" name="Group 34"/>
              <p:cNvGrpSpPr>
                <a:grpSpLocks/>
              </p:cNvGrpSpPr>
              <p:nvPr/>
            </p:nvGrpSpPr>
            <p:grpSpPr bwMode="auto">
              <a:xfrm>
                <a:off x="0" y="424"/>
                <a:ext cx="288" cy="239"/>
                <a:chOff x="0" y="-8"/>
                <a:chExt cx="288" cy="239"/>
              </a:xfrm>
            </p:grpSpPr>
            <p:sp>
              <p:nvSpPr>
                <p:cNvPr id="13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4" name="Rectangle 3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9" name="Group 37"/>
              <p:cNvGrpSpPr>
                <a:grpSpLocks/>
              </p:cNvGrpSpPr>
              <p:nvPr/>
            </p:nvGrpSpPr>
            <p:grpSpPr bwMode="auto">
              <a:xfrm>
                <a:off x="288" y="424"/>
                <a:ext cx="288" cy="239"/>
                <a:chOff x="0" y="-8"/>
                <a:chExt cx="288" cy="239"/>
              </a:xfrm>
            </p:grpSpPr>
            <p:sp>
              <p:nvSpPr>
                <p:cNvPr id="13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2" name="Rectangle 3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40"/>
              <p:cNvGrpSpPr>
                <a:grpSpLocks/>
              </p:cNvGrpSpPr>
              <p:nvPr/>
            </p:nvGrpSpPr>
            <p:grpSpPr bwMode="auto">
              <a:xfrm>
                <a:off x="576" y="424"/>
                <a:ext cx="528" cy="239"/>
                <a:chOff x="0" y="-8"/>
                <a:chExt cx="528" cy="239"/>
              </a:xfrm>
            </p:grpSpPr>
            <p:sp>
              <p:nvSpPr>
                <p:cNvPr id="12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0" name="Rectangle 42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1" name="Group 43"/>
              <p:cNvGrpSpPr>
                <a:grpSpLocks/>
              </p:cNvGrpSpPr>
              <p:nvPr/>
            </p:nvGrpSpPr>
            <p:grpSpPr bwMode="auto">
              <a:xfrm>
                <a:off x="0" y="568"/>
                <a:ext cx="288" cy="239"/>
                <a:chOff x="0" y="-8"/>
                <a:chExt cx="288" cy="239"/>
              </a:xfrm>
            </p:grpSpPr>
            <p:sp>
              <p:nvSpPr>
                <p:cNvPr id="12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8" name="Rectangle 4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2" name="Group 46"/>
              <p:cNvGrpSpPr>
                <a:grpSpLocks/>
              </p:cNvGrpSpPr>
              <p:nvPr/>
            </p:nvGrpSpPr>
            <p:grpSpPr bwMode="auto">
              <a:xfrm>
                <a:off x="288" y="568"/>
                <a:ext cx="288" cy="239"/>
                <a:chOff x="0" y="-8"/>
                <a:chExt cx="288" cy="239"/>
              </a:xfrm>
            </p:grpSpPr>
            <p:sp>
              <p:nvSpPr>
                <p:cNvPr id="12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6" name="Rectangle 4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9"/>
              <p:cNvGrpSpPr>
                <a:grpSpLocks/>
              </p:cNvGrpSpPr>
              <p:nvPr/>
            </p:nvGrpSpPr>
            <p:grpSpPr bwMode="auto">
              <a:xfrm>
                <a:off x="576" y="568"/>
                <a:ext cx="528" cy="239"/>
                <a:chOff x="0" y="-8"/>
                <a:chExt cx="528" cy="239"/>
              </a:xfrm>
            </p:grpSpPr>
            <p:sp>
              <p:nvSpPr>
                <p:cNvPr id="12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4" name="Rectangle 51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4" name="Group 52"/>
              <p:cNvGrpSpPr>
                <a:grpSpLocks/>
              </p:cNvGrpSpPr>
              <p:nvPr/>
            </p:nvGrpSpPr>
            <p:grpSpPr bwMode="auto">
              <a:xfrm>
                <a:off x="0" y="712"/>
                <a:ext cx="288" cy="239"/>
                <a:chOff x="0" y="-8"/>
                <a:chExt cx="288" cy="239"/>
              </a:xfrm>
            </p:grpSpPr>
            <p:sp>
              <p:nvSpPr>
                <p:cNvPr id="12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2" name="Rectangle 5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5" name="Group 55"/>
              <p:cNvGrpSpPr>
                <a:grpSpLocks/>
              </p:cNvGrpSpPr>
              <p:nvPr/>
            </p:nvGrpSpPr>
            <p:grpSpPr bwMode="auto">
              <a:xfrm>
                <a:off x="288" y="712"/>
                <a:ext cx="288" cy="239"/>
                <a:chOff x="0" y="-8"/>
                <a:chExt cx="288" cy="239"/>
              </a:xfrm>
            </p:grpSpPr>
            <p:sp>
              <p:nvSpPr>
                <p:cNvPr id="11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0" name="Rectangle 5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8"/>
              <p:cNvGrpSpPr>
                <a:grpSpLocks/>
              </p:cNvGrpSpPr>
              <p:nvPr/>
            </p:nvGrpSpPr>
            <p:grpSpPr bwMode="auto">
              <a:xfrm>
                <a:off x="576" y="712"/>
                <a:ext cx="528" cy="239"/>
                <a:chOff x="0" y="-8"/>
                <a:chExt cx="528" cy="239"/>
              </a:xfrm>
            </p:grpSpPr>
            <p:sp>
              <p:nvSpPr>
                <p:cNvPr id="11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8" name="Rectangle 60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7" name="Group 61"/>
              <p:cNvGrpSpPr>
                <a:grpSpLocks/>
              </p:cNvGrpSpPr>
              <p:nvPr/>
            </p:nvGrpSpPr>
            <p:grpSpPr bwMode="auto">
              <a:xfrm>
                <a:off x="0" y="856"/>
                <a:ext cx="288" cy="239"/>
                <a:chOff x="0" y="-8"/>
                <a:chExt cx="288" cy="239"/>
              </a:xfrm>
            </p:grpSpPr>
            <p:sp>
              <p:nvSpPr>
                <p:cNvPr id="11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6" name="Rectangle 63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8" name="Group 64"/>
              <p:cNvGrpSpPr>
                <a:grpSpLocks/>
              </p:cNvGrpSpPr>
              <p:nvPr/>
            </p:nvGrpSpPr>
            <p:grpSpPr bwMode="auto">
              <a:xfrm>
                <a:off x="288" y="856"/>
                <a:ext cx="288" cy="239"/>
                <a:chOff x="0" y="-8"/>
                <a:chExt cx="288" cy="239"/>
              </a:xfrm>
            </p:grpSpPr>
            <p:sp>
              <p:nvSpPr>
                <p:cNvPr id="11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4" name="Rectangle 6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7"/>
              <p:cNvGrpSpPr>
                <a:grpSpLocks/>
              </p:cNvGrpSpPr>
              <p:nvPr/>
            </p:nvGrpSpPr>
            <p:grpSpPr bwMode="auto">
              <a:xfrm>
                <a:off x="576" y="856"/>
                <a:ext cx="528" cy="239"/>
                <a:chOff x="0" y="-8"/>
                <a:chExt cx="528" cy="239"/>
              </a:xfrm>
            </p:grpSpPr>
            <p:sp>
              <p:nvSpPr>
                <p:cNvPr id="11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2" name="Rectangle 69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0" name="Group 70"/>
              <p:cNvGrpSpPr>
                <a:grpSpLocks/>
              </p:cNvGrpSpPr>
              <p:nvPr/>
            </p:nvGrpSpPr>
            <p:grpSpPr bwMode="auto">
              <a:xfrm>
                <a:off x="0" y="1000"/>
                <a:ext cx="288" cy="239"/>
                <a:chOff x="0" y="-8"/>
                <a:chExt cx="288" cy="239"/>
              </a:xfrm>
            </p:grpSpPr>
            <p:sp>
              <p:nvSpPr>
                <p:cNvPr id="10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0" name="Rectangle 72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1" name="Group 73"/>
              <p:cNvGrpSpPr>
                <a:grpSpLocks/>
              </p:cNvGrpSpPr>
              <p:nvPr/>
            </p:nvGrpSpPr>
            <p:grpSpPr bwMode="auto">
              <a:xfrm>
                <a:off x="288" y="1000"/>
                <a:ext cx="288" cy="239"/>
                <a:chOff x="0" y="-8"/>
                <a:chExt cx="288" cy="239"/>
              </a:xfrm>
            </p:grpSpPr>
            <p:sp>
              <p:nvSpPr>
                <p:cNvPr id="10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8" name="Rectangle 7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6"/>
              <p:cNvGrpSpPr>
                <a:grpSpLocks/>
              </p:cNvGrpSpPr>
              <p:nvPr/>
            </p:nvGrpSpPr>
            <p:grpSpPr bwMode="auto">
              <a:xfrm>
                <a:off x="576" y="1000"/>
                <a:ext cx="528" cy="239"/>
                <a:chOff x="0" y="-8"/>
                <a:chExt cx="528" cy="239"/>
              </a:xfrm>
            </p:grpSpPr>
            <p:sp>
              <p:nvSpPr>
                <p:cNvPr id="10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6" name="Rectangle 78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3" name="Group 79"/>
              <p:cNvGrpSpPr>
                <a:grpSpLocks/>
              </p:cNvGrpSpPr>
              <p:nvPr/>
            </p:nvGrpSpPr>
            <p:grpSpPr bwMode="auto">
              <a:xfrm>
                <a:off x="0" y="1144"/>
                <a:ext cx="288" cy="239"/>
                <a:chOff x="0" y="-8"/>
                <a:chExt cx="288" cy="239"/>
              </a:xfrm>
            </p:grpSpPr>
            <p:sp>
              <p:nvSpPr>
                <p:cNvPr id="10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4" name="Rectangle 81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4" name="Group 82"/>
              <p:cNvGrpSpPr>
                <a:grpSpLocks/>
              </p:cNvGrpSpPr>
              <p:nvPr/>
            </p:nvGrpSpPr>
            <p:grpSpPr bwMode="auto">
              <a:xfrm>
                <a:off x="288" y="1144"/>
                <a:ext cx="288" cy="239"/>
                <a:chOff x="0" y="-8"/>
                <a:chExt cx="288" cy="239"/>
              </a:xfrm>
            </p:grpSpPr>
            <p:sp>
              <p:nvSpPr>
                <p:cNvPr id="10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2" name="Rectangle 8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5"/>
              <p:cNvGrpSpPr>
                <a:grpSpLocks/>
              </p:cNvGrpSpPr>
              <p:nvPr/>
            </p:nvGrpSpPr>
            <p:grpSpPr bwMode="auto">
              <a:xfrm>
                <a:off x="576" y="1144"/>
                <a:ext cx="528" cy="239"/>
                <a:chOff x="0" y="-8"/>
                <a:chExt cx="528" cy="239"/>
              </a:xfrm>
            </p:grpSpPr>
            <p:sp>
              <p:nvSpPr>
                <p:cNvPr id="9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0" name="Rectangle 87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6" name="Group 88"/>
              <p:cNvGrpSpPr>
                <a:grpSpLocks/>
              </p:cNvGrpSpPr>
              <p:nvPr/>
            </p:nvGrpSpPr>
            <p:grpSpPr bwMode="auto">
              <a:xfrm>
                <a:off x="0" y="1288"/>
                <a:ext cx="288" cy="239"/>
                <a:chOff x="0" y="-8"/>
                <a:chExt cx="288" cy="239"/>
              </a:xfrm>
            </p:grpSpPr>
            <p:sp>
              <p:nvSpPr>
                <p:cNvPr id="9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8" name="Rectangle 90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7" name="Group 91"/>
              <p:cNvGrpSpPr>
                <a:grpSpLocks/>
              </p:cNvGrpSpPr>
              <p:nvPr/>
            </p:nvGrpSpPr>
            <p:grpSpPr bwMode="auto">
              <a:xfrm>
                <a:off x="288" y="1288"/>
                <a:ext cx="288" cy="239"/>
                <a:chOff x="0" y="-8"/>
                <a:chExt cx="288" cy="239"/>
              </a:xfrm>
            </p:grpSpPr>
            <p:sp>
              <p:nvSpPr>
                <p:cNvPr id="9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6" name="Rectangle 93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4"/>
              <p:cNvGrpSpPr>
                <a:grpSpLocks/>
              </p:cNvGrpSpPr>
              <p:nvPr/>
            </p:nvGrpSpPr>
            <p:grpSpPr bwMode="auto">
              <a:xfrm>
                <a:off x="576" y="1288"/>
                <a:ext cx="528" cy="239"/>
                <a:chOff x="0" y="-8"/>
                <a:chExt cx="528" cy="239"/>
              </a:xfrm>
            </p:grpSpPr>
            <p:sp>
              <p:nvSpPr>
                <p:cNvPr id="9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4" name="Rectangle 96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39" name="Group 97"/>
              <p:cNvGrpSpPr>
                <a:grpSpLocks/>
              </p:cNvGrpSpPr>
              <p:nvPr/>
            </p:nvGrpSpPr>
            <p:grpSpPr bwMode="auto">
              <a:xfrm>
                <a:off x="0" y="1432"/>
                <a:ext cx="288" cy="239"/>
                <a:chOff x="0" y="-8"/>
                <a:chExt cx="288" cy="239"/>
              </a:xfrm>
            </p:grpSpPr>
            <p:sp>
              <p:nvSpPr>
                <p:cNvPr id="9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2" name="Rectangle 9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0" name="Group 100"/>
              <p:cNvGrpSpPr>
                <a:grpSpLocks/>
              </p:cNvGrpSpPr>
              <p:nvPr/>
            </p:nvGrpSpPr>
            <p:grpSpPr bwMode="auto">
              <a:xfrm>
                <a:off x="288" y="1432"/>
                <a:ext cx="288" cy="239"/>
                <a:chOff x="0" y="-8"/>
                <a:chExt cx="288" cy="239"/>
              </a:xfrm>
            </p:grpSpPr>
            <p:sp>
              <p:nvSpPr>
                <p:cNvPr id="8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0" name="Rectangle 102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1" name="Group 103"/>
              <p:cNvGrpSpPr>
                <a:grpSpLocks/>
              </p:cNvGrpSpPr>
              <p:nvPr/>
            </p:nvGrpSpPr>
            <p:grpSpPr bwMode="auto">
              <a:xfrm>
                <a:off x="576" y="1432"/>
                <a:ext cx="528" cy="239"/>
                <a:chOff x="0" y="-8"/>
                <a:chExt cx="528" cy="239"/>
              </a:xfrm>
            </p:grpSpPr>
            <p:sp>
              <p:nvSpPr>
                <p:cNvPr id="8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8" name="Rectangle 105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2" name="Group 106"/>
              <p:cNvGrpSpPr>
                <a:grpSpLocks/>
              </p:cNvGrpSpPr>
              <p:nvPr/>
            </p:nvGrpSpPr>
            <p:grpSpPr bwMode="auto">
              <a:xfrm>
                <a:off x="0" y="1576"/>
                <a:ext cx="288" cy="239"/>
                <a:chOff x="0" y="-8"/>
                <a:chExt cx="288" cy="239"/>
              </a:xfrm>
            </p:grpSpPr>
            <p:sp>
              <p:nvSpPr>
                <p:cNvPr id="8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6" name="Rectangle 10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" name="Group 109"/>
              <p:cNvGrpSpPr>
                <a:grpSpLocks/>
              </p:cNvGrpSpPr>
              <p:nvPr/>
            </p:nvGrpSpPr>
            <p:grpSpPr bwMode="auto">
              <a:xfrm>
                <a:off x="288" y="1576"/>
                <a:ext cx="288" cy="239"/>
                <a:chOff x="0" y="-8"/>
                <a:chExt cx="288" cy="239"/>
              </a:xfrm>
            </p:grpSpPr>
            <p:sp>
              <p:nvSpPr>
                <p:cNvPr id="8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4" name="Rectangle 111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4" name="Group 112"/>
              <p:cNvGrpSpPr>
                <a:grpSpLocks/>
              </p:cNvGrpSpPr>
              <p:nvPr/>
            </p:nvGrpSpPr>
            <p:grpSpPr bwMode="auto">
              <a:xfrm>
                <a:off x="576" y="1576"/>
                <a:ext cx="528" cy="239"/>
                <a:chOff x="0" y="-8"/>
                <a:chExt cx="528" cy="239"/>
              </a:xfrm>
            </p:grpSpPr>
            <p:sp>
              <p:nvSpPr>
                <p:cNvPr id="8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2" name="Rectangle 114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5" name="Group 115"/>
              <p:cNvGrpSpPr>
                <a:grpSpLocks/>
              </p:cNvGrpSpPr>
              <p:nvPr/>
            </p:nvGrpSpPr>
            <p:grpSpPr bwMode="auto">
              <a:xfrm>
                <a:off x="0" y="1720"/>
                <a:ext cx="288" cy="239"/>
                <a:chOff x="0" y="-8"/>
                <a:chExt cx="288" cy="239"/>
              </a:xfrm>
            </p:grpSpPr>
            <p:sp>
              <p:nvSpPr>
                <p:cNvPr id="7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0" name="Rectangle 11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6" name="Group 118"/>
              <p:cNvGrpSpPr>
                <a:grpSpLocks/>
              </p:cNvGrpSpPr>
              <p:nvPr/>
            </p:nvGrpSpPr>
            <p:grpSpPr bwMode="auto">
              <a:xfrm>
                <a:off x="288" y="1720"/>
                <a:ext cx="288" cy="239"/>
                <a:chOff x="0" y="-8"/>
                <a:chExt cx="288" cy="239"/>
              </a:xfrm>
            </p:grpSpPr>
            <p:sp>
              <p:nvSpPr>
                <p:cNvPr id="7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8" name="Rectangle 120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7" name="Group 121"/>
              <p:cNvGrpSpPr>
                <a:grpSpLocks/>
              </p:cNvGrpSpPr>
              <p:nvPr/>
            </p:nvGrpSpPr>
            <p:grpSpPr bwMode="auto">
              <a:xfrm>
                <a:off x="576" y="1720"/>
                <a:ext cx="528" cy="239"/>
                <a:chOff x="0" y="-8"/>
                <a:chExt cx="528" cy="239"/>
              </a:xfrm>
            </p:grpSpPr>
            <p:sp>
              <p:nvSpPr>
                <p:cNvPr id="7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6" name="Rectangle 123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8" name="Group 124"/>
              <p:cNvGrpSpPr>
                <a:grpSpLocks/>
              </p:cNvGrpSpPr>
              <p:nvPr/>
            </p:nvGrpSpPr>
            <p:grpSpPr bwMode="auto">
              <a:xfrm>
                <a:off x="0" y="1864"/>
                <a:ext cx="288" cy="239"/>
                <a:chOff x="0" y="-8"/>
                <a:chExt cx="288" cy="239"/>
              </a:xfrm>
            </p:grpSpPr>
            <p:sp>
              <p:nvSpPr>
                <p:cNvPr id="7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4" name="Rectangle 12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9" name="Group 127"/>
              <p:cNvGrpSpPr>
                <a:grpSpLocks/>
              </p:cNvGrpSpPr>
              <p:nvPr/>
            </p:nvGrpSpPr>
            <p:grpSpPr bwMode="auto">
              <a:xfrm>
                <a:off x="288" y="1864"/>
                <a:ext cx="288" cy="239"/>
                <a:chOff x="0" y="-8"/>
                <a:chExt cx="288" cy="239"/>
              </a:xfrm>
            </p:grpSpPr>
            <p:sp>
              <p:nvSpPr>
                <p:cNvPr id="7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2" name="Rectangle 129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0" name="Group 130"/>
              <p:cNvGrpSpPr>
                <a:grpSpLocks/>
              </p:cNvGrpSpPr>
              <p:nvPr/>
            </p:nvGrpSpPr>
            <p:grpSpPr bwMode="auto">
              <a:xfrm>
                <a:off x="576" y="1864"/>
                <a:ext cx="528" cy="239"/>
                <a:chOff x="0" y="-8"/>
                <a:chExt cx="528" cy="239"/>
              </a:xfrm>
            </p:grpSpPr>
            <p:sp>
              <p:nvSpPr>
                <p:cNvPr id="6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0" name="Rectangle 132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1" name="Group 133"/>
              <p:cNvGrpSpPr>
                <a:grpSpLocks/>
              </p:cNvGrpSpPr>
              <p:nvPr/>
            </p:nvGrpSpPr>
            <p:grpSpPr bwMode="auto">
              <a:xfrm>
                <a:off x="0" y="2008"/>
                <a:ext cx="288" cy="239"/>
                <a:chOff x="0" y="-8"/>
                <a:chExt cx="288" cy="239"/>
              </a:xfrm>
            </p:grpSpPr>
            <p:sp>
              <p:nvSpPr>
                <p:cNvPr id="6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8" name="Rectangle 13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2" name="Group 136"/>
              <p:cNvGrpSpPr>
                <a:grpSpLocks/>
              </p:cNvGrpSpPr>
              <p:nvPr/>
            </p:nvGrpSpPr>
            <p:grpSpPr bwMode="auto">
              <a:xfrm>
                <a:off x="288" y="2008"/>
                <a:ext cx="288" cy="239"/>
                <a:chOff x="0" y="-8"/>
                <a:chExt cx="288" cy="239"/>
              </a:xfrm>
            </p:grpSpPr>
            <p:sp>
              <p:nvSpPr>
                <p:cNvPr id="6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6" name="Rectangle 138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3" name="Group 139"/>
              <p:cNvGrpSpPr>
                <a:grpSpLocks/>
              </p:cNvGrpSpPr>
              <p:nvPr/>
            </p:nvGrpSpPr>
            <p:grpSpPr bwMode="auto">
              <a:xfrm>
                <a:off x="576" y="2008"/>
                <a:ext cx="528" cy="239"/>
                <a:chOff x="0" y="-8"/>
                <a:chExt cx="528" cy="239"/>
              </a:xfrm>
            </p:grpSpPr>
            <p:sp>
              <p:nvSpPr>
                <p:cNvPr id="6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4" name="Rectangle 141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4" name="Group 142"/>
              <p:cNvGrpSpPr>
                <a:grpSpLocks/>
              </p:cNvGrpSpPr>
              <p:nvPr/>
            </p:nvGrpSpPr>
            <p:grpSpPr bwMode="auto">
              <a:xfrm>
                <a:off x="0" y="2152"/>
                <a:ext cx="288" cy="239"/>
                <a:chOff x="0" y="-8"/>
                <a:chExt cx="288" cy="239"/>
              </a:xfrm>
            </p:grpSpPr>
            <p:sp>
              <p:nvSpPr>
                <p:cNvPr id="6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2" name="Rectangle 14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5" name="Group 145"/>
              <p:cNvGrpSpPr>
                <a:grpSpLocks/>
              </p:cNvGrpSpPr>
              <p:nvPr/>
            </p:nvGrpSpPr>
            <p:grpSpPr bwMode="auto">
              <a:xfrm>
                <a:off x="288" y="2152"/>
                <a:ext cx="288" cy="239"/>
                <a:chOff x="0" y="-8"/>
                <a:chExt cx="288" cy="239"/>
              </a:xfrm>
            </p:grpSpPr>
            <p:sp>
              <p:nvSpPr>
                <p:cNvPr id="5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0" name="Rectangle 147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6" name="Group 148"/>
              <p:cNvGrpSpPr>
                <a:grpSpLocks/>
              </p:cNvGrpSpPr>
              <p:nvPr/>
            </p:nvGrpSpPr>
            <p:grpSpPr bwMode="auto">
              <a:xfrm>
                <a:off x="576" y="2152"/>
                <a:ext cx="528" cy="239"/>
                <a:chOff x="0" y="-8"/>
                <a:chExt cx="528" cy="239"/>
              </a:xfrm>
            </p:grpSpPr>
            <p:sp>
              <p:nvSpPr>
                <p:cNvPr id="5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8" name="Rectangle 150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" name="Rectangle 152"/>
            <p:cNvSpPr>
              <a:spLocks/>
            </p:cNvSpPr>
            <p:nvPr/>
          </p:nvSpPr>
          <p:spPr bwMode="auto">
            <a:xfrm rot="19260000">
              <a:off x="324" y="177"/>
              <a:ext cx="616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8" name="Rectangle 153"/>
            <p:cNvSpPr>
              <a:spLocks/>
            </p:cNvSpPr>
            <p:nvPr/>
          </p:nvSpPr>
          <p:spPr bwMode="auto">
            <a:xfrm rot="19260000">
              <a:off x="628" y="210"/>
              <a:ext cx="502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637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Contrast to Bit-Level Operators</a:t>
            </a:r>
          </a:p>
          <a:p>
            <a:pPr marL="552450" lvl="1"/>
            <a:r>
              <a:rPr lang="en-US" b="1" dirty="0">
                <a:ea typeface="Monaco" charset="0"/>
                <a:cs typeface="Monaco" charset="0"/>
                <a:sym typeface="Monaco" charset="0"/>
              </a:rPr>
              <a:t>Logic Operations: &amp;&amp;, ||, !</a:t>
            </a:r>
            <a:endParaRPr lang="en-US" b="1" dirty="0">
              <a:sym typeface="Monaco" charset="0"/>
            </a:endParaRPr>
          </a:p>
          <a:p>
            <a:pPr marL="838200" lvl="2"/>
            <a:r>
              <a:rPr lang="en-US" dirty="0"/>
              <a:t>View 0 as “False”</a:t>
            </a:r>
          </a:p>
          <a:p>
            <a:pPr marL="838200" lvl="2"/>
            <a:r>
              <a:rPr lang="en-US" dirty="0">
                <a:solidFill>
                  <a:srgbClr val="C00000"/>
                </a:solidFill>
              </a:rPr>
              <a:t>Anything nonzero as “True”</a:t>
            </a:r>
          </a:p>
          <a:p>
            <a:pPr marL="838200" lvl="2"/>
            <a:r>
              <a:rPr lang="en-US" dirty="0"/>
              <a:t>Always return 0 or 1</a:t>
            </a:r>
          </a:p>
          <a:p>
            <a:pPr marL="838200" lvl="2"/>
            <a:r>
              <a:rPr lang="en-US" dirty="0">
                <a:solidFill>
                  <a:srgbClr val="C00000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6557323" y="2355983"/>
            <a:ext cx="6400800" cy="1905000"/>
          </a:xfrm>
          <a:prstGeom prst="wedgeRoundRectCallout">
            <a:avLst>
              <a:gd name="adj1" fmla="val -37463"/>
              <a:gd name="adj2" fmla="val -102659"/>
              <a:gd name="adj3" fmla="val 16667"/>
            </a:avLst>
          </a:prstGeom>
          <a:solidFill>
            <a:srgbClr val="C000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Watch out for &amp;&amp; vs. &amp; (and || vs. |)… </a:t>
            </a:r>
          </a:p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one of the more common </a:t>
            </a: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</a:rPr>
              <a:t>oopsies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 in </a:t>
            </a:r>
          </a:p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C programming</a:t>
            </a:r>
          </a:p>
        </p:txBody>
      </p:sp>
    </p:spTree>
    <p:extLst>
      <p:ext uri="{BB962C8B-B14F-4D97-AF65-F5344CB8AC3E}">
        <p14:creationId xmlns:p14="http://schemas.microsoft.com/office/powerpoint/2010/main" val="3042888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 bwMode="auto">
          <a:xfrm>
            <a:off x="8686800" y="46482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8686801" y="51054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8420418" y="4191000"/>
            <a:ext cx="703262" cy="152400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 bwMode="auto">
          <a:xfrm flipH="1">
            <a:off x="8839202" y="3911600"/>
            <a:ext cx="685799" cy="0"/>
          </a:xfrm>
          <a:prstGeom prst="line">
            <a:avLst/>
          </a:prstGeom>
          <a:noFill/>
          <a:ln w="38100" cap="flat" cmpd="sng" algn="ctr">
            <a:solidFill>
              <a:srgbClr val="F1C7C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 flipH="1">
            <a:off x="8437882" y="3698240"/>
            <a:ext cx="777238" cy="0"/>
          </a:xfrm>
          <a:prstGeom prst="line">
            <a:avLst/>
          </a:prstGeom>
          <a:noFill/>
          <a:ln w="38100" cap="flat" cmpd="sng" algn="ctr">
            <a:solidFill>
              <a:srgbClr val="A8E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Rectangle 88"/>
          <p:cNvSpPr/>
          <p:nvPr/>
        </p:nvSpPr>
        <p:spPr bwMode="auto">
          <a:xfrm>
            <a:off x="8686800" y="24384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8686801" y="28956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8420418" y="1981200"/>
            <a:ext cx="703262" cy="152400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dirty="0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Left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&lt;&lt;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/>
            <a:r>
              <a:rPr lang="en-US" dirty="0"/>
              <a:t>Throw away extra bits on left</a:t>
            </a:r>
          </a:p>
          <a:p>
            <a:pPr marL="838200" lvl="2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&gt;&gt;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/>
            <a:r>
              <a:rPr lang="en-US" dirty="0"/>
              <a:t>Throw away extra bits on right</a:t>
            </a:r>
          </a:p>
          <a:p>
            <a:pPr marL="552450" lvl="1"/>
            <a:r>
              <a:rPr lang="en-US" dirty="0"/>
              <a:t>Logical shift</a:t>
            </a:r>
          </a:p>
          <a:p>
            <a:pPr marL="838200" lvl="2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left</a:t>
            </a:r>
          </a:p>
          <a:p>
            <a:pPr marL="552450" lvl="1"/>
            <a:r>
              <a:rPr lang="en-US" dirty="0"/>
              <a:t>Arithmetic shift</a:t>
            </a:r>
          </a:p>
          <a:p>
            <a:pPr marL="838200" lvl="2"/>
            <a:r>
              <a:rPr lang="en-US" dirty="0"/>
              <a:t>Replicate most significant bit on left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/>
            <a:r>
              <a:rPr lang="en-US" dirty="0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05800" y="1371600"/>
            <a:ext cx="1371600" cy="457200"/>
            <a:chOff x="0" y="0"/>
            <a:chExt cx="864" cy="288"/>
          </a:xfrm>
          <a:noFill/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C00000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932649" y="1371600"/>
            <a:ext cx="1373117" cy="457200"/>
            <a:chOff x="20" y="0"/>
            <a:chExt cx="864" cy="288"/>
          </a:xfrm>
          <a:noFill/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29" y="24"/>
              <a:ext cx="847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8305800" y="1828800"/>
            <a:ext cx="1371600" cy="457200"/>
            <a:chOff x="0" y="0"/>
            <a:chExt cx="864" cy="288"/>
          </a:xfrm>
          <a:noFill/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6934200" y="1828800"/>
            <a:ext cx="1371600" cy="457200"/>
            <a:chOff x="0" y="0"/>
            <a:chExt cx="864" cy="288"/>
          </a:xfrm>
          <a:noFill/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3" y="24"/>
              <a:ext cx="438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8305800" y="2286000"/>
            <a:ext cx="1371600" cy="457200"/>
            <a:chOff x="0" y="0"/>
            <a:chExt cx="864" cy="288"/>
          </a:xfrm>
          <a:noFill/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6934200" y="2286000"/>
            <a:ext cx="1371600" cy="457200"/>
            <a:chOff x="0" y="0"/>
            <a:chExt cx="864" cy="288"/>
          </a:xfrm>
          <a:noFill/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51" y="24"/>
              <a:ext cx="761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8305800" y="2743200"/>
            <a:ext cx="1371600" cy="457200"/>
            <a:chOff x="0" y="0"/>
            <a:chExt cx="864" cy="288"/>
          </a:xfrm>
          <a:noFill/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6934200" y="2743200"/>
            <a:ext cx="1371600" cy="457200"/>
            <a:chOff x="0" y="0"/>
            <a:chExt cx="864" cy="288"/>
          </a:xfrm>
          <a:noFill/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3" y="24"/>
              <a:ext cx="818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8305800" y="3581400"/>
            <a:ext cx="1371600" cy="457200"/>
            <a:chOff x="0" y="0"/>
            <a:chExt cx="864" cy="288"/>
          </a:xfrm>
          <a:noFill/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C00000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6932649" y="3581400"/>
            <a:ext cx="1373117" cy="457200"/>
            <a:chOff x="20" y="0"/>
            <a:chExt cx="864" cy="288"/>
          </a:xfrm>
          <a:noFill/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29" y="24"/>
              <a:ext cx="847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8305800" y="4038600"/>
            <a:ext cx="1371600" cy="457200"/>
            <a:chOff x="0" y="0"/>
            <a:chExt cx="864" cy="288"/>
          </a:xfrm>
          <a:noFill/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6934200" y="4038600"/>
            <a:ext cx="1371600" cy="457200"/>
            <a:chOff x="0" y="0"/>
            <a:chExt cx="864" cy="288"/>
          </a:xfrm>
          <a:noFill/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3" y="24"/>
              <a:ext cx="438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8305800" y="4495800"/>
            <a:ext cx="1371600" cy="457200"/>
            <a:chOff x="0" y="0"/>
            <a:chExt cx="864" cy="288"/>
          </a:xfrm>
          <a:noFill/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6934200" y="4495800"/>
            <a:ext cx="1371600" cy="457200"/>
            <a:chOff x="0" y="0"/>
            <a:chExt cx="864" cy="288"/>
          </a:xfrm>
          <a:noFill/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51" y="24"/>
              <a:ext cx="761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8305800" y="4953000"/>
            <a:ext cx="1371600" cy="457200"/>
            <a:chOff x="0" y="0"/>
            <a:chExt cx="864" cy="288"/>
          </a:xfrm>
          <a:noFill/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6934200" y="4953000"/>
            <a:ext cx="1371600" cy="457200"/>
            <a:chOff x="0" y="0"/>
            <a:chExt cx="864" cy="288"/>
          </a:xfrm>
          <a:noFill/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3" y="24"/>
              <a:ext cx="818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8305800" y="1828800"/>
            <a:ext cx="1371600" cy="457200"/>
            <a:chOff x="0" y="0"/>
            <a:chExt cx="864" cy="288"/>
          </a:xfrm>
          <a:noFill/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8305800" y="1828800"/>
            <a:ext cx="1371600" cy="457200"/>
            <a:chOff x="0" y="0"/>
            <a:chExt cx="864" cy="288"/>
          </a:xfrm>
          <a:noFill/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8305800" y="2286000"/>
            <a:ext cx="1371600" cy="457200"/>
            <a:chOff x="0" y="0"/>
            <a:chExt cx="864" cy="288"/>
          </a:xfrm>
          <a:noFill/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8305800" y="2286000"/>
            <a:ext cx="1371600" cy="457200"/>
            <a:chOff x="0" y="0"/>
            <a:chExt cx="864" cy="288"/>
          </a:xfrm>
          <a:noFill/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8305800" y="2743200"/>
            <a:ext cx="1371600" cy="457200"/>
            <a:chOff x="0" y="0"/>
            <a:chExt cx="864" cy="288"/>
          </a:xfrm>
          <a:noFill/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8305800" y="2743200"/>
            <a:ext cx="1371600" cy="457200"/>
            <a:chOff x="0" y="0"/>
            <a:chExt cx="864" cy="288"/>
          </a:xfrm>
          <a:noFill/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8305800" y="4038600"/>
            <a:ext cx="1371600" cy="457200"/>
            <a:chOff x="0" y="0"/>
            <a:chExt cx="864" cy="288"/>
          </a:xfrm>
          <a:noFill/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8305800" y="4495800"/>
            <a:ext cx="1371600" cy="457200"/>
            <a:chOff x="0" y="0"/>
            <a:chExt cx="864" cy="288"/>
          </a:xfrm>
          <a:noFill/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8305800" y="4953000"/>
            <a:ext cx="1371600" cy="457200"/>
            <a:chOff x="0" y="0"/>
            <a:chExt cx="864" cy="288"/>
          </a:xfrm>
          <a:noFill/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8305800" y="4038600"/>
            <a:ext cx="1371600" cy="457200"/>
            <a:chOff x="0" y="0"/>
            <a:chExt cx="864" cy="288"/>
          </a:xfrm>
          <a:noFill/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8305800" y="4495800"/>
            <a:ext cx="1371600" cy="457200"/>
            <a:chOff x="0" y="0"/>
            <a:chExt cx="864" cy="288"/>
          </a:xfrm>
          <a:noFill/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8305800" y="4953000"/>
            <a:ext cx="1371600" cy="457200"/>
            <a:chOff x="0" y="0"/>
            <a:chExt cx="864" cy="288"/>
          </a:xfrm>
          <a:noFill/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cxnSp>
        <p:nvCxnSpPr>
          <p:cNvPr id="62496" name="Straight Connector 62495"/>
          <p:cNvCxnSpPr/>
          <p:nvPr/>
        </p:nvCxnSpPr>
        <p:spPr bwMode="auto">
          <a:xfrm flipH="1">
            <a:off x="8839202" y="1701800"/>
            <a:ext cx="685799" cy="0"/>
          </a:xfrm>
          <a:prstGeom prst="line">
            <a:avLst/>
          </a:prstGeom>
          <a:noFill/>
          <a:ln w="38100" cap="flat" cmpd="sng" algn="ctr">
            <a:solidFill>
              <a:srgbClr val="F1C7C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flipH="1">
            <a:off x="8437882" y="1488440"/>
            <a:ext cx="777238" cy="0"/>
          </a:xfrm>
          <a:prstGeom prst="line">
            <a:avLst/>
          </a:prstGeom>
          <a:noFill/>
          <a:ln w="38100" cap="flat" cmpd="sng" algn="ctr">
            <a:solidFill>
              <a:srgbClr val="A8E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79543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89" grpId="0" animBg="1"/>
      <p:bldP spid="90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12081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2" y="493712"/>
            <a:ext cx="61166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Encoding Integers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3276600" y="2362201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81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/>
              <a:t>C </a:t>
            </a:r>
            <a:r>
              <a:rPr lang="en-US" dirty="0">
                <a:latin typeface="Courier New" pitchFamily="49" charset="0"/>
              </a:rPr>
              <a:t>short</a:t>
            </a:r>
            <a:r>
              <a:rPr lang="en-US" dirty="0"/>
              <a:t> 2 bytes long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Sign Bit</a:t>
            </a:r>
          </a:p>
          <a:p>
            <a:pPr lvl="1" eaLnBrk="1" hangingPunct="1">
              <a:defRPr/>
            </a:pPr>
            <a:r>
              <a:rPr lang="en-US" dirty="0"/>
              <a:t>For 2’s complement, most significant bit indicates sign</a:t>
            </a:r>
          </a:p>
          <a:p>
            <a:pPr lvl="2" eaLnBrk="1" hangingPunct="1">
              <a:defRPr/>
            </a:pPr>
            <a:r>
              <a:rPr lang="en-US" dirty="0"/>
              <a:t>0 for nonnegative</a:t>
            </a:r>
          </a:p>
          <a:p>
            <a:pPr lvl="2" eaLnBrk="1" hangingPunct="1">
              <a:defRPr/>
            </a:pPr>
            <a:r>
              <a:rPr lang="en-US" dirty="0"/>
              <a:t>1 for negative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6324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2514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10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2438400" y="1143001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6324601" y="1143001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8153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9220200" y="2590801"/>
            <a:ext cx="137160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 Bit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3198814" y="3584576"/>
          <a:ext cx="5640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Document" r:id="rId8" imgW="5969000" imgH="1016000" progId="Word.Document.8">
                  <p:embed/>
                </p:oleObj>
              </mc:Choice>
              <mc:Fallback>
                <p:oleObj name="Document" r:id="rId8" imgW="5969000" imgH="1016000" progId="Word.Document.8">
                  <p:embed/>
                  <p:pic>
                    <p:nvPicPr>
                      <p:cNvPr id="102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4" y="3584576"/>
                        <a:ext cx="56403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675009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23850"/>
            <a:ext cx="87630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Two-complement: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14745" y="207964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629144" y="1698645"/>
          <a:ext cx="2971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62345" y="398464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629144" y="3629045"/>
          <a:ext cx="2971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72444" y="207964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8+2 = 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72445" y="398464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-16+4+2 = -10</a:t>
            </a:r>
          </a:p>
        </p:txBody>
      </p:sp>
    </p:spTree>
    <p:extLst>
      <p:ext uri="{BB962C8B-B14F-4D97-AF65-F5344CB8AC3E}">
        <p14:creationId xmlns:p14="http://schemas.microsoft.com/office/powerpoint/2010/main" val="4040932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23850"/>
            <a:ext cx="87630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Two-complement Encoding Example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3276600" y="914401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/>
          </p:nvPr>
        </p:nvGraphicFramePr>
        <p:xfrm>
          <a:off x="3444876" y="1654176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Document" r:id="rId4" imgW="5612605" imgH="5218356" progId="Word.Document.8">
                  <p:embed/>
                </p:oleObj>
              </mc:Choice>
              <mc:Fallback>
                <p:oleObj name="Document" r:id="rId4" imgW="5612605" imgH="5218356" progId="Word.Document.8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6" y="1654176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041043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511176"/>
            <a:ext cx="5822950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14514" y="1220788"/>
            <a:ext cx="4078287" cy="5224462"/>
          </a:xfrm>
        </p:spPr>
        <p:txBody>
          <a:bodyPr vert="horz" lIns="90487" tIns="44450" rIns="90487" bIns="44450" rtlCol="0">
            <a:normAutofit/>
          </a:bodyPr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000" dirty="0"/>
              <a:t>Unsigned Values</a:t>
            </a:r>
          </a:p>
          <a:p>
            <a:pPr lvl="1">
              <a:tabLst>
                <a:tab pos="1828800" algn="l"/>
                <a:tab pos="2235200" algn="l"/>
              </a:tabLst>
              <a:defRPr/>
            </a:pPr>
            <a:r>
              <a:rPr lang="en-US" sz="2000" i="1" dirty="0" err="1"/>
              <a:t>UMin</a:t>
            </a:r>
            <a:r>
              <a:rPr lang="en-US" sz="2000" dirty="0"/>
              <a:t>	=	0</a:t>
            </a:r>
          </a:p>
          <a:p>
            <a:pPr lvl="2"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000…0</a:t>
            </a:r>
          </a:p>
          <a:p>
            <a:pPr lvl="1">
              <a:tabLst>
                <a:tab pos="1828800" algn="l"/>
                <a:tab pos="2235200" algn="l"/>
              </a:tabLst>
              <a:defRPr/>
            </a:pPr>
            <a:r>
              <a:rPr lang="en-US" sz="2000" i="1" dirty="0" err="1"/>
              <a:t>UMax</a:t>
            </a:r>
            <a:r>
              <a:rPr lang="en-US" sz="2000" dirty="0"/>
              <a:t> 	=	 2</a:t>
            </a:r>
            <a:r>
              <a:rPr lang="en-US" sz="2000" i="1" baseline="30000" dirty="0"/>
              <a:t>w</a:t>
            </a:r>
            <a:r>
              <a:rPr lang="en-US" sz="2000" dirty="0"/>
              <a:t> – 1</a:t>
            </a:r>
          </a:p>
          <a:p>
            <a:pPr lvl="2"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86488" y="1362075"/>
            <a:ext cx="4100512" cy="4972050"/>
          </a:xfrm>
        </p:spPr>
        <p:txBody>
          <a:bodyPr vert="horz" lIns="90487" tIns="44450" rIns="90487" bIns="44450" rtlCol="0">
            <a:normAutofit/>
          </a:bodyPr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Two’s Complement Values</a:t>
            </a:r>
          </a:p>
          <a:p>
            <a:pPr lvl="1">
              <a:tabLst>
                <a:tab pos="1714500" algn="l"/>
                <a:tab pos="2286000" algn="l"/>
              </a:tabLst>
              <a:defRPr/>
            </a:pPr>
            <a:r>
              <a:rPr lang="en-US" sz="2000" i="1" dirty="0" err="1"/>
              <a:t>TMin</a:t>
            </a:r>
            <a:r>
              <a:rPr lang="en-US" sz="2000" dirty="0"/>
              <a:t>	=	 –2</a:t>
            </a:r>
            <a:r>
              <a:rPr lang="en-US" sz="2000" i="1" baseline="30000" dirty="0"/>
              <a:t>w</a:t>
            </a:r>
            <a:r>
              <a:rPr lang="en-US" sz="2000" baseline="30000" dirty="0"/>
              <a:t>–1</a:t>
            </a:r>
          </a:p>
          <a:p>
            <a:pPr lvl="2"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100…0</a:t>
            </a:r>
          </a:p>
          <a:p>
            <a:pPr lvl="1">
              <a:tabLst>
                <a:tab pos="1714500" algn="l"/>
                <a:tab pos="2286000" algn="l"/>
              </a:tabLst>
              <a:defRPr/>
            </a:pPr>
            <a:r>
              <a:rPr lang="en-US" sz="2000" i="1" dirty="0" err="1"/>
              <a:t>TMax</a:t>
            </a:r>
            <a:r>
              <a:rPr lang="en-US" sz="2000" dirty="0"/>
              <a:t> 	=	 2</a:t>
            </a:r>
            <a:r>
              <a:rPr lang="en-US" sz="2000" i="1" baseline="30000" dirty="0"/>
              <a:t>w</a:t>
            </a:r>
            <a:r>
              <a:rPr lang="en-US" sz="2000" baseline="30000" dirty="0"/>
              <a:t>–1</a:t>
            </a:r>
            <a:r>
              <a:rPr lang="en-US" sz="2000" dirty="0"/>
              <a:t> – 1</a:t>
            </a:r>
          </a:p>
          <a:p>
            <a:pPr lvl="2"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011…1</a:t>
            </a:r>
            <a:endParaRPr lang="en-US" dirty="0"/>
          </a:p>
          <a:p>
            <a:pPr lvl="1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Minus 1</a:t>
            </a:r>
          </a:p>
          <a:p>
            <a:pPr lvl="2"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111…1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2898776" y="4638676"/>
          <a:ext cx="58721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Document" r:id="rId4" imgW="6083300" imgH="1943100" progId="Word.Document.8">
                  <p:embed/>
                </p:oleObj>
              </mc:Choice>
              <mc:Fallback>
                <p:oleObj name="Document" r:id="rId4" imgW="6083300" imgH="1943100" progId="Word.Document.8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6" y="4638676"/>
                        <a:ext cx="58721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819401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</p:spTree>
    <p:extLst>
      <p:ext uri="{BB962C8B-B14F-4D97-AF65-F5344CB8AC3E}">
        <p14:creationId xmlns:p14="http://schemas.microsoft.com/office/powerpoint/2010/main" val="2198726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  <p:bldP spid="30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87376"/>
            <a:ext cx="7076168" cy="660694"/>
          </a:xfrm>
          <a:noFill/>
        </p:spPr>
        <p:txBody>
          <a:bodyPr vert="horz" wrap="none" lIns="63500" tIns="25400" rIns="63500" bIns="25400" rtlCol="0" anchor="t">
            <a:spAutoFit/>
          </a:bodyPr>
          <a:lstStyle/>
          <a:p>
            <a:pPr eaLnBrk="1" hangingPunct="1"/>
            <a:r>
              <a:rPr lang="en-US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3398838"/>
            <a:ext cx="4146550" cy="2314575"/>
          </a:xfrm>
        </p:spPr>
        <p:txBody>
          <a:bodyPr vert="horz" lIns="90487" tIns="44450" rIns="90487" bIns="44450" rtlCol="0">
            <a:normAutofit lnSpcReduction="10000"/>
          </a:bodyPr>
          <a:lstStyle/>
          <a:p>
            <a:pPr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/>
              <a:t>Observations</a:t>
            </a:r>
          </a:p>
          <a:p>
            <a:pPr lvl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	= 	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 err="1">
                <a:highlight>
                  <a:srgbClr val="FFFF00"/>
                </a:highlight>
              </a:rPr>
              <a:t>Tmin</a:t>
            </a:r>
            <a:r>
              <a:rPr lang="en-US" b="0" dirty="0">
                <a:highlight>
                  <a:srgbClr val="FFFF00"/>
                </a:highlight>
              </a:rPr>
              <a:t>=-Tmax-1</a:t>
            </a:r>
          </a:p>
          <a:p>
            <a:pPr lvl="2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Asymmetric range</a:t>
            </a:r>
          </a:p>
          <a:p>
            <a:pPr lvl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2 * </a:t>
            </a:r>
            <a:r>
              <a:rPr lang="en-US" b="0" i="1" dirty="0" err="1"/>
              <a:t>TMax</a:t>
            </a:r>
            <a:r>
              <a:rPr lang="en-US" b="0" dirty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1965326" y="1554164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Document" r:id="rId4" imgW="8724900" imgH="1816100" progId="Word.Document.8">
                  <p:embed/>
                </p:oleObj>
              </mc:Choice>
              <mc:Fallback>
                <p:oleObj name="Document" r:id="rId4" imgW="8724900" imgH="1816100" progId="Word.Document.8">
                  <p:embed/>
                  <p:pic>
                    <p:nvPicPr>
                      <p:cNvPr id="40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6" y="1554164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51550" y="3398838"/>
            <a:ext cx="496887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400" b="1" kern="0" dirty="0">
                <a:latin typeface="Calibri" pitchFamily="34" charset="0"/>
              </a:rPr>
              <a:t>C Programming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kern="0" dirty="0">
                <a:latin typeface="Calibri" pitchFamily="34" charset="0"/>
              </a:rPr>
              <a:t>#include &lt;</a:t>
            </a:r>
            <a:r>
              <a:rPr lang="en-US" sz="2000" kern="0" dirty="0" err="1">
                <a:latin typeface="Calibri" pitchFamily="34" charset="0"/>
              </a:rPr>
              <a:t>limits.h</a:t>
            </a:r>
            <a:r>
              <a:rPr lang="en-US" sz="2000" kern="0" dirty="0">
                <a:latin typeface="Calibri" pitchFamily="34" charset="0"/>
              </a:rPr>
              <a:t>&gt;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kern="0" dirty="0">
                <a:latin typeface="Calibri" pitchFamily="34" charset="0"/>
              </a:rPr>
              <a:t>Declares constants, e.g.,</a:t>
            </a:r>
          </a:p>
          <a:p>
            <a:pPr marL="1200150" lvl="2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kern="0" dirty="0">
                <a:latin typeface="Calibri" pitchFamily="34" charset="0"/>
              </a:rPr>
              <a:t>ULONG_MAX</a:t>
            </a:r>
          </a:p>
          <a:p>
            <a:pPr marL="1200150" lvl="2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kern="0" dirty="0">
                <a:latin typeface="Calibri" pitchFamily="34" charset="0"/>
              </a:rPr>
              <a:t>LONG_MAX</a:t>
            </a:r>
          </a:p>
          <a:p>
            <a:pPr marL="1200150" lvl="2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kern="0" dirty="0">
                <a:latin typeface="Calibri" pitchFamily="34" charset="0"/>
              </a:rPr>
              <a:t>LONG_MIN</a:t>
            </a: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kern="0" dirty="0">
                <a:latin typeface="Calibri" pitchFamily="34" charset="0"/>
              </a:rPr>
              <a:t>Values platform specific		</a:t>
            </a:r>
          </a:p>
        </p:txBody>
      </p:sp>
    </p:spTree>
    <p:extLst>
      <p:ext uri="{BB962C8B-B14F-4D97-AF65-F5344CB8AC3E}">
        <p14:creationId xmlns:p14="http://schemas.microsoft.com/office/powerpoint/2010/main" val="98152011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  <p:extLst>
      <p:ext uri="{BB962C8B-B14F-4D97-AF65-F5344CB8AC3E}">
        <p14:creationId xmlns:p14="http://schemas.microsoft.com/office/powerpoint/2010/main" val="366777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34976"/>
            <a:ext cx="8055475" cy="660694"/>
          </a:xfrm>
          <a:noFill/>
        </p:spPr>
        <p:txBody>
          <a:bodyPr vert="horz" wrap="none" lIns="63500" tIns="25400" rIns="63500" bIns="25400" rtlCol="0" anchor="t">
            <a:spAutoFit/>
          </a:bodyPr>
          <a:lstStyle/>
          <a:p>
            <a:pPr eaLnBrk="1" hangingPunct="1"/>
            <a:r>
              <a:rPr lang="en-US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066801"/>
            <a:ext cx="4459288" cy="5224463"/>
          </a:xfrm>
        </p:spPr>
        <p:txBody>
          <a:bodyPr vert="horz" lIns="90487" tIns="44450" rIns="90487" bIns="44450" rtlCol="0"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Equivalence</a:t>
            </a:r>
          </a:p>
          <a:p>
            <a:pPr lvl="1" eaLnBrk="1" hangingPunct="1">
              <a:defRPr/>
            </a:pPr>
            <a:r>
              <a:rPr lang="en-US" dirty="0"/>
              <a:t>Same encodings for nonnegative values</a:t>
            </a:r>
          </a:p>
          <a:p>
            <a:pPr eaLnBrk="1" hangingPunct="1">
              <a:defRPr/>
            </a:pPr>
            <a:r>
              <a:rPr lang="en-US" dirty="0"/>
              <a:t>Uniqueness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dirty="0"/>
              <a:t>Each representable integer has unique bit encoding</a:t>
            </a:r>
          </a:p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Can Invert Mappings</a:t>
            </a:r>
          </a:p>
          <a:p>
            <a:pPr lvl="1" eaLnBrk="1" hangingPunct="1">
              <a:defRPr/>
            </a:pPr>
            <a:r>
              <a:rPr lang="en-US" dirty="0"/>
              <a:t>U2B(</a:t>
            </a:r>
            <a:r>
              <a:rPr lang="en-US" b="0" i="1" dirty="0"/>
              <a:t>x</a:t>
            </a:r>
            <a:r>
              <a:rPr lang="en-US" dirty="0"/>
              <a:t>)  =  B2U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unsigned integer</a:t>
            </a:r>
          </a:p>
          <a:p>
            <a:pPr lvl="1" eaLnBrk="1" hangingPunct="1">
              <a:defRPr/>
            </a:pPr>
            <a:r>
              <a:rPr lang="en-US" dirty="0"/>
              <a:t>T2B(</a:t>
            </a:r>
            <a:r>
              <a:rPr lang="en-US" b="0" i="1" dirty="0"/>
              <a:t>x</a:t>
            </a:r>
            <a:r>
              <a:rPr lang="en-US" dirty="0"/>
              <a:t>)  =  B2T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two’s comp integer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46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B2T(</a:t>
              </a:r>
              <a:r>
                <a:rPr lang="en-US" i="1" dirty="0">
                  <a:latin typeface="Calibri" pitchFamily="34" charset="0"/>
                </a:rPr>
                <a:t>X</a:t>
              </a:r>
              <a:r>
                <a:rPr lang="en-US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B2U(</a:t>
              </a:r>
              <a:r>
                <a:rPr lang="en-US" i="1" dirty="0">
                  <a:latin typeface="Calibri" pitchFamily="34" charset="0"/>
                </a:rPr>
                <a:t>X</a:t>
              </a:r>
              <a:r>
                <a:rPr lang="en-US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885979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BE6A-2A27-4CFC-8CF8-611D8042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6361-B925-48DC-B5CF-138F1255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w as width, a number can be represented in both signed and unsigned.</a:t>
            </a:r>
          </a:p>
          <a:p>
            <a:r>
              <a:rPr lang="en-US" dirty="0"/>
              <a:t>If x is given number and w is width of bits given to represent them, as long as x fits in w width in both signed and unsigned version then signed and unsigned number of x is same , else signed version is the 2’s compliment of x.</a:t>
            </a:r>
          </a:p>
          <a:p>
            <a:r>
              <a:rPr lang="en-US" dirty="0"/>
              <a:t>Ex: x=13 for w=5 both signed and unsigned numbers of x same</a:t>
            </a:r>
          </a:p>
          <a:p>
            <a:r>
              <a:rPr lang="en-US" dirty="0"/>
              <a:t>X=17 here unsigned is 17 but signed is 2’s compliment which is -15.</a:t>
            </a:r>
          </a:p>
        </p:txBody>
      </p:sp>
    </p:spTree>
    <p:extLst>
      <p:ext uri="{BB962C8B-B14F-4D97-AF65-F5344CB8AC3E}">
        <p14:creationId xmlns:p14="http://schemas.microsoft.com/office/powerpoint/2010/main" val="3584097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  <p:extLst>
      <p:ext uri="{BB962C8B-B14F-4D97-AF65-F5344CB8AC3E}">
        <p14:creationId xmlns:p14="http://schemas.microsoft.com/office/powerpoint/2010/main" val="1629451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4737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5041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6184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4051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6794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5651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1524001" y="1674813"/>
            <a:ext cx="197252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7848600" y="1612106"/>
            <a:ext cx="106279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4471989" y="2949575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3567113" y="2131701"/>
            <a:ext cx="28533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7834313" y="2131701"/>
            <a:ext cx="40075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5700713" y="2304885"/>
            <a:ext cx="32380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1881019" y="533400"/>
            <a:ext cx="7592093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Mapping Between Signed &amp; Unsigned</a:t>
            </a:r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4748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5053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6196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4062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6805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5662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7848601" y="3580607"/>
            <a:ext cx="197252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2767968" y="3657601"/>
            <a:ext cx="106279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4471306" y="4818064"/>
            <a:ext cx="292009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3578226" y="3962401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latin typeface="Times" pitchFamily="18" charset="0"/>
              </a:rPr>
              <a:t>ux</a:t>
            </a:r>
            <a:endParaRPr lang="en-US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7845426" y="3962401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x</a:t>
            </a:r>
            <a:endParaRPr lang="en-US" i="1">
              <a:latin typeface="Symbol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5697972" y="4170220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1814514" y="5670550"/>
            <a:ext cx="8656855" cy="8826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Mappings between unsigned and two’s complement numbers: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Keep bit representations and reinterpret</a:t>
            </a:r>
          </a:p>
        </p:txBody>
      </p:sp>
    </p:spTree>
    <p:extLst>
      <p:ext uri="{BB962C8B-B14F-4D97-AF65-F5344CB8AC3E}">
        <p14:creationId xmlns:p14="http://schemas.microsoft.com/office/powerpoint/2010/main" val="107517548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3" y="247651"/>
            <a:ext cx="6748642" cy="660694"/>
          </a:xfrm>
          <a:noFill/>
        </p:spPr>
        <p:txBody>
          <a:bodyPr vert="horz" wrap="none" lIns="63500" tIns="25400" rIns="63500" bIns="25400" rtlCol="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5257800" y="990601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8534400" y="100438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3276600" y="990601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6705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6705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1340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3" y="247651"/>
            <a:ext cx="6748642" cy="660694"/>
          </a:xfrm>
          <a:noFill/>
        </p:spPr>
        <p:txBody>
          <a:bodyPr vert="horz" wrap="none" lIns="63500" tIns="25400" rIns="63500" bIns="25400" rtlCol="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5257800" y="990601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8534400" y="990601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3276600" y="990601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6781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6781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+/- 16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2190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276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276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dirty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2743200" y="3657601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ux</a:t>
            </a: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2743200" y="411480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3124200" y="3429001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w</a:t>
            </a:r>
            <a:r>
              <a:rPr lang="en-US">
                <a:latin typeface="Times" pitchFamily="18" charset="0"/>
              </a:rPr>
              <a:t>–1</a:t>
            </a:r>
            <a:endParaRPr lang="en-US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5791200" y="342900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 between Signed &amp; Unsigned</a:t>
            </a:r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V="1">
            <a:off x="3352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2476618" y="5257800"/>
            <a:ext cx="2140714" cy="92333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Large negative weight</a:t>
            </a:r>
          </a:p>
          <a:p>
            <a:pPr algn="ctr"/>
            <a:r>
              <a:rPr lang="en-US" i="1" dirty="0">
                <a:latin typeface="Calibri" pitchFamily="34" charset="0"/>
                <a:sym typeface="Symbol" pitchFamily="18" charset="2"/>
              </a:rPr>
              <a:t>becomes</a:t>
            </a:r>
          </a:p>
          <a:p>
            <a:pPr algn="ctr"/>
            <a:r>
              <a:rPr lang="en-US" dirty="0">
                <a:latin typeface="Calibri" pitchFamily="34" charset="0"/>
              </a:rPr>
              <a:t>Large positive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5111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5416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6559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4425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7169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6026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1898651" y="1586708"/>
            <a:ext cx="197252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8223250" y="1524001"/>
            <a:ext cx="106279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4846639" y="2861470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3941763" y="2043596"/>
            <a:ext cx="28533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8208963" y="2043596"/>
            <a:ext cx="40075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6075363" y="2216780"/>
            <a:ext cx="32380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7657233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7199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5522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5522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7199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5599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4684714" y="4648200"/>
            <a:ext cx="762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5751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5599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4804510" y="3124200"/>
            <a:ext cx="7120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 err="1">
                <a:latin typeface="Calibri" pitchFamily="34" charset="0"/>
              </a:rPr>
              <a:t>TMax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5751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5599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4774798" y="6172200"/>
            <a:ext cx="66556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 err="1">
                <a:latin typeface="Calibri" pitchFamily="34" charset="0"/>
              </a:rPr>
              <a:t>TMin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5599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4684714" y="4953000"/>
            <a:ext cx="762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5599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4684714" y="5257800"/>
            <a:ext cx="762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7427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7427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7427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7427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7427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5751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5751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5751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7732714" y="4648200"/>
            <a:ext cx="762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7656514" y="1524000"/>
            <a:ext cx="1143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latin typeface="Calibri" pitchFamily="34" charset="0"/>
              </a:rPr>
              <a:t>UMax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7656514" y="1828800"/>
            <a:ext cx="14478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latin typeface="Calibri" pitchFamily="34" charset="0"/>
              </a:rPr>
              <a:t>UMax</a:t>
            </a:r>
            <a:r>
              <a:rPr lang="en-US" dirty="0">
                <a:latin typeface="Calibri" pitchFamily="34" charset="0"/>
              </a:rPr>
              <a:t> – 1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7732714" y="3124200"/>
            <a:ext cx="7120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latin typeface="Calibri" pitchFamily="34" charset="0"/>
              </a:rPr>
              <a:t>TMax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7732715" y="2819400"/>
            <a:ext cx="110318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latin typeface="Calibri" pitchFamily="34" charset="0"/>
              </a:rPr>
              <a:t>TMax</a:t>
            </a:r>
            <a:r>
              <a:rPr lang="en-US" i="1" dirty="0">
                <a:latin typeface="Calibri" pitchFamily="34" charset="0"/>
              </a:rPr>
              <a:t>  </a:t>
            </a:r>
            <a:r>
              <a:rPr lang="en-US" dirty="0">
                <a:latin typeface="Calibri" pitchFamily="34" charset="0"/>
              </a:rPr>
              <a:t>+ 1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2209801" y="4549776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2’s Complement Range</a:t>
            </a: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4495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9088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9277352" y="2895601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1794412" y="533400"/>
            <a:ext cx="79454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1814513" y="1220789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2’s Comp.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Unsigned</a:t>
            </a:r>
          </a:p>
          <a:p>
            <a:pPr lvl="1" eaLnBrk="1" hangingPunct="1">
              <a:defRPr/>
            </a:pPr>
            <a:r>
              <a:rPr lang="en-US"/>
              <a:t>Ordering Inversion</a:t>
            </a:r>
          </a:p>
          <a:p>
            <a:pPr lvl="1" eaLnBrk="1" hangingPunct="1">
              <a:defRPr/>
            </a:pPr>
            <a:r>
              <a:rPr lang="en-US"/>
              <a:t>Negative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Big Positive</a:t>
            </a:r>
          </a:p>
        </p:txBody>
      </p:sp>
    </p:spTree>
    <p:extLst>
      <p:ext uri="{BB962C8B-B14F-4D97-AF65-F5344CB8AC3E}">
        <p14:creationId xmlns:p14="http://schemas.microsoft.com/office/powerpoint/2010/main" val="1751839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33401"/>
            <a:ext cx="7323138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Signed vs. Unsigned in 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220788"/>
            <a:ext cx="8853487" cy="5224462"/>
          </a:xfrm>
        </p:spPr>
        <p:txBody>
          <a:bodyPr vert="horz" lIns="90487" tIns="44450" rIns="90487" bIns="44450" rtlCol="0"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Constants</a:t>
            </a:r>
          </a:p>
          <a:p>
            <a:pPr lvl="1" eaLnBrk="1" hangingPunct="1">
              <a:defRPr/>
            </a:pPr>
            <a:r>
              <a:rPr lang="en-US" dirty="0"/>
              <a:t>By default are considered to be signed integers</a:t>
            </a:r>
          </a:p>
          <a:p>
            <a:pPr lvl="1" eaLnBrk="1" hangingPunct="1">
              <a:defRPr/>
            </a:pPr>
            <a:r>
              <a:rPr lang="en-US" dirty="0"/>
              <a:t>Unsigned if have “U” as suffix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</a:rPr>
              <a:t>0U, 4294967259U</a:t>
            </a:r>
          </a:p>
          <a:p>
            <a:pPr eaLnBrk="1" hangingPunct="1">
              <a:defRPr/>
            </a:pPr>
            <a:r>
              <a:rPr lang="en-US" dirty="0"/>
              <a:t>Casting</a:t>
            </a:r>
          </a:p>
          <a:p>
            <a:pPr lvl="1" eaLnBrk="1" hangingPunct="1">
              <a:defRPr/>
            </a:pPr>
            <a:r>
              <a:rPr lang="en-US" dirty="0"/>
              <a:t>Explicit casting between signed &amp; unsigned same as U2T and T2U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(unsigned)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Implicit casting also occurs via assignments and procedure calls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                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fun(unsigned u);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ty;                  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fun(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eaLnBrk="1" hangingPunct="1">
              <a:defRPr/>
            </a:pP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03014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1814514" y="3276600"/>
            <a:ext cx="8853487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687388" lvl="1" indent="-187325" defTabSz="895350">
              <a:spcBef>
                <a:spcPct val="25000"/>
              </a:spcBef>
              <a:buClr>
                <a:schemeClr val="hlink"/>
              </a:buClr>
              <a:buSzPct val="75000"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0	0U	</a:t>
            </a:r>
            <a:r>
              <a:rPr lang="en-US" sz="2000" dirty="0"/>
              <a:t>==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>
              <a:spcBef>
                <a:spcPct val="25000"/>
              </a:spcBef>
              <a:buClr>
                <a:schemeClr val="hlink"/>
              </a:buClr>
              <a:buSzPct val="75000"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	</a:t>
            </a:r>
            <a:r>
              <a:rPr lang="en-US" sz="2000" dirty="0"/>
              <a:t>&lt;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>
              <a:spcBef>
                <a:spcPct val="25000"/>
              </a:spcBef>
              <a:buClr>
                <a:schemeClr val="hlink"/>
              </a:buClr>
              <a:buSzPct val="75000"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0U	</a:t>
            </a:r>
            <a:r>
              <a:rPr lang="en-US" sz="2000" dirty="0"/>
              <a:t>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>
              <a:spcBef>
                <a:spcPct val="25000"/>
              </a:spcBef>
              <a:buClr>
                <a:schemeClr val="hlink"/>
              </a:buClr>
              <a:buSzPct val="75000"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	-2147483648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</a:p>
          <a:p>
            <a:pPr marL="687388" lvl="1" indent="-187325" defTabSz="895350">
              <a:spcBef>
                <a:spcPct val="25000"/>
              </a:spcBef>
              <a:buClr>
                <a:schemeClr val="hlink"/>
              </a:buClr>
              <a:buSzPct val="75000"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2147483647U	-2147483648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>
              <a:spcBef>
                <a:spcPct val="25000"/>
              </a:spcBef>
              <a:buClr>
                <a:schemeClr val="hlink"/>
              </a:buClr>
              <a:buSzPct val="75000"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>
              <a:spcBef>
                <a:spcPct val="25000"/>
              </a:spcBef>
              <a:buClr>
                <a:schemeClr val="hlink"/>
              </a:buClr>
              <a:buSzPct val="75000"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(unsigned) 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>
              <a:spcBef>
                <a:spcPct val="25000"/>
              </a:spcBef>
              <a:buClr>
                <a:schemeClr val="hlink"/>
              </a:buClr>
              <a:buSzPct val="75000"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2147483648U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>
              <a:spcBef>
                <a:spcPct val="25000"/>
              </a:spcBef>
              <a:buClr>
                <a:schemeClr val="hlink"/>
              </a:buClr>
              <a:buSzPct val="75000"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) 2147483648U</a:t>
            </a:r>
            <a:r>
              <a:rPr lang="en-US" sz="2000" dirty="0"/>
              <a:t>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1" y="323851"/>
            <a:ext cx="6524625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14514" y="914400"/>
            <a:ext cx="9005887" cy="5867400"/>
          </a:xfrm>
        </p:spPr>
        <p:txBody>
          <a:bodyPr vert="horz" lIns="90487" tIns="44450" rIns="90487" bIns="44450" rtlCol="0">
            <a:normAutofit lnSpcReduction="10000"/>
          </a:bodyPr>
          <a:lstStyle/>
          <a:p>
            <a:pPr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Expression Evaluation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If there is a mix of unsigned and signed in single expression, </a:t>
            </a:r>
            <a:br>
              <a:rPr lang="en-US" dirty="0"/>
            </a:br>
            <a:r>
              <a:rPr lang="en-US" b="1" i="1" dirty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Including comparison operations </a:t>
            </a: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==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&lt;=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Examples for </a:t>
            </a:r>
            <a:r>
              <a:rPr lang="en-US" i="1" dirty="0"/>
              <a:t>W</a:t>
            </a:r>
            <a:r>
              <a:rPr lang="en-US" dirty="0"/>
              <a:t> = 32:    </a:t>
            </a:r>
            <a:r>
              <a:rPr lang="en-US" b="1" dirty="0">
                <a:solidFill>
                  <a:srgbClr val="C00000"/>
                </a:solidFill>
              </a:rPr>
              <a:t>TMIN = -2,147,483,648 ,     TMAX = 2,147,483,647</a:t>
            </a:r>
          </a:p>
          <a:p>
            <a:pPr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Constant</a:t>
            </a:r>
            <a:r>
              <a:rPr lang="en-US" baseline="-25000" dirty="0"/>
              <a:t>1</a:t>
            </a:r>
            <a:r>
              <a:rPr lang="en-US" dirty="0"/>
              <a:t>	Constant</a:t>
            </a:r>
            <a:r>
              <a:rPr lang="en-US" baseline="-25000" dirty="0"/>
              <a:t>2</a:t>
            </a:r>
            <a:r>
              <a:rPr lang="en-US" dirty="0"/>
              <a:t>	Relation	Evaluation</a:t>
            </a:r>
          </a:p>
          <a:p>
            <a:pPr marL="288925" lvl="1" indent="-117475">
              <a:buNone/>
              <a:tabLst>
                <a:tab pos="227013" algn="l"/>
                <a:tab pos="2860675" algn="l"/>
                <a:tab pos="5657850" algn="l"/>
                <a:tab pos="6972300" algn="l"/>
              </a:tabLst>
              <a:defRPr/>
            </a:pPr>
            <a:r>
              <a:rPr lang="en-US" sz="2100" dirty="0"/>
              <a:t>	0	0U	</a:t>
            </a:r>
          </a:p>
          <a:p>
            <a:pPr marL="288925" lvl="1" indent="-117475"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	</a:t>
            </a:r>
          </a:p>
          <a:p>
            <a:pPr marL="288925" lvl="1" indent="-117475"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0U	</a:t>
            </a:r>
          </a:p>
          <a:p>
            <a:pPr marL="288925" lvl="1" indent="-117475"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	-2147483647-1 	</a:t>
            </a:r>
          </a:p>
          <a:p>
            <a:pPr marL="288925" lvl="1" indent="-117475"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2147483647U	-2147483647-1 	</a:t>
            </a:r>
          </a:p>
          <a:p>
            <a:pPr marL="288925" lvl="1" indent="-117475"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-2 	</a:t>
            </a:r>
          </a:p>
          <a:p>
            <a:pPr marL="288925" lvl="1" indent="-117475"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(unsigned)-1	-2 	</a:t>
            </a:r>
          </a:p>
          <a:p>
            <a:pPr marL="288925" lvl="1" indent="-117475">
              <a:buNone/>
              <a:tabLst>
                <a:tab pos="227013" algn="l"/>
                <a:tab pos="2860675" algn="l"/>
                <a:tab pos="5713413" algn="l"/>
                <a:tab pos="6972300" algn="l"/>
              </a:tabLst>
              <a:defRPr/>
            </a:pPr>
            <a:r>
              <a:rPr lang="en-US" sz="2100" dirty="0"/>
              <a:t>	 2147483647 	2147483648U 	</a:t>
            </a:r>
          </a:p>
          <a:p>
            <a:pPr marL="288925" lvl="1" indent="-117475"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 2147483647 	(</a:t>
            </a:r>
            <a:r>
              <a:rPr lang="en-US" sz="2100" dirty="0" err="1"/>
              <a:t>int</a:t>
            </a:r>
            <a:r>
              <a:rPr lang="en-US" sz="2100" dirty="0"/>
              <a:t>) 2147483648U </a:t>
            </a:r>
            <a:r>
              <a:rPr lang="en-US" dirty="0">
                <a:latin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11228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bits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bit is 0 or 1</a:t>
            </a:r>
          </a:p>
          <a:p>
            <a:r>
              <a:rPr lang="en-US" dirty="0"/>
              <a:t>By encoding/interpreting sets of bits in various ways</a:t>
            </a:r>
          </a:p>
          <a:p>
            <a:pPr lvl="1"/>
            <a:r>
              <a:rPr lang="en-US" dirty="0"/>
              <a:t>Computers determine what to do (instructions)</a:t>
            </a:r>
          </a:p>
          <a:p>
            <a:pPr lvl="1"/>
            <a:r>
              <a:rPr lang="en-US" dirty="0"/>
              <a:t>… and represent and manipulate numbers, sets, strings, etc…</a:t>
            </a:r>
          </a:p>
          <a:p>
            <a:r>
              <a:rPr lang="en-US" dirty="0"/>
              <a:t>Why bits?  Electronic Implementation</a:t>
            </a:r>
          </a:p>
          <a:p>
            <a:pPr lvl="1"/>
            <a:r>
              <a:rPr lang="en-US" dirty="0"/>
              <a:t>Easy to store with </a:t>
            </a:r>
            <a:r>
              <a:rPr lang="en-US" dirty="0" err="1"/>
              <a:t>bistable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2413000" y="4267200"/>
            <a:ext cx="6858000" cy="2209800"/>
            <a:chOff x="0" y="0"/>
            <a:chExt cx="4320" cy="1392"/>
          </a:xfrm>
        </p:grpSpPr>
        <p:sp>
          <p:nvSpPr>
            <p:cNvPr id="27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2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33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</a:p>
          </p:txBody>
        </p:sp>
        <p:sp>
          <p:nvSpPr>
            <p:cNvPr id="34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</a:p>
          </p:txBody>
        </p:sp>
        <p:sp>
          <p:nvSpPr>
            <p:cNvPr id="35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3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4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45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86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  <p:extLst>
      <p:ext uri="{BB962C8B-B14F-4D97-AF65-F5344CB8AC3E}">
        <p14:creationId xmlns:p14="http://schemas.microsoft.com/office/powerpoint/2010/main" val="3455671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33401"/>
            <a:ext cx="6110288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7214" y="1220788"/>
            <a:ext cx="8294687" cy="5224462"/>
          </a:xfrm>
        </p:spPr>
        <p:txBody>
          <a:bodyPr vert="horz" lIns="90487" tIns="44450" rIns="90487" bIns="44450" rtlCol="0">
            <a:normAutofit/>
          </a:bodyPr>
          <a:lstStyle/>
          <a:p>
            <a:pPr eaLnBrk="1" hangingPunct="1">
              <a:defRPr/>
            </a:pPr>
            <a:r>
              <a:rPr lang="en-US"/>
              <a:t>Task:</a:t>
            </a:r>
          </a:p>
          <a:p>
            <a:pPr lvl="1" eaLnBrk="1" hangingPunct="1">
              <a:defRPr/>
            </a:pPr>
            <a:r>
              <a:rPr lang="en-US"/>
              <a:t>Given </a:t>
            </a:r>
            <a:r>
              <a:rPr lang="en-US" i="1"/>
              <a:t>w</a:t>
            </a:r>
            <a:r>
              <a:rPr lang="en-US"/>
              <a:t>-bit signed integer </a:t>
            </a:r>
            <a:r>
              <a:rPr lang="en-US" i="1"/>
              <a:t>x</a:t>
            </a:r>
            <a:endParaRPr lang="en-US"/>
          </a:p>
          <a:p>
            <a:pPr lvl="1" eaLnBrk="1" hangingPunct="1">
              <a:defRPr/>
            </a:pPr>
            <a:r>
              <a:rPr lang="en-US"/>
              <a:t>Convert it to </a:t>
            </a:r>
            <a:r>
              <a:rPr lang="en-US" i="1"/>
              <a:t>w</a:t>
            </a:r>
            <a:r>
              <a:rPr lang="en-US"/>
              <a:t>+</a:t>
            </a:r>
            <a:r>
              <a:rPr lang="en-US" i="1"/>
              <a:t>k</a:t>
            </a:r>
            <a:r>
              <a:rPr lang="en-US"/>
              <a:t>-bit integer with same value</a:t>
            </a:r>
          </a:p>
          <a:p>
            <a:pPr eaLnBrk="1" hangingPunct="1">
              <a:defRPr/>
            </a:pPr>
            <a:r>
              <a:rPr lang="en-US"/>
              <a:t>Rule:</a:t>
            </a:r>
          </a:p>
          <a:p>
            <a:pPr lvl="1" eaLnBrk="1" hangingPunct="1">
              <a:defRPr/>
            </a:pPr>
            <a:r>
              <a:rPr lang="en-US"/>
              <a:t>Make </a:t>
            </a:r>
            <a:r>
              <a:rPr lang="en-US" i="1"/>
              <a:t>k</a:t>
            </a:r>
            <a:r>
              <a:rPr lang="en-US"/>
              <a:t> copies of sign bit:</a:t>
            </a:r>
          </a:p>
          <a:p>
            <a:pPr lvl="1" eaLnBrk="1" hangingPunct="1">
              <a:defRPr/>
            </a:pPr>
            <a:r>
              <a:rPr lang="en-US" b="0" i="1"/>
              <a:t>X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</a:t>
            </a:r>
            <a:r>
              <a:rPr lang="en-US"/>
              <a:t> = 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–2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baseline="-25000"/>
              <a:t>0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3276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971801" y="3962401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429000" y="3876676"/>
            <a:ext cx="5181600" cy="2832099"/>
            <a:chOff x="1392" y="2097"/>
            <a:chExt cx="3264" cy="1784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>
                    <a:latin typeface="Times" pitchFamily="18" charset="0"/>
                  </a:rPr>
                  <a:t> </a:t>
                </a:r>
                <a:endParaRPr lang="en-US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>
                    <a:latin typeface="Times" pitchFamily="18" charset="0"/>
                  </a:rPr>
                  <a:t> </a:t>
                </a:r>
                <a:r>
                  <a:rPr lang="en-US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336" cy="19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097"/>
              <a:ext cx="220" cy="23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20" cy="23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182" cy="23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i="1" dirty="0">
                  <a:latin typeface="Calibri" pitchFamily="34" charset="0"/>
                </a:rPr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428381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23850"/>
            <a:ext cx="87630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Sign Extension: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0201" y="309371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027749" y="271271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00201" y="47814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438400" y="4400490"/>
          <a:ext cx="35052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243320" y="309371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670869" y="271271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106920" y="4400490"/>
          <a:ext cx="35052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243320" y="478149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096000" y="1752600"/>
            <a:ext cx="0" cy="457200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3312160" y="3373120"/>
            <a:ext cx="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2743200" y="3352800"/>
            <a:ext cx="53340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7985760" y="3373120"/>
            <a:ext cx="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7416800" y="3352800"/>
            <a:ext cx="53340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743201" y="1600200"/>
            <a:ext cx="170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Positive number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42201" y="1600200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Negative number</a:t>
            </a:r>
          </a:p>
        </p:txBody>
      </p:sp>
    </p:spTree>
    <p:extLst>
      <p:ext uri="{BB962C8B-B14F-4D97-AF65-F5344CB8AC3E}">
        <p14:creationId xmlns:p14="http://schemas.microsoft.com/office/powerpoint/2010/main" val="460219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23850"/>
            <a:ext cx="70056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Larger 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4803776"/>
            <a:ext cx="8307387" cy="1641475"/>
          </a:xfrm>
        </p:spPr>
        <p:txBody>
          <a:bodyPr/>
          <a:lstStyle/>
          <a:p>
            <a:r>
              <a:rPr lang="en-US" dirty="0"/>
              <a:t>Converting from smaller to larger integer data type</a:t>
            </a:r>
          </a:p>
          <a:p>
            <a:r>
              <a:rPr lang="en-US" dirty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905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633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606801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5262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79601" y="2844802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316399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33401"/>
            <a:ext cx="6110288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Truncation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7214" y="1220788"/>
            <a:ext cx="8294687" cy="2360612"/>
          </a:xfrm>
        </p:spPr>
        <p:txBody>
          <a:bodyPr vert="horz" lIns="90487" tIns="44450" rIns="90487" bIns="44450" rtlCol="0"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/>
              <a:t>Task:</a:t>
            </a:r>
          </a:p>
          <a:p>
            <a:pPr lvl="1" eaLnBrk="1" hangingPunct="1">
              <a:defRPr/>
            </a:pPr>
            <a:r>
              <a:rPr lang="en-US" dirty="0"/>
              <a:t>Given </a:t>
            </a:r>
            <a:r>
              <a:rPr lang="en-US" dirty="0" err="1"/>
              <a:t>k+</a:t>
            </a:r>
            <a:r>
              <a:rPr lang="en-US" i="1" dirty="0" err="1"/>
              <a:t>w</a:t>
            </a:r>
            <a:r>
              <a:rPr lang="en-US" dirty="0" err="1"/>
              <a:t>-bit</a:t>
            </a:r>
            <a:r>
              <a:rPr lang="en-US" dirty="0"/>
              <a:t> signed or unsigned integer </a:t>
            </a:r>
            <a:r>
              <a:rPr lang="en-US" i="1" dirty="0"/>
              <a:t>X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Convert it to </a:t>
            </a:r>
            <a:r>
              <a:rPr lang="en-US" i="1" dirty="0"/>
              <a:t>w</a:t>
            </a:r>
            <a:r>
              <a:rPr lang="en-US" dirty="0"/>
              <a:t>-bit integer X’ with same value for “small enough” X</a:t>
            </a:r>
          </a:p>
          <a:p>
            <a:pPr eaLnBrk="1" hangingPunct="1">
              <a:defRPr/>
            </a:pPr>
            <a:r>
              <a:rPr lang="en-US" dirty="0"/>
              <a:t>Rule:</a:t>
            </a:r>
          </a:p>
          <a:p>
            <a:pPr lvl="1" eaLnBrk="1" hangingPunct="1">
              <a:defRPr/>
            </a:pPr>
            <a:r>
              <a:rPr lang="en-US" dirty="0"/>
              <a:t>Drop top </a:t>
            </a:r>
            <a:r>
              <a:rPr lang="en-US" i="1" dirty="0"/>
              <a:t>k</a:t>
            </a:r>
            <a:r>
              <a:rPr lang="en-US" dirty="0"/>
              <a:t> bits:</a:t>
            </a:r>
          </a:p>
          <a:p>
            <a:pPr lvl="1" eaLnBrk="1" hangingPunct="1">
              <a:defRPr/>
            </a:pPr>
            <a:r>
              <a:rPr lang="en-US" b="0" i="1" dirty="0"/>
              <a:t>X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</a:t>
            </a:r>
            <a:r>
              <a:rPr lang="en-US" dirty="0"/>
              <a:t> = 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–2 </a:t>
            </a:r>
            <a:r>
              <a:rPr lang="en-US" dirty="0"/>
              <a:t>,…, </a:t>
            </a:r>
            <a:r>
              <a:rPr lang="en-US" b="0" i="1" dirty="0"/>
              <a:t>x</a:t>
            </a:r>
            <a:r>
              <a:rPr lang="en-US" b="0" baseline="-25000" dirty="0"/>
              <a:t>0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8689" name="Line 18"/>
          <p:cNvSpPr>
            <a:spLocks noChangeShapeType="1"/>
          </p:cNvSpPr>
          <p:nvPr/>
        </p:nvSpPr>
        <p:spPr bwMode="auto">
          <a:xfrm>
            <a:off x="6019800" y="4662488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37"/>
          <p:cNvSpPr>
            <a:spLocks noChangeShapeType="1"/>
          </p:cNvSpPr>
          <p:nvPr/>
        </p:nvSpPr>
        <p:spPr bwMode="auto">
          <a:xfrm>
            <a:off x="6248400" y="4662488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Line 38"/>
          <p:cNvSpPr>
            <a:spLocks noChangeShapeType="1"/>
          </p:cNvSpPr>
          <p:nvPr/>
        </p:nvSpPr>
        <p:spPr bwMode="auto">
          <a:xfrm>
            <a:off x="6477000" y="4662488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Line 39"/>
          <p:cNvSpPr>
            <a:spLocks noChangeShapeType="1"/>
          </p:cNvSpPr>
          <p:nvPr/>
        </p:nvSpPr>
        <p:spPr bwMode="auto">
          <a:xfrm>
            <a:off x="8077200" y="4662488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40"/>
          <p:cNvSpPr>
            <a:spLocks noChangeShapeType="1"/>
          </p:cNvSpPr>
          <p:nvPr/>
        </p:nvSpPr>
        <p:spPr bwMode="auto">
          <a:xfrm>
            <a:off x="8305800" y="4662488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41"/>
          <p:cNvSpPr>
            <a:spLocks noChangeShapeType="1"/>
          </p:cNvSpPr>
          <p:nvPr/>
        </p:nvSpPr>
        <p:spPr bwMode="auto">
          <a:xfrm>
            <a:off x="8534400" y="4662488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Rectangle 42"/>
          <p:cNvSpPr>
            <a:spLocks noChangeArrowheads="1"/>
          </p:cNvSpPr>
          <p:nvPr/>
        </p:nvSpPr>
        <p:spPr bwMode="auto">
          <a:xfrm>
            <a:off x="4953001" y="5500687"/>
            <a:ext cx="534121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/>
              <a:t>• • •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5867400" y="6019800"/>
            <a:ext cx="2743200" cy="228600"/>
            <a:chOff x="2928" y="2400"/>
            <a:chExt cx="1728" cy="144"/>
          </a:xfrm>
        </p:grpSpPr>
        <p:sp>
          <p:nvSpPr>
            <p:cNvPr id="28714" name="Rectangle 9"/>
            <p:cNvSpPr>
              <a:spLocks noChangeArrowheads="1"/>
            </p:cNvSpPr>
            <p:nvPr/>
          </p:nvSpPr>
          <p:spPr bwMode="auto">
            <a:xfrm>
              <a:off x="2928" y="2400"/>
              <a:ext cx="144" cy="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28715" name="Rectangle 10"/>
            <p:cNvSpPr>
              <a:spLocks noChangeArrowheads="1"/>
            </p:cNvSpPr>
            <p:nvPr/>
          </p:nvSpPr>
          <p:spPr bwMode="auto">
            <a:xfrm>
              <a:off x="3072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28716" name="Rectangle 11"/>
            <p:cNvSpPr>
              <a:spLocks noChangeArrowheads="1"/>
            </p:cNvSpPr>
            <p:nvPr/>
          </p:nvSpPr>
          <p:spPr bwMode="auto">
            <a:xfrm>
              <a:off x="3216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28717" name="Rectangle 12"/>
            <p:cNvSpPr>
              <a:spLocks noChangeArrowheads="1"/>
            </p:cNvSpPr>
            <p:nvPr/>
          </p:nvSpPr>
          <p:spPr bwMode="auto">
            <a:xfrm>
              <a:off x="4224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28718" name="Rectangle 13"/>
            <p:cNvSpPr>
              <a:spLocks noChangeArrowheads="1"/>
            </p:cNvSpPr>
            <p:nvPr/>
          </p:nvSpPr>
          <p:spPr bwMode="auto">
            <a:xfrm>
              <a:off x="4368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28719" name="Rectangle 14"/>
            <p:cNvSpPr>
              <a:spLocks noChangeArrowheads="1"/>
            </p:cNvSpPr>
            <p:nvPr/>
          </p:nvSpPr>
          <p:spPr bwMode="auto">
            <a:xfrm>
              <a:off x="4512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28720" name="Rectangle 15"/>
            <p:cNvSpPr>
              <a:spLocks noChangeArrowheads="1"/>
            </p:cNvSpPr>
            <p:nvPr/>
          </p:nvSpPr>
          <p:spPr bwMode="auto">
            <a:xfrm>
              <a:off x="3360" y="2400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5257801" y="5943600"/>
            <a:ext cx="49885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  <a:r>
              <a:rPr lang="en-US" dirty="0">
                <a:latin typeface="Symbol" pitchFamily="18" charset="2"/>
              </a:rPr>
              <a:t> </a:t>
            </a:r>
            <a:r>
              <a:rPr lang="en-US" dirty="0">
                <a:latin typeface="Times" pitchFamily="18" charset="0"/>
              </a:rPr>
              <a:t> </a:t>
            </a:r>
            <a:endParaRPr lang="en-US" dirty="0">
              <a:latin typeface="Symbol" pitchFamily="18" charset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867400" y="6296026"/>
            <a:ext cx="2743200" cy="369332"/>
            <a:chOff x="4343400" y="5867400"/>
            <a:chExt cx="2743200" cy="369332"/>
          </a:xfrm>
        </p:grpSpPr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4343400" y="6043612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5562600" y="5867400"/>
              <a:ext cx="349776" cy="36933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i="1" dirty="0">
                  <a:latin typeface="Calibri" pitchFamily="34" charset="0"/>
                </a:rPr>
                <a:t>w</a:t>
              </a:r>
            </a:p>
          </p:txBody>
        </p:sp>
      </p:grpSp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3429000" y="4247495"/>
            <a:ext cx="32573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  <a:endParaRPr lang="en-US" dirty="0">
              <a:latin typeface="Symbol" pitchFamily="18" charset="2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114800" y="4399895"/>
            <a:ext cx="4495800" cy="228600"/>
            <a:chOff x="1824" y="3456"/>
            <a:chExt cx="2832" cy="144"/>
          </a:xfrm>
        </p:grpSpPr>
        <p:sp>
          <p:nvSpPr>
            <p:cNvPr id="28701" name="Rectangle 21"/>
            <p:cNvSpPr>
              <a:spLocks noChangeArrowheads="1"/>
            </p:cNvSpPr>
            <p:nvPr/>
          </p:nvSpPr>
          <p:spPr bwMode="auto">
            <a:xfrm>
              <a:off x="2112" y="3456"/>
              <a:ext cx="528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  <p:sp>
          <p:nvSpPr>
            <p:cNvPr id="28702" name="Rectangle 22"/>
            <p:cNvSpPr>
              <a:spLocks noChangeArrowheads="1"/>
            </p:cNvSpPr>
            <p:nvPr/>
          </p:nvSpPr>
          <p:spPr bwMode="auto">
            <a:xfrm>
              <a:off x="2784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28703" name="Rectangle 23"/>
            <p:cNvSpPr>
              <a:spLocks noChangeArrowheads="1"/>
            </p:cNvSpPr>
            <p:nvPr/>
          </p:nvSpPr>
          <p:spPr bwMode="auto">
            <a:xfrm>
              <a:off x="2640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28704" name="Rectangle 24"/>
            <p:cNvSpPr>
              <a:spLocks noChangeArrowheads="1"/>
            </p:cNvSpPr>
            <p:nvPr/>
          </p:nvSpPr>
          <p:spPr bwMode="auto">
            <a:xfrm>
              <a:off x="1968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28705" name="Rectangle 25"/>
            <p:cNvSpPr>
              <a:spLocks noChangeArrowheads="1"/>
            </p:cNvSpPr>
            <p:nvPr/>
          </p:nvSpPr>
          <p:spPr bwMode="auto">
            <a:xfrm>
              <a:off x="1824" y="3456"/>
              <a:ext cx="144" cy="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928" y="3456"/>
              <a:ext cx="1728" cy="144"/>
              <a:chOff x="2928" y="3456"/>
              <a:chExt cx="1728" cy="144"/>
            </a:xfrm>
          </p:grpSpPr>
          <p:sp>
            <p:nvSpPr>
              <p:cNvPr id="28707" name="Rectangle 27"/>
              <p:cNvSpPr>
                <a:spLocks noChangeArrowheads="1"/>
              </p:cNvSpPr>
              <p:nvPr/>
            </p:nvSpPr>
            <p:spPr bwMode="auto">
              <a:xfrm>
                <a:off x="2928" y="3456"/>
                <a:ext cx="144" cy="14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28708" name="Rectangle 28"/>
              <p:cNvSpPr>
                <a:spLocks noChangeArrowheads="1"/>
              </p:cNvSpPr>
              <p:nvPr/>
            </p:nvSpPr>
            <p:spPr bwMode="auto">
              <a:xfrm>
                <a:off x="3072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28709" name="Rectangle 29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28710" name="Rectangle 30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28711" name="Rectangle 31"/>
              <p:cNvSpPr>
                <a:spLocks noChangeArrowheads="1"/>
              </p:cNvSpPr>
              <p:nvPr/>
            </p:nvSpPr>
            <p:spPr bwMode="auto">
              <a:xfrm>
                <a:off x="4368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28712" name="Rectangle 32"/>
              <p:cNvSpPr>
                <a:spLocks noChangeArrowheads="1"/>
              </p:cNvSpPr>
              <p:nvPr/>
            </p:nvSpPr>
            <p:spPr bwMode="auto">
              <a:xfrm>
                <a:off x="4512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28713" name="Rectangle 33"/>
              <p:cNvSpPr>
                <a:spLocks noChangeArrowheads="1"/>
              </p:cNvSpPr>
              <p:nvPr/>
            </p:nvSpPr>
            <p:spPr bwMode="auto">
              <a:xfrm>
                <a:off x="3360" y="3456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/>
                  <a:t>• • •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114800" y="3871258"/>
            <a:ext cx="4495800" cy="382032"/>
            <a:chOff x="2590800" y="4173538"/>
            <a:chExt cx="4495800" cy="382032"/>
          </a:xfrm>
        </p:grpSpPr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4343400" y="4338638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5562600" y="4173538"/>
              <a:ext cx="349776" cy="36933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2590800" y="4338638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3200400" y="4186238"/>
              <a:ext cx="288862" cy="36933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i="1" dirty="0">
                  <a:latin typeface="Calibri" pitchFamily="34" charset="0"/>
                </a:rPr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931616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23850"/>
            <a:ext cx="87630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Truncation: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43686" y="19050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577541" y="15240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643686" y="298896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7577541" y="260796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469545" y="4554835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7577541" y="417383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643686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6 = 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7577541" y="52578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 bwMode="auto">
          <a:xfrm>
            <a:off x="6248400" y="1143000"/>
            <a:ext cx="0" cy="518160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7425141" y="914400"/>
            <a:ext cx="130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Sign change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52923" y="19050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2853141" y="15240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052923" y="2988965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2853141" y="260796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899035" y="45548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2853141" y="417383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919286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2853141" y="52578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700742" y="914400"/>
            <a:ext cx="160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No sign change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4601" y="3399235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mod 16 = 10U mod 16 = 10U = -6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24601" y="6096000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 mod 16 = 22U mod 16 = 6U = 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63360" y="3399235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mod 16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76401" y="6096000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 mod 16 = 26U mod 16 = 10U = -6</a:t>
            </a:r>
          </a:p>
        </p:txBody>
      </p:sp>
    </p:spTree>
    <p:extLst>
      <p:ext uri="{BB962C8B-B14F-4D97-AF65-F5344CB8AC3E}">
        <p14:creationId xmlns:p14="http://schemas.microsoft.com/office/powerpoint/2010/main" val="143943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0" grpId="0"/>
      <p:bldP spid="23" grpId="0"/>
      <p:bldP spid="30" grpId="0"/>
      <p:bldP spid="33" grpId="0"/>
      <p:bldP spid="35" grpId="0"/>
      <p:bldP spid="37" grpId="0"/>
      <p:bldP spid="7" grpId="0"/>
      <p:bldP spid="40" grpId="0"/>
      <p:bldP spid="41" grpId="0"/>
      <p:bldP spid="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9" y="685800"/>
            <a:ext cx="7592093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Expanding, Truncating: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885950"/>
            <a:ext cx="7896225" cy="4972050"/>
          </a:xfrm>
        </p:spPr>
        <p:txBody>
          <a:bodyPr/>
          <a:lstStyle/>
          <a:p>
            <a:r>
              <a:rPr lang="en-US" dirty="0"/>
              <a:t>Expanding (e.g., short </a:t>
            </a:r>
            <a:r>
              <a:rPr lang="en-US" dirty="0" err="1"/>
              <a:t>int</a:t>
            </a:r>
            <a:r>
              <a:rPr lang="en-US" dirty="0"/>
              <a:t> to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Unsigned: zeros added</a:t>
            </a:r>
          </a:p>
          <a:p>
            <a:pPr lvl="1"/>
            <a:r>
              <a:rPr lang="en-US" dirty="0"/>
              <a:t>Signed: sign extension</a:t>
            </a:r>
          </a:p>
          <a:p>
            <a:pPr lvl="1"/>
            <a:r>
              <a:rPr lang="en-US" dirty="0"/>
              <a:t>Both yield expected result</a:t>
            </a:r>
          </a:p>
          <a:p>
            <a:pPr lvl="1"/>
            <a:endParaRPr lang="en-US" dirty="0"/>
          </a:p>
          <a:p>
            <a:r>
              <a:rPr lang="en-US" dirty="0"/>
              <a:t>Truncating (e.g., unsigned to unsigned short)</a:t>
            </a:r>
          </a:p>
          <a:p>
            <a:pPr lvl="1"/>
            <a:r>
              <a:rPr lang="en-US" dirty="0"/>
              <a:t>Unsigned/signed: bits are truncated</a:t>
            </a:r>
          </a:p>
          <a:p>
            <a:pPr lvl="1"/>
            <a:r>
              <a:rPr lang="en-US" dirty="0"/>
              <a:t>Result reinterpreted</a:t>
            </a:r>
          </a:p>
          <a:p>
            <a:pPr lvl="1"/>
            <a:r>
              <a:rPr lang="en-US" dirty="0"/>
              <a:t>Unsigned: mod operation</a:t>
            </a:r>
          </a:p>
          <a:p>
            <a:pPr lvl="1"/>
            <a:r>
              <a:rPr lang="en-US" dirty="0"/>
              <a:t>Signed: similar to mod</a:t>
            </a:r>
          </a:p>
          <a:p>
            <a:pPr lvl="1"/>
            <a:r>
              <a:rPr lang="en-US" dirty="0"/>
              <a:t>For small (</a:t>
            </a:r>
            <a:r>
              <a:rPr lang="en-US"/>
              <a:t>in magnitude) numbers </a:t>
            </a:r>
            <a:r>
              <a:rPr lang="en-US" dirty="0"/>
              <a:t>yields expected behavior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5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7869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Today: Bits, Bytes, and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/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01208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example, can count in binary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2 Number Representation</a:t>
            </a:r>
          </a:p>
          <a:p>
            <a:pPr lvl="1"/>
            <a:r>
              <a:rPr lang="en-US" dirty="0"/>
              <a:t>Represent 15213</a:t>
            </a:r>
            <a:r>
              <a:rPr lang="en-US" baseline="-25000" dirty="0"/>
              <a:t>10</a:t>
            </a:r>
            <a:r>
              <a:rPr lang="en-US" dirty="0"/>
              <a:t> as 11101101101101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1.20</a:t>
            </a:r>
            <a:r>
              <a:rPr lang="en-US" baseline="-25000" dirty="0"/>
              <a:t>10</a:t>
            </a:r>
            <a:r>
              <a:rPr lang="en-US" dirty="0"/>
              <a:t> as 1.0011001100110011[0011]…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1.5213 X 10</a:t>
            </a:r>
            <a:r>
              <a:rPr lang="en-US" baseline="30000" dirty="0"/>
              <a:t>4</a:t>
            </a:r>
            <a:r>
              <a:rPr lang="en-US" dirty="0"/>
              <a:t>  as 1.1101101101101</a:t>
            </a:r>
            <a:r>
              <a:rPr lang="en-US" baseline="-25000" dirty="0"/>
              <a:t>2</a:t>
            </a:r>
            <a:r>
              <a:rPr lang="en-US" dirty="0"/>
              <a:t> X 2</a:t>
            </a:r>
            <a:r>
              <a:rPr lang="en-US" baseline="30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649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>
          <a:xfrm>
            <a:off x="1920876" y="1362076"/>
            <a:ext cx="5479181" cy="3751061"/>
          </a:xfrm>
        </p:spPr>
        <p:txBody>
          <a:bodyPr/>
          <a:lstStyle/>
          <a:p>
            <a:pPr eaLnBrk="1" hangingPunct="1"/>
            <a:r>
              <a:rPr lang="en-US" dirty="0"/>
              <a:t>Byte = 8 bits</a:t>
            </a:r>
          </a:p>
          <a:p>
            <a:pPr marL="552450" lvl="1"/>
            <a:r>
              <a:rPr lang="en-US" dirty="0"/>
              <a:t>Binary 00000000</a:t>
            </a:r>
            <a:r>
              <a:rPr lang="en-US" baseline="-6000" dirty="0"/>
              <a:t>2</a:t>
            </a:r>
            <a:r>
              <a:rPr lang="en-US" dirty="0"/>
              <a:t> to 11111111</a:t>
            </a:r>
            <a:r>
              <a:rPr lang="en-US" baseline="-6000" dirty="0"/>
              <a:t>2</a:t>
            </a:r>
            <a:endParaRPr lang="en-US" dirty="0"/>
          </a:p>
          <a:p>
            <a:pPr marL="552450" lvl="1"/>
            <a:r>
              <a:rPr lang="en-US" dirty="0"/>
              <a:t>Decimal: 0</a:t>
            </a:r>
            <a:r>
              <a:rPr lang="en-US" baseline="-6000" dirty="0"/>
              <a:t>10</a:t>
            </a:r>
            <a:r>
              <a:rPr lang="en-US" dirty="0"/>
              <a:t> to 255</a:t>
            </a:r>
            <a:r>
              <a:rPr lang="en-US" baseline="-6000" dirty="0"/>
              <a:t>10</a:t>
            </a:r>
            <a:endParaRPr lang="en-US" dirty="0"/>
          </a:p>
          <a:p>
            <a:pPr marL="552450" lvl="1"/>
            <a:r>
              <a:rPr lang="en-US" dirty="0"/>
              <a:t>Hexadecimal 00</a:t>
            </a:r>
            <a:r>
              <a:rPr lang="en-US" baseline="-6000" dirty="0"/>
              <a:t>16</a:t>
            </a:r>
            <a:r>
              <a:rPr lang="en-US" dirty="0"/>
              <a:t> to FF</a:t>
            </a:r>
            <a:r>
              <a:rPr lang="en-US" baseline="-6000" dirty="0"/>
              <a:t>16</a:t>
            </a:r>
            <a:endParaRPr lang="en-US" dirty="0"/>
          </a:p>
          <a:p>
            <a:pPr marL="838200" lvl="2"/>
            <a:r>
              <a:rPr lang="en-US" dirty="0"/>
              <a:t>Base 16 number representation</a:t>
            </a:r>
          </a:p>
          <a:p>
            <a:pPr marL="838200" lvl="2"/>
            <a:r>
              <a:rPr lang="en-US" dirty="0"/>
              <a:t>Use characters ‘0’ to ‘9’ and ‘A’ to ‘F’</a:t>
            </a:r>
          </a:p>
          <a:p>
            <a:pPr marL="838200" lvl="2"/>
            <a:r>
              <a:rPr lang="en-US" dirty="0"/>
              <a:t>Write FA1D37B</a:t>
            </a:r>
            <a:r>
              <a:rPr lang="en-US" baseline="-6000" dirty="0"/>
              <a:t>16</a:t>
            </a:r>
            <a:r>
              <a:rPr lang="en-US" dirty="0"/>
              <a:t> in C as</a:t>
            </a:r>
          </a:p>
          <a:p>
            <a:pPr marL="1295400" lvl="3"/>
            <a:r>
              <a:rPr lang="en-US" dirty="0"/>
              <a:t>0xFA1D37B</a:t>
            </a:r>
          </a:p>
          <a:p>
            <a:pPr marL="1295400" lvl="3"/>
            <a:r>
              <a:rPr lang="en-US" dirty="0"/>
              <a:t>0xfa1d37b </a:t>
            </a:r>
          </a:p>
          <a:p>
            <a:pPr marL="1181100" lvl="3">
              <a:buNone/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132763" y="803172"/>
            <a:ext cx="1793875" cy="4321081"/>
            <a:chOff x="0" y="177"/>
            <a:chExt cx="1130" cy="272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499"/>
              <a:ext cx="1104" cy="2399"/>
              <a:chOff x="0" y="-8"/>
              <a:chExt cx="1104" cy="2399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-8"/>
                <a:ext cx="288" cy="239"/>
                <a:chOff x="0" y="-8"/>
                <a:chExt cx="288" cy="239"/>
              </a:xfrm>
            </p:grpSpPr>
            <p:sp>
              <p:nvSpPr>
                <p:cNvPr id="4316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2" name="Rectangle 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88" y="-8"/>
                <a:ext cx="288" cy="239"/>
                <a:chOff x="0" y="-8"/>
                <a:chExt cx="288" cy="239"/>
              </a:xfrm>
            </p:grpSpPr>
            <p:sp>
              <p:nvSpPr>
                <p:cNvPr id="4315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0" name="Rectangle 12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76" y="-8"/>
                <a:ext cx="528" cy="239"/>
                <a:chOff x="0" y="-8"/>
                <a:chExt cx="528" cy="239"/>
              </a:xfrm>
            </p:grpSpPr>
            <p:sp>
              <p:nvSpPr>
                <p:cNvPr id="4315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8" name="Rectangle 15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0" y="136"/>
                <a:ext cx="288" cy="239"/>
                <a:chOff x="0" y="-8"/>
                <a:chExt cx="288" cy="239"/>
              </a:xfrm>
            </p:grpSpPr>
            <p:sp>
              <p:nvSpPr>
                <p:cNvPr id="4315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6" name="Rectangle 1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88" y="136"/>
                <a:ext cx="288" cy="239"/>
                <a:chOff x="0" y="-8"/>
                <a:chExt cx="288" cy="239"/>
              </a:xfrm>
            </p:grpSpPr>
            <p:sp>
              <p:nvSpPr>
                <p:cNvPr id="4315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4" name="Rectangle 21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576" y="136"/>
                <a:ext cx="528" cy="239"/>
                <a:chOff x="0" y="-8"/>
                <a:chExt cx="528" cy="239"/>
              </a:xfrm>
            </p:grpSpPr>
            <p:sp>
              <p:nvSpPr>
                <p:cNvPr id="4315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2" name="Rectangle 24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280"/>
                <a:ext cx="288" cy="239"/>
                <a:chOff x="0" y="-8"/>
                <a:chExt cx="288" cy="239"/>
              </a:xfrm>
            </p:grpSpPr>
            <p:sp>
              <p:nvSpPr>
                <p:cNvPr id="4314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0" name="Rectangle 2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88" y="280"/>
                <a:ext cx="288" cy="239"/>
                <a:chOff x="0" y="-8"/>
                <a:chExt cx="288" cy="239"/>
              </a:xfrm>
            </p:grpSpPr>
            <p:sp>
              <p:nvSpPr>
                <p:cNvPr id="4314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8" name="Rectangle 30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76" y="280"/>
                <a:ext cx="528" cy="239"/>
                <a:chOff x="0" y="-8"/>
                <a:chExt cx="528" cy="239"/>
              </a:xfrm>
            </p:grpSpPr>
            <p:sp>
              <p:nvSpPr>
                <p:cNvPr id="4314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6" name="Rectangle 33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424"/>
                <a:ext cx="288" cy="239"/>
                <a:chOff x="0" y="-8"/>
                <a:chExt cx="288" cy="239"/>
              </a:xfrm>
            </p:grpSpPr>
            <p:sp>
              <p:nvSpPr>
                <p:cNvPr id="4314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4" name="Rectangle 3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288" y="424"/>
                <a:ext cx="288" cy="239"/>
                <a:chOff x="0" y="-8"/>
                <a:chExt cx="288" cy="239"/>
              </a:xfrm>
            </p:grpSpPr>
            <p:sp>
              <p:nvSpPr>
                <p:cNvPr id="4314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2" name="Rectangle 3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76" y="424"/>
                <a:ext cx="528" cy="239"/>
                <a:chOff x="0" y="-8"/>
                <a:chExt cx="528" cy="239"/>
              </a:xfrm>
            </p:grpSpPr>
            <p:sp>
              <p:nvSpPr>
                <p:cNvPr id="4313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0" name="Rectangle 42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568"/>
                <a:ext cx="288" cy="239"/>
                <a:chOff x="0" y="-8"/>
                <a:chExt cx="288" cy="239"/>
              </a:xfrm>
            </p:grpSpPr>
            <p:sp>
              <p:nvSpPr>
                <p:cNvPr id="4313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8" name="Rectangle 4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288" y="568"/>
                <a:ext cx="288" cy="239"/>
                <a:chOff x="0" y="-8"/>
                <a:chExt cx="288" cy="239"/>
              </a:xfrm>
            </p:grpSpPr>
            <p:sp>
              <p:nvSpPr>
                <p:cNvPr id="4313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6" name="Rectangle 4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576" y="568"/>
                <a:ext cx="528" cy="239"/>
                <a:chOff x="0" y="-8"/>
                <a:chExt cx="528" cy="239"/>
              </a:xfrm>
            </p:grpSpPr>
            <p:sp>
              <p:nvSpPr>
                <p:cNvPr id="4313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4" name="Rectangle 51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712"/>
                <a:ext cx="288" cy="239"/>
                <a:chOff x="0" y="-8"/>
                <a:chExt cx="288" cy="239"/>
              </a:xfrm>
            </p:grpSpPr>
            <p:sp>
              <p:nvSpPr>
                <p:cNvPr id="4313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2" name="Rectangle 5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288" y="712"/>
                <a:ext cx="288" cy="239"/>
                <a:chOff x="0" y="-8"/>
                <a:chExt cx="288" cy="239"/>
              </a:xfrm>
            </p:grpSpPr>
            <p:sp>
              <p:nvSpPr>
                <p:cNvPr id="4312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0" name="Rectangle 5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576" y="712"/>
                <a:ext cx="528" cy="239"/>
                <a:chOff x="0" y="-8"/>
                <a:chExt cx="528" cy="239"/>
              </a:xfrm>
            </p:grpSpPr>
            <p:sp>
              <p:nvSpPr>
                <p:cNvPr id="4312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8" name="Rectangle 60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0" y="856"/>
                <a:ext cx="288" cy="239"/>
                <a:chOff x="0" y="-8"/>
                <a:chExt cx="288" cy="239"/>
              </a:xfrm>
            </p:grpSpPr>
            <p:sp>
              <p:nvSpPr>
                <p:cNvPr id="4312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6" name="Rectangle 63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88" y="856"/>
                <a:ext cx="288" cy="239"/>
                <a:chOff x="0" y="-8"/>
                <a:chExt cx="288" cy="239"/>
              </a:xfrm>
            </p:grpSpPr>
            <p:sp>
              <p:nvSpPr>
                <p:cNvPr id="4312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4" name="Rectangle 6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576" y="856"/>
                <a:ext cx="528" cy="239"/>
                <a:chOff x="0" y="-8"/>
                <a:chExt cx="528" cy="239"/>
              </a:xfrm>
            </p:grpSpPr>
            <p:sp>
              <p:nvSpPr>
                <p:cNvPr id="4312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2" name="Rectangle 69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25" name="Group 70"/>
              <p:cNvGrpSpPr>
                <a:grpSpLocks/>
              </p:cNvGrpSpPr>
              <p:nvPr/>
            </p:nvGrpSpPr>
            <p:grpSpPr bwMode="auto">
              <a:xfrm>
                <a:off x="0" y="1000"/>
                <a:ext cx="288" cy="239"/>
                <a:chOff x="0" y="-8"/>
                <a:chExt cx="288" cy="239"/>
              </a:xfrm>
            </p:grpSpPr>
            <p:sp>
              <p:nvSpPr>
                <p:cNvPr id="4311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0" name="Rectangle 72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288" y="1000"/>
                <a:ext cx="288" cy="239"/>
                <a:chOff x="0" y="-8"/>
                <a:chExt cx="288" cy="239"/>
              </a:xfrm>
            </p:grpSpPr>
            <p:sp>
              <p:nvSpPr>
                <p:cNvPr id="4311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8" name="Rectangle 7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576" y="1000"/>
                <a:ext cx="528" cy="239"/>
                <a:chOff x="0" y="-8"/>
                <a:chExt cx="528" cy="239"/>
              </a:xfrm>
            </p:grpSpPr>
            <p:sp>
              <p:nvSpPr>
                <p:cNvPr id="4311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6" name="Rectangle 78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0" y="1144"/>
                <a:ext cx="288" cy="239"/>
                <a:chOff x="0" y="-8"/>
                <a:chExt cx="288" cy="239"/>
              </a:xfrm>
            </p:grpSpPr>
            <p:sp>
              <p:nvSpPr>
                <p:cNvPr id="4311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4" name="Rectangle 81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29" name="Group 82"/>
              <p:cNvGrpSpPr>
                <a:grpSpLocks/>
              </p:cNvGrpSpPr>
              <p:nvPr/>
            </p:nvGrpSpPr>
            <p:grpSpPr bwMode="auto">
              <a:xfrm>
                <a:off x="288" y="1144"/>
                <a:ext cx="288" cy="239"/>
                <a:chOff x="0" y="-8"/>
                <a:chExt cx="288" cy="239"/>
              </a:xfrm>
            </p:grpSpPr>
            <p:sp>
              <p:nvSpPr>
                <p:cNvPr id="4311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2" name="Rectangle 8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0" name="Group 85"/>
              <p:cNvGrpSpPr>
                <a:grpSpLocks/>
              </p:cNvGrpSpPr>
              <p:nvPr/>
            </p:nvGrpSpPr>
            <p:grpSpPr bwMode="auto">
              <a:xfrm>
                <a:off x="576" y="1144"/>
                <a:ext cx="528" cy="239"/>
                <a:chOff x="0" y="-8"/>
                <a:chExt cx="528" cy="239"/>
              </a:xfrm>
            </p:grpSpPr>
            <p:sp>
              <p:nvSpPr>
                <p:cNvPr id="4310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0" name="Rectangle 87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0" y="1288"/>
                <a:ext cx="288" cy="239"/>
                <a:chOff x="0" y="-8"/>
                <a:chExt cx="288" cy="239"/>
              </a:xfrm>
            </p:grpSpPr>
            <p:sp>
              <p:nvSpPr>
                <p:cNvPr id="4310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8" name="Rectangle 90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8" name="Group 91"/>
              <p:cNvGrpSpPr>
                <a:grpSpLocks/>
              </p:cNvGrpSpPr>
              <p:nvPr/>
            </p:nvGrpSpPr>
            <p:grpSpPr bwMode="auto">
              <a:xfrm>
                <a:off x="288" y="1288"/>
                <a:ext cx="288" cy="239"/>
                <a:chOff x="0" y="-8"/>
                <a:chExt cx="288" cy="239"/>
              </a:xfrm>
            </p:grpSpPr>
            <p:sp>
              <p:nvSpPr>
                <p:cNvPr id="4310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6" name="Rectangle 93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9" name="Group 94"/>
              <p:cNvGrpSpPr>
                <a:grpSpLocks/>
              </p:cNvGrpSpPr>
              <p:nvPr/>
            </p:nvGrpSpPr>
            <p:grpSpPr bwMode="auto">
              <a:xfrm>
                <a:off x="576" y="1288"/>
                <a:ext cx="528" cy="239"/>
                <a:chOff x="0" y="-8"/>
                <a:chExt cx="528" cy="239"/>
              </a:xfrm>
            </p:grpSpPr>
            <p:sp>
              <p:nvSpPr>
                <p:cNvPr id="4310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4" name="Rectangle 96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3014" name="Group 97"/>
              <p:cNvGrpSpPr>
                <a:grpSpLocks/>
              </p:cNvGrpSpPr>
              <p:nvPr/>
            </p:nvGrpSpPr>
            <p:grpSpPr bwMode="auto">
              <a:xfrm>
                <a:off x="0" y="1432"/>
                <a:ext cx="288" cy="239"/>
                <a:chOff x="0" y="-8"/>
                <a:chExt cx="288" cy="239"/>
              </a:xfrm>
            </p:grpSpPr>
            <p:sp>
              <p:nvSpPr>
                <p:cNvPr id="4310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2" name="Rectangle 9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3015" name="Group 100"/>
              <p:cNvGrpSpPr>
                <a:grpSpLocks/>
              </p:cNvGrpSpPr>
              <p:nvPr/>
            </p:nvGrpSpPr>
            <p:grpSpPr bwMode="auto">
              <a:xfrm>
                <a:off x="288" y="1432"/>
                <a:ext cx="288" cy="239"/>
                <a:chOff x="0" y="-8"/>
                <a:chExt cx="288" cy="239"/>
              </a:xfrm>
            </p:grpSpPr>
            <p:sp>
              <p:nvSpPr>
                <p:cNvPr id="4309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0" name="Rectangle 102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019" name="Group 103"/>
              <p:cNvGrpSpPr>
                <a:grpSpLocks/>
              </p:cNvGrpSpPr>
              <p:nvPr/>
            </p:nvGrpSpPr>
            <p:grpSpPr bwMode="auto">
              <a:xfrm>
                <a:off x="576" y="1432"/>
                <a:ext cx="528" cy="239"/>
                <a:chOff x="0" y="-8"/>
                <a:chExt cx="528" cy="239"/>
              </a:xfrm>
            </p:grpSpPr>
            <p:sp>
              <p:nvSpPr>
                <p:cNvPr id="4309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8" name="Rectangle 105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020" name="Group 106"/>
              <p:cNvGrpSpPr>
                <a:grpSpLocks/>
              </p:cNvGrpSpPr>
              <p:nvPr/>
            </p:nvGrpSpPr>
            <p:grpSpPr bwMode="auto">
              <a:xfrm>
                <a:off x="0" y="1576"/>
                <a:ext cx="288" cy="239"/>
                <a:chOff x="0" y="-8"/>
                <a:chExt cx="288" cy="239"/>
              </a:xfrm>
            </p:grpSpPr>
            <p:sp>
              <p:nvSpPr>
                <p:cNvPr id="4309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6" name="Rectangle 10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021" name="Group 109"/>
              <p:cNvGrpSpPr>
                <a:grpSpLocks/>
              </p:cNvGrpSpPr>
              <p:nvPr/>
            </p:nvGrpSpPr>
            <p:grpSpPr bwMode="auto">
              <a:xfrm>
                <a:off x="288" y="1576"/>
                <a:ext cx="288" cy="239"/>
                <a:chOff x="0" y="-8"/>
                <a:chExt cx="288" cy="239"/>
              </a:xfrm>
            </p:grpSpPr>
            <p:sp>
              <p:nvSpPr>
                <p:cNvPr id="4309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4" name="Rectangle 111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3022" name="Group 112"/>
              <p:cNvGrpSpPr>
                <a:grpSpLocks/>
              </p:cNvGrpSpPr>
              <p:nvPr/>
            </p:nvGrpSpPr>
            <p:grpSpPr bwMode="auto">
              <a:xfrm>
                <a:off x="576" y="1576"/>
                <a:ext cx="528" cy="239"/>
                <a:chOff x="0" y="-8"/>
                <a:chExt cx="528" cy="239"/>
              </a:xfrm>
            </p:grpSpPr>
            <p:sp>
              <p:nvSpPr>
                <p:cNvPr id="4309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2" name="Rectangle 114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3023" name="Group 115"/>
              <p:cNvGrpSpPr>
                <a:grpSpLocks/>
              </p:cNvGrpSpPr>
              <p:nvPr/>
            </p:nvGrpSpPr>
            <p:grpSpPr bwMode="auto">
              <a:xfrm>
                <a:off x="0" y="1720"/>
                <a:ext cx="288" cy="239"/>
                <a:chOff x="0" y="-8"/>
                <a:chExt cx="288" cy="239"/>
              </a:xfrm>
            </p:grpSpPr>
            <p:sp>
              <p:nvSpPr>
                <p:cNvPr id="4308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0" name="Rectangle 11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3024" name="Group 118"/>
              <p:cNvGrpSpPr>
                <a:grpSpLocks/>
              </p:cNvGrpSpPr>
              <p:nvPr/>
            </p:nvGrpSpPr>
            <p:grpSpPr bwMode="auto">
              <a:xfrm>
                <a:off x="288" y="1720"/>
                <a:ext cx="288" cy="239"/>
                <a:chOff x="0" y="-8"/>
                <a:chExt cx="288" cy="239"/>
              </a:xfrm>
            </p:grpSpPr>
            <p:sp>
              <p:nvSpPr>
                <p:cNvPr id="4308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8" name="Rectangle 120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3025" name="Group 121"/>
              <p:cNvGrpSpPr>
                <a:grpSpLocks/>
              </p:cNvGrpSpPr>
              <p:nvPr/>
            </p:nvGrpSpPr>
            <p:grpSpPr bwMode="auto">
              <a:xfrm>
                <a:off x="576" y="1720"/>
                <a:ext cx="528" cy="239"/>
                <a:chOff x="0" y="-8"/>
                <a:chExt cx="528" cy="239"/>
              </a:xfrm>
            </p:grpSpPr>
            <p:sp>
              <p:nvSpPr>
                <p:cNvPr id="4308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6" name="Rectangle 123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3026" name="Group 124"/>
              <p:cNvGrpSpPr>
                <a:grpSpLocks/>
              </p:cNvGrpSpPr>
              <p:nvPr/>
            </p:nvGrpSpPr>
            <p:grpSpPr bwMode="auto">
              <a:xfrm>
                <a:off x="0" y="1864"/>
                <a:ext cx="288" cy="239"/>
                <a:chOff x="0" y="-8"/>
                <a:chExt cx="288" cy="239"/>
              </a:xfrm>
            </p:grpSpPr>
            <p:sp>
              <p:nvSpPr>
                <p:cNvPr id="4308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4" name="Rectangle 12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3027" name="Group 127"/>
              <p:cNvGrpSpPr>
                <a:grpSpLocks/>
              </p:cNvGrpSpPr>
              <p:nvPr/>
            </p:nvGrpSpPr>
            <p:grpSpPr bwMode="auto">
              <a:xfrm>
                <a:off x="288" y="1864"/>
                <a:ext cx="288" cy="239"/>
                <a:chOff x="0" y="-8"/>
                <a:chExt cx="288" cy="239"/>
              </a:xfrm>
            </p:grpSpPr>
            <p:sp>
              <p:nvSpPr>
                <p:cNvPr id="4308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2" name="Rectangle 129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43028" name="Group 130"/>
              <p:cNvGrpSpPr>
                <a:grpSpLocks/>
              </p:cNvGrpSpPr>
              <p:nvPr/>
            </p:nvGrpSpPr>
            <p:grpSpPr bwMode="auto">
              <a:xfrm>
                <a:off x="576" y="1864"/>
                <a:ext cx="528" cy="239"/>
                <a:chOff x="0" y="-8"/>
                <a:chExt cx="528" cy="239"/>
              </a:xfrm>
            </p:grpSpPr>
            <p:sp>
              <p:nvSpPr>
                <p:cNvPr id="4307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0" name="Rectangle 132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43029" name="Group 133"/>
              <p:cNvGrpSpPr>
                <a:grpSpLocks/>
              </p:cNvGrpSpPr>
              <p:nvPr/>
            </p:nvGrpSpPr>
            <p:grpSpPr bwMode="auto">
              <a:xfrm>
                <a:off x="0" y="2008"/>
                <a:ext cx="288" cy="239"/>
                <a:chOff x="0" y="-8"/>
                <a:chExt cx="288" cy="239"/>
              </a:xfrm>
            </p:grpSpPr>
            <p:sp>
              <p:nvSpPr>
                <p:cNvPr id="4307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8" name="Rectangle 13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43030" name="Group 136"/>
              <p:cNvGrpSpPr>
                <a:grpSpLocks/>
              </p:cNvGrpSpPr>
              <p:nvPr/>
            </p:nvGrpSpPr>
            <p:grpSpPr bwMode="auto">
              <a:xfrm>
                <a:off x="288" y="2008"/>
                <a:ext cx="288" cy="239"/>
                <a:chOff x="0" y="-8"/>
                <a:chExt cx="288" cy="239"/>
              </a:xfrm>
            </p:grpSpPr>
            <p:sp>
              <p:nvSpPr>
                <p:cNvPr id="4307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6" name="Rectangle 138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43031" name="Group 139"/>
              <p:cNvGrpSpPr>
                <a:grpSpLocks/>
              </p:cNvGrpSpPr>
              <p:nvPr/>
            </p:nvGrpSpPr>
            <p:grpSpPr bwMode="auto">
              <a:xfrm>
                <a:off x="576" y="2008"/>
                <a:ext cx="528" cy="239"/>
                <a:chOff x="0" y="-8"/>
                <a:chExt cx="528" cy="239"/>
              </a:xfrm>
            </p:grpSpPr>
            <p:sp>
              <p:nvSpPr>
                <p:cNvPr id="4307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4" name="Rectangle 141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43032" name="Group 142"/>
              <p:cNvGrpSpPr>
                <a:grpSpLocks/>
              </p:cNvGrpSpPr>
              <p:nvPr/>
            </p:nvGrpSpPr>
            <p:grpSpPr bwMode="auto">
              <a:xfrm>
                <a:off x="0" y="2152"/>
                <a:ext cx="288" cy="239"/>
                <a:chOff x="0" y="-8"/>
                <a:chExt cx="288" cy="239"/>
              </a:xfrm>
            </p:grpSpPr>
            <p:sp>
              <p:nvSpPr>
                <p:cNvPr id="4307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2" name="Rectangle 14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43033" name="Group 145"/>
              <p:cNvGrpSpPr>
                <a:grpSpLocks/>
              </p:cNvGrpSpPr>
              <p:nvPr/>
            </p:nvGrpSpPr>
            <p:grpSpPr bwMode="auto">
              <a:xfrm>
                <a:off x="288" y="2152"/>
                <a:ext cx="288" cy="239"/>
                <a:chOff x="0" y="-8"/>
                <a:chExt cx="288" cy="239"/>
              </a:xfrm>
            </p:grpSpPr>
            <p:sp>
              <p:nvSpPr>
                <p:cNvPr id="4306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0" name="Rectangle 147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43034" name="Group 148"/>
              <p:cNvGrpSpPr>
                <a:grpSpLocks/>
              </p:cNvGrpSpPr>
              <p:nvPr/>
            </p:nvGrpSpPr>
            <p:grpSpPr bwMode="auto">
              <a:xfrm>
                <a:off x="576" y="2152"/>
                <a:ext cx="528" cy="239"/>
                <a:chOff x="0" y="-8"/>
                <a:chExt cx="528" cy="239"/>
              </a:xfrm>
            </p:grpSpPr>
            <p:sp>
              <p:nvSpPr>
                <p:cNvPr id="4306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68" name="Rectangle 150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4301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43017" name="Rectangle 152"/>
            <p:cNvSpPr>
              <a:spLocks/>
            </p:cNvSpPr>
            <p:nvPr/>
          </p:nvSpPr>
          <p:spPr bwMode="auto">
            <a:xfrm rot="19260000">
              <a:off x="324" y="177"/>
              <a:ext cx="616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43018" name="Rectangle 153"/>
            <p:cNvSpPr>
              <a:spLocks/>
            </p:cNvSpPr>
            <p:nvPr/>
          </p:nvSpPr>
          <p:spPr bwMode="auto">
            <a:xfrm rot="19260000">
              <a:off x="628" y="210"/>
              <a:ext cx="502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  <p:sp>
        <p:nvSpPr>
          <p:cNvPr id="43010" name="Rectangle 43009"/>
          <p:cNvSpPr/>
          <p:nvPr/>
        </p:nvSpPr>
        <p:spPr>
          <a:xfrm>
            <a:off x="3028994" y="5465514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15213: 0011 1011 0110 1101</a:t>
            </a:r>
            <a:endParaRPr lang="en-US" dirty="0"/>
          </a:p>
        </p:txBody>
      </p:sp>
      <p:sp>
        <p:nvSpPr>
          <p:cNvPr id="43011" name="Left Brace 43010"/>
          <p:cNvSpPr/>
          <p:nvPr/>
        </p:nvSpPr>
        <p:spPr bwMode="auto">
          <a:xfrm>
            <a:off x="4663304" y="5579417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6" name="Left Brace 155"/>
          <p:cNvSpPr/>
          <p:nvPr/>
        </p:nvSpPr>
        <p:spPr bwMode="auto">
          <a:xfrm>
            <a:off x="5587176" y="5579417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7" name="Left Brace 156"/>
          <p:cNvSpPr/>
          <p:nvPr/>
        </p:nvSpPr>
        <p:spPr bwMode="auto">
          <a:xfrm>
            <a:off x="6507882" y="5579417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8" name="Left Brace 157"/>
          <p:cNvSpPr/>
          <p:nvPr/>
        </p:nvSpPr>
        <p:spPr bwMode="auto">
          <a:xfrm>
            <a:off x="7400056" y="5579417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567085" y="603942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5490957" y="603942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6411663" y="603942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6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7303837" y="603942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25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 animBg="1"/>
      <p:bldP spid="156" grpId="0" animBg="1"/>
      <p:bldP spid="157" grpId="0" animBg="1"/>
      <p:bldP spid="158" grpId="0" animBg="1"/>
      <p:bldP spid="160" grpId="0"/>
      <p:bldP spid="161" grpId="0"/>
      <p:bldP spid="162" grpId="0"/>
      <p:bldP spid="1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/>
          </p:nvPr>
        </p:nvGraphicFramePr>
        <p:xfrm>
          <a:off x="3073400" y="1524000"/>
          <a:ext cx="6032500" cy="37084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66830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>
                <a:solidFill>
                  <a:srgbClr val="A6A6A6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  <p:extLst>
      <p:ext uri="{BB962C8B-B14F-4D97-AF65-F5344CB8AC3E}">
        <p14:creationId xmlns:p14="http://schemas.microsoft.com/office/powerpoint/2010/main" val="344662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Developed by George Boole in 19th Century Algebraic representation of logic 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1841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spcBef>
                <a:spcPts val="575"/>
              </a:spcBef>
            </a:pP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</a:p>
          <a:p>
            <a:pPr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2108200" y="3429001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59436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spcBef>
                <a:spcPts val="575"/>
              </a:spcBef>
            </a:pP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</a:p>
          <a:p>
            <a:pPr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6286500" y="3436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2108200" y="5461001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1841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spcBef>
                <a:spcPts val="575"/>
              </a:spcBef>
            </a:pP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</a:p>
          <a:p>
            <a:pPr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6286500" y="5468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50927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spcBef>
                <a:spcPts val="575"/>
              </a:spcBef>
            </a:pP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</a:p>
          <a:p>
            <a:pPr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A^B = 1 when either A=1 or B=1, but not both</a:t>
            </a:r>
          </a:p>
        </p:txBody>
      </p:sp>
    </p:spTree>
    <p:extLst>
      <p:ext uri="{BB962C8B-B14F-4D97-AF65-F5344CB8AC3E}">
        <p14:creationId xmlns:p14="http://schemas.microsoft.com/office/powerpoint/2010/main" val="396594298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Operate on Bit Vectors Operations applied bitwise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All 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2339936" y="2366617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2387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4140200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4216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5969000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6121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7872413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7950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2311400" y="3035301"/>
            <a:ext cx="168251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4445001" y="3035301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6273801" y="3035301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8178801" y="3035301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  <p:extLst>
      <p:ext uri="{BB962C8B-B14F-4D97-AF65-F5344CB8AC3E}">
        <p14:creationId xmlns:p14="http://schemas.microsoft.com/office/powerpoint/2010/main" val="2816991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3325</TotalTime>
  <Words>2171</Words>
  <Application>Microsoft Office PowerPoint</Application>
  <PresentationFormat>Widescreen</PresentationFormat>
  <Paragraphs>921</Paragraphs>
  <Slides>37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5" baseType="lpstr">
      <vt:lpstr>Arial</vt:lpstr>
      <vt:lpstr>Arial Narrow</vt:lpstr>
      <vt:lpstr>Calibri</vt:lpstr>
      <vt:lpstr>Calibri Bold</vt:lpstr>
      <vt:lpstr>Calibri Light</vt:lpstr>
      <vt:lpstr>Courier New</vt:lpstr>
      <vt:lpstr>Courier New Bold</vt:lpstr>
      <vt:lpstr>Courier New Bold Italic</vt:lpstr>
      <vt:lpstr>Gill Sans</vt:lpstr>
      <vt:lpstr>Helvetica</vt:lpstr>
      <vt:lpstr>Monaco</vt:lpstr>
      <vt:lpstr>Symbol</vt:lpstr>
      <vt:lpstr>Times</vt:lpstr>
      <vt:lpstr>Wingdings</vt:lpstr>
      <vt:lpstr>Wingdings 2</vt:lpstr>
      <vt:lpstr>Office Theme</vt:lpstr>
      <vt:lpstr>Equation</vt:lpstr>
      <vt:lpstr>Document</vt:lpstr>
      <vt:lpstr>Bits, Bytes and Integers – Part 1  </vt:lpstr>
      <vt:lpstr>Today: Bits, Bytes, and Integers</vt:lpstr>
      <vt:lpstr>Everything is bits</vt:lpstr>
      <vt:lpstr>For example, can count in binary</vt:lpstr>
      <vt:lpstr>Encoding Byte Values</vt:lpstr>
      <vt:lpstr>Example Data Representations</vt:lpstr>
      <vt:lpstr>Today: Bits, Bytes, and Integers</vt:lpstr>
      <vt:lpstr>Boolean Algebra</vt:lpstr>
      <vt:lpstr>General Boolean Algebras</vt:lpstr>
      <vt:lpstr>Example: Representing &amp; Manipulating Sets</vt:lpstr>
      <vt:lpstr>Bit-Level Operations in C</vt:lpstr>
      <vt:lpstr>Contrast: Logic Operations in C</vt:lpstr>
      <vt:lpstr>Shift Operations</vt:lpstr>
      <vt:lpstr>Today: Bits, Bytes, and Integers</vt:lpstr>
      <vt:lpstr>Encoding Integers</vt:lpstr>
      <vt:lpstr>Two-complement: Simple Example</vt:lpstr>
      <vt:lpstr>Two-complement Encoding Example (Cont.)</vt:lpstr>
      <vt:lpstr>Numeric Ranges</vt:lpstr>
      <vt:lpstr>Values for Different Word Sizes</vt:lpstr>
      <vt:lpstr>Unsigned &amp; Signed Numeric Values</vt:lpstr>
      <vt:lpstr>Conclusion notes</vt:lpstr>
      <vt:lpstr>Today: Bits, Bytes, and Integers</vt:lpstr>
      <vt:lpstr>Mapping Between Signed &amp; Unsigned</vt:lpstr>
      <vt:lpstr>Mapping Signed  Unsigned</vt:lpstr>
      <vt:lpstr>Mapping Signed  Unsigned</vt:lpstr>
      <vt:lpstr>Relation between Signed &amp; Unsigned</vt:lpstr>
      <vt:lpstr>Conversion Visualized</vt:lpstr>
      <vt:lpstr>Signed vs. Unsigned in C</vt:lpstr>
      <vt:lpstr>Casting Surprises</vt:lpstr>
      <vt:lpstr>Today: Bits, Bytes, and Integers</vt:lpstr>
      <vt:lpstr>Sign Extension</vt:lpstr>
      <vt:lpstr>Sign Extension: Simple Example</vt:lpstr>
      <vt:lpstr>Larger Sign Extension Example</vt:lpstr>
      <vt:lpstr>Truncation</vt:lpstr>
      <vt:lpstr>Truncation: Simple Example</vt:lpstr>
      <vt:lpstr>Summary: Expanding, Truncating: Basic Rules</vt:lpstr>
      <vt:lpstr>Summary of Today: Bits, Bytes, and Integers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Bytes and Integers – Part 1  CSCI 2400: Computer Systems 2nd Lecture</dc:title>
  <dc:creator>Sandesh Dhawaskar Sathyanarayana</dc:creator>
  <cp:lastModifiedBy>Sandesh Dhawaskar Sathyanarayana</cp:lastModifiedBy>
  <cp:revision>22</cp:revision>
  <dcterms:created xsi:type="dcterms:W3CDTF">2018-05-17T15:50:39Z</dcterms:created>
  <dcterms:modified xsi:type="dcterms:W3CDTF">2019-01-07T20:01:38Z</dcterms:modified>
</cp:coreProperties>
</file>