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1" r:id="rId12"/>
    <p:sldId id="267" r:id="rId13"/>
    <p:sldId id="299" r:id="rId14"/>
    <p:sldId id="269" r:id="rId15"/>
    <p:sldId id="270" r:id="rId16"/>
    <p:sldId id="305" r:id="rId17"/>
    <p:sldId id="307" r:id="rId18"/>
    <p:sldId id="306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30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EB030-EF52-4E23-B85D-03A478360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C8AE-C9CA-4945-8369-FBC3A8F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70399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4E03-DFE7-46BE-8EB2-0CA9AE900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478DA-5553-4E06-9806-6861F652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60EF-7E68-41CA-BE11-6BE78C95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438D-6C43-4BEF-ABBA-F9592AF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5C54-0DAF-42C3-A6B3-D1C6C2A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721D-DE79-483F-B9A9-E9BEF7D2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F5736-6AD4-4963-8B8A-B74A0202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49D4-B096-484D-B331-B88BA48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34BC-6002-4B4D-9F7C-2C35A63B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34CD-42A0-4A7D-868E-1020CF20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F7A6C-8790-415D-B80D-67CA297DE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2F3B7-4009-47F7-B55B-4350AECE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5D5E-B739-412A-ADB9-2076F51B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06DA-34FB-4825-9C19-89462A0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04C-5885-4185-BF46-A5347E02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E31-3D6A-4B7C-8335-C49BACF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F3DA-C363-483E-A121-139F38AC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FF35-2938-46CB-82C8-02F194EA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1D8E-940F-408C-888C-54D6F881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BB87-32B0-461A-A779-E2D3BA2C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78C8-FF04-42FA-BF41-9F4C84D5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B193C-7D28-4192-A4A5-931F4F5B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50D8-E890-406B-B403-0A9CEB05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E304-E554-40C6-BE65-306A3341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9367-8FE8-43FC-A7FB-6DE9E3D8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2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4A3-81D4-40B2-A8EC-14B0FBEF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7E40-8903-4566-A551-1007E1091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F3BAB-8AF1-434B-9D31-6BB0F5CB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9648-1A20-4A51-AD6E-F1019099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A43DC-FCF9-4DAB-8A5D-2858DC8F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5E9E-F21E-4779-8D63-FD8DB42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4650-564B-47BB-9CFC-E0733BC7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301B-77CC-4F31-8A30-4B836470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BD05-1623-46EA-B54F-95FA62AD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5F30D-088B-425B-8518-7F7AD75C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A2080-A6EC-41AA-B163-B1FFE42F9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1C588-743A-43C6-8274-C29A686E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1EBF9-B114-4330-A5EC-CFD1BAE2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40356-ADAC-4DD4-BCD9-6C886CF7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A196-6530-4F93-90E1-26CEE775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6C47A-B0D9-4274-9443-F3EDFF72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24577-01EA-415C-9F85-7D690B58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7FC87-0942-4C3B-9E55-DA25A011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01D0-BB58-4E93-B15E-4050934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CBE84-5D82-4BA0-9E0E-5977F974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ADE5-BAED-4B26-B82A-131C9A9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217A-7023-4B40-AE79-F8E046A0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6E48-70E4-4719-9DD7-6AD22E06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E62CF-F9A2-4B4D-B6D7-2D977AF8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FFA1-CE8A-40EF-BFF8-DB3EA034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1A7E7-446D-481B-9855-2336EA3F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10A44-8616-43CF-9BF8-AB910BF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35E-F07E-4726-962C-B468758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CD1F8-C784-48E5-AFFD-FCE27BD7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FE674-A380-4840-ADBD-2EF12173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5AF60-8FE2-47D1-96D1-47AAEBAB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B156-FD3C-4992-91C3-6C6B4355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17AC5-F449-4B9F-BD41-D4EF33A2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B9245-5FFD-4B8E-84F1-9D06E692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C204-0207-4F62-BC04-2E91AA8C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CB1-C711-4039-8026-E38748DE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0BC2-3909-455A-AEF1-0A265F9C103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38C0-A2D1-48F9-8C95-27E9B6D0A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DBF8-DA78-4BA1-BCDB-2961D1FD0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Floating Point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Single precision: 32 bits</a:t>
            </a:r>
            <a:endParaRPr lang="en-US" baseline="30000" dirty="0">
              <a:latin typeface="Calibri" panose="020F0502020204030204" pitchFamily="34" charset="0"/>
            </a:endParaRP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endParaRPr lang="en-US" baseline="30000" dirty="0">
              <a:latin typeface="Calibri" panose="020F0502020204030204" pitchFamily="34" charset="0"/>
            </a:endParaRP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4216"/>
              </p:ext>
            </p:extLst>
          </p:nvPr>
        </p:nvGraphicFramePr>
        <p:xfrm>
          <a:off x="1709531" y="2562226"/>
          <a:ext cx="7366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42030"/>
              </p:ext>
            </p:extLst>
          </p:nvPr>
        </p:nvGraphicFramePr>
        <p:xfrm>
          <a:off x="1709531" y="4001294"/>
          <a:ext cx="7341152" cy="1239078"/>
        </p:xfrm>
        <a:graphic>
          <a:graphicData uri="http://schemas.openxmlformats.org/drawingml/2006/table">
            <a:tbl>
              <a:tblPr/>
              <a:tblGrid>
                <a:gridCol w="35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7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/>
          </p:nvPr>
        </p:nvGraphicFramePr>
        <p:xfrm>
          <a:off x="3352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2667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495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495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10927" y="3810000"/>
            <a:ext cx="10198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1922" y="3820750"/>
            <a:ext cx="32562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exp</a:t>
            </a:r>
            <a:r>
              <a:rPr lang="en-US" sz="2400" dirty="0"/>
              <a:t> ≠ 0 and </a:t>
            </a:r>
            <a:r>
              <a:rPr lang="en-US" sz="2400" dirty="0" err="1"/>
              <a:t>exp</a:t>
            </a:r>
            <a:r>
              <a:rPr lang="en-US" sz="2400" dirty="0"/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53400" y="3820750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1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denormalized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0786" y="4419600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05718" y="441960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r>
              <a:rPr lang="en-US" dirty="0"/>
              <a:t>Number will be of form </a:t>
            </a:r>
            <a:r>
              <a:rPr lang="en-US" dirty="0">
                <a:highlight>
                  <a:srgbClr val="FFFF00"/>
                </a:highlight>
              </a:rPr>
              <a:t>1.XXXXXXXXXXXXXXXXXXXXXXXX</a:t>
            </a:r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0" y="533401"/>
            <a:ext cx="185339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702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7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5966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1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2733" y="552978"/>
            <a:ext cx="7366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55000" cy="50292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15213</a:t>
            </a:r>
            <a:r>
              <a:rPr lang="en-US" sz="1800" baseline="-25000" dirty="0"/>
              <a:t>10</a:t>
            </a:r>
            <a:r>
              <a:rPr lang="en-US" sz="1800" dirty="0"/>
              <a:t>  = 11101101101101</a:t>
            </a:r>
            <a:r>
              <a:rPr lang="en-US" sz="1800" baseline="-25000" dirty="0"/>
              <a:t>2  </a:t>
            </a:r>
            <a:r>
              <a:rPr lang="en-US" sz="1800" dirty="0"/>
              <a:t> 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= 1.1101101101101</a:t>
            </a:r>
            <a:r>
              <a:rPr lang="en-US" sz="1800" baseline="-25000" dirty="0"/>
              <a:t>2</a:t>
            </a:r>
            <a:r>
              <a:rPr lang="en-US" sz="1800" dirty="0"/>
              <a:t> x 2</a:t>
            </a:r>
            <a:r>
              <a:rPr lang="en-US" sz="1800" baseline="30000" dirty="0"/>
              <a:t>13</a:t>
            </a:r>
            <a:endParaRPr lang="en-US" sz="18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09625" y="6172201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7971" y="61722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2452" y="6172201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77418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678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</a:p>
          <a:p>
            <a:r>
              <a:rPr lang="en-US" dirty="0">
                <a:highlight>
                  <a:srgbClr val="FFFF00"/>
                </a:highlight>
                <a:latin typeface="Calibri"/>
                <a:cs typeface="Calibri"/>
              </a:rPr>
              <a:t>Here number will be of form 0.XXXXXXXXXXX</a:t>
            </a:r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2851" y="540604"/>
            <a:ext cx="185339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4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5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224386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828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2971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7400" y="35052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45720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0336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7417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6388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3" y="2928317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3124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4038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4953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5881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6781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7696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8594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9519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5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35052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45720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0336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7417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6388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3" y="2928317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57400" y="1224386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1828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/>
          </p:nvPr>
        </p:nvGraphicFramePr>
        <p:xfrm>
          <a:off x="2971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3124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038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953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881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781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696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8594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9519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5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224386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828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2971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7400" y="35052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45720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0336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7418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6388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3" y="2928317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3124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4038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4953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5881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6781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7696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8594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9519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083550" cy="1095375"/>
          </a:xfrm>
          <a:ln/>
        </p:spPr>
        <p:txBody>
          <a:bodyPr>
            <a:normAutofit fontScale="90000"/>
          </a:bodyPr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362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62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9677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67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791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9677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0210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828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828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362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9296400" y="2451101"/>
            <a:ext cx="35747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+</a:t>
            </a:r>
            <a:r>
              <a:rPr lang="en-US" dirty="0">
                <a:sym typeface="Symbol"/>
              </a:rPr>
              <a:t>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239963" y="2427289"/>
            <a:ext cx="35747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−</a:t>
            </a:r>
            <a:r>
              <a:rPr lang="en-US" dirty="0">
                <a:sym typeface="Symbol"/>
              </a:rPr>
              <a:t>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410200" y="3405189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dirty="0"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391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261100" y="2579689"/>
            <a:ext cx="95859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7620001" y="2579689"/>
            <a:ext cx="1267591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572000" y="2593976"/>
            <a:ext cx="95859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−</a:t>
            </a:r>
            <a:r>
              <a:rPr lang="en-US" dirty="0" err="1"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dirty="0"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572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2927351" y="2579689"/>
            <a:ext cx="1267591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−</a:t>
            </a:r>
            <a:r>
              <a:rPr lang="en-US" dirty="0"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6248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019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9448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2667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5715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6096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6096000" y="3408364"/>
            <a:ext cx="30938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1844675" y="3255964"/>
            <a:ext cx="48571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9685338" y="3179764"/>
            <a:ext cx="48571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04776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/>
          </p:nvPr>
        </p:nvGraphicFramePr>
        <p:xfrm>
          <a:off x="3479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9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152400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152400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3048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8382000" y="1631731"/>
            <a:ext cx="129266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8382000" y="2753741"/>
            <a:ext cx="136845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8382000" y="3058541"/>
            <a:ext cx="128650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8382001" y="4075416"/>
            <a:ext cx="160633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8382000" y="4582571"/>
            <a:ext cx="160101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8382001" y="5649341"/>
            <a:ext cx="1155253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1584325" y="1981201"/>
            <a:ext cx="1262590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1597026" y="4343401"/>
            <a:ext cx="1054199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7601" y="304801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794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4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300832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1905000" y="4419601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1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7010401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5715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6096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783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/>
          </p:nvPr>
        </p:nvGraphicFramePr>
        <p:xfrm>
          <a:off x="5715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1928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80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 The answer is complicated.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  <p:extLst>
      <p:ext uri="{BB962C8B-B14F-4D97-AF65-F5344CB8AC3E}">
        <p14:creationId xmlns:p14="http://schemas.microsoft.com/office/powerpoint/2010/main" val="4735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5724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3175000"/>
          </a:xfrm>
          <a:ln/>
        </p:spPr>
        <p:txBody>
          <a:bodyPr>
            <a:normAutofit/>
          </a:bodyPr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1400" dirty="0"/>
              <a:t>Nearest Even</a:t>
            </a:r>
            <a:r>
              <a:rPr lang="en-US" dirty="0"/>
              <a:t>*(default)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475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6477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7543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8534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9601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5475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477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7543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8534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9601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475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6477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543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8534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9601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475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477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7543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8534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9601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2134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</p:spTree>
    <p:extLst>
      <p:ext uri="{BB962C8B-B14F-4D97-AF65-F5344CB8AC3E}">
        <p14:creationId xmlns:p14="http://schemas.microsoft.com/office/powerpoint/2010/main" val="683464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C99 has support for rounding mode management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/>
              <a:t>	7.8850000	7.88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2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969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  <p:extLst>
      <p:ext uri="{BB962C8B-B14F-4D97-AF65-F5344CB8AC3E}">
        <p14:creationId xmlns:p14="http://schemas.microsoft.com/office/powerpoint/2010/main" val="1897785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269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668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193926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7232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6550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5588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4775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133600" y="5722204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82000" cy="56388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 err="1"/>
              <a:t>ImplementationBiggest</a:t>
            </a:r>
            <a:r>
              <a:rPr lang="en-US" dirty="0"/>
              <a:t> chore is multiplying significands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5874603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mantissa: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.0011*2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355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6378" y="1333500"/>
            <a:ext cx="8382000" cy="43434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781801" y="2512715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8572501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8382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10375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84074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9091614" y="2119314"/>
            <a:ext cx="633187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6221414" y="2949576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350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6781801" y="3860801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1" y="1524001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133600" y="5569804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646004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48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6989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6992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7010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6989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7010401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7010401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116663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7827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7827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7827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7827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7827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7848601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93426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72603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 err="1"/>
              <a:t>Will</a:t>
            </a:r>
            <a:r>
              <a:rPr lang="en-US" dirty="0"/>
              <a:t> round according to rounding </a:t>
            </a:r>
          </a:p>
          <a:p>
            <a:pPr marL="838200" lvl="2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115327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5260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2046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1981201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867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6016141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5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5638800" y="1079501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5105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/>
          </p:nvPr>
        </p:nvGraphicFramePr>
        <p:xfrm>
          <a:off x="2425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7729539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1905000" y="1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1966914" y="5008564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5564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5029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4479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3302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2552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3635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5822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5810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5808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5799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5865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4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39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1905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	Representation</a:t>
            </a:r>
          </a:p>
          <a:p>
            <a:pPr marL="254000" indent="-254000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5 3/4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23/4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endParaRPr lang="en-US" sz="2000" dirty="0"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2 7/8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23/8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 2 + 1/2  + 1/4 + 1/8</a:t>
            </a:r>
            <a:endParaRPr lang="en-US" sz="2000" b="1" dirty="0"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1 7/16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23/16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 1 + 1/4 + 1/8 + 1/16</a:t>
            </a:r>
            <a:endParaRPr lang="en-US" sz="2000" b="1" dirty="0"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(unsigned)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  <p:extLst>
      <p:ext uri="{BB962C8B-B14F-4D97-AF65-F5344CB8AC3E}">
        <p14:creationId xmlns:p14="http://schemas.microsoft.com/office/powerpoint/2010/main" val="223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8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9268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</p:spTree>
    <p:extLst>
      <p:ext uri="{BB962C8B-B14F-4D97-AF65-F5344CB8AC3E}">
        <p14:creationId xmlns:p14="http://schemas.microsoft.com/office/powerpoint/2010/main" val="1747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39692"/>
              </p:ext>
            </p:extLst>
          </p:nvPr>
        </p:nvGraphicFramePr>
        <p:xfrm>
          <a:off x="1426818" y="6176963"/>
          <a:ext cx="7366000" cy="406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24600" y="1143001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+mj-lt"/>
              </a:rPr>
              <a:t>Example: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15213</a:t>
            </a:r>
            <a:r>
              <a:rPr lang="en-US" baseline="-25000" dirty="0">
                <a:latin typeface="+mj-lt"/>
              </a:rPr>
              <a:t>10</a:t>
            </a:r>
            <a:r>
              <a:rPr lang="en-US" dirty="0">
                <a:latin typeface="+mj-lt"/>
              </a:rPr>
              <a:t>  = (-1)</a:t>
            </a:r>
            <a:r>
              <a:rPr lang="en-US" baseline="30000" dirty="0">
                <a:latin typeface="+mj-lt"/>
              </a:rPr>
              <a:t>0</a:t>
            </a:r>
            <a:r>
              <a:rPr lang="en-US" dirty="0"/>
              <a:t> x </a:t>
            </a:r>
            <a:r>
              <a:rPr lang="en-US" dirty="0">
                <a:latin typeface="+mj-lt"/>
              </a:rPr>
              <a:t>1.1101101101101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x 2</a:t>
            </a:r>
            <a:r>
              <a:rPr lang="en-US" baseline="30000" dirty="0">
                <a:latin typeface="+mj-lt"/>
              </a:rPr>
              <a:t>13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49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1851</Words>
  <Application>Microsoft Office PowerPoint</Application>
  <PresentationFormat>Widescreen</PresentationFormat>
  <Paragraphs>532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9" baseType="lpstr"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Calibri Light</vt:lpstr>
      <vt:lpstr>Courier New</vt:lpstr>
      <vt:lpstr>Courier New Bold</vt:lpstr>
      <vt:lpstr>Gill Sans</vt:lpstr>
      <vt:lpstr>Helvetica</vt:lpstr>
      <vt:lpstr>Monaco</vt:lpstr>
      <vt:lpstr>Times</vt:lpstr>
      <vt:lpstr>Times New Roman</vt:lpstr>
      <vt:lpstr>Wingdings</vt:lpstr>
      <vt:lpstr>Wingdings 2</vt:lpstr>
      <vt:lpstr>Office Theme</vt:lpstr>
      <vt:lpstr>Worksheet</vt:lpstr>
      <vt:lpstr>PowerPoint Presentation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</vt:lpstr>
      <vt:lpstr>C float Decoding Example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18</cp:revision>
  <dcterms:created xsi:type="dcterms:W3CDTF">2018-05-19T14:15:52Z</dcterms:created>
  <dcterms:modified xsi:type="dcterms:W3CDTF">2019-01-07T20:02:59Z</dcterms:modified>
</cp:coreProperties>
</file>