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3" r:id="rId2"/>
    <p:sldId id="257" r:id="rId3"/>
    <p:sldId id="258" r:id="rId4"/>
    <p:sldId id="317" r:id="rId5"/>
    <p:sldId id="259" r:id="rId6"/>
    <p:sldId id="263" r:id="rId7"/>
    <p:sldId id="264" r:id="rId8"/>
    <p:sldId id="267" r:id="rId9"/>
    <p:sldId id="307" r:id="rId10"/>
    <p:sldId id="308" r:id="rId11"/>
    <p:sldId id="270" r:id="rId12"/>
    <p:sldId id="273" r:id="rId13"/>
    <p:sldId id="309" r:id="rId14"/>
    <p:sldId id="334" r:id="rId15"/>
    <p:sldId id="276" r:id="rId16"/>
    <p:sldId id="278" r:id="rId17"/>
    <p:sldId id="311" r:id="rId18"/>
    <p:sldId id="281" r:id="rId19"/>
    <p:sldId id="282" r:id="rId20"/>
    <p:sldId id="286" r:id="rId21"/>
    <p:sldId id="290" r:id="rId22"/>
    <p:sldId id="291" r:id="rId23"/>
    <p:sldId id="336" r:id="rId24"/>
    <p:sldId id="292" r:id="rId25"/>
    <p:sldId id="293" r:id="rId26"/>
    <p:sldId id="294" r:id="rId27"/>
    <p:sldId id="295" r:id="rId28"/>
    <p:sldId id="298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2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21:37:16.651" idx="1">
    <p:pos x="2504" y="2162"/>
    <p:text>No as number becomes greater than 2 POW 31 and will become a negative number</p:text>
    <p:extLst>
      <p:ext uri="{C676402C-5697-4E1C-873F-D02D1690AC5C}">
        <p15:threadingInfo xmlns:p15="http://schemas.microsoft.com/office/powerpoint/2012/main" timeZoneBias="360"/>
      </p:ext>
    </p:extLst>
  </p:cm>
  <p:cm authorId="1" dt="2018-05-16T21:37:57.485" idx="2">
    <p:pos x="2926" y="3264"/>
    <p:text>Here 1*10 POW 20 is too large and hence 3.14 would be too small and result would be 0 at end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5AB7B-F5D4-4D7C-89DD-0E0053C7E79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F5F27-392C-437E-9E18-14C78FD8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508-0428-4978-A926-8BBA0CE0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5FA48-A48D-4F53-B88E-9F522ABD1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AA9D-A222-4706-998A-B30348BA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72D3-E14F-47DF-8637-2690ABE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7D6-4448-45AA-9EA8-1E2C5FC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3E4-9E92-4DA6-BC81-6A4D5FD7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AEFE-BA63-465F-8129-EBDA65F5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C0DC-1CA4-4D86-AFE9-D61182E0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0602-FF17-4A1C-B566-EB0F9731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6CC5-03B0-42E0-B8AE-AC58F8C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1908D-2131-48C6-8AD2-A397A817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BCCE-2EEA-4AD5-8BE8-F7066D503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E04-3D2B-4058-9B94-167D831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E0F5-206C-4A87-AAF7-FDFF16EF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5E24-880B-4222-9CD0-B83E097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BCA7-2CB4-4B1B-81F3-5B1C6E76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7E90-7B9C-434D-83C3-32C239C4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E062-E32F-4C70-A9F7-A570E40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A15A-119E-4C23-9300-1E6F13C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C73C-E5CD-46ED-BD4E-10C0029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403E-81E3-4503-A6B4-A45EC5F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E7E-F022-4652-A461-E67E3868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9789-F8E7-4380-AB33-4A0D338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8BD6-F380-409F-B3A5-D3FC7CF0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8D65-9D16-4454-AA23-E174D0F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7AE2-1567-4DE0-9CBD-6988975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CAA7-2E57-4D70-B2F2-E7F9D71F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C301-526C-4C14-9CA8-C7C1D05F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F89C-817D-405C-AF0D-3F5FF5BA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ECF5C-6B62-474D-A38B-552DD760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86BD-0C29-4218-BFE9-077BD78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FA64-08E2-458F-8E71-6B8F3AA6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4A4C-9598-49C2-BEDB-633E9D38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AC84-DE26-41EB-8704-7BCC5945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43767-0766-4D3B-AF62-707DF2CC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2293-AB7A-4089-A7E9-1358D57F8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33EC-E6C7-441D-BA53-F2D19AF6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7C11-DF04-4B65-BD70-AB11820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7D3E9-F201-4955-87D4-841576FB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014-D7DA-405F-8C33-1287F8A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F6A71-B87C-4B0B-BF04-BFD87BE3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4BD69-887D-43B3-A347-79C9DC11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0E15-D204-4D41-86B6-CFB4A31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9326B-2D95-4498-98D6-382D69A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9139D-6995-43C9-9572-C0A03ADF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CD8E5-6E95-4BCB-880C-FC50862E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18BD-9E90-4F15-8501-3B94D422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AEAF-D121-4B11-A8FE-4CDB252B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2655E-B279-4FBD-BF1F-B0667AD5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1D41-23AB-473F-8D76-51BB227C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8F88-4B07-4A0E-88C3-B5AD512B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2E8A-B10E-4B50-A4A6-DD220D69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398F-8A49-48DE-AA7E-43D1722B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11ACA-5E57-4BA7-81A7-4B2009928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9C44-36C3-4F38-A165-094CFE72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6A74-E1FC-4495-95C5-7E4CC8C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6492-9878-4019-80F2-04A7C0B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264F-500A-4A7E-8C8A-79D096F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5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7CB47-711C-4A91-BF41-74CD368D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0139-7783-4522-8959-6BCDB52F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8C45-B3F0-40CA-A733-B9E5C9E5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1281-3BC7-440C-A95D-AEBD79AE220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EF28-5FEA-4F48-BCD9-4E55BED60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6203-E46C-4346-9641-7F42E673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C5C2-7567-430D-A824-9F1C5EED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undation.cs.colorado.edu/v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Course Overview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January 14,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 and C++ do not provide any memory protection</a:t>
            </a:r>
          </a:p>
          <a:p>
            <a:pPr marL="552450" lvl="1"/>
            <a:r>
              <a:rPr lang="en-US" dirty="0"/>
              <a:t>Out of 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en-US" b="1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r>
              <a:rPr lang="en-US" b="1" dirty="0"/>
              <a:t>How can I deal with this?</a:t>
            </a:r>
          </a:p>
          <a:p>
            <a:pPr marL="552450" lvl="1"/>
            <a:r>
              <a:rPr lang="en-US" dirty="0"/>
              <a:t>Program in Java, Ruby, Python, ML, …</a:t>
            </a:r>
          </a:p>
          <a:p>
            <a:pPr marL="552450" lvl="1"/>
            <a:r>
              <a:rPr lang="en-US" dirty="0"/>
              <a:t>Understand what possible interactions may occur</a:t>
            </a:r>
          </a:p>
          <a:p>
            <a:pPr marL="552450" lvl="1"/>
            <a:r>
              <a:rPr lang="en-US" dirty="0"/>
              <a:t>Use or develop tools to detect referencing errors (e.g.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40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#4: </a:t>
            </a:r>
            <a:r>
              <a:rPr lang="en-US" sz="4000" b="1" dirty="0"/>
              <a:t>There’s more to performance than asymptotic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651000"/>
            <a:ext cx="8382000" cy="5181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  <p:extLst>
      <p:ext uri="{BB962C8B-B14F-4D97-AF65-F5344CB8AC3E}">
        <p14:creationId xmlns:p14="http://schemas.microsoft.com/office/powerpoint/2010/main" val="395014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4864100"/>
            <a:ext cx="8382000" cy="15367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6146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1917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5654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1960" y="3886200"/>
            <a:ext cx="5886221" cy="827276"/>
            <a:chOff x="1867959" y="3886200"/>
            <a:chExt cx="5886221" cy="8272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598414" y="3886200"/>
              <a:ext cx="1155766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67959" y="388620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2672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89E-9193-4ECE-961A-BC59527E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Explained Cache and memory movements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996C05-9F0C-4629-AD4D-6ED0EDFC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9538" y="-902616"/>
            <a:ext cx="4352925" cy="9809408"/>
          </a:xfrm>
        </p:spPr>
      </p:pic>
    </p:spTree>
    <p:extLst>
      <p:ext uri="{BB962C8B-B14F-4D97-AF65-F5344CB8AC3E}">
        <p14:creationId xmlns:p14="http://schemas.microsoft.com/office/powerpoint/2010/main" val="389510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168400"/>
          </a:xfrm>
          <a:ln/>
        </p:spPr>
        <p:txBody>
          <a:bodyPr>
            <a:normAutofit fontScale="90000"/>
          </a:bodyPr>
          <a:lstStyle/>
          <a:p>
            <a:pPr marL="3175" indent="-3175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5232400"/>
          </a:xfrm>
          <a:ln/>
        </p:spPr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20234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Most Systems Courses are Builder-Centric</a:t>
            </a:r>
          </a:p>
          <a:p>
            <a:pPr lvl="1"/>
            <a:r>
              <a:rPr lang="en-US" dirty="0"/>
              <a:t>Computer Architecture</a:t>
            </a:r>
          </a:p>
          <a:p>
            <a:pPr lvl="2"/>
            <a:r>
              <a:rPr lang="en-US" dirty="0"/>
              <a:t>Design pipelined processor in Verilog</a:t>
            </a:r>
          </a:p>
          <a:p>
            <a:pPr lvl="1"/>
            <a:r>
              <a:rPr lang="en-US" dirty="0"/>
              <a:t>Operating Systems</a:t>
            </a:r>
          </a:p>
          <a:p>
            <a:pPr lvl="2"/>
            <a:r>
              <a:rPr lang="en-US" dirty="0"/>
              <a:t>Implement sample portions of operating system</a:t>
            </a:r>
          </a:p>
          <a:p>
            <a:pPr lvl="1"/>
            <a:r>
              <a:rPr lang="en-US" dirty="0"/>
              <a:t>Compilers</a:t>
            </a:r>
          </a:p>
          <a:p>
            <a:pPr lvl="2"/>
            <a:r>
              <a:rPr lang="en-US" dirty="0"/>
              <a:t>Write compiler for simple language</a:t>
            </a:r>
          </a:p>
          <a:p>
            <a:pPr lvl="1"/>
            <a:r>
              <a:rPr lang="en-US" dirty="0"/>
              <a:t>Networking</a:t>
            </a:r>
          </a:p>
          <a:p>
            <a:pPr lvl="2"/>
            <a:r>
              <a:rPr lang="en-US" dirty="0"/>
              <a:t>Implement and simulate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21893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 (Cont.)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Our Course is Programmer-Centric</a:t>
            </a:r>
          </a:p>
          <a:p>
            <a:pPr lvl="1"/>
            <a:r>
              <a:rPr lang="en-US" dirty="0"/>
              <a:t>By knowing more about the underlying system, you can be more effective as a programmer</a:t>
            </a:r>
          </a:p>
          <a:p>
            <a:pPr lvl="1"/>
            <a:r>
              <a:rPr lang="en-US" dirty="0"/>
              <a:t>Enable you to</a:t>
            </a:r>
          </a:p>
          <a:p>
            <a:pPr lvl="2"/>
            <a:r>
              <a:rPr lang="en-US" dirty="0"/>
              <a:t>Write programs that are more reliable and efficient</a:t>
            </a:r>
          </a:p>
          <a:p>
            <a:pPr lvl="2"/>
            <a:r>
              <a:rPr lang="en-US" dirty="0"/>
              <a:t>Incorporate features that require hooks into OS</a:t>
            </a:r>
          </a:p>
          <a:p>
            <a:pPr lvl="3"/>
            <a:r>
              <a:rPr lang="en-US" dirty="0"/>
              <a:t>E.g., concurrency, signal handlers</a:t>
            </a:r>
          </a:p>
          <a:p>
            <a:pPr lvl="1"/>
            <a:r>
              <a:rPr lang="en-US" dirty="0"/>
              <a:t>Cover material in this course that you won’t see elsewhere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bring out the hidden hacker in everyone!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Computer Systems: A Programmer’s Perspective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dirty="0"/>
              <a:t>(CS:APP3e), Pearson, 2016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csapp.cs.cmu.edu</a:t>
            </a:r>
            <a:endParaRPr lang="en-US" dirty="0"/>
          </a:p>
          <a:p>
            <a:pPr lvl="1"/>
            <a:r>
              <a:rPr lang="en-US" dirty="0"/>
              <a:t>This book really matters for the course!</a:t>
            </a:r>
          </a:p>
          <a:p>
            <a:pPr lvl="2"/>
            <a:r>
              <a:rPr lang="en-US" dirty="0"/>
              <a:t>How to solve labs</a:t>
            </a:r>
          </a:p>
          <a:p>
            <a:pPr lvl="2"/>
            <a:r>
              <a:rPr lang="en-US" dirty="0"/>
              <a:t>Practice problems typical of exam problems</a:t>
            </a:r>
          </a:p>
          <a:p>
            <a:endParaRPr lang="en-US" dirty="0"/>
          </a:p>
          <a:p>
            <a:r>
              <a:rPr lang="en-US" dirty="0"/>
              <a:t>Brian Kernighan and Dennis Ritchie, </a:t>
            </a:r>
          </a:p>
          <a:p>
            <a:pPr lvl="1"/>
            <a:r>
              <a:rPr lang="en-US" i="1" dirty="0"/>
              <a:t>The C Programming Language</a:t>
            </a:r>
            <a:r>
              <a:rPr lang="en-US" dirty="0"/>
              <a:t>, Second Edition, Prentice Hall, 1988</a:t>
            </a:r>
          </a:p>
          <a:p>
            <a:pPr lvl="1"/>
            <a:r>
              <a:rPr lang="en-US" dirty="0"/>
              <a:t>Still the best book about C, from the originators</a:t>
            </a:r>
          </a:p>
          <a:p>
            <a:pPr lvl="1"/>
            <a:r>
              <a:rPr lang="en-US" dirty="0"/>
              <a:t>Even though it does not cover more recent extensions of C</a:t>
            </a:r>
          </a:p>
        </p:txBody>
      </p:sp>
    </p:spTree>
    <p:extLst>
      <p:ext uri="{BB962C8B-B14F-4D97-AF65-F5344CB8AC3E}">
        <p14:creationId xmlns:p14="http://schemas.microsoft.com/office/powerpoint/2010/main" val="55865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Course Components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5435600"/>
          </a:xfrm>
          <a:ln/>
        </p:spPr>
        <p:txBody>
          <a:bodyPr/>
          <a:lstStyle/>
          <a:p>
            <a:r>
              <a:rPr lang="en-US" dirty="0"/>
              <a:t>Lectures </a:t>
            </a:r>
          </a:p>
          <a:p>
            <a:r>
              <a:rPr lang="en-US" dirty="0"/>
              <a:t>Labs (6)</a:t>
            </a:r>
          </a:p>
          <a:p>
            <a:pPr marL="552450" lvl="1"/>
            <a:r>
              <a:rPr lang="en-US" dirty="0"/>
              <a:t>The heart of the course</a:t>
            </a:r>
          </a:p>
          <a:p>
            <a:pPr marL="552450" lvl="1"/>
            <a:r>
              <a:rPr lang="en-US" dirty="0"/>
              <a:t>~10 days each</a:t>
            </a:r>
          </a:p>
          <a:p>
            <a:pPr marL="552450" lvl="1"/>
            <a:r>
              <a:rPr lang="en-US" dirty="0"/>
              <a:t>Provide in-depth understanding of an aspect of systems</a:t>
            </a:r>
          </a:p>
          <a:p>
            <a:pPr marL="552450" lvl="1"/>
            <a:r>
              <a:rPr lang="en-US" dirty="0"/>
              <a:t>Programming and measurement</a:t>
            </a:r>
          </a:p>
          <a:p>
            <a:r>
              <a:rPr lang="en-US" dirty="0"/>
              <a:t>Exams (2 Exams)</a:t>
            </a:r>
          </a:p>
          <a:p>
            <a:pPr marL="552450" lvl="1"/>
            <a:r>
              <a:rPr lang="en-US" dirty="0"/>
              <a:t>Test your understanding of concepts &amp; mathematical principles</a:t>
            </a:r>
          </a:p>
        </p:txBody>
      </p:sp>
    </p:spTree>
    <p:extLst>
      <p:ext uri="{BB962C8B-B14F-4D97-AF65-F5344CB8AC3E}">
        <p14:creationId xmlns:p14="http://schemas.microsoft.com/office/powerpoint/2010/main" val="26583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  <a:p>
            <a:pPr lvl="1"/>
            <a:r>
              <a:rPr lang="en-US" dirty="0"/>
              <a:t>Course theme</a:t>
            </a:r>
          </a:p>
          <a:p>
            <a:pPr lvl="1"/>
            <a:r>
              <a:rPr lang="en-US" dirty="0"/>
              <a:t>Five realities</a:t>
            </a:r>
          </a:p>
          <a:p>
            <a:pPr lvl="1"/>
            <a:r>
              <a:rPr lang="en-US" dirty="0"/>
              <a:t>How the course fits into the CS/ECE curriculum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Logistics and Policies</a:t>
            </a:r>
          </a:p>
        </p:txBody>
      </p:sp>
    </p:spTree>
    <p:extLst>
      <p:ext uri="{BB962C8B-B14F-4D97-AF65-F5344CB8AC3E}">
        <p14:creationId xmlns:p14="http://schemas.microsoft.com/office/powerpoint/2010/main" val="328702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/>
              <a:t>Policies: Labs And Exams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5461000"/>
          </a:xfrm>
          <a:ln/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Exams</a:t>
            </a:r>
          </a:p>
          <a:p>
            <a:pPr marL="552450" lvl="1"/>
            <a:r>
              <a:rPr lang="en-US" sz="2000" dirty="0"/>
              <a:t>Midterm and Final</a:t>
            </a:r>
          </a:p>
          <a:p>
            <a:pPr marL="552450" lvl="1"/>
            <a:r>
              <a:rPr lang="en-US" sz="2000" dirty="0"/>
              <a:t>Midterm is split into two</a:t>
            </a:r>
          </a:p>
          <a:p>
            <a:pPr marL="552450" lvl="1"/>
            <a:r>
              <a:rPr lang="en-US" sz="2000" dirty="0"/>
              <a:t>Midterm 1:   March 18</a:t>
            </a:r>
            <a:r>
              <a:rPr lang="en-US" sz="2000" baseline="30000" dirty="0"/>
              <a:t>th</a:t>
            </a:r>
            <a:r>
              <a:rPr lang="en-US" sz="2000" dirty="0"/>
              <a:t> (15</a:t>
            </a:r>
            <a:r>
              <a:rPr lang="en-US" sz="2000" baseline="30000" dirty="0"/>
              <a:t>th</a:t>
            </a:r>
            <a:r>
              <a:rPr lang="en-US" sz="2000" dirty="0"/>
              <a:t> will be review from TA)</a:t>
            </a:r>
          </a:p>
          <a:p>
            <a:pPr marL="552450" lvl="1"/>
            <a:r>
              <a:rPr lang="en-US" sz="2000" dirty="0"/>
              <a:t>Midterm 2:   March 22</a:t>
            </a:r>
            <a:r>
              <a:rPr lang="en-US" sz="2000" baseline="30000" dirty="0"/>
              <a:t>nd</a:t>
            </a:r>
            <a:r>
              <a:rPr lang="en-US" sz="2000" dirty="0"/>
              <a:t> (20</a:t>
            </a:r>
            <a:r>
              <a:rPr lang="en-US" sz="2000" baseline="30000" dirty="0"/>
              <a:t>th</a:t>
            </a:r>
            <a:r>
              <a:rPr lang="en-US" sz="2000" dirty="0"/>
              <a:t> will be no class)</a:t>
            </a:r>
          </a:p>
          <a:p>
            <a:pPr marL="552450" lvl="1"/>
            <a:r>
              <a:rPr lang="en-US" sz="2000" dirty="0"/>
              <a:t>Final Exam schedule will be posted after break.</a:t>
            </a:r>
          </a:p>
          <a:p>
            <a:pPr marL="292100"/>
            <a:r>
              <a:rPr lang="en-US" sz="2000" dirty="0"/>
              <a:t>Appealing grades</a:t>
            </a:r>
          </a:p>
          <a:p>
            <a:r>
              <a:rPr lang="en-US" dirty="0"/>
              <a:t>93%-100% A</a:t>
            </a:r>
          </a:p>
          <a:p>
            <a:r>
              <a:rPr lang="en-US" dirty="0"/>
              <a:t>90%-93%  A-</a:t>
            </a:r>
          </a:p>
          <a:p>
            <a:r>
              <a:rPr lang="en-US" dirty="0"/>
              <a:t>87%-90%  B+</a:t>
            </a:r>
          </a:p>
          <a:p>
            <a:r>
              <a:rPr lang="en-US" dirty="0"/>
              <a:t>83%-87%  B</a:t>
            </a:r>
          </a:p>
          <a:p>
            <a:r>
              <a:rPr lang="en-US" dirty="0"/>
              <a:t>80%-83%  B-</a:t>
            </a:r>
          </a:p>
          <a:p>
            <a:r>
              <a:rPr lang="en-US" dirty="0"/>
              <a:t>77%-80%  C+</a:t>
            </a:r>
          </a:p>
          <a:p>
            <a:r>
              <a:rPr lang="en-US" dirty="0"/>
              <a:t>73%-77%  C</a:t>
            </a:r>
          </a:p>
          <a:p>
            <a:r>
              <a:rPr lang="en-US" dirty="0"/>
              <a:t>70%-73%  C-</a:t>
            </a:r>
          </a:p>
          <a:p>
            <a:r>
              <a:rPr lang="en-US" dirty="0"/>
              <a:t>67%-70%  D+</a:t>
            </a:r>
          </a:p>
          <a:p>
            <a:r>
              <a:rPr lang="en-US" dirty="0"/>
              <a:t>63%-67%  D</a:t>
            </a:r>
          </a:p>
          <a:p>
            <a:r>
              <a:rPr lang="en-US" dirty="0"/>
              <a:t>60%-63%  D-</a:t>
            </a:r>
          </a:p>
          <a:p>
            <a:r>
              <a:rPr lang="en-US" dirty="0"/>
              <a:t>0%-59.9%  F</a:t>
            </a:r>
          </a:p>
          <a:p>
            <a:pPr marL="7493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10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Other Rules of the Lecture Hall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Laptops: permitted</a:t>
            </a:r>
          </a:p>
          <a:p>
            <a:r>
              <a:rPr lang="en-US" dirty="0"/>
              <a:t>Electronic communications: </a:t>
            </a:r>
            <a:r>
              <a:rPr lang="en-US" b="1" dirty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Italic" charset="0"/>
              </a:rPr>
              <a:t>forbidden</a:t>
            </a:r>
            <a:endParaRPr lang="en-US" b="1" dirty="0">
              <a:solidFill>
                <a:srgbClr val="FF0000"/>
              </a:solidFill>
              <a:latin typeface="Calibri Bold" charset="0"/>
              <a:ea typeface="Calibri Bold" charset="0"/>
              <a:cs typeface="Calibri Bold" charset="0"/>
              <a:sym typeface="Calibri" charset="0"/>
            </a:endParaRPr>
          </a:p>
          <a:p>
            <a:pPr marL="552450" lvl="1"/>
            <a:r>
              <a:rPr lang="en-US" dirty="0"/>
              <a:t>No email, instant messaging, cell phone calls,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Presence in lectures (2400): strongly encouraged (and can count in your favor for borderline grades) </a:t>
            </a:r>
          </a:p>
          <a:p>
            <a:pPr lvl="1"/>
            <a:r>
              <a:rPr lang="en-US" dirty="0"/>
              <a:t>If I know student has attended all classes and worked hard I might border line him</a:t>
            </a:r>
          </a:p>
          <a:p>
            <a:r>
              <a:rPr lang="en-US" dirty="0"/>
              <a:t>No recordings of </a:t>
            </a:r>
            <a:r>
              <a:rPr lang="en-US" b="1" dirty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</a:rPr>
              <a:t>ANY KIND</a:t>
            </a:r>
          </a:p>
        </p:txBody>
      </p:sp>
    </p:spTree>
    <p:extLst>
      <p:ext uri="{BB962C8B-B14F-4D97-AF65-F5344CB8AC3E}">
        <p14:creationId xmlns:p14="http://schemas.microsoft.com/office/powerpoint/2010/main" val="4890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Policies: Grading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Exams (40%):</a:t>
            </a:r>
          </a:p>
          <a:p>
            <a:pPr lvl="1"/>
            <a:r>
              <a:rPr lang="en-US" dirty="0"/>
              <a:t>Two midterms and two finals.		</a:t>
            </a:r>
          </a:p>
          <a:p>
            <a:r>
              <a:rPr lang="en-US" dirty="0"/>
              <a:t>Labs (60%): weighted according to effort</a:t>
            </a:r>
          </a:p>
          <a:p>
            <a:pPr lvl="1"/>
            <a:r>
              <a:rPr lang="en-US" dirty="0"/>
              <a:t>Data Lab – 10%</a:t>
            </a:r>
          </a:p>
          <a:p>
            <a:pPr lvl="1"/>
            <a:r>
              <a:rPr lang="en-US" dirty="0"/>
              <a:t>Bomb Lab -10%</a:t>
            </a:r>
          </a:p>
          <a:p>
            <a:pPr lvl="1"/>
            <a:r>
              <a:rPr lang="en-US" dirty="0"/>
              <a:t>Attack Lab- 10%</a:t>
            </a:r>
          </a:p>
          <a:p>
            <a:pPr lvl="1"/>
            <a:r>
              <a:rPr lang="en-US" dirty="0"/>
              <a:t>Buffer Lab- 10%</a:t>
            </a:r>
          </a:p>
          <a:p>
            <a:pPr lvl="1"/>
            <a:r>
              <a:rPr lang="en-US" dirty="0"/>
              <a:t>Shell Lab- 10%</a:t>
            </a:r>
          </a:p>
          <a:p>
            <a:pPr lvl="1"/>
            <a:r>
              <a:rPr lang="en-US" dirty="0"/>
              <a:t>Malloc Lab – 10%</a:t>
            </a:r>
          </a:p>
          <a:p>
            <a:pPr marL="457200" lvl="1" indent="0">
              <a:buNone/>
            </a:pPr>
            <a:r>
              <a:rPr lang="en-US" dirty="0"/>
              <a:t>Extra credits will be given based on class and recitations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21288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2344-4B69-449B-B44B-BD327A6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FC48-F66D-4DF5-807B-03624E74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is responsible for taking slots before the interview grading starts (Usually from Monday to Friday after the deadline)</a:t>
            </a:r>
          </a:p>
          <a:p>
            <a:r>
              <a:rPr lang="en-US" dirty="0"/>
              <a:t>If you cannot make it to slots or if no slots available you need to talk to recitation TA to get slots</a:t>
            </a:r>
          </a:p>
          <a:p>
            <a:r>
              <a:rPr lang="en-US" dirty="0"/>
              <a:t>If you miss slots for any reason after the deadline/grading is started, you will not be given any new slots and you will receive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Programs 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Bit operations, arithmetic, assembly language programs</a:t>
            </a:r>
          </a:p>
          <a:p>
            <a:pPr marL="552450" lvl="1"/>
            <a:r>
              <a:rPr lang="en-US" dirty="0"/>
              <a:t>Representation of C control and data structures</a:t>
            </a:r>
          </a:p>
          <a:p>
            <a:pPr marL="552450" lvl="1"/>
            <a:r>
              <a:rPr lang="en-US" dirty="0"/>
              <a:t>Includes aspects of architecture and compilers 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L1 (</a:t>
            </a:r>
            <a:r>
              <a:rPr lang="en-US" dirty="0" err="1"/>
              <a:t>datalab</a:t>
            </a:r>
            <a:r>
              <a:rPr lang="en-US" dirty="0"/>
              <a:t>): Manipulating bits</a:t>
            </a:r>
          </a:p>
          <a:p>
            <a:pPr marL="552450" lvl="1"/>
            <a:r>
              <a:rPr lang="en-US" dirty="0"/>
              <a:t>L2 (</a:t>
            </a:r>
            <a:r>
              <a:rPr lang="en-US" dirty="0" err="1"/>
              <a:t>bomblab</a:t>
            </a:r>
            <a:r>
              <a:rPr lang="en-US" dirty="0"/>
              <a:t>): Defusing a binary bomb</a:t>
            </a:r>
          </a:p>
          <a:p>
            <a:pPr marL="552450" lvl="1"/>
            <a:r>
              <a:rPr lang="en-US" dirty="0"/>
              <a:t>L3 (</a:t>
            </a:r>
            <a:r>
              <a:rPr lang="en-US" dirty="0" err="1"/>
              <a:t>attacklab</a:t>
            </a:r>
            <a:r>
              <a:rPr lang="en-US" dirty="0"/>
              <a:t>): The basics of code injection attacks</a:t>
            </a:r>
          </a:p>
        </p:txBody>
      </p:sp>
    </p:spTree>
    <p:extLst>
      <p:ext uri="{BB962C8B-B14F-4D97-AF65-F5344CB8AC3E}">
        <p14:creationId xmlns:p14="http://schemas.microsoft.com/office/powerpoint/2010/main" val="414164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Memory technology, memory hierarchy, caches, disks, locality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pPr marL="552450" lvl="1"/>
            <a:endParaRPr lang="en-US" dirty="0"/>
          </a:p>
          <a:p>
            <a:pPr marL="292100"/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L4 (</a:t>
            </a:r>
            <a:r>
              <a:rPr lang="en-US" dirty="0" err="1"/>
              <a:t>cachelab</a:t>
            </a:r>
            <a:r>
              <a:rPr lang="en-US" dirty="0"/>
              <a:t>): Building a cache simulator and optimizing for locality.</a:t>
            </a:r>
          </a:p>
          <a:p>
            <a:pPr marL="838200" lvl="2"/>
            <a:r>
              <a:rPr lang="en-US" dirty="0"/>
              <a:t>Learn how to exploit locality in your programs. </a:t>
            </a:r>
          </a:p>
        </p:txBody>
      </p:sp>
    </p:spTree>
    <p:extLst>
      <p:ext uri="{BB962C8B-B14F-4D97-AF65-F5344CB8AC3E}">
        <p14:creationId xmlns:p14="http://schemas.microsoft.com/office/powerpoint/2010/main" val="829902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Exceptional  Control Flow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7823200" cy="5435600"/>
          </a:xfrm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Hardware exceptions, processes, process control, Unix signals, nonlocal jumps</a:t>
            </a:r>
          </a:p>
          <a:p>
            <a:pPr marL="552450" lvl="1"/>
            <a:r>
              <a:rPr lang="en-US" dirty="0"/>
              <a:t>Includes aspects of compilers, OS, and architecture</a:t>
            </a:r>
          </a:p>
          <a:p>
            <a:pPr marL="552450" lvl="1"/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L5 (</a:t>
            </a:r>
            <a:r>
              <a:rPr lang="en-US" dirty="0" err="1"/>
              <a:t>tshlab</a:t>
            </a:r>
            <a:r>
              <a:rPr lang="en-US" dirty="0"/>
              <a:t>): Writing your own Unix shell.</a:t>
            </a:r>
          </a:p>
          <a:p>
            <a:pPr marL="838200" lvl="2"/>
            <a:r>
              <a:rPr lang="en-US" dirty="0"/>
              <a:t>A first introduction to concurrency</a:t>
            </a:r>
          </a:p>
        </p:txBody>
      </p:sp>
    </p:spTree>
    <p:extLst>
      <p:ext uri="{BB962C8B-B14F-4D97-AF65-F5344CB8AC3E}">
        <p14:creationId xmlns:p14="http://schemas.microsoft.com/office/powerpoint/2010/main" val="31665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Virtual Memory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Virtual memory, address translation, dynamic storage allocation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L6 (</a:t>
            </a:r>
            <a:r>
              <a:rPr lang="en-US" dirty="0" err="1"/>
              <a:t>malloclab</a:t>
            </a:r>
            <a:r>
              <a:rPr lang="en-US" dirty="0"/>
              <a:t>): Writing your own malloc package –(May or may not based on timeline)</a:t>
            </a:r>
          </a:p>
          <a:p>
            <a:pPr marL="838200" lvl="2"/>
            <a:r>
              <a:rPr lang="en-US" dirty="0"/>
              <a:t>Get a real feel for systems-level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919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Lab Rationale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Each lab has a well-defined goal such as solving a puzzle or winning a contest</a:t>
            </a:r>
          </a:p>
          <a:p>
            <a:r>
              <a:rPr lang="en-US" dirty="0"/>
              <a:t>Doing the lab should result in new skills and concepts</a:t>
            </a:r>
          </a:p>
          <a:p>
            <a:endParaRPr lang="en-US" dirty="0"/>
          </a:p>
          <a:p>
            <a:r>
              <a:rPr lang="en-US" dirty="0"/>
              <a:t>We try to use competition in a fun and healthy way</a:t>
            </a:r>
          </a:p>
          <a:p>
            <a:pPr marL="552450" lvl="1"/>
            <a:r>
              <a:rPr lang="en-US" dirty="0"/>
              <a:t>Set a reasonable threshold for full credit</a:t>
            </a:r>
          </a:p>
          <a:p>
            <a:pPr marL="552450" lvl="1"/>
            <a:r>
              <a:rPr lang="en-US" dirty="0"/>
              <a:t>Post intermediate results (anonymized) on Autolab scoreboard for glory!</a:t>
            </a:r>
          </a:p>
          <a:p>
            <a:pPr marL="3238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8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A76-92E4-4033-A1A4-51545C41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CF27-E0E4-4F56-B266-A53729D3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 machine downloads and instructions:  </a:t>
            </a:r>
            <a:r>
              <a:rPr lang="en-US" b="1" u="sng" dirty="0">
                <a:hlinkClick r:id="rId2"/>
              </a:rPr>
              <a:t>https://foundation.cs.colorado.edu/vm</a:t>
            </a:r>
            <a:endParaRPr lang="en-US" dirty="0"/>
          </a:p>
          <a:p>
            <a:r>
              <a:rPr lang="en-US" dirty="0"/>
              <a:t>All should use VM from college as CS IT will supports labs which needs remote access</a:t>
            </a:r>
          </a:p>
          <a:p>
            <a:r>
              <a:rPr lang="en-US" dirty="0"/>
              <a:t>No other VM should be used and if used will not receive complete credits for the labs.</a:t>
            </a:r>
          </a:p>
          <a:p>
            <a:r>
              <a:rPr lang="en-US" dirty="0"/>
              <a:t>Do get this by Thursday as Data lab will be released on Thursday Evening.</a:t>
            </a:r>
          </a:p>
          <a:p>
            <a:r>
              <a:rPr lang="en-US" dirty="0"/>
              <a:t>See course syllabus for more information on each class break down and exams dates.</a:t>
            </a:r>
          </a:p>
        </p:txBody>
      </p:sp>
    </p:spTree>
    <p:extLst>
      <p:ext uri="{BB962C8B-B14F-4D97-AF65-F5344CB8AC3E}">
        <p14:creationId xmlns:p14="http://schemas.microsoft.com/office/powerpoint/2010/main" val="22502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092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Theme: 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(Systems) Knowledge is Power!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Systems Knowledge</a:t>
            </a:r>
          </a:p>
          <a:p>
            <a:pPr lvl="1"/>
            <a:r>
              <a:rPr lang="en-US" dirty="0"/>
              <a:t>How hardware (processors, memories, disk drives, network infrastructure) plus software (operating systems, compilers, libraries, network protocols) combine to support the execution of application programs</a:t>
            </a:r>
          </a:p>
          <a:p>
            <a:pPr lvl="1"/>
            <a:r>
              <a:rPr lang="en-US" dirty="0"/>
              <a:t>How you as a programmer can best use these resources</a:t>
            </a:r>
          </a:p>
          <a:p>
            <a:r>
              <a:rPr lang="en-US" b="1" dirty="0"/>
              <a:t>Useful outcomes from taking CSCI 2400</a:t>
            </a:r>
          </a:p>
          <a:p>
            <a:pPr lvl="1"/>
            <a:r>
              <a:rPr lang="en-US" dirty="0"/>
              <a:t>Become more effective programmers</a:t>
            </a:r>
          </a:p>
          <a:p>
            <a:pPr lvl="2"/>
            <a:r>
              <a:rPr lang="en-US" dirty="0"/>
              <a:t>Able to find and eliminate bugs efficiently</a:t>
            </a:r>
          </a:p>
          <a:p>
            <a:pPr lvl="2"/>
            <a:r>
              <a:rPr lang="en-US" dirty="0"/>
              <a:t>Able to understand and tune for program performance</a:t>
            </a:r>
          </a:p>
          <a:p>
            <a:pPr lvl="1"/>
            <a:r>
              <a:rPr lang="en-US" dirty="0"/>
              <a:t>Prepare for later “systems” classes in CS &amp; ECE</a:t>
            </a:r>
          </a:p>
          <a:p>
            <a:pPr lvl="2"/>
            <a:r>
              <a:rPr lang="en-US" dirty="0"/>
              <a:t>Compilers, Operating Systems, Networks, Computer Architecture, Embedded Systems, Storage Systems, etc.</a:t>
            </a:r>
          </a:p>
        </p:txBody>
      </p:sp>
    </p:spTree>
    <p:extLst>
      <p:ext uri="{BB962C8B-B14F-4D97-AF65-F5344CB8AC3E}">
        <p14:creationId xmlns:p14="http://schemas.microsoft.com/office/powerpoint/2010/main" val="18085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534400" cy="1092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Important to Understand How Things Work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do I need to know this stuff?</a:t>
            </a:r>
          </a:p>
          <a:p>
            <a:pPr lvl="1"/>
            <a:r>
              <a:rPr lang="en-US" dirty="0"/>
              <a:t>Abstraction is good, but don’t forget reality</a:t>
            </a:r>
          </a:p>
          <a:p>
            <a:r>
              <a:rPr lang="en-US" b="1" dirty="0"/>
              <a:t>Most CS and CE courses emphasize abstraction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r>
              <a:rPr lang="en-US" b="1" dirty="0"/>
              <a:t>These abstractions have limits</a:t>
            </a:r>
          </a:p>
          <a:p>
            <a:pPr lvl="1"/>
            <a:r>
              <a:rPr lang="en-US" dirty="0"/>
              <a:t>Especially in the presence of bugs</a:t>
            </a:r>
          </a:p>
          <a:p>
            <a:pPr lvl="1"/>
            <a:r>
              <a:rPr lang="en-US" dirty="0"/>
              <a:t>Need to understand details of underlying implementations</a:t>
            </a:r>
          </a:p>
          <a:p>
            <a:pPr lvl="1"/>
            <a:r>
              <a:rPr lang="en-US" dirty="0"/>
              <a:t>Sometimes the abstract interfaces don’t provide the level of control or performance you need</a:t>
            </a:r>
          </a:p>
        </p:txBody>
      </p:sp>
    </p:spTree>
    <p:extLst>
      <p:ext uri="{BB962C8B-B14F-4D97-AF65-F5344CB8AC3E}">
        <p14:creationId xmlns:p14="http://schemas.microsoft.com/office/powerpoint/2010/main" val="9425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382000" cy="1143000"/>
          </a:xfrm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000" b="1" dirty="0"/>
              <a:t>Example 1: Is x</a:t>
            </a:r>
            <a:r>
              <a:rPr lang="en-US" sz="2000" b="1" baseline="32000" dirty="0"/>
              <a:t>2</a:t>
            </a:r>
            <a:r>
              <a:rPr lang="en-US" sz="2000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Yes!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Int’s: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</a:t>
            </a:r>
            <a:r>
              <a:rPr lang="en-US" dirty="0"/>
              <a:t>--&gt;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</a:t>
            </a:r>
            <a:r>
              <a:rPr lang="en-US" dirty="0"/>
              <a:t>--&gt; </a:t>
            </a:r>
            <a:r>
              <a:rPr lang="en-US" dirty="0">
                <a:ea typeface="Zapf Dingbats" charset="2"/>
                <a:cs typeface="Zapf Dingbats" charset="2"/>
              </a:rPr>
              <a:t>? </a:t>
            </a:r>
            <a:endParaRPr lang="en-US" dirty="0"/>
          </a:p>
          <a:p>
            <a:r>
              <a:rPr lang="en-US" sz="2000" b="1" dirty="0"/>
              <a:t>Example 2: Is (</a:t>
            </a:r>
            <a:r>
              <a:rPr lang="en-US" sz="2000" b="1" dirty="0" err="1"/>
              <a:t>x</a:t>
            </a:r>
            <a:r>
              <a:rPr lang="en-US" sz="2000" b="1" dirty="0"/>
              <a:t> + </a:t>
            </a:r>
            <a:r>
              <a:rPr lang="en-US" sz="2000" b="1" dirty="0" err="1"/>
              <a:t>y</a:t>
            </a:r>
            <a:r>
              <a:rPr lang="en-US" sz="2000" b="1" dirty="0"/>
              <a:t>) + </a:t>
            </a:r>
            <a:r>
              <a:rPr lang="en-US" sz="2000" b="1" dirty="0" err="1"/>
              <a:t>z</a:t>
            </a:r>
            <a:r>
              <a:rPr lang="en-US" sz="2000" b="1" dirty="0"/>
              <a:t>  =  </a:t>
            </a:r>
            <a:r>
              <a:rPr lang="en-US" sz="2000" b="1" dirty="0" err="1"/>
              <a:t>x</a:t>
            </a:r>
            <a:r>
              <a:rPr lang="en-US" sz="2000" b="1" dirty="0"/>
              <a:t> + (</a:t>
            </a:r>
            <a:r>
              <a:rPr lang="en-US" sz="2000" b="1" dirty="0" err="1"/>
              <a:t>y</a:t>
            </a:r>
            <a:r>
              <a:rPr lang="en-US" sz="2000" b="1" dirty="0"/>
              <a:t> + </a:t>
            </a:r>
            <a:r>
              <a:rPr lang="en-US" sz="2000" b="1" dirty="0" err="1"/>
              <a:t>z</a:t>
            </a:r>
            <a:r>
              <a:rPr lang="en-US" sz="2000" b="1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8866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6C007-ABDA-4450-846D-43608094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9" y="1397000"/>
            <a:ext cx="6794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Arithmetic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Does not generate random values</a:t>
            </a:r>
          </a:p>
          <a:p>
            <a:pPr lvl="1"/>
            <a:r>
              <a:rPr lang="en-US" dirty="0"/>
              <a:t>Arithmetic operations have important mathematical properties</a:t>
            </a:r>
          </a:p>
          <a:p>
            <a:r>
              <a:rPr lang="en-US" b="1" dirty="0"/>
              <a:t>Cannot assume all “usual” mathematical properties</a:t>
            </a:r>
          </a:p>
          <a:p>
            <a:pPr lvl="1"/>
            <a:r>
              <a:rPr lang="en-US" dirty="0"/>
              <a:t>Due to finiteness of representations</a:t>
            </a:r>
          </a:p>
          <a:p>
            <a:pPr lvl="1"/>
            <a:r>
              <a:rPr lang="en-US" dirty="0"/>
              <a:t>Integer operations satisfy “ring” properties</a:t>
            </a:r>
          </a:p>
          <a:p>
            <a:pPr lvl="2"/>
            <a:r>
              <a:rPr lang="en-US" dirty="0" err="1"/>
              <a:t>Commutativity</a:t>
            </a:r>
            <a:r>
              <a:rPr lang="en-US" dirty="0"/>
              <a:t>, </a:t>
            </a:r>
            <a:r>
              <a:rPr lang="en-US" dirty="0" err="1"/>
              <a:t>associativity</a:t>
            </a:r>
            <a:r>
              <a:rPr lang="en-US" dirty="0"/>
              <a:t>, </a:t>
            </a:r>
            <a:r>
              <a:rPr lang="en-US" dirty="0" err="1"/>
              <a:t>distributivity</a:t>
            </a:r>
            <a:endParaRPr lang="en-US" dirty="0"/>
          </a:p>
          <a:p>
            <a:pPr lvl="1"/>
            <a:r>
              <a:rPr lang="en-US" dirty="0"/>
              <a:t>Floating point operations satisfy “ordering” properties</a:t>
            </a:r>
          </a:p>
          <a:p>
            <a:pPr lvl="2"/>
            <a:r>
              <a:rPr lang="en-US" dirty="0" err="1"/>
              <a:t>Monotonicity</a:t>
            </a:r>
            <a:r>
              <a:rPr lang="en-US" dirty="0"/>
              <a:t>, values of signs</a:t>
            </a:r>
          </a:p>
          <a:p>
            <a:r>
              <a:rPr lang="en-US" b="1" dirty="0"/>
              <a:t>Observation</a:t>
            </a:r>
          </a:p>
          <a:p>
            <a:pPr lvl="1"/>
            <a:r>
              <a:rPr lang="en-US" dirty="0"/>
              <a:t>Need to understand which abstractions apply in which contexts</a:t>
            </a:r>
          </a:p>
          <a:p>
            <a:pPr lvl="1"/>
            <a:r>
              <a:rPr lang="en-US" dirty="0"/>
              <a:t>Important issues for compiler writers and serious application programmers</a:t>
            </a:r>
          </a:p>
        </p:txBody>
      </p:sp>
    </p:spTree>
    <p:extLst>
      <p:ext uri="{BB962C8B-B14F-4D97-AF65-F5344CB8AC3E}">
        <p14:creationId xmlns:p14="http://schemas.microsoft.com/office/powerpoint/2010/main" val="302530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#2: </a:t>
            </a:r>
            <a:br>
              <a:rPr lang="en-US" b="1" dirty="0"/>
            </a:br>
            <a:r>
              <a:rPr lang="en-US" b="1" dirty="0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Chances are, you’ll never write programs in assembly</a:t>
            </a:r>
          </a:p>
          <a:p>
            <a:pPr lvl="1"/>
            <a:r>
              <a:rPr lang="en-US" dirty="0"/>
              <a:t>Compilers are much better &amp; more patient than you are</a:t>
            </a:r>
          </a:p>
          <a:p>
            <a:r>
              <a:rPr lang="en-US" b="1" dirty="0"/>
              <a:t>But: Understanding assembly is key to machine-level execution model</a:t>
            </a:r>
          </a:p>
          <a:p>
            <a:pPr lvl="1"/>
            <a:r>
              <a:rPr lang="en-US" dirty="0"/>
              <a:t>Behavior of programs in presence of bugs</a:t>
            </a:r>
          </a:p>
          <a:p>
            <a:pPr lvl="2"/>
            <a:r>
              <a:rPr lang="en-US" dirty="0"/>
              <a:t>High-level language models break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 optimizations done / not done by the compiler</a:t>
            </a:r>
          </a:p>
          <a:p>
            <a:pPr lvl="2"/>
            <a:r>
              <a:rPr lang="en-US" dirty="0"/>
              <a:t>Understanding sources of program inefficiency</a:t>
            </a:r>
          </a:p>
          <a:p>
            <a:pPr lvl="1"/>
            <a:r>
              <a:rPr lang="en-US" dirty="0"/>
              <a:t>Implementing system software</a:t>
            </a:r>
          </a:p>
          <a:p>
            <a:pPr lvl="2"/>
            <a:r>
              <a:rPr lang="en-US" dirty="0"/>
              <a:t>Compiler has machine code as target</a:t>
            </a:r>
          </a:p>
          <a:p>
            <a:pPr lvl="2"/>
            <a:r>
              <a:rPr lang="en-US" dirty="0"/>
              <a:t>Operating systems must manage process state</a:t>
            </a:r>
          </a:p>
          <a:p>
            <a:pPr lvl="1"/>
            <a:r>
              <a:rPr lang="en-US" dirty="0"/>
              <a:t>Creating / fighting malware</a:t>
            </a:r>
          </a:p>
          <a:p>
            <a:pPr lvl="2"/>
            <a:r>
              <a:rPr lang="en-US" dirty="0"/>
              <a:t>x86 assembly is the language of choice!</a:t>
            </a:r>
          </a:p>
        </p:txBody>
      </p:sp>
    </p:spTree>
    <p:extLst>
      <p:ext uri="{BB962C8B-B14F-4D97-AF65-F5344CB8AC3E}">
        <p14:creationId xmlns:p14="http://schemas.microsoft.com/office/powerpoint/2010/main" val="403591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8382000" cy="1092200"/>
          </a:xfrm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#3: </a:t>
            </a:r>
            <a:r>
              <a:rPr lang="en-US" b="1" dirty="0"/>
              <a:t>Memory Matters</a:t>
            </a:r>
            <a:br>
              <a:rPr lang="en-US" b="1" dirty="0"/>
            </a:br>
            <a:r>
              <a:rPr lang="en-US" sz="2800" b="1" dirty="0"/>
              <a:t>Random Access Memory Is an Unphysical Abstraction</a:t>
            </a:r>
            <a:br>
              <a:rPr lang="en-US" sz="2800" b="1" dirty="0"/>
            </a:b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498600"/>
            <a:ext cx="8382000" cy="5435600"/>
          </a:xfrm>
          <a:ln/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Memory is not unbounded</a:t>
            </a:r>
          </a:p>
          <a:p>
            <a:pPr marL="552450" lvl="1"/>
            <a:r>
              <a:rPr lang="en-US" dirty="0"/>
              <a:t>It must be allocated and managed</a:t>
            </a:r>
          </a:p>
          <a:p>
            <a:pPr marL="552450" lvl="1"/>
            <a:r>
              <a:rPr lang="en-US" dirty="0"/>
              <a:t>Many applications are memory dominated</a:t>
            </a:r>
          </a:p>
          <a:p>
            <a:r>
              <a:rPr lang="en-US" b="1" dirty="0"/>
              <a:t>Memory referencing bugs especially pernicious</a:t>
            </a:r>
          </a:p>
          <a:p>
            <a:pPr marL="552450" lvl="1"/>
            <a:r>
              <a:rPr lang="en-US" dirty="0"/>
              <a:t>Effects are distant in both time and space</a:t>
            </a:r>
          </a:p>
          <a:p>
            <a:r>
              <a:rPr lang="en-US" b="1" dirty="0"/>
              <a:t>Memory performance is not uniform</a:t>
            </a:r>
          </a:p>
          <a:p>
            <a:pPr marL="552450" lvl="1"/>
            <a:r>
              <a:rPr lang="en-US" dirty="0"/>
              <a:t>Cache and virtual memory effects can greatly affect program performance</a:t>
            </a:r>
          </a:p>
          <a:p>
            <a:pPr marL="552450" lvl="1"/>
            <a:r>
              <a:rPr lang="en-US" dirty="0"/>
              <a:t>Adapting program to characteristics of memory system can lead to major speed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0860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dirty="0"/>
              <a:t>--&gt;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 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dirty="0"/>
              <a:t>--&gt;</a:t>
            </a:r>
            <a:r>
              <a:rPr lang="en-US" dirty="0"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</a:t>
            </a:r>
            <a:r>
              <a:rPr lang="en-US" dirty="0"/>
              <a:t>--&gt; 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62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12888</TotalTime>
  <Words>1822</Words>
  <Application>Microsoft Office PowerPoint</Application>
  <PresentationFormat>Widescreen</PresentationFormat>
  <Paragraphs>316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Narrow</vt:lpstr>
      <vt:lpstr>Calibri</vt:lpstr>
      <vt:lpstr>Calibri Bold</vt:lpstr>
      <vt:lpstr>Calibri Light</vt:lpstr>
      <vt:lpstr>Courier New</vt:lpstr>
      <vt:lpstr>Times New Roman</vt:lpstr>
      <vt:lpstr>Wingdings 2</vt:lpstr>
      <vt:lpstr>Office Theme</vt:lpstr>
      <vt:lpstr>PowerPoint Presentation</vt:lpstr>
      <vt:lpstr>Overview</vt:lpstr>
      <vt:lpstr>Course Theme:  (Systems) Knowledge is Power!</vt:lpstr>
      <vt:lpstr>It’s Important to Understand How Things Work</vt:lpstr>
      <vt:lpstr>Great Reality #1:  Ints are not Integers, Floats are not Reals</vt:lpstr>
      <vt:lpstr>Computer Arithmetic</vt:lpstr>
      <vt:lpstr>Great Reality #2:  You’ve Got to Know Assembly</vt:lpstr>
      <vt:lpstr>Great Reality #3: Memory Matters Random Access Memory Is an Unphysical Abstraction </vt:lpstr>
      <vt:lpstr>Memory Referencing Bug Example</vt:lpstr>
      <vt:lpstr>Memory Referencing Bug Example</vt:lpstr>
      <vt:lpstr>Memory Referencing Errors</vt:lpstr>
      <vt:lpstr>Great Reality #4: There’s more to performance than asymptotic complexity </vt:lpstr>
      <vt:lpstr>Memory System Performance Example</vt:lpstr>
      <vt:lpstr>Explained Cache and memory movements</vt:lpstr>
      <vt:lpstr>Great Reality #5: Computers do more than execute programs</vt:lpstr>
      <vt:lpstr>Course Perspective</vt:lpstr>
      <vt:lpstr>Course Perspective (Cont.)</vt:lpstr>
      <vt:lpstr>Textbooks</vt:lpstr>
      <vt:lpstr>Course Components</vt:lpstr>
      <vt:lpstr>Policies: Labs And Exams</vt:lpstr>
      <vt:lpstr>Other Rules of the Lecture Hall</vt:lpstr>
      <vt:lpstr>Policies: Grading</vt:lpstr>
      <vt:lpstr>Interview Grading </vt:lpstr>
      <vt:lpstr>Programs and Data</vt:lpstr>
      <vt:lpstr>The Memory Hierarchy</vt:lpstr>
      <vt:lpstr>Exceptional  Control Flow</vt:lpstr>
      <vt:lpstr> Virtual Memory</vt:lpstr>
      <vt:lpstr>Lab Rationale </vt:lpstr>
      <vt:lpstr>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50</cp:revision>
  <dcterms:created xsi:type="dcterms:W3CDTF">2018-05-17T02:35:19Z</dcterms:created>
  <dcterms:modified xsi:type="dcterms:W3CDTF">2019-01-14T20:47:50Z</dcterms:modified>
</cp:coreProperties>
</file>