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8" r:id="rId3"/>
    <p:sldId id="260" r:id="rId4"/>
    <p:sldId id="256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87" autoAdjust="0"/>
  </p:normalViewPr>
  <p:slideViewPr>
    <p:cSldViewPr snapToGrid="0">
      <p:cViewPr>
        <p:scale>
          <a:sx n="73" d="100"/>
          <a:sy n="73" d="100"/>
        </p:scale>
        <p:origin x="-5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80229-3319-4DA5-89C4-C2B5682D00D9}" type="datetimeFigureOut">
              <a:rPr lang="fr-FR" smtClean="0"/>
              <a:t>30/11/2016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AF2BD-C589-46E4-917F-9784CD41C5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98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hidden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AF2BD-C589-46E4-917F-9784CD41C52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134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Autoshow</a:t>
            </a:r>
            <a:r>
              <a:rPr lang="en-US" dirty="0" smtClean="0"/>
              <a:t> all calibration data. </a:t>
            </a:r>
          </a:p>
          <a:p>
            <a:r>
              <a:rPr lang="en-US" dirty="0" smtClean="0"/>
              <a:t>Graph de signal + </a:t>
            </a:r>
            <a:r>
              <a:rPr lang="en-US" dirty="0" err="1" smtClean="0"/>
              <a:t>signal_slope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AF2BD-C589-46E4-917F-9784CD41C52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694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 filter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extramodule</a:t>
            </a:r>
            <a:r>
              <a:rPr lang="en-US" baseline="0" dirty="0" smtClean="0"/>
              <a:t> is a group on the far right</a:t>
            </a:r>
          </a:p>
          <a:p>
            <a:r>
              <a:rPr lang="en-US" baseline="0" dirty="0" smtClean="0"/>
              <a:t>Assisted design + manual design in the middle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AF2BD-C589-46E4-917F-9784CD41C52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85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44DB-7BCD-4065-9852-9C038ABB51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75C-9DD2-436F-A22A-A297A5812E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44DB-7BCD-4065-9852-9C038ABB51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75C-9DD2-436F-A22A-A297A5812E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44DB-7BCD-4065-9852-9C038ABB51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75C-9DD2-436F-A22A-A297A5812E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44DB-7BCD-4065-9852-9C038ABB51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75C-9DD2-436F-A22A-A297A5812E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8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44DB-7BCD-4065-9852-9C038ABB51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75C-9DD2-436F-A22A-A297A5812E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44DB-7BCD-4065-9852-9C038ABB51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75C-9DD2-436F-A22A-A297A5812E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7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44DB-7BCD-4065-9852-9C038ABB51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75C-9DD2-436F-A22A-A297A5812E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4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44DB-7BCD-4065-9852-9C038ABB51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75C-9DD2-436F-A22A-A297A5812E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44DB-7BCD-4065-9852-9C038ABB51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75C-9DD2-436F-A22A-A297A5812E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6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44DB-7BCD-4065-9852-9C038ABB51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75C-9DD2-436F-A22A-A297A5812E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9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44DB-7BCD-4065-9852-9C038ABB51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75C-9DD2-436F-A22A-A297A5812E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44DB-7BCD-4065-9852-9C038ABB51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F75C-9DD2-436F-A22A-A297A5812E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4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0160" y="0"/>
            <a:ext cx="9702266" cy="1318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4340993" y="296597"/>
            <a:ext cx="4379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80160" y="1355378"/>
            <a:ext cx="9702266" cy="3197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1559293" y="1469095"/>
            <a:ext cx="76232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/>
              <a:t>TabWidget</a:t>
            </a:r>
            <a:r>
              <a:rPr lang="fr-FR" sz="4000" dirty="0"/>
              <a:t> </a:t>
            </a:r>
            <a:r>
              <a:rPr lang="fr-FR" sz="4000" dirty="0" err="1" smtClean="0"/>
              <a:t>with</a:t>
            </a:r>
            <a:r>
              <a:rPr lang="fr-FR" sz="4000" dirty="0" smtClean="0"/>
              <a:t> the </a:t>
            </a:r>
            <a:r>
              <a:rPr lang="fr-FR" sz="4000" dirty="0" err="1" smtClean="0"/>
              <a:t>following</a:t>
            </a:r>
            <a:r>
              <a:rPr lang="fr-FR" sz="4000" dirty="0" smtClean="0"/>
              <a:t> </a:t>
            </a:r>
            <a:r>
              <a:rPr lang="fr-FR" sz="4000" dirty="0" err="1" smtClean="0"/>
              <a:t>tabs</a:t>
            </a:r>
            <a:r>
              <a:rPr lang="fr-FR" sz="4000" dirty="0" smtClean="0"/>
              <a:t>:</a:t>
            </a:r>
          </a:p>
          <a:p>
            <a:r>
              <a:rPr lang="fr-FR" sz="4000" dirty="0"/>
              <a:t> </a:t>
            </a:r>
            <a:r>
              <a:rPr lang="fr-FR" sz="4000" dirty="0" smtClean="0"/>
              <a:t>  - Inputs</a:t>
            </a:r>
          </a:p>
          <a:p>
            <a:r>
              <a:rPr lang="fr-FR" sz="4000" dirty="0"/>
              <a:t> </a:t>
            </a:r>
            <a:r>
              <a:rPr lang="fr-FR" sz="4000" dirty="0" smtClean="0"/>
              <a:t>  - </a:t>
            </a:r>
            <a:r>
              <a:rPr lang="fr-FR" sz="4000" dirty="0" err="1" smtClean="0"/>
              <a:t>Output_fastpiezo</a:t>
            </a:r>
            <a:endParaRPr lang="fr-FR" sz="4000" dirty="0"/>
          </a:p>
          <a:p>
            <a:r>
              <a:rPr lang="fr-FR" sz="4000" dirty="0" smtClean="0"/>
              <a:t>   - </a:t>
            </a:r>
            <a:r>
              <a:rPr lang="fr-FR" sz="4000" dirty="0" err="1" smtClean="0"/>
              <a:t>Output_slowpiezo</a:t>
            </a:r>
            <a:endParaRPr lang="fr-FR" sz="4000" dirty="0" smtClean="0"/>
          </a:p>
          <a:p>
            <a:r>
              <a:rPr lang="fr-FR" sz="4000" dirty="0"/>
              <a:t> </a:t>
            </a:r>
            <a:r>
              <a:rPr lang="fr-FR" sz="4000" dirty="0" smtClean="0"/>
              <a:t>  - …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1280160" y="4628147"/>
            <a:ext cx="9702266" cy="718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1280160" y="4589468"/>
            <a:ext cx="4379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/>
              <a:t>Sequences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80160" y="5435732"/>
            <a:ext cx="9702266" cy="718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280160" y="5397053"/>
            <a:ext cx="4379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/>
              <a:t>Lockbox</a:t>
            </a:r>
            <a:r>
              <a:rPr lang="fr-FR" sz="4000" dirty="0" smtClean="0"/>
              <a:t> Control</a:t>
            </a:r>
            <a:endParaRPr 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115503" y="6554804"/>
            <a:ext cx="504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slides for a description of the </a:t>
            </a:r>
            <a:r>
              <a:rPr lang="fr-FR" dirty="0" err="1" smtClean="0"/>
              <a:t>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3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61400" y="106592"/>
            <a:ext cx="108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Model: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02200" y="187168"/>
            <a:ext cx="1337912" cy="211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1309036" y="519526"/>
            <a:ext cx="9471259" cy="98201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309036" y="596526"/>
            <a:ext cx="227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Laser </a:t>
            </a:r>
            <a:r>
              <a:rPr lang="fr-FR" sz="1400" dirty="0" err="1" smtClean="0"/>
              <a:t>wavelength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460160" y="976204"/>
            <a:ext cx="1337912" cy="211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ZoneTexte 11"/>
          <p:cNvSpPr txBox="1"/>
          <p:nvPr/>
        </p:nvSpPr>
        <p:spPr>
          <a:xfrm>
            <a:off x="3059231" y="594922"/>
            <a:ext cx="227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Cavity</a:t>
            </a:r>
            <a:r>
              <a:rPr lang="fr-FR" sz="1400" dirty="0" smtClean="0"/>
              <a:t> </a:t>
            </a:r>
            <a:r>
              <a:rPr lang="fr-FR" sz="1400" dirty="0"/>
              <a:t>f</a:t>
            </a:r>
            <a:r>
              <a:rPr lang="fr-FR" sz="1400" dirty="0" smtClean="0"/>
              <a:t>inesse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210355" y="974600"/>
            <a:ext cx="1337912" cy="211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ZoneTexte 13"/>
          <p:cNvSpPr txBox="1"/>
          <p:nvPr/>
        </p:nvSpPr>
        <p:spPr>
          <a:xfrm>
            <a:off x="4831882" y="902699"/>
            <a:ext cx="293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2902200" y="106592"/>
            <a:ext cx="133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3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ZoneTexte 103"/>
          <p:cNvSpPr txBox="1"/>
          <p:nvPr/>
        </p:nvSpPr>
        <p:spPr>
          <a:xfrm>
            <a:off x="1309036" y="68091"/>
            <a:ext cx="108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Inputs: 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1309036" y="519526"/>
            <a:ext cx="1802663" cy="299369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ZoneTexte 107"/>
          <p:cNvSpPr txBox="1"/>
          <p:nvPr/>
        </p:nvSpPr>
        <p:spPr>
          <a:xfrm>
            <a:off x="1384336" y="355319"/>
            <a:ext cx="2379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Reflection</a:t>
            </a:r>
            <a:r>
              <a:rPr lang="fr-FR" sz="1400" dirty="0"/>
              <a:t> </a:t>
            </a:r>
            <a:r>
              <a:rPr lang="fr-FR" sz="1400" dirty="0" smtClean="0"/>
              <a:t>(FPM)</a:t>
            </a:r>
            <a:endParaRPr lang="en-US" sz="1400" dirty="0"/>
          </a:p>
        </p:txBody>
      </p:sp>
      <p:sp>
        <p:nvSpPr>
          <p:cNvPr id="109" name="Rectangle 108"/>
          <p:cNvSpPr/>
          <p:nvPr/>
        </p:nvSpPr>
        <p:spPr>
          <a:xfrm>
            <a:off x="7821063" y="454676"/>
            <a:ext cx="1145778" cy="2993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ZoneTexte 109"/>
          <p:cNvSpPr txBox="1"/>
          <p:nvPr/>
        </p:nvSpPr>
        <p:spPr>
          <a:xfrm>
            <a:off x="7830317" y="1208297"/>
            <a:ext cx="155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Add</a:t>
            </a:r>
            <a:r>
              <a:rPr lang="fr-FR" dirty="0" smtClean="0"/>
              <a:t> input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2143400" y="87341"/>
            <a:ext cx="1437198" cy="28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ZoneTexte 111"/>
          <p:cNvSpPr txBox="1"/>
          <p:nvPr/>
        </p:nvSpPr>
        <p:spPr>
          <a:xfrm>
            <a:off x="2143400" y="58466"/>
            <a:ext cx="144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Calibrate</a:t>
            </a:r>
            <a:r>
              <a:rPr lang="fr-FR" dirty="0" smtClean="0"/>
              <a:t> all</a:t>
            </a:r>
            <a:endParaRPr lang="en-US" dirty="0"/>
          </a:p>
        </p:txBody>
      </p:sp>
      <p:sp>
        <p:nvSpPr>
          <p:cNvPr id="119" name="ZoneTexte 118"/>
          <p:cNvSpPr txBox="1"/>
          <p:nvPr/>
        </p:nvSpPr>
        <p:spPr>
          <a:xfrm>
            <a:off x="1421427" y="661798"/>
            <a:ext cx="1320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Input_signal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1473422" y="940855"/>
            <a:ext cx="920235" cy="203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In1 / adc1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421428" y="3087281"/>
            <a:ext cx="1602219" cy="325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ZoneTexte 121"/>
          <p:cNvSpPr txBox="1"/>
          <p:nvPr/>
        </p:nvSpPr>
        <p:spPr>
          <a:xfrm>
            <a:off x="1658355" y="3079039"/>
            <a:ext cx="144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Calibrate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24091" y="519526"/>
            <a:ext cx="1802663" cy="299369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/>
          <p:cNvSpPr txBox="1"/>
          <p:nvPr/>
        </p:nvSpPr>
        <p:spPr>
          <a:xfrm>
            <a:off x="3299391" y="355319"/>
            <a:ext cx="2379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PDH (FPM)</a:t>
            </a:r>
            <a:endParaRPr lang="en-US" sz="1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3336483" y="661797"/>
            <a:ext cx="1152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Input_signal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388477" y="940855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IQ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36483" y="3102780"/>
            <a:ext cx="1602219" cy="325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3573410" y="3094538"/>
            <a:ext cx="144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Calibrate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379363" y="1776267"/>
            <a:ext cx="1001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freq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418105" y="2015569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ZoneTexte 31"/>
          <p:cNvSpPr txBox="1"/>
          <p:nvPr/>
        </p:nvSpPr>
        <p:spPr>
          <a:xfrm>
            <a:off x="3380643" y="2131634"/>
            <a:ext cx="1001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amplitude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432637" y="2410692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ZoneTexte 33"/>
          <p:cNvSpPr txBox="1"/>
          <p:nvPr/>
        </p:nvSpPr>
        <p:spPr>
          <a:xfrm>
            <a:off x="3407344" y="2561904"/>
            <a:ext cx="1001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Phase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459338" y="2840962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ZoneTexte 35"/>
          <p:cNvSpPr txBox="1"/>
          <p:nvPr/>
        </p:nvSpPr>
        <p:spPr>
          <a:xfrm>
            <a:off x="3374706" y="1142037"/>
            <a:ext cx="1563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Configuration</a:t>
            </a:r>
          </a:p>
        </p:txBody>
      </p:sp>
      <p:sp>
        <p:nvSpPr>
          <p:cNvPr id="2" name="Légende encadrée 1 1"/>
          <p:cNvSpPr/>
          <p:nvPr/>
        </p:nvSpPr>
        <p:spPr>
          <a:xfrm>
            <a:off x="895957" y="4154492"/>
            <a:ext cx="3941707" cy="1969413"/>
          </a:xfrm>
          <a:prstGeom prst="borderCallout1">
            <a:avLst>
              <a:gd name="adj1" fmla="val 37214"/>
              <a:gd name="adj2" fmla="val 958"/>
              <a:gd name="adj3" fmla="val -151793"/>
              <a:gd name="adj4" fmla="val 6497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show </a:t>
            </a:r>
            <a:r>
              <a:rPr lang="en-US" dirty="0"/>
              <a:t>all setup arguments </a:t>
            </a:r>
          </a:p>
          <a:p>
            <a:r>
              <a:rPr lang="en-US" dirty="0"/>
              <a:t>of </a:t>
            </a:r>
            <a:r>
              <a:rPr lang="en-US" dirty="0" smtClean="0"/>
              <a:t>PDH-IQ module here with defaults (let model provide a </a:t>
            </a:r>
            <a:r>
              <a:rPr lang="en-US" dirty="0" err="1" smtClean="0"/>
              <a:t>dict</a:t>
            </a:r>
            <a:r>
              <a:rPr lang="en-US" dirty="0" smtClean="0"/>
              <a:t> of module parameters, along with the possibility to hide parameters from </a:t>
            </a:r>
            <a:r>
              <a:rPr lang="en-US" dirty="0" err="1" smtClean="0"/>
              <a:t>gui</a:t>
            </a:r>
            <a:r>
              <a:rPr lang="en-US" dirty="0" smtClean="0"/>
              <a:t> by appending “_hidden” to the keyword, i.e. “</a:t>
            </a:r>
            <a:r>
              <a:rPr lang="en-US" dirty="0" err="1" smtClean="0"/>
              <a:t>output_signal_hidden</a:t>
            </a:r>
            <a:r>
              <a:rPr lang="en-US" dirty="0" smtClean="0"/>
              <a:t>”: “quadrature”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284798" y="499650"/>
            <a:ext cx="1802663" cy="299369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PDH (FPM)</a:t>
            </a:r>
            <a:endParaRPr lang="en-US" dirty="0"/>
          </a:p>
        </p:txBody>
      </p:sp>
      <p:sp>
        <p:nvSpPr>
          <p:cNvPr id="50" name="ZoneTexte 49"/>
          <p:cNvSpPr txBox="1"/>
          <p:nvPr/>
        </p:nvSpPr>
        <p:spPr>
          <a:xfrm>
            <a:off x="5397190" y="641921"/>
            <a:ext cx="1152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Input_signal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449184" y="920979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IQ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397190" y="3082904"/>
            <a:ext cx="1602219" cy="325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ZoneTexte 52"/>
          <p:cNvSpPr txBox="1"/>
          <p:nvPr/>
        </p:nvSpPr>
        <p:spPr>
          <a:xfrm>
            <a:off x="5634117" y="3074662"/>
            <a:ext cx="144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Calibrate</a:t>
            </a:r>
            <a:endParaRPr lang="en-US" dirty="0"/>
          </a:p>
        </p:txBody>
      </p:sp>
      <p:sp>
        <p:nvSpPr>
          <p:cNvPr id="54" name="ZoneTexte 53"/>
          <p:cNvSpPr txBox="1"/>
          <p:nvPr/>
        </p:nvSpPr>
        <p:spPr>
          <a:xfrm>
            <a:off x="5426818" y="1623871"/>
            <a:ext cx="1001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freq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478812" y="1902929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ZoneTexte 55"/>
          <p:cNvSpPr txBox="1"/>
          <p:nvPr/>
        </p:nvSpPr>
        <p:spPr>
          <a:xfrm>
            <a:off x="5441350" y="2111758"/>
            <a:ext cx="1001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amplitude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493344" y="2390816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ZoneTexte 57"/>
          <p:cNvSpPr txBox="1"/>
          <p:nvPr/>
        </p:nvSpPr>
        <p:spPr>
          <a:xfrm>
            <a:off x="5468051" y="2542028"/>
            <a:ext cx="1001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Phase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520045" y="2821086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ZoneTexte 59"/>
          <p:cNvSpPr txBox="1"/>
          <p:nvPr/>
        </p:nvSpPr>
        <p:spPr>
          <a:xfrm>
            <a:off x="5435413" y="1373478"/>
            <a:ext cx="1563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Configuration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5360097" y="334144"/>
            <a:ext cx="2379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Mysignal</a:t>
            </a:r>
            <a:r>
              <a:rPr lang="fr-FR" sz="1400" dirty="0" smtClean="0"/>
              <a:t> (custom)</a:t>
            </a:r>
            <a:endParaRPr lang="en-US" sz="1400" dirty="0"/>
          </a:p>
        </p:txBody>
      </p:sp>
      <p:sp>
        <p:nvSpPr>
          <p:cNvPr id="62" name="ZoneTexte 61"/>
          <p:cNvSpPr txBox="1"/>
          <p:nvPr/>
        </p:nvSpPr>
        <p:spPr>
          <a:xfrm>
            <a:off x="3370868" y="1423740"/>
            <a:ext cx="1001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Input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451237" y="1677645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Reflection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4409433" y="283534"/>
            <a:ext cx="1563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X </a:t>
            </a:r>
            <a:r>
              <a:rPr lang="fr-FR" sz="1400" dirty="0" err="1" smtClean="0"/>
              <a:t>delete</a:t>
            </a:r>
            <a:endParaRPr lang="fr-FR" sz="1400" dirty="0" smtClean="0"/>
          </a:p>
        </p:txBody>
      </p:sp>
      <p:sp>
        <p:nvSpPr>
          <p:cNvPr id="65" name="ZoneTexte 64"/>
          <p:cNvSpPr txBox="1"/>
          <p:nvPr/>
        </p:nvSpPr>
        <p:spPr>
          <a:xfrm>
            <a:off x="6801752" y="300787"/>
            <a:ext cx="1563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X </a:t>
            </a:r>
            <a:r>
              <a:rPr lang="fr-FR" sz="1400" dirty="0" err="1" smtClean="0"/>
              <a:t>delete</a:t>
            </a:r>
            <a:endParaRPr lang="fr-FR" sz="1400" dirty="0" smtClean="0"/>
          </a:p>
        </p:txBody>
      </p:sp>
      <p:sp>
        <p:nvSpPr>
          <p:cNvPr id="66" name="ZoneTexte 65"/>
          <p:cNvSpPr txBox="1"/>
          <p:nvPr/>
        </p:nvSpPr>
        <p:spPr>
          <a:xfrm>
            <a:off x="2692730" y="427798"/>
            <a:ext cx="1563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X </a:t>
            </a:r>
            <a:r>
              <a:rPr lang="fr-FR" sz="1400" dirty="0" err="1" smtClean="0"/>
              <a:t>delete</a:t>
            </a:r>
            <a:endParaRPr lang="fr-FR" sz="1400" dirty="0" smtClean="0"/>
          </a:p>
        </p:txBody>
      </p:sp>
      <p:sp>
        <p:nvSpPr>
          <p:cNvPr id="67" name="Légende encadrée 1 66"/>
          <p:cNvSpPr/>
          <p:nvPr/>
        </p:nvSpPr>
        <p:spPr>
          <a:xfrm>
            <a:off x="5333068" y="4216740"/>
            <a:ext cx="3941707" cy="1969413"/>
          </a:xfrm>
          <a:prstGeom prst="borderCallout1">
            <a:avLst>
              <a:gd name="adj1" fmla="val 37214"/>
              <a:gd name="adj2" fmla="val 958"/>
              <a:gd name="adj3" fmla="val -170190"/>
              <a:gd name="adj4" fmla="val 299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If no default parameters are defined, show all setup parameters of the module with the default values provided by the setup function. Alternatively, leave a text field to manually define all </a:t>
            </a:r>
            <a:r>
              <a:rPr lang="en-US" dirty="0" err="1" smtClean="0"/>
              <a:t>yaml</a:t>
            </a:r>
            <a:r>
              <a:rPr lang="en-US" dirty="0" smtClean="0"/>
              <a:t> parameters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421428" y="397657"/>
            <a:ext cx="801110" cy="265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384564" y="407214"/>
            <a:ext cx="378914" cy="254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423900" y="407214"/>
            <a:ext cx="688926" cy="255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3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75444" y="8701"/>
            <a:ext cx="368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Outputs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6697409" y="629214"/>
            <a:ext cx="149957" cy="149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ZoneTexte 5"/>
          <p:cNvSpPr txBox="1"/>
          <p:nvPr/>
        </p:nvSpPr>
        <p:spPr>
          <a:xfrm>
            <a:off x="6847366" y="519526"/>
            <a:ext cx="21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Manual</a:t>
            </a:r>
            <a:r>
              <a:rPr lang="fr-FR" sz="1400" dirty="0" smtClean="0"/>
              <a:t> design</a:t>
            </a:r>
            <a:endParaRPr lang="en-US" sz="1400" dirty="0"/>
          </a:p>
        </p:txBody>
      </p:sp>
      <p:sp>
        <p:nvSpPr>
          <p:cNvPr id="7" name="Ellipse 6"/>
          <p:cNvSpPr/>
          <p:nvPr/>
        </p:nvSpPr>
        <p:spPr>
          <a:xfrm>
            <a:off x="9573574" y="588945"/>
            <a:ext cx="149957" cy="149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ZoneTexte 7"/>
          <p:cNvSpPr txBox="1"/>
          <p:nvPr/>
        </p:nvSpPr>
        <p:spPr>
          <a:xfrm>
            <a:off x="9790912" y="488881"/>
            <a:ext cx="3228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Assisted</a:t>
            </a:r>
            <a:r>
              <a:rPr lang="fr-FR" sz="1400" dirty="0" smtClean="0"/>
              <a:t> design</a:t>
            </a:r>
            <a:endParaRPr lang="en-US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9581177" y="1674544"/>
            <a:ext cx="2028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Desired</a:t>
            </a:r>
            <a:r>
              <a:rPr lang="fr-FR" sz="1400" dirty="0" smtClean="0"/>
              <a:t> </a:t>
            </a:r>
            <a:r>
              <a:rPr lang="fr-FR" sz="1400" dirty="0" err="1" smtClean="0"/>
              <a:t>unity</a:t>
            </a:r>
            <a:r>
              <a:rPr lang="fr-FR" sz="1400" dirty="0" smtClean="0"/>
              <a:t>-gain </a:t>
            </a:r>
            <a:r>
              <a:rPr lang="fr-FR" sz="1400" dirty="0" err="1" smtClean="0"/>
              <a:t>frequency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9654406" y="2242170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ZoneTexte 17"/>
          <p:cNvSpPr txBox="1"/>
          <p:nvPr/>
        </p:nvSpPr>
        <p:spPr>
          <a:xfrm>
            <a:off x="10478495" y="2148944"/>
            <a:ext cx="126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Hz</a:t>
            </a:r>
            <a:endParaRPr lang="en-US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9212203" y="1041882"/>
            <a:ext cx="126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Hz</a:t>
            </a:r>
            <a:endParaRPr lang="en-US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9211649" y="1338835"/>
            <a:ext cx="126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Hz</a:t>
            </a:r>
            <a:endParaRPr lang="en-US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6517832" y="808043"/>
            <a:ext cx="128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6787428" y="858423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ZoneTexte 24"/>
          <p:cNvSpPr txBox="1"/>
          <p:nvPr/>
        </p:nvSpPr>
        <p:spPr>
          <a:xfrm>
            <a:off x="6554251" y="1097281"/>
            <a:ext cx="32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6783272" y="1169035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Rectangle 33"/>
          <p:cNvSpPr/>
          <p:nvPr/>
        </p:nvSpPr>
        <p:spPr>
          <a:xfrm>
            <a:off x="9656156" y="1135788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Rectangle 34"/>
          <p:cNvSpPr/>
          <p:nvPr/>
        </p:nvSpPr>
        <p:spPr>
          <a:xfrm>
            <a:off x="10915460" y="1135788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Rectangle 35"/>
          <p:cNvSpPr/>
          <p:nvPr/>
        </p:nvSpPr>
        <p:spPr>
          <a:xfrm>
            <a:off x="9656156" y="1432567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Rectangle 36"/>
          <p:cNvSpPr/>
          <p:nvPr/>
        </p:nvSpPr>
        <p:spPr>
          <a:xfrm>
            <a:off x="10915460" y="1432567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ZoneTexte 37"/>
          <p:cNvSpPr txBox="1"/>
          <p:nvPr/>
        </p:nvSpPr>
        <p:spPr>
          <a:xfrm>
            <a:off x="9581177" y="758135"/>
            <a:ext cx="2257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Analog</a:t>
            </a:r>
            <a:r>
              <a:rPr lang="fr-FR" sz="1400" dirty="0" smtClean="0"/>
              <a:t> </a:t>
            </a:r>
            <a:r>
              <a:rPr lang="fr-FR" sz="1400" dirty="0" err="1" smtClean="0"/>
              <a:t>filter</a:t>
            </a:r>
            <a:r>
              <a:rPr lang="fr-FR" sz="1400" dirty="0" smtClean="0"/>
              <a:t> </a:t>
            </a:r>
            <a:r>
              <a:rPr lang="fr-FR" sz="1400" dirty="0" err="1" smtClean="0"/>
              <a:t>behind</a:t>
            </a:r>
            <a:r>
              <a:rPr lang="fr-FR" sz="1400" dirty="0" smtClean="0"/>
              <a:t> output</a:t>
            </a:r>
            <a:endParaRPr lang="en-US" sz="1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10478494" y="1042562"/>
            <a:ext cx="126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Hz</a:t>
            </a:r>
            <a:endParaRPr lang="en-US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0478494" y="1338835"/>
            <a:ext cx="126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Hz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6630358" y="2038619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Rectangle 41"/>
          <p:cNvSpPr/>
          <p:nvPr/>
        </p:nvSpPr>
        <p:spPr>
          <a:xfrm>
            <a:off x="7889662" y="2038619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ectangle 42"/>
          <p:cNvSpPr/>
          <p:nvPr/>
        </p:nvSpPr>
        <p:spPr>
          <a:xfrm>
            <a:off x="6630358" y="2335398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Rectangle 43"/>
          <p:cNvSpPr/>
          <p:nvPr/>
        </p:nvSpPr>
        <p:spPr>
          <a:xfrm>
            <a:off x="7889662" y="2335398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ZoneTexte 44"/>
          <p:cNvSpPr txBox="1"/>
          <p:nvPr/>
        </p:nvSpPr>
        <p:spPr>
          <a:xfrm>
            <a:off x="6555379" y="1718717"/>
            <a:ext cx="1794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Additional</a:t>
            </a:r>
            <a:r>
              <a:rPr lang="fr-FR" sz="1400" dirty="0" smtClean="0"/>
              <a:t> </a:t>
            </a:r>
            <a:r>
              <a:rPr lang="fr-FR" sz="1400" dirty="0" err="1" smtClean="0"/>
              <a:t>filter</a:t>
            </a:r>
            <a:endParaRPr lang="en-US" sz="1400" dirty="0"/>
          </a:p>
        </p:txBody>
      </p:sp>
      <p:sp>
        <p:nvSpPr>
          <p:cNvPr id="46" name="ZoneTexte 45"/>
          <p:cNvSpPr txBox="1"/>
          <p:nvPr/>
        </p:nvSpPr>
        <p:spPr>
          <a:xfrm>
            <a:off x="7452697" y="1945393"/>
            <a:ext cx="520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Hz</a:t>
            </a:r>
            <a:endParaRPr lang="en-US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452697" y="2241666"/>
            <a:ext cx="43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Hz</a:t>
            </a:r>
            <a:endParaRPr lang="en-US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8731255" y="1943790"/>
            <a:ext cx="432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Hz</a:t>
            </a:r>
            <a:endParaRPr lang="en-US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8731255" y="2240063"/>
            <a:ext cx="432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Hz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9286177" y="768972"/>
            <a:ext cx="3259586" cy="2293577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Rectangle 51"/>
          <p:cNvSpPr/>
          <p:nvPr/>
        </p:nvSpPr>
        <p:spPr>
          <a:xfrm>
            <a:off x="1042492" y="3441675"/>
            <a:ext cx="10796581" cy="2892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ZoneTexte 52"/>
          <p:cNvSpPr txBox="1"/>
          <p:nvPr/>
        </p:nvSpPr>
        <p:spPr>
          <a:xfrm>
            <a:off x="1042492" y="3440911"/>
            <a:ext cx="3228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Open-</a:t>
            </a:r>
            <a:r>
              <a:rPr lang="fr-FR" sz="1400" dirty="0" err="1" smtClean="0"/>
              <a:t>loop</a:t>
            </a:r>
            <a:r>
              <a:rPr lang="fr-FR" sz="1400" dirty="0" smtClean="0"/>
              <a:t> </a:t>
            </a:r>
            <a:r>
              <a:rPr lang="fr-FR" sz="1400" dirty="0" err="1" smtClean="0"/>
              <a:t>transfer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6004777" y="1096477"/>
            <a:ext cx="2006187" cy="592486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ZoneTexte 57"/>
          <p:cNvSpPr txBox="1"/>
          <p:nvPr/>
        </p:nvSpPr>
        <p:spPr>
          <a:xfrm>
            <a:off x="6004777" y="1394423"/>
            <a:ext cx="1666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PI-corner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6766577" y="1457196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Rectangle 59"/>
          <p:cNvSpPr/>
          <p:nvPr/>
        </p:nvSpPr>
        <p:spPr>
          <a:xfrm>
            <a:off x="7611517" y="792155"/>
            <a:ext cx="1196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/>
              <a:t>*</a:t>
            </a:r>
            <a:r>
              <a:rPr lang="fr-FR" sz="1400" dirty="0" smtClean="0"/>
              <a:t>unit*/*unit*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7624424" y="1108226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Hz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7623870" y="1387183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Hz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1106817" y="3735130"/>
            <a:ext cx="10632178" cy="1261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ZoneTexte 65"/>
          <p:cNvSpPr txBox="1"/>
          <p:nvPr/>
        </p:nvSpPr>
        <p:spPr>
          <a:xfrm>
            <a:off x="1152351" y="3739384"/>
            <a:ext cx="2814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Amplitude (dB)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1117455" y="5019410"/>
            <a:ext cx="10621540" cy="1267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" name="ZoneTexte 67"/>
          <p:cNvSpPr txBox="1"/>
          <p:nvPr/>
        </p:nvSpPr>
        <p:spPr>
          <a:xfrm>
            <a:off x="1117455" y="5016237"/>
            <a:ext cx="2814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Phase (</a:t>
            </a:r>
            <a:r>
              <a:rPr lang="fr-FR" sz="1400" dirty="0" err="1" smtClean="0"/>
              <a:t>deg</a:t>
            </a:r>
            <a:r>
              <a:rPr lang="fr-FR" sz="1400" dirty="0" smtClean="0"/>
              <a:t>)</a:t>
            </a:r>
            <a:endParaRPr lang="en-US" sz="1400" dirty="0"/>
          </a:p>
        </p:txBody>
      </p:sp>
      <p:sp>
        <p:nvSpPr>
          <p:cNvPr id="69" name="ZoneTexte 68"/>
          <p:cNvSpPr txBox="1"/>
          <p:nvPr/>
        </p:nvSpPr>
        <p:spPr>
          <a:xfrm>
            <a:off x="6675621" y="2663026"/>
            <a:ext cx="2747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Extra-module: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8010964" y="2713669"/>
            <a:ext cx="1254259" cy="259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" name="ZoneTexte 71"/>
          <p:cNvSpPr txBox="1"/>
          <p:nvPr/>
        </p:nvSpPr>
        <p:spPr>
          <a:xfrm>
            <a:off x="6675620" y="3036734"/>
            <a:ext cx="2747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State: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7264396" y="3046718"/>
            <a:ext cx="2000826" cy="259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Rectangle 73"/>
          <p:cNvSpPr/>
          <p:nvPr/>
        </p:nvSpPr>
        <p:spPr>
          <a:xfrm>
            <a:off x="951701" y="519525"/>
            <a:ext cx="10964375" cy="584277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ZoneTexte 74"/>
          <p:cNvSpPr txBox="1"/>
          <p:nvPr/>
        </p:nvSpPr>
        <p:spPr>
          <a:xfrm>
            <a:off x="1042492" y="348381"/>
            <a:ext cx="101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Fast</a:t>
            </a:r>
            <a:r>
              <a:rPr lang="fr-FR" sz="1400" dirty="0" smtClean="0"/>
              <a:t> </a:t>
            </a:r>
            <a:r>
              <a:rPr lang="fr-FR" sz="1400" dirty="0" err="1" smtClean="0"/>
              <a:t>piezo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309036" y="6487543"/>
            <a:ext cx="9526047" cy="404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ZoneTexte 76"/>
          <p:cNvSpPr txBox="1"/>
          <p:nvPr/>
        </p:nvSpPr>
        <p:spPr>
          <a:xfrm>
            <a:off x="5142625" y="6483296"/>
            <a:ext cx="712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Add</a:t>
            </a:r>
            <a:r>
              <a:rPr lang="fr-FR" dirty="0" smtClean="0"/>
              <a:t> output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243866" y="1342396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9" name="ZoneTexte 78"/>
          <p:cNvSpPr txBox="1"/>
          <p:nvPr/>
        </p:nvSpPr>
        <p:spPr>
          <a:xfrm>
            <a:off x="1184618" y="1071346"/>
            <a:ext cx="832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Unit ???</a:t>
            </a:r>
            <a:endParaRPr lang="en-US" dirty="0"/>
          </a:p>
        </p:txBody>
      </p:sp>
      <p:sp>
        <p:nvSpPr>
          <p:cNvPr id="80" name="ZoneTexte 79"/>
          <p:cNvSpPr txBox="1"/>
          <p:nvPr/>
        </p:nvSpPr>
        <p:spPr>
          <a:xfrm>
            <a:off x="1199453" y="1524431"/>
            <a:ext cx="665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DC-gain</a:t>
            </a:r>
            <a:endParaRPr lang="en-US" sz="1200" dirty="0"/>
          </a:p>
        </p:txBody>
      </p:sp>
      <p:sp>
        <p:nvSpPr>
          <p:cNvPr id="81" name="Rectangle 80"/>
          <p:cNvSpPr/>
          <p:nvPr/>
        </p:nvSpPr>
        <p:spPr>
          <a:xfrm>
            <a:off x="1251447" y="1800808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2" name="ZoneTexte 81"/>
          <p:cNvSpPr txBox="1"/>
          <p:nvPr/>
        </p:nvSpPr>
        <p:spPr>
          <a:xfrm>
            <a:off x="2031459" y="1734396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*unit*/V</a:t>
            </a:r>
            <a:endParaRPr lang="en-US" sz="1400" dirty="0"/>
          </a:p>
        </p:txBody>
      </p:sp>
      <p:sp>
        <p:nvSpPr>
          <p:cNvPr id="86" name="ZoneTexte 85"/>
          <p:cNvSpPr txBox="1"/>
          <p:nvPr/>
        </p:nvSpPr>
        <p:spPr>
          <a:xfrm>
            <a:off x="1199453" y="560128"/>
            <a:ext cx="1001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channel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1251447" y="839186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ZoneTexte 87"/>
          <p:cNvSpPr txBox="1"/>
          <p:nvPr/>
        </p:nvSpPr>
        <p:spPr>
          <a:xfrm>
            <a:off x="1149629" y="2607875"/>
            <a:ext cx="259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LF-gain </a:t>
            </a:r>
            <a:r>
              <a:rPr lang="fr-FR" sz="1400" dirty="0" err="1" smtClean="0"/>
              <a:t>limit</a:t>
            </a:r>
            <a:r>
              <a:rPr lang="fr-FR" sz="1400" dirty="0" smtClean="0"/>
              <a:t> (</a:t>
            </a:r>
            <a:r>
              <a:rPr lang="fr-FR" sz="1400" dirty="0" err="1" smtClean="0"/>
              <a:t>need</a:t>
            </a:r>
            <a:r>
              <a:rPr lang="fr-FR" sz="1400" dirty="0" smtClean="0"/>
              <a:t> to </a:t>
            </a:r>
            <a:r>
              <a:rPr lang="fr-FR" sz="1400" dirty="0" err="1" smtClean="0"/>
              <a:t>think</a:t>
            </a:r>
            <a:r>
              <a:rPr lang="fr-FR" sz="1400" dirty="0" smtClean="0"/>
              <a:t> about </a:t>
            </a:r>
            <a:r>
              <a:rPr lang="fr-FR" sz="1400" dirty="0" err="1" smtClean="0"/>
              <a:t>implementation</a:t>
            </a:r>
            <a:r>
              <a:rPr lang="fr-FR" sz="1400" dirty="0" smtClean="0"/>
              <a:t>, </a:t>
            </a:r>
            <a:r>
              <a:rPr lang="fr-FR" sz="1400" dirty="0" err="1" smtClean="0"/>
              <a:t>too</a:t>
            </a:r>
            <a:r>
              <a:rPr lang="fr-FR" sz="1400" dirty="0" smtClean="0"/>
              <a:t> </a:t>
            </a:r>
            <a:r>
              <a:rPr lang="fr-FR" sz="1400" dirty="0" err="1" smtClean="0"/>
              <a:t>early</a:t>
            </a:r>
            <a:r>
              <a:rPr lang="fr-FR" sz="1400" dirty="0" smtClean="0"/>
              <a:t> </a:t>
            </a:r>
            <a:r>
              <a:rPr lang="fr-FR" sz="1400" dirty="0" err="1" smtClean="0"/>
              <a:t>still</a:t>
            </a:r>
            <a:r>
              <a:rPr lang="fr-FR" sz="1400" dirty="0" smtClean="0"/>
              <a:t>)</a:t>
            </a:r>
            <a:endParaRPr lang="en-US" sz="1400" dirty="0"/>
          </a:p>
        </p:txBody>
      </p:sp>
      <p:sp>
        <p:nvSpPr>
          <p:cNvPr id="89" name="Rectangle 88"/>
          <p:cNvSpPr/>
          <p:nvPr/>
        </p:nvSpPr>
        <p:spPr>
          <a:xfrm>
            <a:off x="1251447" y="3147258"/>
            <a:ext cx="1232631" cy="210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0" name="ZoneTexte 89"/>
          <p:cNvSpPr txBox="1"/>
          <p:nvPr/>
        </p:nvSpPr>
        <p:spPr>
          <a:xfrm>
            <a:off x="4177032" y="531409"/>
            <a:ext cx="136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Sweep</a:t>
            </a:r>
            <a:r>
              <a:rPr lang="fr-FR" sz="1400" dirty="0" smtClean="0"/>
              <a:t> </a:t>
            </a:r>
            <a:r>
              <a:rPr lang="fr-FR" sz="1400" dirty="0" err="1" smtClean="0"/>
              <a:t>enable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4037365" y="1071346"/>
            <a:ext cx="1232631" cy="210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" name="Rectangle 93"/>
          <p:cNvSpPr/>
          <p:nvPr/>
        </p:nvSpPr>
        <p:spPr>
          <a:xfrm>
            <a:off x="3998619" y="610009"/>
            <a:ext cx="178413" cy="178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ZoneTexte 95"/>
          <p:cNvSpPr txBox="1"/>
          <p:nvPr/>
        </p:nvSpPr>
        <p:spPr>
          <a:xfrm>
            <a:off x="3972022" y="780184"/>
            <a:ext cx="136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Waveform</a:t>
            </a:r>
            <a:endParaRPr lang="en-US" sz="1400" dirty="0"/>
          </a:p>
        </p:txBody>
      </p:sp>
      <p:sp>
        <p:nvSpPr>
          <p:cNvPr id="97" name="Rectangle 96"/>
          <p:cNvSpPr/>
          <p:nvPr/>
        </p:nvSpPr>
        <p:spPr>
          <a:xfrm>
            <a:off x="4055938" y="1500134"/>
            <a:ext cx="1232631" cy="210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8" name="ZoneTexte 97"/>
          <p:cNvSpPr txBox="1"/>
          <p:nvPr/>
        </p:nvSpPr>
        <p:spPr>
          <a:xfrm>
            <a:off x="3988943" y="1247047"/>
            <a:ext cx="136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Amplitude</a:t>
            </a:r>
            <a:endParaRPr lang="en-US" sz="1400" dirty="0"/>
          </a:p>
        </p:txBody>
      </p:sp>
      <p:sp>
        <p:nvSpPr>
          <p:cNvPr id="99" name="Rectangle 98"/>
          <p:cNvSpPr/>
          <p:nvPr/>
        </p:nvSpPr>
        <p:spPr>
          <a:xfrm>
            <a:off x="4083418" y="1951797"/>
            <a:ext cx="1232631" cy="210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" name="ZoneTexte 99"/>
          <p:cNvSpPr txBox="1"/>
          <p:nvPr/>
        </p:nvSpPr>
        <p:spPr>
          <a:xfrm>
            <a:off x="4016423" y="1698710"/>
            <a:ext cx="136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Offset</a:t>
            </a:r>
            <a:endParaRPr lang="en-US" sz="1400" dirty="0"/>
          </a:p>
        </p:txBody>
      </p:sp>
      <p:sp>
        <p:nvSpPr>
          <p:cNvPr id="101" name="Rectangle 100"/>
          <p:cNvSpPr/>
          <p:nvPr/>
        </p:nvSpPr>
        <p:spPr>
          <a:xfrm>
            <a:off x="4083418" y="2442505"/>
            <a:ext cx="1232631" cy="210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ZoneTexte 101"/>
          <p:cNvSpPr txBox="1"/>
          <p:nvPr/>
        </p:nvSpPr>
        <p:spPr>
          <a:xfrm>
            <a:off x="4016423" y="2189418"/>
            <a:ext cx="136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Frequency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3820086" y="786770"/>
            <a:ext cx="1721614" cy="2293577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4" name="Connecteur droit avec flèche 103"/>
          <p:cNvCxnSpPr/>
          <p:nvPr/>
        </p:nvCxnSpPr>
        <p:spPr>
          <a:xfrm>
            <a:off x="282791" y="441517"/>
            <a:ext cx="1525728" cy="116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/>
          <p:cNvSpPr txBox="1"/>
          <p:nvPr/>
        </p:nvSpPr>
        <p:spPr>
          <a:xfrm>
            <a:off x="-2981289" y="-885524"/>
            <a:ext cx="3601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easily</a:t>
            </a:r>
            <a:r>
              <a:rPr lang="fr-FR" dirty="0" smtClean="0"/>
              <a:t> </a:t>
            </a:r>
            <a:r>
              <a:rPr lang="fr-FR" dirty="0" err="1" smtClean="0"/>
              <a:t>guess</a:t>
            </a:r>
            <a:r>
              <a:rPr lang="fr-FR" dirty="0" smtClean="0"/>
              <a:t> the output DC-gain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piezo</a:t>
            </a:r>
            <a:r>
              <a:rPr lang="fr-FR" dirty="0" smtClean="0"/>
              <a:t> </a:t>
            </a:r>
            <a:r>
              <a:rPr lang="fr-FR" dirty="0" err="1" smtClean="0"/>
              <a:t>specifications</a:t>
            </a:r>
            <a:r>
              <a:rPr lang="fr-FR" dirty="0" smtClean="0"/>
              <a:t>, or the laser </a:t>
            </a:r>
            <a:r>
              <a:rPr lang="fr-FR" dirty="0" err="1" smtClean="0"/>
              <a:t>frequency</a:t>
            </a:r>
            <a:r>
              <a:rPr lang="fr-FR" dirty="0" smtClean="0"/>
              <a:t> </a:t>
            </a:r>
            <a:r>
              <a:rPr lang="fr-FR" dirty="0" err="1" smtClean="0"/>
              <a:t>tuning</a:t>
            </a:r>
            <a:r>
              <a:rPr lang="fr-FR" dirty="0" smtClean="0"/>
              <a:t> gain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datasheet</a:t>
            </a:r>
            <a:r>
              <a:rPr lang="fr-FR" dirty="0" smtClean="0"/>
              <a:t>. </a:t>
            </a:r>
            <a:r>
              <a:rPr lang="fr-FR" dirty="0" err="1" smtClean="0"/>
              <a:t>Therefore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useful</a:t>
            </a:r>
            <a:r>
              <a:rPr lang="fr-FR" dirty="0" smtClean="0"/>
              <a:t> to </a:t>
            </a:r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values for the output,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first </a:t>
            </a:r>
            <a:r>
              <a:rPr lang="fr-FR" dirty="0" err="1" smtClean="0"/>
              <a:t>locking</a:t>
            </a:r>
            <a:r>
              <a:rPr lang="fr-FR" dirty="0" smtClean="0"/>
              <a:t> </a:t>
            </a:r>
            <a:r>
              <a:rPr lang="fr-FR" dirty="0" err="1" smtClean="0"/>
              <a:t>attempts</a:t>
            </a:r>
            <a:r>
              <a:rPr lang="fr-FR" dirty="0" smtClean="0"/>
              <a:t> are in a </a:t>
            </a:r>
            <a:r>
              <a:rPr lang="fr-FR" dirty="0" err="1" smtClean="0"/>
              <a:t>reasonable</a:t>
            </a:r>
            <a:r>
              <a:rPr lang="fr-FR" dirty="0" smtClean="0"/>
              <a:t> </a:t>
            </a:r>
            <a:r>
              <a:rPr lang="fr-FR" dirty="0" err="1" smtClean="0"/>
              <a:t>parameter</a:t>
            </a:r>
            <a:r>
              <a:rPr lang="fr-FR" dirty="0" smtClean="0"/>
              <a:t> range</a:t>
            </a:r>
            <a:endParaRPr lang="en-US" dirty="0"/>
          </a:p>
        </p:txBody>
      </p:sp>
      <p:cxnSp>
        <p:nvCxnSpPr>
          <p:cNvPr id="108" name="Connecteur droit avec flèche 107"/>
          <p:cNvCxnSpPr/>
          <p:nvPr/>
        </p:nvCxnSpPr>
        <p:spPr>
          <a:xfrm flipH="1">
            <a:off x="2345014" y="2967511"/>
            <a:ext cx="4373837" cy="445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0090841" y="3703511"/>
            <a:ext cx="1748232" cy="264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with NA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127793" y="1119810"/>
            <a:ext cx="1802743" cy="279191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2" name="Légende encadrée 1 91"/>
          <p:cNvSpPr/>
          <p:nvPr/>
        </p:nvSpPr>
        <p:spPr>
          <a:xfrm>
            <a:off x="5459549" y="3893272"/>
            <a:ext cx="1994898" cy="953385"/>
          </a:xfrm>
          <a:prstGeom prst="borderCallout1">
            <a:avLst>
              <a:gd name="adj1" fmla="val 37214"/>
              <a:gd name="adj2" fmla="val 958"/>
              <a:gd name="adj3" fmla="val -236911"/>
              <a:gd name="adj4" fmla="val 394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Radio button to select one and gray out the other?</a:t>
            </a:r>
          </a:p>
        </p:txBody>
      </p:sp>
      <p:sp>
        <p:nvSpPr>
          <p:cNvPr id="93" name="ZoneTexte 63"/>
          <p:cNvSpPr txBox="1"/>
          <p:nvPr/>
        </p:nvSpPr>
        <p:spPr>
          <a:xfrm rot="16200000">
            <a:off x="-1286905" y="4546660"/>
            <a:ext cx="37385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/>
              <a:t>- None</a:t>
            </a:r>
          </a:p>
          <a:p>
            <a:r>
              <a:rPr lang="fr-FR" sz="1400" dirty="0" smtClean="0"/>
              <a:t>- </a:t>
            </a:r>
            <a:r>
              <a:rPr lang="fr-FR" sz="1400" dirty="0" err="1" smtClean="0"/>
              <a:t>Analog_filter</a:t>
            </a:r>
            <a:r>
              <a:rPr lang="fr-FR" sz="1400" dirty="0" smtClean="0"/>
              <a:t>(</a:t>
            </a:r>
            <a:r>
              <a:rPr lang="fr-FR" sz="1400" dirty="0" err="1" smtClean="0"/>
              <a:t>see</a:t>
            </a:r>
            <a:r>
              <a:rPr lang="fr-FR" sz="1400" dirty="0" smtClean="0"/>
              <a:t> </a:t>
            </a:r>
            <a:r>
              <a:rPr lang="fr-FR" sz="1400" dirty="0" err="1" smtClean="0"/>
              <a:t>assisted</a:t>
            </a:r>
            <a:r>
              <a:rPr lang="fr-FR" sz="1400" dirty="0" smtClean="0"/>
              <a:t> design)</a:t>
            </a:r>
          </a:p>
          <a:p>
            <a:r>
              <a:rPr lang="fr-FR" sz="1400" dirty="0" smtClean="0"/>
              <a:t>- </a:t>
            </a:r>
            <a:r>
              <a:rPr lang="fr-FR" sz="1400" dirty="0" err="1" smtClean="0"/>
              <a:t>Curve</a:t>
            </a:r>
            <a:r>
              <a:rPr lang="fr-FR" sz="1400" dirty="0" smtClean="0"/>
              <a:t> #</a:t>
            </a:r>
          </a:p>
        </p:txBody>
      </p:sp>
    </p:spTree>
    <p:extLst>
      <p:ext uri="{BB962C8B-B14F-4D97-AF65-F5344CB8AC3E}">
        <p14:creationId xmlns:p14="http://schemas.microsoft.com/office/powerpoint/2010/main" val="315787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398" y="519526"/>
            <a:ext cx="2050181" cy="447598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68500" y="68091"/>
            <a:ext cx="169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Sequences</a:t>
            </a:r>
            <a:r>
              <a:rPr lang="fr-FR" dirty="0" smtClean="0"/>
              <a:t>: 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309036" y="365637"/>
            <a:ext cx="1347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Drift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1413785" y="980775"/>
            <a:ext cx="90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Input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57099" y="1275816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ZoneTexte 9"/>
          <p:cNvSpPr txBox="1"/>
          <p:nvPr/>
        </p:nvSpPr>
        <p:spPr>
          <a:xfrm>
            <a:off x="1309035" y="2530746"/>
            <a:ext cx="179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</a:t>
            </a:r>
            <a:r>
              <a:rPr lang="fr-FR" sz="1400" dirty="0" err="1" smtClean="0"/>
              <a:t>relative_detuning</a:t>
            </a:r>
            <a:r>
              <a:rPr lang="fr-FR" sz="1400" dirty="0" smtClean="0"/>
              <a:t>*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457098" y="2825597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ZoneTexte 11"/>
          <p:cNvSpPr txBox="1"/>
          <p:nvPr/>
        </p:nvSpPr>
        <p:spPr>
          <a:xfrm>
            <a:off x="1309036" y="3054615"/>
            <a:ext cx="1347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Start offset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821732" y="3302482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1499238" y="3314972"/>
            <a:ext cx="178413" cy="178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eur droit 16"/>
          <p:cNvCxnSpPr/>
          <p:nvPr/>
        </p:nvCxnSpPr>
        <p:spPr>
          <a:xfrm>
            <a:off x="1504097" y="3304842"/>
            <a:ext cx="178413" cy="1986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1507205" y="3314972"/>
            <a:ext cx="173946" cy="1784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421807" y="1460435"/>
            <a:ext cx="90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Outputs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888632" y="1736224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Rectangle 32"/>
          <p:cNvSpPr/>
          <p:nvPr/>
        </p:nvSpPr>
        <p:spPr>
          <a:xfrm>
            <a:off x="1890236" y="2028569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Rectangle 33"/>
          <p:cNvSpPr/>
          <p:nvPr/>
        </p:nvSpPr>
        <p:spPr>
          <a:xfrm>
            <a:off x="1898256" y="2296472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Rectangle 34"/>
          <p:cNvSpPr/>
          <p:nvPr/>
        </p:nvSpPr>
        <p:spPr>
          <a:xfrm>
            <a:off x="1558698" y="1725143"/>
            <a:ext cx="178413" cy="17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eur droit 35"/>
          <p:cNvCxnSpPr/>
          <p:nvPr/>
        </p:nvCxnSpPr>
        <p:spPr>
          <a:xfrm>
            <a:off x="1563557" y="1715013"/>
            <a:ext cx="178413" cy="1986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1566665" y="1725143"/>
            <a:ext cx="173946" cy="1784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558698" y="2041276"/>
            <a:ext cx="178413" cy="17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eur droit 38"/>
          <p:cNvCxnSpPr/>
          <p:nvPr/>
        </p:nvCxnSpPr>
        <p:spPr>
          <a:xfrm>
            <a:off x="1563557" y="2031146"/>
            <a:ext cx="178413" cy="1986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1566665" y="2041276"/>
            <a:ext cx="173946" cy="1784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550731" y="2310535"/>
            <a:ext cx="178413" cy="17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462816" y="3870629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ZoneTexte 44"/>
          <p:cNvSpPr txBox="1"/>
          <p:nvPr/>
        </p:nvSpPr>
        <p:spPr>
          <a:xfrm>
            <a:off x="1350497" y="3563108"/>
            <a:ext cx="1347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duration</a:t>
            </a:r>
            <a:endParaRPr lang="en-US" sz="1400" dirty="0"/>
          </a:p>
        </p:txBody>
      </p:sp>
      <p:sp>
        <p:nvSpPr>
          <p:cNvPr id="46" name="ZoneTexte 45"/>
          <p:cNvSpPr txBox="1"/>
          <p:nvPr/>
        </p:nvSpPr>
        <p:spPr>
          <a:xfrm>
            <a:off x="2233061" y="2779358"/>
            <a:ext cx="108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*Unit*</a:t>
            </a:r>
            <a:endParaRPr lang="en-US" sz="2000" dirty="0"/>
          </a:p>
        </p:txBody>
      </p:sp>
      <p:sp>
        <p:nvSpPr>
          <p:cNvPr id="47" name="ZoneTexte 46"/>
          <p:cNvSpPr txBox="1"/>
          <p:nvPr/>
        </p:nvSpPr>
        <p:spPr>
          <a:xfrm>
            <a:off x="2625440" y="3235159"/>
            <a:ext cx="108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</a:t>
            </a:r>
            <a:endParaRPr lang="en-US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2307985" y="3794742"/>
            <a:ext cx="108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5166650" y="519526"/>
            <a:ext cx="708957" cy="448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ZoneTexte 49"/>
          <p:cNvSpPr txBox="1"/>
          <p:nvPr/>
        </p:nvSpPr>
        <p:spPr>
          <a:xfrm>
            <a:off x="5166650" y="2058269"/>
            <a:ext cx="155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Add</a:t>
            </a:r>
            <a:r>
              <a:rPr lang="fr-FR" dirty="0" smtClean="0"/>
              <a:t> </a:t>
            </a:r>
          </a:p>
          <a:p>
            <a:r>
              <a:rPr lang="fr-FR" dirty="0" smtClean="0"/>
              <a:t>Stage</a:t>
            </a:r>
            <a:endParaRPr lang="en-US" dirty="0"/>
          </a:p>
        </p:txBody>
      </p:sp>
      <p:sp>
        <p:nvSpPr>
          <p:cNvPr id="51" name="Ellipse 50"/>
          <p:cNvSpPr/>
          <p:nvPr/>
        </p:nvSpPr>
        <p:spPr>
          <a:xfrm>
            <a:off x="1067938" y="771527"/>
            <a:ext cx="149957" cy="149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ZoneTexte 51"/>
          <p:cNvSpPr txBox="1"/>
          <p:nvPr/>
        </p:nvSpPr>
        <p:spPr>
          <a:xfrm>
            <a:off x="1217895" y="700339"/>
            <a:ext cx="21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Normal</a:t>
            </a:r>
            <a:endParaRPr lang="en-US" sz="1400" dirty="0"/>
          </a:p>
        </p:txBody>
      </p:sp>
      <p:sp>
        <p:nvSpPr>
          <p:cNvPr id="53" name="Ellipse 52"/>
          <p:cNvSpPr/>
          <p:nvPr/>
        </p:nvSpPr>
        <p:spPr>
          <a:xfrm>
            <a:off x="1067938" y="4199943"/>
            <a:ext cx="149957" cy="149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ZoneTexte 53"/>
          <p:cNvSpPr txBox="1"/>
          <p:nvPr/>
        </p:nvSpPr>
        <p:spPr>
          <a:xfrm>
            <a:off x="1217895" y="4128755"/>
            <a:ext cx="21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Model </a:t>
            </a:r>
            <a:r>
              <a:rPr lang="fr-FR" sz="1400" dirty="0" err="1"/>
              <a:t>f</a:t>
            </a:r>
            <a:r>
              <a:rPr lang="fr-FR" sz="1400" dirty="0" err="1" smtClean="0"/>
              <a:t>unction</a:t>
            </a:r>
            <a:r>
              <a:rPr lang="fr-FR" sz="1400" dirty="0" smtClean="0"/>
              <a:t> call: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1029651" y="4386625"/>
            <a:ext cx="1683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Yaml</a:t>
            </a:r>
            <a:r>
              <a:rPr lang="fr-FR" sz="1400" dirty="0" smtClean="0"/>
              <a:t> </a:t>
            </a:r>
            <a:r>
              <a:rPr lang="fr-FR" sz="1400" dirty="0" err="1" smtClean="0"/>
              <a:t>kwds</a:t>
            </a:r>
            <a:r>
              <a:rPr lang="fr-FR" sz="1400" dirty="0" smtClean="0"/>
              <a:t> ???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109613" y="4694402"/>
            <a:ext cx="1854966" cy="257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Rectangle 58"/>
          <p:cNvSpPr/>
          <p:nvPr/>
        </p:nvSpPr>
        <p:spPr>
          <a:xfrm>
            <a:off x="914397" y="4372429"/>
            <a:ext cx="2050181" cy="586322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" name="Rectangle 60"/>
          <p:cNvSpPr/>
          <p:nvPr/>
        </p:nvSpPr>
        <p:spPr>
          <a:xfrm>
            <a:off x="3040524" y="519526"/>
            <a:ext cx="2050181" cy="447598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ZoneTexte 61"/>
          <p:cNvSpPr txBox="1"/>
          <p:nvPr/>
        </p:nvSpPr>
        <p:spPr>
          <a:xfrm>
            <a:off x="3435162" y="365637"/>
            <a:ext cx="1347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Lock</a:t>
            </a:r>
            <a:endParaRPr lang="en-US" dirty="0"/>
          </a:p>
        </p:txBody>
      </p:sp>
      <p:sp>
        <p:nvSpPr>
          <p:cNvPr id="63" name="ZoneTexte 62"/>
          <p:cNvSpPr txBox="1"/>
          <p:nvPr/>
        </p:nvSpPr>
        <p:spPr>
          <a:xfrm>
            <a:off x="3539911" y="980775"/>
            <a:ext cx="90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Input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583225" y="1275816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ZoneTexte 64"/>
          <p:cNvSpPr txBox="1"/>
          <p:nvPr/>
        </p:nvSpPr>
        <p:spPr>
          <a:xfrm>
            <a:off x="3435161" y="2530746"/>
            <a:ext cx="216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</a:t>
            </a:r>
            <a:r>
              <a:rPr lang="fr-FR" sz="1400" dirty="0" err="1" smtClean="0"/>
              <a:t>relative_d</a:t>
            </a:r>
            <a:r>
              <a:rPr lang="fr-FR" sz="1400" dirty="0" err="1" smtClean="0"/>
              <a:t>etuning</a:t>
            </a:r>
            <a:r>
              <a:rPr lang="fr-FR" sz="1400" dirty="0" smtClean="0"/>
              <a:t>*</a:t>
            </a:r>
            <a:endParaRPr lang="en-US" sz="2000" dirty="0"/>
          </a:p>
        </p:txBody>
      </p:sp>
      <p:sp>
        <p:nvSpPr>
          <p:cNvPr id="66" name="Rectangle 65"/>
          <p:cNvSpPr/>
          <p:nvPr/>
        </p:nvSpPr>
        <p:spPr>
          <a:xfrm>
            <a:off x="3583224" y="2825597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ZoneTexte 66"/>
          <p:cNvSpPr txBox="1"/>
          <p:nvPr/>
        </p:nvSpPr>
        <p:spPr>
          <a:xfrm>
            <a:off x="3435162" y="3054615"/>
            <a:ext cx="1347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Start offset</a:t>
            </a:r>
            <a:endParaRPr lang="en-US" sz="2000" dirty="0"/>
          </a:p>
        </p:txBody>
      </p:sp>
      <p:sp>
        <p:nvSpPr>
          <p:cNvPr id="68" name="Rectangle 67"/>
          <p:cNvSpPr/>
          <p:nvPr/>
        </p:nvSpPr>
        <p:spPr>
          <a:xfrm>
            <a:off x="3947858" y="3302482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Rectangle 68"/>
          <p:cNvSpPr/>
          <p:nvPr/>
        </p:nvSpPr>
        <p:spPr>
          <a:xfrm>
            <a:off x="3625364" y="3314972"/>
            <a:ext cx="178413" cy="178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ZoneTexte 71"/>
          <p:cNvSpPr txBox="1"/>
          <p:nvPr/>
        </p:nvSpPr>
        <p:spPr>
          <a:xfrm>
            <a:off x="3547933" y="1460435"/>
            <a:ext cx="90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Outputs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014758" y="1736224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Rectangle 73"/>
          <p:cNvSpPr/>
          <p:nvPr/>
        </p:nvSpPr>
        <p:spPr>
          <a:xfrm>
            <a:off x="4016362" y="2028569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5" name="Rectangle 74"/>
          <p:cNvSpPr/>
          <p:nvPr/>
        </p:nvSpPr>
        <p:spPr>
          <a:xfrm>
            <a:off x="4024382" y="2296472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Rectangle 75"/>
          <p:cNvSpPr/>
          <p:nvPr/>
        </p:nvSpPr>
        <p:spPr>
          <a:xfrm>
            <a:off x="3684824" y="1725143"/>
            <a:ext cx="178413" cy="17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eur droit 76"/>
          <p:cNvCxnSpPr/>
          <p:nvPr/>
        </p:nvCxnSpPr>
        <p:spPr>
          <a:xfrm>
            <a:off x="3689683" y="1715013"/>
            <a:ext cx="178413" cy="1986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3692791" y="1725143"/>
            <a:ext cx="173946" cy="1784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684824" y="2041276"/>
            <a:ext cx="178413" cy="17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onnecteur droit 79"/>
          <p:cNvCxnSpPr/>
          <p:nvPr/>
        </p:nvCxnSpPr>
        <p:spPr>
          <a:xfrm>
            <a:off x="3689683" y="2031146"/>
            <a:ext cx="178413" cy="1986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3692791" y="2041276"/>
            <a:ext cx="173946" cy="1784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676857" y="2310535"/>
            <a:ext cx="178413" cy="17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588942" y="3870629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4" name="ZoneTexte 83"/>
          <p:cNvSpPr txBox="1"/>
          <p:nvPr/>
        </p:nvSpPr>
        <p:spPr>
          <a:xfrm>
            <a:off x="3476623" y="3563108"/>
            <a:ext cx="1347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duration</a:t>
            </a:r>
            <a:endParaRPr lang="en-US" sz="1400" dirty="0"/>
          </a:p>
        </p:txBody>
      </p:sp>
      <p:sp>
        <p:nvSpPr>
          <p:cNvPr id="85" name="ZoneTexte 84"/>
          <p:cNvSpPr txBox="1"/>
          <p:nvPr/>
        </p:nvSpPr>
        <p:spPr>
          <a:xfrm>
            <a:off x="4359187" y="2779358"/>
            <a:ext cx="108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*Unit*</a:t>
            </a:r>
            <a:endParaRPr lang="en-US" sz="2000" dirty="0"/>
          </a:p>
        </p:txBody>
      </p:sp>
      <p:sp>
        <p:nvSpPr>
          <p:cNvPr id="86" name="ZoneTexte 85"/>
          <p:cNvSpPr txBox="1"/>
          <p:nvPr/>
        </p:nvSpPr>
        <p:spPr>
          <a:xfrm>
            <a:off x="4751566" y="3235159"/>
            <a:ext cx="108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</a:t>
            </a:r>
            <a:endParaRPr lang="en-US" sz="1400" dirty="0"/>
          </a:p>
        </p:txBody>
      </p:sp>
      <p:sp>
        <p:nvSpPr>
          <p:cNvPr id="87" name="ZoneTexte 86"/>
          <p:cNvSpPr txBox="1"/>
          <p:nvPr/>
        </p:nvSpPr>
        <p:spPr>
          <a:xfrm>
            <a:off x="4434111" y="3794742"/>
            <a:ext cx="108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</a:t>
            </a:r>
            <a:endParaRPr lang="en-US" sz="1400" dirty="0"/>
          </a:p>
        </p:txBody>
      </p:sp>
      <p:sp>
        <p:nvSpPr>
          <p:cNvPr id="88" name="Ellipse 87"/>
          <p:cNvSpPr/>
          <p:nvPr/>
        </p:nvSpPr>
        <p:spPr>
          <a:xfrm>
            <a:off x="3194064" y="771527"/>
            <a:ext cx="149957" cy="149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9" name="ZoneTexte 88"/>
          <p:cNvSpPr txBox="1"/>
          <p:nvPr/>
        </p:nvSpPr>
        <p:spPr>
          <a:xfrm>
            <a:off x="3344021" y="700339"/>
            <a:ext cx="21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Normal</a:t>
            </a:r>
            <a:endParaRPr lang="en-US" sz="1400" dirty="0"/>
          </a:p>
        </p:txBody>
      </p:sp>
      <p:sp>
        <p:nvSpPr>
          <p:cNvPr id="90" name="Ellipse 89"/>
          <p:cNvSpPr/>
          <p:nvPr/>
        </p:nvSpPr>
        <p:spPr>
          <a:xfrm>
            <a:off x="3194064" y="4199943"/>
            <a:ext cx="149957" cy="149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1" name="ZoneTexte 90"/>
          <p:cNvSpPr txBox="1"/>
          <p:nvPr/>
        </p:nvSpPr>
        <p:spPr>
          <a:xfrm>
            <a:off x="3344021" y="4128755"/>
            <a:ext cx="21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Model </a:t>
            </a:r>
            <a:r>
              <a:rPr lang="fr-FR" sz="1400" dirty="0" err="1"/>
              <a:t>f</a:t>
            </a:r>
            <a:r>
              <a:rPr lang="fr-FR" sz="1400" dirty="0" err="1" smtClean="0"/>
              <a:t>unction</a:t>
            </a:r>
            <a:r>
              <a:rPr lang="fr-FR" sz="1400" dirty="0" smtClean="0"/>
              <a:t> call:</a:t>
            </a:r>
          </a:p>
        </p:txBody>
      </p:sp>
      <p:sp>
        <p:nvSpPr>
          <p:cNvPr id="92" name="ZoneTexte 91"/>
          <p:cNvSpPr txBox="1"/>
          <p:nvPr/>
        </p:nvSpPr>
        <p:spPr>
          <a:xfrm>
            <a:off x="3155776" y="4386625"/>
            <a:ext cx="1565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Yaml</a:t>
            </a:r>
            <a:r>
              <a:rPr lang="fr-FR" sz="1400" dirty="0" smtClean="0"/>
              <a:t> </a:t>
            </a:r>
            <a:r>
              <a:rPr lang="fr-FR" sz="1400" dirty="0" err="1" smtClean="0"/>
              <a:t>kwds</a:t>
            </a:r>
            <a:r>
              <a:rPr lang="fr-FR" sz="1400" dirty="0" smtClean="0"/>
              <a:t> ???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3235739" y="4694402"/>
            <a:ext cx="1854966" cy="257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" name="Rectangle 93"/>
          <p:cNvSpPr/>
          <p:nvPr/>
        </p:nvSpPr>
        <p:spPr>
          <a:xfrm>
            <a:off x="3040523" y="4372429"/>
            <a:ext cx="2050181" cy="586322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" name="Rectangle 94"/>
          <p:cNvSpPr/>
          <p:nvPr/>
        </p:nvSpPr>
        <p:spPr>
          <a:xfrm>
            <a:off x="914398" y="4995512"/>
            <a:ext cx="2050181" cy="346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ZoneTexte 95"/>
          <p:cNvSpPr txBox="1"/>
          <p:nvPr/>
        </p:nvSpPr>
        <p:spPr>
          <a:xfrm>
            <a:off x="1480836" y="4990234"/>
            <a:ext cx="15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Go to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3048801" y="4985579"/>
            <a:ext cx="2050181" cy="3465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ZoneTexte 97"/>
          <p:cNvSpPr txBox="1"/>
          <p:nvPr/>
        </p:nvSpPr>
        <p:spPr>
          <a:xfrm>
            <a:off x="3615239" y="4980301"/>
            <a:ext cx="120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Go to</a:t>
            </a:r>
            <a:endParaRPr lang="en-US" dirty="0"/>
          </a:p>
        </p:txBody>
      </p:sp>
      <p:sp>
        <p:nvSpPr>
          <p:cNvPr id="99" name="ZoneTexte 98"/>
          <p:cNvSpPr txBox="1"/>
          <p:nvPr/>
        </p:nvSpPr>
        <p:spPr>
          <a:xfrm>
            <a:off x="1351294" y="5478238"/>
            <a:ext cx="205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Lockbox</a:t>
            </a:r>
            <a:r>
              <a:rPr lang="fr-FR" dirty="0" smtClean="0"/>
              <a:t> Control: 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956656" y="5929673"/>
            <a:ext cx="11379723" cy="55335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052909" y="6031203"/>
            <a:ext cx="2050181" cy="346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ZoneTexte 101"/>
          <p:cNvSpPr txBox="1"/>
          <p:nvPr/>
        </p:nvSpPr>
        <p:spPr>
          <a:xfrm>
            <a:off x="1619347" y="6025925"/>
            <a:ext cx="15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Lock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3164341" y="6042496"/>
            <a:ext cx="2050181" cy="346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ZoneTexte 103"/>
          <p:cNvSpPr txBox="1"/>
          <p:nvPr/>
        </p:nvSpPr>
        <p:spPr>
          <a:xfrm>
            <a:off x="3270221" y="6037218"/>
            <a:ext cx="196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Sweep</a:t>
            </a:r>
            <a:r>
              <a:rPr lang="fr-FR" dirty="0" smtClean="0"/>
              <a:t> slow </a:t>
            </a:r>
            <a:r>
              <a:rPr lang="fr-FR" dirty="0" err="1" smtClean="0"/>
              <a:t>piezo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275773" y="6042496"/>
            <a:ext cx="2050181" cy="346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ZoneTexte 105"/>
          <p:cNvSpPr txBox="1"/>
          <p:nvPr/>
        </p:nvSpPr>
        <p:spPr>
          <a:xfrm>
            <a:off x="5381653" y="6037218"/>
            <a:ext cx="196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Sweep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r>
              <a:rPr lang="fr-FR" dirty="0" smtClean="0"/>
              <a:t> </a:t>
            </a:r>
            <a:r>
              <a:rPr lang="fr-FR" dirty="0" err="1" smtClean="0"/>
              <a:t>piezo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490595" y="6126543"/>
            <a:ext cx="178413" cy="17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ZoneTexte 107"/>
          <p:cNvSpPr txBox="1"/>
          <p:nvPr/>
        </p:nvSpPr>
        <p:spPr>
          <a:xfrm>
            <a:off x="7669008" y="6050568"/>
            <a:ext cx="21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Auto </a:t>
            </a:r>
            <a:r>
              <a:rPr lang="fr-FR" sz="1400" dirty="0" err="1" smtClean="0"/>
              <a:t>relock</a:t>
            </a:r>
            <a:endParaRPr lang="fr-FR" sz="1400" dirty="0" smtClean="0"/>
          </a:p>
        </p:txBody>
      </p:sp>
      <p:sp>
        <p:nvSpPr>
          <p:cNvPr id="109" name="ZoneTexte 108"/>
          <p:cNvSpPr txBox="1"/>
          <p:nvPr/>
        </p:nvSpPr>
        <p:spPr>
          <a:xfrm>
            <a:off x="2722345" y="68091"/>
            <a:ext cx="142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Load</a:t>
            </a:r>
            <a:endParaRPr lang="en-US" dirty="0"/>
          </a:p>
        </p:txBody>
      </p:sp>
      <p:sp>
        <p:nvSpPr>
          <p:cNvPr id="110" name="ZoneTexte 109"/>
          <p:cNvSpPr txBox="1"/>
          <p:nvPr/>
        </p:nvSpPr>
        <p:spPr>
          <a:xfrm>
            <a:off x="3473665" y="65915"/>
            <a:ext cx="142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Save</a:t>
            </a:r>
            <a:endParaRPr lang="en-US" dirty="0"/>
          </a:p>
        </p:txBody>
      </p:sp>
      <p:cxnSp>
        <p:nvCxnSpPr>
          <p:cNvPr id="112" name="Connecteur droit avec flèche 111"/>
          <p:cNvCxnSpPr/>
          <p:nvPr/>
        </p:nvCxnSpPr>
        <p:spPr>
          <a:xfrm flipH="1">
            <a:off x="3048802" y="-418011"/>
            <a:ext cx="3597715" cy="66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6740982" y="-842849"/>
            <a:ext cx="4331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happen</a:t>
            </a:r>
            <a:r>
              <a:rPr lang="fr-FR" dirty="0" smtClean="0"/>
              <a:t> if the outputs are not 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smtClean="0"/>
              <a:t>? I </a:t>
            </a:r>
            <a:r>
              <a:rPr lang="fr-FR" dirty="0" err="1" smtClean="0"/>
              <a:t>suggest</a:t>
            </a:r>
            <a:r>
              <a:rPr lang="fr-FR" dirty="0" smtClean="0"/>
              <a:t>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logical</a:t>
            </a:r>
            <a:r>
              <a:rPr lang="fr-FR" dirty="0" smtClean="0"/>
              <a:t> solution </a:t>
            </a:r>
            <a:r>
              <a:rPr lang="fr-FR" dirty="0" err="1" smtClean="0"/>
              <a:t>is</a:t>
            </a:r>
            <a:r>
              <a:rPr lang="fr-FR" dirty="0" smtClean="0"/>
              <a:t> to </a:t>
            </a:r>
            <a:r>
              <a:rPr lang="fr-FR" dirty="0" err="1" smtClean="0"/>
              <a:t>list</a:t>
            </a:r>
            <a:r>
              <a:rPr lang="fr-FR" dirty="0" smtClean="0"/>
              <a:t> all </a:t>
            </a:r>
            <a:r>
              <a:rPr lang="fr-FR" dirty="0" err="1" smtClean="0"/>
              <a:t>selected</a:t>
            </a:r>
            <a:r>
              <a:rPr lang="fr-FR" dirty="0" smtClean="0"/>
              <a:t> outputs, 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empty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r>
              <a:rPr lang="fr-FR" dirty="0" err="1" smtClean="0"/>
              <a:t>disabling</a:t>
            </a:r>
            <a:r>
              <a:rPr lang="fr-FR" dirty="0" smtClean="0"/>
              <a:t> all outputs. </a:t>
            </a:r>
            <a:r>
              <a:rPr lang="fr-FR" dirty="0" err="1" smtClean="0"/>
              <a:t>However</a:t>
            </a:r>
            <a:r>
              <a:rPr lang="fr-FR" dirty="0" smtClean="0"/>
              <a:t>, for correct default </a:t>
            </a:r>
            <a:r>
              <a:rPr lang="fr-FR" dirty="0" err="1" smtClean="0"/>
              <a:t>functionality</a:t>
            </a:r>
            <a:r>
              <a:rPr lang="fr-FR" dirty="0" smtClean="0"/>
              <a:t>, i </a:t>
            </a:r>
            <a:r>
              <a:rPr lang="fr-FR" dirty="0" err="1" smtClean="0"/>
              <a:t>suggest</a:t>
            </a:r>
            <a:r>
              <a:rPr lang="fr-FR" dirty="0" smtClean="0"/>
              <a:t> to use the keyword ‘all’ </a:t>
            </a:r>
            <a:r>
              <a:rPr lang="fr-FR" dirty="0" err="1" smtClean="0"/>
              <a:t>instead</a:t>
            </a:r>
            <a:r>
              <a:rPr lang="fr-FR" dirty="0" smtClean="0"/>
              <a:t> of a </a:t>
            </a:r>
            <a:r>
              <a:rPr lang="fr-FR" dirty="0" err="1" smtClean="0"/>
              <a:t>list</a:t>
            </a:r>
            <a:r>
              <a:rPr lang="fr-FR" dirty="0" smtClean="0"/>
              <a:t> in the config file to select all outputs by default. </a:t>
            </a:r>
            <a:r>
              <a:rPr lang="fr-FR" dirty="0" err="1" smtClean="0"/>
              <a:t>Only</a:t>
            </a:r>
            <a:r>
              <a:rPr lang="fr-FR" dirty="0" smtClean="0"/>
              <a:t> if the user </a:t>
            </a:r>
            <a:r>
              <a:rPr lang="fr-FR" dirty="0" err="1" smtClean="0"/>
              <a:t>unselects</a:t>
            </a:r>
            <a:r>
              <a:rPr lang="fr-FR" dirty="0" smtClean="0"/>
              <a:t>,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overwrite</a:t>
            </a:r>
            <a:r>
              <a:rPr lang="fr-FR" dirty="0" smtClean="0"/>
              <a:t> the </a:t>
            </a:r>
            <a:r>
              <a:rPr lang="fr-FR" dirty="0" err="1" smtClean="0"/>
              <a:t>list</a:t>
            </a:r>
            <a:r>
              <a:rPr lang="fr-FR" dirty="0" smtClean="0"/>
              <a:t> of outputs in the config file.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drop </a:t>
            </a:r>
            <a:r>
              <a:rPr lang="fr-FR" dirty="0" err="1" smtClean="0"/>
              <a:t>that</a:t>
            </a:r>
            <a:r>
              <a:rPr lang="fr-FR" dirty="0" smtClean="0"/>
              <a:t> keyword </a:t>
            </a:r>
            <a:r>
              <a:rPr lang="fr-FR" dirty="0" err="1" smtClean="0"/>
              <a:t>thing</a:t>
            </a:r>
            <a:r>
              <a:rPr lang="fr-FR" dirty="0" smtClean="0"/>
              <a:t> if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confusing</a:t>
            </a:r>
            <a:r>
              <a:rPr lang="fr-FR" dirty="0" smtClean="0"/>
              <a:t>. 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1317099" y="435247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" name="Rectangle 113"/>
          <p:cNvSpPr/>
          <p:nvPr/>
        </p:nvSpPr>
        <p:spPr>
          <a:xfrm>
            <a:off x="3395610" y="428085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" name="ZoneTexte 114"/>
          <p:cNvSpPr txBox="1"/>
          <p:nvPr/>
        </p:nvSpPr>
        <p:spPr>
          <a:xfrm>
            <a:off x="9474114" y="6049848"/>
            <a:ext cx="3293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Locked/unlocked  *detuning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 0.1*</a:t>
            </a:r>
            <a:endParaRPr lang="fr-FR" sz="1400" dirty="0" smtClean="0"/>
          </a:p>
        </p:txBody>
      </p:sp>
      <p:sp>
        <p:nvSpPr>
          <p:cNvPr id="2" name="Ellipse 1"/>
          <p:cNvSpPr/>
          <p:nvPr/>
        </p:nvSpPr>
        <p:spPr>
          <a:xfrm>
            <a:off x="9061533" y="5991514"/>
            <a:ext cx="412582" cy="415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>
            <a:off x="11676038" y="6058947"/>
            <a:ext cx="515962" cy="424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632597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513</Words>
  <Application>Microsoft Office PowerPoint</Application>
  <PresentationFormat>Personnalisé</PresentationFormat>
  <Paragraphs>137</Paragraphs>
  <Slides>5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</dc:creator>
  <cp:lastModifiedBy>Leo</cp:lastModifiedBy>
  <cp:revision>23</cp:revision>
  <dcterms:created xsi:type="dcterms:W3CDTF">2016-11-30T14:14:21Z</dcterms:created>
  <dcterms:modified xsi:type="dcterms:W3CDTF">2016-11-30T18:22:06Z</dcterms:modified>
</cp:coreProperties>
</file>