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260" r:id="rId3"/>
    <p:sldId id="278" r:id="rId4"/>
    <p:sldId id="277" r:id="rId5"/>
    <p:sldId id="261" r:id="rId6"/>
    <p:sldId id="262" r:id="rId7"/>
    <p:sldId id="263" r:id="rId8"/>
    <p:sldId id="265" r:id="rId9"/>
    <p:sldId id="279" r:id="rId10"/>
    <p:sldId id="267" r:id="rId11"/>
    <p:sldId id="280" r:id="rId12"/>
    <p:sldId id="275" r:id="rId13"/>
    <p:sldId id="268" r:id="rId14"/>
    <p:sldId id="272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92" autoAdjust="0"/>
  </p:normalViewPr>
  <p:slideViewPr>
    <p:cSldViewPr snapToGrid="0" snapToObjects="1">
      <p:cViewPr varScale="1">
        <p:scale>
          <a:sx n="94" d="100"/>
          <a:sy n="94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57FF-524D-4E6D-BF18-ACC947A7711E}" type="datetimeFigureOut">
              <a:rPr lang="fr-FR" smtClean="0"/>
              <a:t>8/21/18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6DF06-6064-430C-8079-434693B21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76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6DF06-6064-430C-8079-434693B21B9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63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6EA84B-562E-4DB4-B50B-9364AD163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5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rfanview.com/" TargetMode="Externa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iterbiit.usc.edu/microsoft-imagine-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 580 – Discussion</a:t>
            </a:r>
            <a:b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Setting up</a:t>
            </a:r>
            <a:r>
              <a:rPr kumimoji="0" lang="en-US" sz="3200" b="1" u="none" strike="noStrike" kern="1200" cap="none" spc="0" normalizeH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and HW 1</a:t>
            </a:r>
            <a: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Week 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00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Yijing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Li </a:t>
            </a:r>
            <a:r>
              <a:rPr lang="en-US" sz="2000" b="1" i="1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yijingl@usc.ed</a:t>
            </a:r>
            <a:r>
              <a:rPr lang="en-US" sz="2400" b="1" i="1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u</a:t>
            </a:r>
            <a:endParaRPr lang="en-US" sz="2400" i="1" dirty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err="1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Lixing</a:t>
            </a:r>
            <a:r>
              <a:rPr kumimoji="0" lang="en-US" sz="2400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Liu </a:t>
            </a:r>
            <a:r>
              <a:rPr kumimoji="0" lang="en-US" sz="2000" b="1" i="1" u="none" strike="noStrike" kern="1200" cap="none" spc="0" normalizeH="0" baseline="0" noProof="0" dirty="0" err="1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lixing.liu@usc.edu</a:t>
            </a:r>
            <a:endParaRPr kumimoji="0" lang="en-US" sz="2000" b="1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HW 1 - goal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primary goal is to get familiar with the set up.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will display an image on the screen. 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(see “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output1.ppm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”) 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image is made of rectangles 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(see “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rects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file)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will save that image in a PPM format.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>Note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</a:t>
            </a:r>
            <a:r>
              <a:rPr lang="en-US" altLang="en-US" sz="2800" dirty="0"/>
              <a:t>the background color is your choice –  it does not have to match this image!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000" dirty="0">
                <a:latin typeface="Arial"/>
                <a:cs typeface="Arial"/>
              </a:rPr>
              <a:t>Warning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To visualize PPM files, you can download the free software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Irfanview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  <a:hlinkClick r:id="rId2"/>
              </a:rPr>
              <a:t>http://www.irfanview.com/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endParaRPr lang="en-US" sz="1600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73" y="2222812"/>
            <a:ext cx="1884407" cy="18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Input: </a:t>
            </a:r>
            <a:r>
              <a:rPr lang="en-US" altLang="en-US" sz="2800" dirty="0" err="1"/>
              <a:t>rects</a:t>
            </a:r>
            <a:endParaRPr lang="en-US" altLang="en-US" sz="28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54869"/>
            <a:ext cx="81534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10			50		200		320		3200	4320	3254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300		55		511		444		900		4200	2189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-100	222		600		270		3333	2212	2121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222		-50		270		588		4321	834		1898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250		250		400		500		2180	1209	5333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100		200		300		300		4000	5000	444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470		180		999		999		4100	2030	620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-100	-100	40		150		200		1000	3000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42188" y="3307556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Output image</a:t>
            </a:r>
          </a:p>
        </p:txBody>
      </p:sp>
      <p:pic>
        <p:nvPicPr>
          <p:cNvPr id="8" name="Picture 7" descr="C:\Users\ulrich\AppData\Roaming\Qualcomm\Eudora\attach\outpu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313" y="1390582"/>
            <a:ext cx="2283687" cy="228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57200" y="4085617"/>
            <a:ext cx="713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Top-</a:t>
            </a:r>
            <a:r>
              <a:rPr lang="fr-FR" dirty="0" err="1"/>
              <a:t>left</a:t>
            </a:r>
            <a:r>
              <a:rPr lang="fr-FR" dirty="0"/>
              <a:t> corner	</a:t>
            </a:r>
            <a:r>
              <a:rPr lang="fr-FR" dirty="0" err="1"/>
              <a:t>Bottom</a:t>
            </a:r>
            <a:r>
              <a:rPr lang="fr-FR" dirty="0"/>
              <a:t>-right corner		</a:t>
            </a:r>
            <a:r>
              <a:rPr lang="fr-FR" dirty="0" err="1"/>
              <a:t>Color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      X		    Y		   X		    Y		   </a:t>
            </a:r>
            <a:r>
              <a:rPr lang="fr-FR" dirty="0" err="1"/>
              <a:t>Red</a:t>
            </a:r>
            <a:r>
              <a:rPr lang="fr-FR" dirty="0"/>
              <a:t>       Green	   Blue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700391" y="3852153"/>
            <a:ext cx="11867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529191" y="3852153"/>
            <a:ext cx="12921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246123" y="3852153"/>
            <a:ext cx="24270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5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Output: </a:t>
            </a:r>
            <a:r>
              <a:rPr lang="en-US" altLang="en-US" sz="2800" dirty="0" err="1"/>
              <a:t>output.ppm</a:t>
            </a:r>
            <a:endParaRPr lang="en-US" altLang="en-US" sz="2800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42188" y="2001272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Output image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457200" y="1237988"/>
            <a:ext cx="876300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PPM file format has an </a:t>
            </a:r>
            <a:r>
              <a:rPr lang="en-US" altLang="en-US" sz="2400" u="sng" dirty="0" err="1">
                <a:solidFill>
                  <a:srgbClr val="000000"/>
                </a:solidFill>
              </a:rPr>
              <a:t>ascii</a:t>
            </a:r>
            <a:r>
              <a:rPr lang="en-US" altLang="en-US" sz="2400" dirty="0">
                <a:solidFill>
                  <a:srgbClr val="000000"/>
                </a:solidFill>
              </a:rPr>
              <a:t> header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followed by </a:t>
            </a:r>
            <a:r>
              <a:rPr lang="en-US" altLang="en-US" sz="2400" u="sng" dirty="0">
                <a:solidFill>
                  <a:srgbClr val="000000"/>
                </a:solidFill>
              </a:rPr>
              <a:t>8-bit binary</a:t>
            </a:r>
            <a:r>
              <a:rPr lang="en-US" altLang="en-US" sz="2400" dirty="0">
                <a:solidFill>
                  <a:srgbClr val="000000"/>
                </a:solidFill>
              </a:rPr>
              <a:t> pixel color values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in raster order (Top-Left to Bottom-Right)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For example: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/>
              <a:t>P6 256 256 255\</a:t>
            </a:r>
            <a:r>
              <a:rPr lang="en-US" altLang="en-US" sz="2400" dirty="0" err="1"/>
              <a:t>nRGBRGBRGB</a:t>
            </a:r>
            <a:r>
              <a:rPr lang="en-US" altLang="en-US" sz="2400" dirty="0"/>
              <a:t>….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/>
              <a:t>Produces a 256x256 image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2400" dirty="0"/>
          </a:p>
        </p:txBody>
      </p:sp>
      <p:pic>
        <p:nvPicPr>
          <p:cNvPr id="36870" name="Picture 7" descr="C:\Users\ulrich\AppData\Roaming\Qualcomm\Eudora\attach\outpu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1172"/>
            <a:ext cx="2922588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4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HW 1 - files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Important files to understand the code: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Application1.cpp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gz.h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rend.h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rects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Files to modify: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rend.cpp</a:t>
            </a:r>
            <a:b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sz="2400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There are 7 bullet points that need to be coded (from HW1.1 to HW1.7)</a:t>
            </a: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2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0"/>
            <a:ext cx="3962400" cy="6096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rend.h</a:t>
            </a:r>
            <a:endParaRPr lang="en-US" altLang="en-US" sz="28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50292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/* define general display pixel-type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</a:rPr>
              <a:t>typedef</a:t>
            </a:r>
            <a:r>
              <a:rPr lang="en-US" altLang="en-US" sz="1600" dirty="0">
                <a:solidFill>
                  <a:srgbClr val="000000"/>
                </a:solidFill>
              </a:rPr>
              <a:t>	</a:t>
            </a:r>
            <a:r>
              <a:rPr lang="en-US" altLang="en-US" sz="1600" dirty="0" err="1">
                <a:solidFill>
                  <a:srgbClr val="000000"/>
                </a:solidFill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</a:rPr>
              <a:t>GzIntensity</a:t>
            </a:r>
            <a:r>
              <a:rPr lang="en-US" altLang="en-US" sz="1600" dirty="0">
                <a:solidFill>
                  <a:srgbClr val="000000"/>
                </a:solidFill>
              </a:rPr>
              <a:t>    red;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</a:rPr>
              <a:t>GzIntensity</a:t>
            </a:r>
            <a:r>
              <a:rPr lang="en-US" altLang="en-US" sz="1600" dirty="0">
                <a:solidFill>
                  <a:srgbClr val="000000"/>
                </a:solidFill>
              </a:rPr>
              <a:t>    green;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</a:rPr>
              <a:t>GzIntensity</a:t>
            </a:r>
            <a:r>
              <a:rPr lang="en-US" altLang="en-US" sz="1600" dirty="0">
                <a:solidFill>
                  <a:srgbClr val="000000"/>
                </a:solidFill>
              </a:rPr>
              <a:t>    blue;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</a:rPr>
              <a:t>GzIntensity</a:t>
            </a:r>
            <a:r>
              <a:rPr lang="en-US" altLang="en-US" sz="1600" dirty="0">
                <a:solidFill>
                  <a:srgbClr val="000000"/>
                </a:solidFill>
              </a:rPr>
              <a:t>    alpha;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</a:rPr>
              <a:t>GzDepth</a:t>
            </a:r>
            <a:r>
              <a:rPr lang="en-US" altLang="en-US" sz="1600" dirty="0">
                <a:solidFill>
                  <a:srgbClr val="000000"/>
                </a:solidFill>
              </a:rPr>
              <a:t>        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} </a:t>
            </a:r>
            <a:r>
              <a:rPr lang="en-US" altLang="en-US" sz="1600" dirty="0" err="1">
                <a:solidFill>
                  <a:srgbClr val="000000"/>
                </a:solidFill>
              </a:rPr>
              <a:t>GzPixel</a:t>
            </a:r>
            <a:r>
              <a:rPr lang="en-US" alt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/* define a display type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</a:rPr>
              <a:t>typedef</a:t>
            </a:r>
            <a:r>
              <a:rPr lang="en-US" alt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unsigned short	</a:t>
            </a:r>
            <a:r>
              <a:rPr lang="en-US" altLang="en-US" sz="1600" dirty="0" err="1">
                <a:solidFill>
                  <a:srgbClr val="000000"/>
                </a:solidFill>
              </a:rPr>
              <a:t>xres</a:t>
            </a:r>
            <a:r>
              <a:rPr lang="en-US" alt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unsigned short	</a:t>
            </a:r>
            <a:r>
              <a:rPr lang="en-US" altLang="en-US" sz="1600" dirty="0" err="1">
                <a:solidFill>
                  <a:srgbClr val="000000"/>
                </a:solidFill>
              </a:rPr>
              <a:t>yres</a:t>
            </a:r>
            <a:r>
              <a:rPr lang="en-US" alt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</a:rPr>
              <a:t>GzPixel</a:t>
            </a:r>
            <a:r>
              <a:rPr lang="en-US" altLang="en-US" sz="1600" dirty="0">
                <a:solidFill>
                  <a:srgbClr val="000000"/>
                </a:solidFill>
              </a:rPr>
              <a:t>	*</a:t>
            </a:r>
            <a:r>
              <a:rPr lang="en-US" altLang="en-US" sz="1600" dirty="0" err="1">
                <a:solidFill>
                  <a:srgbClr val="000000"/>
                </a:solidFill>
              </a:rPr>
              <a:t>fbuf</a:t>
            </a:r>
            <a:r>
              <a:rPr lang="en-US" altLang="en-US" sz="1600" dirty="0">
                <a:solidFill>
                  <a:srgbClr val="000000"/>
                </a:solidFill>
              </a:rPr>
              <a:t>;	/* frame buffer array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} </a:t>
            </a:r>
            <a:r>
              <a:rPr lang="en-US" altLang="en-US" sz="1600" dirty="0" err="1">
                <a:solidFill>
                  <a:srgbClr val="000000"/>
                </a:solidFill>
              </a:rPr>
              <a:t>GzDisplay</a:t>
            </a:r>
            <a:r>
              <a:rPr lang="en-US" alt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/* put some bounds on size in case of error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#define	MAXXRES	1024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#define	MAXYRES	1024</a:t>
            </a:r>
            <a:br>
              <a:rPr lang="en-US" altLang="en-US" sz="1600" dirty="0">
                <a:solidFill>
                  <a:srgbClr val="000000"/>
                </a:solidFill>
              </a:rPr>
            </a:br>
            <a:endParaRPr lang="en-US" alt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/* access pixel (</a:t>
            </a:r>
            <a:r>
              <a:rPr lang="en-US" altLang="en-US" sz="1600" dirty="0" err="1"/>
              <a:t>x,y</a:t>
            </a:r>
            <a:r>
              <a:rPr lang="en-US" altLang="en-US" sz="1600" dirty="0"/>
              <a:t>) in a buffer */</a:t>
            </a:r>
          </a:p>
          <a:p>
            <a:pPr>
              <a:lnSpc>
                <a:spcPct val="80000"/>
              </a:lnSpc>
              <a:buNone/>
            </a:pPr>
            <a:r>
              <a:rPr lang="fr-FR" sz="1600" dirty="0">
                <a:solidFill>
                  <a:srgbClr val="000000"/>
                </a:solidFill>
              </a:rPr>
              <a:t>#</a:t>
            </a:r>
            <a:r>
              <a:rPr lang="fr-FR" sz="1600" dirty="0" err="1">
                <a:solidFill>
                  <a:srgbClr val="000000"/>
                </a:solidFill>
              </a:rPr>
              <a:t>define</a:t>
            </a:r>
            <a:r>
              <a:rPr lang="fr-FR" sz="1600" dirty="0">
                <a:solidFill>
                  <a:srgbClr val="000000"/>
                </a:solidFill>
              </a:rPr>
              <a:t> ARRAY(</a:t>
            </a:r>
            <a:r>
              <a:rPr lang="fr-FR" sz="1600" dirty="0" err="1">
                <a:solidFill>
                  <a:srgbClr val="000000"/>
                </a:solidFill>
              </a:rPr>
              <a:t>x,y</a:t>
            </a:r>
            <a:r>
              <a:rPr lang="fr-FR" sz="1600" dirty="0">
                <a:solidFill>
                  <a:srgbClr val="000000"/>
                </a:solidFill>
              </a:rPr>
              <a:t>) (x+(y*display-&gt;</a:t>
            </a:r>
            <a:r>
              <a:rPr lang="fr-FR" sz="1600" dirty="0" err="1">
                <a:solidFill>
                  <a:srgbClr val="000000"/>
                </a:solidFill>
              </a:rPr>
              <a:t>xres</a:t>
            </a:r>
            <a:r>
              <a:rPr lang="fr-FR" sz="1600" dirty="0">
                <a:solidFill>
                  <a:srgbClr val="000000"/>
                </a:solidFill>
              </a:rPr>
              <a:t>))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105400" y="1143000"/>
            <a:ext cx="365125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Notes: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000000"/>
                </a:solidFill>
              </a:rPr>
              <a:t>Pixel structure holds anything we will need in the frame buffer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 Display structure is complete data for the display (an object) – The App should be able to create and use many Displays if needed.</a:t>
            </a:r>
          </a:p>
          <a:p>
            <a:pPr eaLnBrk="1" hangingPunct="1">
              <a:buFontTx/>
              <a:buChar char="•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 Do bounds checking and logical correction or error management of</a:t>
            </a:r>
          </a:p>
          <a:p>
            <a:pPr lvl="1"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  </a:t>
            </a:r>
            <a:r>
              <a:rPr lang="en-US" altLang="en-US" dirty="0" err="1">
                <a:solidFill>
                  <a:srgbClr val="000000"/>
                </a:solidFill>
              </a:rPr>
              <a:t>xres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yres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  </a:t>
            </a:r>
            <a:r>
              <a:rPr lang="en-US" altLang="en-US" dirty="0" err="1">
                <a:solidFill>
                  <a:srgbClr val="000000"/>
                </a:solidFill>
              </a:rPr>
              <a:t>GzIntensity</a:t>
            </a:r>
            <a:r>
              <a:rPr lang="en-US" altLang="en-US" dirty="0">
                <a:solidFill>
                  <a:srgbClr val="000000"/>
                </a:solidFill>
              </a:rPr>
              <a:t> (RGB) </a:t>
            </a:r>
          </a:p>
        </p:txBody>
      </p:sp>
    </p:spTree>
    <p:extLst>
      <p:ext uri="{BB962C8B-B14F-4D97-AF65-F5344CB8AC3E}">
        <p14:creationId xmlns:p14="http://schemas.microsoft.com/office/powerpoint/2010/main" val="239365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HW1 pitfalls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r>
              <a:rPr lang="en-US" altLang="en-US" sz="2000" dirty="0">
                <a:solidFill>
                  <a:srgbClr val="000000"/>
                </a:solidFill>
              </a:rPr>
              <a:t>Bounds check the parameters passed to the display functions</a:t>
            </a:r>
          </a:p>
          <a:p>
            <a:pPr lvl="1"/>
            <a:r>
              <a:rPr lang="en-US" altLang="en-US" sz="1800" dirty="0">
                <a:solidFill>
                  <a:srgbClr val="000000"/>
                </a:solidFill>
              </a:rPr>
              <a:t>Pixel </a:t>
            </a:r>
            <a:r>
              <a:rPr lang="en-US" altLang="en-US" sz="1800" dirty="0" err="1">
                <a:solidFill>
                  <a:srgbClr val="000000"/>
                </a:solidFill>
              </a:rPr>
              <a:t>coords</a:t>
            </a:r>
            <a:r>
              <a:rPr lang="en-US" altLang="en-US" sz="1800" dirty="0">
                <a:solidFill>
                  <a:srgbClr val="000000"/>
                </a:solidFill>
              </a:rPr>
              <a:t> – ignore off-screen coordinate commands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=&gt; pixels are between 0 and Xres-1, 0 and Yres-1</a:t>
            </a:r>
          </a:p>
          <a:p>
            <a:pPr lvl="1"/>
            <a:r>
              <a:rPr lang="en-US" altLang="en-US" sz="1800" dirty="0">
                <a:solidFill>
                  <a:srgbClr val="000000"/>
                </a:solidFill>
              </a:rPr>
              <a:t>pixel </a:t>
            </a:r>
            <a:r>
              <a:rPr lang="en-US" altLang="en-US" sz="1800" dirty="0" err="1">
                <a:solidFill>
                  <a:srgbClr val="000000"/>
                </a:solidFill>
              </a:rPr>
              <a:t>GzIntensity</a:t>
            </a:r>
            <a:r>
              <a:rPr lang="en-US" altLang="en-US" sz="1800" dirty="0">
                <a:solidFill>
                  <a:srgbClr val="000000"/>
                </a:solidFill>
              </a:rPr>
              <a:t> values 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=&gt; clamp to 0-4095 within 16-bit short;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Flush command requires conversion of </a:t>
            </a:r>
            <a:r>
              <a:rPr lang="en-US" altLang="en-US" sz="2000" dirty="0" err="1">
                <a:solidFill>
                  <a:srgbClr val="000000"/>
                </a:solidFill>
              </a:rPr>
              <a:t>GzIntensity</a:t>
            </a:r>
            <a:r>
              <a:rPr lang="en-US" altLang="en-US" sz="2000" dirty="0">
                <a:solidFill>
                  <a:srgbClr val="000000"/>
                </a:solidFill>
              </a:rPr>
              <a:t> to 8-bit </a:t>
            </a:r>
            <a:r>
              <a:rPr lang="en-US" altLang="en-US" sz="2000" dirty="0" err="1">
                <a:solidFill>
                  <a:srgbClr val="000000"/>
                </a:solidFill>
              </a:rPr>
              <a:t>rgb</a:t>
            </a:r>
            <a:r>
              <a:rPr lang="en-US" altLang="en-US" sz="2000" dirty="0">
                <a:solidFill>
                  <a:srgbClr val="000000"/>
                </a:solidFill>
              </a:rPr>
              <a:t> component</a:t>
            </a:r>
          </a:p>
          <a:p>
            <a:pPr lvl="1"/>
            <a:r>
              <a:rPr lang="en-US" altLang="en-US" sz="1800" dirty="0">
                <a:solidFill>
                  <a:srgbClr val="000000"/>
                </a:solidFill>
              </a:rPr>
              <a:t>Drop LS 4-bits by right-shifting and then use low byte of </a:t>
            </a:r>
            <a:r>
              <a:rPr lang="en-US" altLang="en-US" sz="1800" dirty="0" err="1">
                <a:solidFill>
                  <a:srgbClr val="000000"/>
                </a:solidFill>
              </a:rPr>
              <a:t>GzIntensity</a:t>
            </a:r>
            <a:r>
              <a:rPr lang="en-US" altLang="en-US" sz="1800" dirty="0">
                <a:solidFill>
                  <a:srgbClr val="000000"/>
                </a:solidFill>
              </a:rPr>
              <a:t> value</a:t>
            </a:r>
          </a:p>
          <a:p>
            <a:pPr lvl="1"/>
            <a:r>
              <a:rPr lang="en-US" altLang="en-US" sz="1800" dirty="0">
                <a:solidFill>
                  <a:srgbClr val="000000"/>
                </a:solidFill>
              </a:rPr>
              <a:t>(C command for right-shifting by X bits: </a:t>
            </a:r>
            <a:r>
              <a:rPr lang="fr-FR" sz="1800" dirty="0">
                <a:solidFill>
                  <a:srgbClr val="000000"/>
                </a:solidFill>
              </a:rPr>
              <a:t>     &gt;&gt; X     )</a:t>
            </a:r>
            <a:endParaRPr lang="en-US" altLang="en-US" sz="18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For the display, the buffer order is BGR!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For the PPM file, the buffer order is RGB!</a:t>
            </a: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i="1" dirty="0">
                <a:solidFill>
                  <a:srgbClr val="000000"/>
                </a:solidFill>
              </a:rPr>
              <a:t>Before submitting</a:t>
            </a:r>
            <a:r>
              <a:rPr lang="en-US" altLang="en-US" sz="2000" dirty="0">
                <a:solidFill>
                  <a:srgbClr val="000000"/>
                </a:solidFill>
              </a:rPr>
              <a:t>: check that </a:t>
            </a:r>
            <a:r>
              <a:rPr lang="en-US" altLang="en-US" sz="2000" b="1" dirty="0">
                <a:solidFill>
                  <a:srgbClr val="000000"/>
                </a:solidFill>
              </a:rPr>
              <a:t>both</a:t>
            </a:r>
            <a:r>
              <a:rPr lang="en-US" altLang="en-US" sz="2000" dirty="0">
                <a:solidFill>
                  <a:srgbClr val="000000"/>
                </a:solidFill>
              </a:rPr>
              <a:t> your </a:t>
            </a:r>
            <a:r>
              <a:rPr lang="en-US" altLang="en-US" sz="2000" dirty="0" err="1">
                <a:solidFill>
                  <a:srgbClr val="000000"/>
                </a:solidFill>
              </a:rPr>
              <a:t>output.PPM</a:t>
            </a:r>
            <a:r>
              <a:rPr lang="en-US" altLang="en-US" sz="2000" dirty="0">
                <a:solidFill>
                  <a:srgbClr val="000000"/>
                </a:solidFill>
              </a:rPr>
              <a:t> file and the on-screen result are correct!!!</a:t>
            </a:r>
          </a:p>
          <a:p>
            <a:endParaRPr lang="en-US" altLang="en-US" sz="1800" dirty="0"/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529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399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Discussion sessions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Twice a week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Tuesday/Thursday 	3:30-4:20PM   SOS B44</a:t>
            </a:r>
          </a:p>
          <a:p>
            <a:pPr lvl="1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i="1" dirty="0">
                <a:latin typeface="Arial"/>
                <a:cs typeface="Arial"/>
              </a:rPr>
              <a:t>Note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Same sessions on Tuesday and Thursday!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Taught by TAs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Support/Discussion on assignments and class material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Opportunity to ask questions!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Setting up the environment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14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HW environment: </a:t>
            </a:r>
            <a:br>
              <a:rPr lang="en-US" sz="3600" b="1" dirty="0">
                <a:latin typeface="Arial"/>
                <a:cs typeface="Arial"/>
              </a:rPr>
            </a:br>
            <a:r>
              <a:rPr lang="en-US" sz="3600" b="1" dirty="0">
                <a:latin typeface="Arial"/>
                <a:cs typeface="Arial"/>
              </a:rPr>
              <a:t>MS Visual Studio 2015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can get visual studio from USC ITS: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i="1" u="sng" dirty="0">
                <a:hlinkClick r:id="rId2"/>
              </a:rPr>
              <a:t>https://viterbiit.usc.edu/microsoft-imagine-downloads/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   Download the “Visual Studio Community 2015 with Update 2”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i="1" dirty="0">
                <a:latin typeface="Arial"/>
                <a:cs typeface="Arial"/>
              </a:rPr>
              <a:t>Note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If you do not have a MS computer, you can use the computers in the SAL lab! They have VS 2015 installed. Also, you can set up virtual machine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12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Blackboard: How to download assignments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 to blackboard.usc.edu and enter your USC credentials.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BlackBoard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Select your class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20183_csci_580_30142/30250:</a:t>
            </a:r>
          </a:p>
          <a:p>
            <a:pPr lvl="2">
              <a:spcBef>
                <a:spcPct val="0"/>
              </a:spcBef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3-D Graphics and Rendering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 the left tab, pick “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Assignments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Choose your assignment, e.g. “HW1”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Download the zip file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41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302" y="316419"/>
            <a:ext cx="81612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How to compile assignments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Unzip your assignment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Open the </a:t>
            </a:r>
            <a:r>
              <a:rPr lang="en-US" sz="2400" dirty="0">
                <a:latin typeface="Arial"/>
                <a:cs typeface="Arial"/>
              </a:rPr>
              <a:t>DSW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file In Visual Studio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 HW1: it is CS580HW1.DSW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Click build (F7)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000" i="1" dirty="0">
                <a:latin typeface="Arial"/>
                <a:cs typeface="Arial"/>
              </a:rPr>
              <a:t>Warning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If it does not compile, make sure you opened the DSW file and not the DSP one.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000" i="1" dirty="0">
                <a:latin typeface="Arial"/>
                <a:cs typeface="Arial"/>
              </a:rPr>
              <a:t>Note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 If you get the error “</a:t>
            </a:r>
            <a:r>
              <a:rPr lang="en-US" sz="2000" dirty="0">
                <a:solidFill>
                  <a:srgbClr val="000000"/>
                </a:solidFill>
              </a:rPr>
              <a:t>Command line error D8016: '/ZI' and '/</a:t>
            </a:r>
            <a:r>
              <a:rPr lang="en-US" sz="2000" dirty="0" err="1">
                <a:solidFill>
                  <a:srgbClr val="000000"/>
                </a:solidFill>
              </a:rPr>
              <a:t>Gy</a:t>
            </a:r>
            <a:r>
              <a:rPr lang="en-US" sz="2000" dirty="0">
                <a:solidFill>
                  <a:srgbClr val="000000"/>
                </a:solidFill>
              </a:rPr>
              <a:t>-' command-line options are incompatible”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000" i="1" dirty="0">
                <a:solidFill>
                  <a:srgbClr val="000000"/>
                </a:solidFill>
                <a:latin typeface="Arial"/>
                <a:cs typeface="Arial"/>
              </a:rPr>
              <a:t>Solution 1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: Use “Release” mode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000" i="1" dirty="0">
                <a:solidFill>
                  <a:srgbClr val="000000"/>
                </a:solidFill>
                <a:latin typeface="Arial"/>
                <a:cs typeface="Arial"/>
              </a:rPr>
              <a:t>Solution 2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: Go to “Project”&gt;”Properties”&gt;”C/C++”&gt;”General” and replace the “Debug Information Format” from “/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Arial"/>
              </a:rPr>
              <a:t>Zl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” to “/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Arial"/>
              </a:rPr>
              <a:t>Zi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”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10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Before submitting assignments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 the “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Debug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”/”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Release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folders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 the “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ipch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folder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 the “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SDF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file, e.g. CS580HW1.sdf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 the “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PPM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files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Select everything and ZIP it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Right click&gt;Send To&gt;Compressed (zipped) folder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Rename your ZIP file as LASTNAME_FIRSTNAME_HW1.zip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000" i="1" dirty="0">
                <a:latin typeface="Arial"/>
                <a:cs typeface="Arial"/>
              </a:rPr>
              <a:t>Warning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If your ZIP is bigger than 1MB, there is something wrong!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52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724980"/>
            <a:ext cx="739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latin typeface="Arial"/>
                <a:cs typeface="Arial"/>
              </a:rPr>
              <a:t>How to submit assignments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BlackBoard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 to the “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Assignments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tab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Pick your homework, e.g. “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HW1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Click the “Browse My Computer” button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Select your ZIP file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relevant comment in the text box</a:t>
            </a:r>
          </a:p>
          <a:p>
            <a:pPr marL="742950" lvl="1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Click the “Submit” button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i="1" dirty="0">
                <a:latin typeface="Arial"/>
                <a:cs typeface="Arial"/>
              </a:rPr>
              <a:t>Note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: You can submit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 many times as you want.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We will use your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latest submission before the deadline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69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HW 1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8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Viterbi_R1.potx" id="{F0A34C2F-8BA0-4B90-9C79-21515B3DA64F}" vid="{B59E4162-E96B-4DEE-B6F4-6FAC47C596E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1828</TotalTime>
  <Words>458</Words>
  <Application>Microsoft Macintosh PowerPoint</Application>
  <PresentationFormat>On-screen Show (4:3)</PresentationFormat>
  <Paragraphs>150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Input: rects</vt:lpstr>
      <vt:lpstr>Output: output.ppm</vt:lpstr>
      <vt:lpstr>PowerPoint Presentation</vt:lpstr>
      <vt:lpstr>rend.h</vt:lpstr>
      <vt:lpstr>HW1 pitfalls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Yijing Li</cp:lastModifiedBy>
  <cp:revision>36</cp:revision>
  <cp:lastPrinted>2012-02-07T18:57:58Z</cp:lastPrinted>
  <dcterms:created xsi:type="dcterms:W3CDTF">2015-08-25T18:20:11Z</dcterms:created>
  <dcterms:modified xsi:type="dcterms:W3CDTF">2018-08-21T22:46:57Z</dcterms:modified>
</cp:coreProperties>
</file>