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9" r:id="rId2"/>
    <p:sldId id="298" r:id="rId3"/>
    <p:sldId id="272" r:id="rId4"/>
    <p:sldId id="273" r:id="rId5"/>
    <p:sldId id="274" r:id="rId6"/>
    <p:sldId id="270" r:id="rId7"/>
    <p:sldId id="284" r:id="rId8"/>
    <p:sldId id="280" r:id="rId9"/>
    <p:sldId id="282" r:id="rId10"/>
    <p:sldId id="275" r:id="rId11"/>
    <p:sldId id="283" r:id="rId12"/>
    <p:sldId id="281" r:id="rId13"/>
    <p:sldId id="289" r:id="rId14"/>
    <p:sldId id="293" r:id="rId15"/>
    <p:sldId id="294" r:id="rId16"/>
    <p:sldId id="295" r:id="rId17"/>
    <p:sldId id="296" r:id="rId18"/>
    <p:sldId id="292" r:id="rId19"/>
    <p:sldId id="285" r:id="rId20"/>
    <p:sldId id="262" r:id="rId21"/>
    <p:sldId id="288" r:id="rId22"/>
    <p:sldId id="287" r:id="rId23"/>
    <p:sldId id="278" r:id="rId24"/>
    <p:sldId id="286" r:id="rId25"/>
    <p:sldId id="276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545" autoAdjust="0"/>
  </p:normalViewPr>
  <p:slideViewPr>
    <p:cSldViewPr snapToGrid="0" snapToObjects="1"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3DC8-A756-4469-A3A4-B3B8EA2B9E6C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C41BA-B987-4F03-8FC5-B3F37BE9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3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 will explain this choice in later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C41BA-B987-4F03-8FC5-B3F37BE997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CSCI 580 Discussion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 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61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Lixing Liu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Slides modified from: </a:t>
            </a:r>
            <a:r>
              <a:rPr kumimoji="0" lang="en-US" sz="2400" i="1" u="none" strike="noStrike" kern="1200" cap="none" spc="0" normalizeH="0" baseline="0" noProof="0" dirty="0" err="1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Rongqi</a:t>
            </a:r>
            <a:r>
              <a:rPr kumimoji="0" lang="en-US" sz="2400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i="1" u="none" strike="noStrike" kern="1200" cap="none" spc="0" normalizeH="0" baseline="0" noProof="0" dirty="0" err="1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Qiu</a:t>
            </a:r>
            <a:endParaRPr kumimoji="0" lang="en-US" sz="2400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Texture Coordinates (</a:t>
            </a:r>
            <a:r>
              <a:rPr lang="en-US" sz="3200" b="1" dirty="0" err="1">
                <a:latin typeface="Arial"/>
                <a:cs typeface="Arial"/>
              </a:rPr>
              <a:t>GzPutTriangle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vertices?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Retrieve (u, v) at this vertex (from input)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Call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retrieve RGB color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What to do with retrieved RGB color?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shading: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Kd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shading: Ks,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Kd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5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Texture Coordinates (</a:t>
            </a:r>
            <a:r>
              <a:rPr lang="en-US" sz="3200" b="1" dirty="0" err="1">
                <a:latin typeface="Arial"/>
                <a:cs typeface="Arial"/>
              </a:rPr>
              <a:t>GzPutTriangle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Assume we have defined a texture function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 → RGB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Two remaining problems: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vertices of triangles?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interior of triangles?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2055" y="3844637"/>
            <a:ext cx="7101432" cy="42647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Texture Coordinates (</a:t>
            </a:r>
            <a:r>
              <a:rPr lang="en-US" sz="3200" b="1" dirty="0" err="1">
                <a:latin typeface="Arial"/>
                <a:cs typeface="Arial"/>
              </a:rPr>
              <a:t>GzPutTriangle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 (u, v) are given only at vertices, but interior points need (u, v) too.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Solution: interpolation!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Similar to interpolating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(during rasterization),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RGB color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(during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shading) and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normal vectors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(during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shading).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Either LEE or scan-line is fine.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Note: perspective correction </a:t>
            </a:r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(Class7,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Slide 14)</a:t>
            </a:r>
          </a:p>
        </p:txBody>
      </p:sp>
    </p:spTree>
    <p:extLst>
      <p:ext uri="{BB962C8B-B14F-4D97-AF65-F5344CB8AC3E}">
        <p14:creationId xmlns:p14="http://schemas.microsoft.com/office/powerpoint/2010/main" val="314370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Perspective Correction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8928" y="177718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       </a:t>
            </a:r>
            <a:r>
              <a:rPr lang="en-US" altLang="en-US" sz="2400" dirty="0">
                <a:solidFill>
                  <a:srgbClr val="000000"/>
                </a:solidFill>
              </a:rPr>
              <a:t>perspective correction		       no perspective correction</a:t>
            </a:r>
          </a:p>
        </p:txBody>
      </p:sp>
      <p:pic>
        <p:nvPicPr>
          <p:cNvPr id="4" name="Picture 6" descr="C:\Users\uneumann\Desktop\CS580_2009\HW-09\HW5\new HW5 bmp\usc\ppot.np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63" y="2285999"/>
            <a:ext cx="325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uneumann\Desktop\CS580_2009\HW-09\HW5\new HW5 bmp\usc\ppot.p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87" y="2285999"/>
            <a:ext cx="3251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94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Perspective Correction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71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 Space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66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World Space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17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158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Perspective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753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</a:p>
        </p:txBody>
      </p:sp>
      <p:sp>
        <p:nvSpPr>
          <p:cNvPr id="2" name="Arc 1"/>
          <p:cNvSpPr/>
          <p:nvPr/>
        </p:nvSpPr>
        <p:spPr>
          <a:xfrm rot="8123685">
            <a:off x="1492056" y="3035084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123685">
            <a:off x="3019904" y="3008473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23685">
            <a:off x="4583960" y="3008475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123685">
            <a:off x="6202483" y="3008476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8059" y="4265251"/>
            <a:ext cx="1790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98932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Perspective Correction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71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 Space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466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World Space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17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158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Perspective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753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</a:p>
        </p:txBody>
      </p:sp>
      <p:sp>
        <p:nvSpPr>
          <p:cNvPr id="2" name="Arc 1"/>
          <p:cNvSpPr/>
          <p:nvPr/>
        </p:nvSpPr>
        <p:spPr>
          <a:xfrm rot="8123685">
            <a:off x="1492056" y="3035084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123685">
            <a:off x="3019904" y="3008473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23685">
            <a:off x="4583960" y="3008475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123685">
            <a:off x="6202483" y="3008476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8059" y="4265251"/>
            <a:ext cx="1790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Projection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194" y="2462981"/>
            <a:ext cx="4468761" cy="24777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79010" y="2462981"/>
            <a:ext cx="3164477" cy="24777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Perspective Correction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71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 Space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466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World Space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17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158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Perspective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753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</a:p>
        </p:txBody>
      </p:sp>
      <p:sp>
        <p:nvSpPr>
          <p:cNvPr id="2" name="Arc 1"/>
          <p:cNvSpPr/>
          <p:nvPr/>
        </p:nvSpPr>
        <p:spPr>
          <a:xfrm rot="8123685">
            <a:off x="1492056" y="3035084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123685">
            <a:off x="3019904" y="3008473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23685">
            <a:off x="4583960" y="3008475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123685">
            <a:off x="6202483" y="3008476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8059" y="4265251"/>
            <a:ext cx="1790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Projection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194" y="2462981"/>
            <a:ext cx="4468761" cy="24777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79010" y="2462981"/>
            <a:ext cx="3164477" cy="24777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6194" y="4934707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is where (u, v) is given.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01521" y="4982591"/>
            <a:ext cx="2792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is where pixels are drawn.</a:t>
            </a:r>
          </a:p>
        </p:txBody>
      </p:sp>
    </p:spTree>
    <p:extLst>
      <p:ext uri="{BB962C8B-B14F-4D97-AF65-F5344CB8AC3E}">
        <p14:creationId xmlns:p14="http://schemas.microsoft.com/office/powerpoint/2010/main" val="145474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Perspective Correction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71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Object Space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466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World Space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0617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1581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Perspective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97534" y="2804885"/>
            <a:ext cx="1790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</a:p>
        </p:txBody>
      </p:sp>
      <p:sp>
        <p:nvSpPr>
          <p:cNvPr id="2" name="Arc 1"/>
          <p:cNvSpPr/>
          <p:nvPr/>
        </p:nvSpPr>
        <p:spPr>
          <a:xfrm rot="8123685">
            <a:off x="1492056" y="3035084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123685">
            <a:off x="3019904" y="3008473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8123685">
            <a:off x="4583960" y="3008475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8123685">
            <a:off x="6202483" y="3008476"/>
            <a:ext cx="1190101" cy="1201596"/>
          </a:xfrm>
          <a:prstGeom prst="arc">
            <a:avLst>
              <a:gd name="adj1" fmla="val 14437779"/>
              <a:gd name="adj2" fmla="val 1788111"/>
            </a:avLst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02002" y="4332533"/>
            <a:ext cx="1790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Projection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194" y="2462981"/>
            <a:ext cx="4468761" cy="24777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79010" y="2462981"/>
            <a:ext cx="3164477" cy="24777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6194" y="3744377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22391" y="3744377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194" y="4981922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(u’, v’)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22391" y="4981922"/>
            <a:ext cx="4417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(U’, V’)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5652" y="3996813"/>
            <a:ext cx="3126658" cy="2949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97534" y="4223923"/>
            <a:ext cx="0" cy="944956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85652" y="5168879"/>
            <a:ext cx="3126658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Texture Coordinates (</a:t>
            </a:r>
            <a:r>
              <a:rPr lang="en-US" sz="3200" b="1" dirty="0" err="1">
                <a:latin typeface="Arial"/>
                <a:cs typeface="Arial"/>
              </a:rPr>
              <a:t>GzPutTriangle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Phong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altLang="ko-KR" sz="2400" dirty="0">
                <a:ea typeface="굴림" pitchFamily="50" charset="-127"/>
              </a:rPr>
              <a:t>C = (</a:t>
            </a: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Ks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400" baseline="-25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L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[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Ie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 (R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E)</a:t>
            </a:r>
            <a:r>
              <a:rPr lang="en-US" altLang="ko-KR" sz="2400" baseline="30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s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] ) </a:t>
            </a:r>
            <a:r>
              <a:rPr lang="en-US" altLang="ko-KR" sz="2400" dirty="0">
                <a:ea typeface="굴림" pitchFamily="50" charset="-127"/>
              </a:rPr>
              <a:t>+ (</a:t>
            </a:r>
            <a:r>
              <a:rPr lang="en-US" altLang="ko-KR" sz="2400" dirty="0" err="1">
                <a:solidFill>
                  <a:srgbClr val="FF8000"/>
                </a:solidFill>
                <a:ea typeface="굴림" pitchFamily="50" charset="-127"/>
              </a:rPr>
              <a:t>Kd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400" baseline="-25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L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[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Ie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 (N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L)]) </a:t>
            </a:r>
            <a:r>
              <a:rPr lang="en-US" altLang="ko-KR" sz="2400" dirty="0">
                <a:ea typeface="굴림" pitchFamily="50" charset="-127"/>
              </a:rPr>
              <a:t>+ (</a:t>
            </a:r>
            <a:r>
              <a:rPr lang="en-US" altLang="ko-KR" sz="2400" dirty="0" err="1">
                <a:solidFill>
                  <a:srgbClr val="FF8000"/>
                </a:solidFill>
                <a:ea typeface="굴림" pitchFamily="50" charset="-127"/>
              </a:rPr>
              <a:t>Ka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Ia</a:t>
            </a:r>
            <a:r>
              <a:rPr lang="en-US" altLang="ko-KR" sz="2400" dirty="0">
                <a:ea typeface="굴림" pitchFamily="50" charset="-127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material attribute (fixed)   texture lookup (pixel-by-pixel)                        </a:t>
            </a:r>
            <a:endParaRPr lang="en-US" altLang="ko-KR" sz="2400" dirty="0">
              <a:ea typeface="굴림" pitchFamily="50" charset="-127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Gouraud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shading (set </a:t>
            </a: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K</a:t>
            </a:r>
            <a:r>
              <a:rPr lang="en-US" altLang="ko-KR" sz="2400" baseline="-25000" dirty="0">
                <a:solidFill>
                  <a:srgbClr val="FF8000"/>
                </a:solidFill>
                <a:ea typeface="굴림" pitchFamily="50" charset="-127"/>
              </a:rPr>
              <a:t>T</a:t>
            </a: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=Ks=</a:t>
            </a:r>
            <a:r>
              <a:rPr lang="en-US" altLang="ko-KR" sz="2400" dirty="0" err="1">
                <a:solidFill>
                  <a:srgbClr val="FF8000"/>
                </a:solidFill>
                <a:ea typeface="굴림" pitchFamily="50" charset="-127"/>
              </a:rPr>
              <a:t>Kd</a:t>
            </a: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=</a:t>
            </a:r>
            <a:r>
              <a:rPr lang="en-US" altLang="ko-KR" sz="2400" dirty="0" err="1">
                <a:solidFill>
                  <a:srgbClr val="FF8000"/>
                </a:solidFill>
                <a:ea typeface="굴림" pitchFamily="50" charset="-127"/>
              </a:rPr>
              <a:t>Ka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altLang="ko-KR" sz="2400" dirty="0">
                <a:ea typeface="굴림" pitchFamily="50" charset="-127"/>
              </a:rPr>
              <a:t>C =   (</a:t>
            </a: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K</a:t>
            </a:r>
            <a:r>
              <a:rPr lang="en-US" altLang="ko-KR" sz="2400" baseline="-25000" dirty="0">
                <a:solidFill>
                  <a:srgbClr val="FF8000"/>
                </a:solidFill>
                <a:ea typeface="굴림" pitchFamily="50" charset="-127"/>
              </a:rPr>
              <a:t>T</a:t>
            </a:r>
            <a:r>
              <a:rPr lang="en-US" altLang="ko-KR" sz="2400" dirty="0">
                <a:ea typeface="굴림" pitchFamily="50" charset="-127"/>
              </a:rPr>
              <a:t>)   (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400" baseline="-25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L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[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Ie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 (R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E)</a:t>
            </a:r>
            <a:r>
              <a:rPr lang="en-US" altLang="ko-KR" sz="2400" baseline="30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s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]  +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</a:t>
            </a:r>
            <a:r>
              <a:rPr lang="en-US" altLang="ko-KR" sz="2400" baseline="-250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L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[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Ie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 (N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  <a:sym typeface="Symbol" pitchFamily="18" charset="2"/>
              </a:rPr>
              <a:t>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L)] + </a:t>
            </a:r>
            <a:r>
              <a:rPr lang="en-US" altLang="ko-KR" sz="2400" dirty="0" err="1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Ia</a:t>
            </a:r>
            <a:r>
              <a:rPr lang="en-US" altLang="ko-KR" sz="2400" dirty="0">
                <a:ea typeface="굴림" pitchFamily="50" charset="-127"/>
              </a:rPr>
              <a:t>)</a:t>
            </a:r>
            <a:endParaRPr lang="en-US" altLang="ko-KR" sz="1600" dirty="0">
              <a:ea typeface="굴림" pitchFamily="50" charset="-127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texture lookup         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compute at vertices</a:t>
            </a:r>
            <a:b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</a:br>
            <a:r>
              <a:rPr lang="en-US" altLang="ko-KR" sz="2400" dirty="0">
                <a:solidFill>
                  <a:srgbClr val="FF8000"/>
                </a:solidFill>
                <a:ea typeface="굴림" pitchFamily="50" charset="-127"/>
              </a:rPr>
              <a:t>(pixel-by-pixel)      </a:t>
            </a:r>
            <a:r>
              <a:rPr lang="en-US" altLang="ko-KR" sz="2400" dirty="0">
                <a:solidFill>
                  <a:schemeClr val="tx2">
                    <a:lumMod val="90000"/>
                  </a:schemeClr>
                </a:solidFill>
                <a:ea typeface="굴림" pitchFamily="50" charset="-127"/>
              </a:rPr>
              <a:t>and interpolate to pixels</a:t>
            </a:r>
            <a:endParaRPr lang="en-US" sz="2400" dirty="0">
              <a:solidFill>
                <a:schemeClr val="tx2">
                  <a:lumMod val="90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4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5438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coordinates: vertex -&gt;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Given as input per vertex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Used for obtaining (variable) texture color in replacement of (fixed) material color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functions: (u, v) -&gt; RGB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2D RGB image (look-up table)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 computing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686" y="3753906"/>
            <a:ext cx="7101432" cy="714185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557" y="977900"/>
            <a:ext cx="79711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HW4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Due 10/9 11:59 pm</a:t>
            </a:r>
          </a:p>
          <a:p>
            <a:pPr lvl="0">
              <a:spcBef>
                <a:spcPct val="0"/>
              </a:spcBef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   No late submissions will be graded since HW4..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Regrading for HW1 - 3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One-time regrading opportunity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Please write your requests in README.txt along with your HW4 submission</a:t>
            </a:r>
          </a:p>
        </p:txBody>
      </p:sp>
    </p:spTree>
    <p:extLst>
      <p:ext uri="{BB962C8B-B14F-4D97-AF65-F5344CB8AC3E}">
        <p14:creationId xmlns:p14="http://schemas.microsoft.com/office/powerpoint/2010/main" val="114642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649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Image texture (</a:t>
            </a:r>
            <a:r>
              <a:rPr lang="en-US" sz="3200" b="1" dirty="0" err="1">
                <a:latin typeface="Arial"/>
                <a:cs typeface="Arial"/>
              </a:rPr>
              <a:t>tex_fun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Compute RGB color given texture coordinates (u, v)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Returns GZ_SUCCESS or GZ_FAILURE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Boundary test 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u,v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 within [0,1] x [0,1]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codes for loading texture files are already given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727" b="94270"/>
          <a:stretch/>
        </p:blipFill>
        <p:spPr>
          <a:xfrm>
            <a:off x="1943966" y="2327771"/>
            <a:ext cx="4976380" cy="5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5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6495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Image texture (</a:t>
            </a:r>
            <a:r>
              <a:rPr lang="en-US" sz="3200" b="1" dirty="0" err="1">
                <a:latin typeface="Arial"/>
                <a:cs typeface="Arial"/>
              </a:rPr>
              <a:t>tex_fun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Problem: (u, v) range over [0, 1] x [0, 1], 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		   texture image is 2D array of (xs-1) x (ys-1)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Solution: scaling by the size of the texture image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199408" y="3659867"/>
            <a:ext cx="1219200" cy="1295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accent4">
                    <a:lumMod val="10000"/>
                  </a:schemeClr>
                </a:solidFill>
                <a:latin typeface="+mj-lt"/>
              </a:rPr>
              <a:t>u,v</a:t>
            </a: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 coordinates range </a:t>
            </a:r>
          </a:p>
          <a:p>
            <a:pPr algn="ctr">
              <a:defRPr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([0,1], [0,1])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71208" y="3507467"/>
            <a:ext cx="1752600" cy="1752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Image texture resolution </a:t>
            </a:r>
            <a:b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([0, xs-1], [0, ys-1])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99608" y="3964667"/>
            <a:ext cx="990600" cy="685800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91440">
              <a:defRPr/>
            </a:pPr>
            <a:r>
              <a:rPr lang="en-US" sz="160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scale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047008" y="3659867"/>
            <a:ext cx="0" cy="1219200"/>
          </a:xfrm>
          <a:prstGeom prst="straightConnector1">
            <a:avLst/>
          </a:prstGeom>
          <a:noFill/>
          <a:ln w="9525" algn="ctr">
            <a:solidFill>
              <a:srgbClr val="C0C0C0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199408" y="3507467"/>
            <a:ext cx="1219200" cy="0"/>
          </a:xfrm>
          <a:prstGeom prst="straightConnector1">
            <a:avLst/>
          </a:prstGeom>
          <a:noFill/>
          <a:ln w="9525" algn="ctr">
            <a:solidFill>
              <a:srgbClr val="C0C0C0"/>
            </a:solidFill>
            <a:round/>
            <a:headEnd/>
            <a:tailEnd type="arrow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2961408" y="3202667"/>
            <a:ext cx="381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8408" y="4300741"/>
            <a:ext cx="381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v</a:t>
            </a:r>
          </a:p>
        </p:txBody>
      </p:sp>
      <p:cxnSp>
        <p:nvCxnSpPr>
          <p:cNvPr id="12" name="Straight Arrow Connector 14"/>
          <p:cNvCxnSpPr>
            <a:cxnSpLocks noChangeShapeType="1"/>
          </p:cNvCxnSpPr>
          <p:nvPr/>
        </p:nvCxnSpPr>
        <p:spPr bwMode="auto">
          <a:xfrm>
            <a:off x="5171208" y="3431267"/>
            <a:ext cx="1752600" cy="0"/>
          </a:xfrm>
          <a:prstGeom prst="straightConnector1">
            <a:avLst/>
          </a:prstGeom>
          <a:noFill/>
          <a:ln w="9525" algn="ctr">
            <a:solidFill>
              <a:srgbClr val="C0C0C0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6"/>
          <p:cNvCxnSpPr>
            <a:cxnSpLocks noChangeShapeType="1"/>
          </p:cNvCxnSpPr>
          <p:nvPr/>
        </p:nvCxnSpPr>
        <p:spPr bwMode="auto">
          <a:xfrm>
            <a:off x="5095008" y="3507467"/>
            <a:ext cx="0" cy="1752600"/>
          </a:xfrm>
          <a:prstGeom prst="straightConnector1">
            <a:avLst/>
          </a:prstGeom>
          <a:noFill/>
          <a:ln w="9525" algn="ctr">
            <a:solidFill>
              <a:srgbClr val="C0C0C0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866408" y="4269467"/>
            <a:ext cx="381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2808" y="3169330"/>
            <a:ext cx="381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3550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649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Image texture (</a:t>
            </a:r>
            <a:r>
              <a:rPr lang="en-US" sz="3200" b="1" dirty="0" err="1">
                <a:latin typeface="Arial"/>
                <a:cs typeface="Arial"/>
              </a:rPr>
              <a:t>tex_fun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Problem: what if scaled (u, v) is not integer?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Solution: bilinear interpolation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Color(p) = s t C + (1-s) t D + s (1-t) B + (1-s) (1-t) A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s, t are fractional distances [0,1] 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A, B, C, D are RGB colors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at neighboring pixels </a:t>
            </a:r>
          </a:p>
        </p:txBody>
      </p: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5462154" y="3368700"/>
            <a:ext cx="3352800" cy="2362200"/>
            <a:chOff x="1728" y="2688"/>
            <a:chExt cx="2112" cy="1488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1728" y="2688"/>
              <a:ext cx="2112" cy="1488"/>
              <a:chOff x="6192" y="1872"/>
              <a:chExt cx="3744" cy="2448"/>
            </a:xfrm>
          </p:grpSpPr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6192" y="1872"/>
                <a:ext cx="3744" cy="24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344" y="2304"/>
                <a:ext cx="1728" cy="1296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8640" y="230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7344" y="302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872" y="278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374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72" y="273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072" y="374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688" y="302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304" y="33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003366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736" y="33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>
                  <a:solidFill>
                    <a:srgbClr val="003366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0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6039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Image texture (</a:t>
            </a:r>
            <a:r>
              <a:rPr lang="en-US" sz="3200" b="1" dirty="0" err="1">
                <a:latin typeface="Arial"/>
                <a:cs typeface="Arial"/>
              </a:rPr>
              <a:t>tex_fun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03" y="3040003"/>
            <a:ext cx="3099510" cy="2289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28" y="1593385"/>
            <a:ext cx="3457390" cy="3457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693" y="5329248"/>
            <a:ext cx="3468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Example texture image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687" y="1470343"/>
            <a:ext cx="47193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Try other texture images!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Just replace the file “texture” with any ppm image.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5257" y="4994449"/>
            <a:ext cx="3468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Rendering using the left texture image</a:t>
            </a:r>
          </a:p>
        </p:txBody>
      </p:sp>
    </p:spTree>
    <p:extLst>
      <p:ext uri="{BB962C8B-B14F-4D97-AF65-F5344CB8AC3E}">
        <p14:creationId xmlns:p14="http://schemas.microsoft.com/office/powerpoint/2010/main" val="43419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5438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coordinates: vertex -&gt;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Given as input per vertex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Used for obtaining (variable) texture color in replacement of (fixed) material color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functions: (u, v) -&gt; RGB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2D RGB image (look-up table)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 computing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686" y="4468091"/>
            <a:ext cx="7101432" cy="714185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Procedural texture (</a:t>
            </a:r>
            <a:r>
              <a:rPr lang="en-US" sz="3200" b="1" dirty="0" err="1">
                <a:latin typeface="Arial"/>
                <a:cs typeface="Arial"/>
              </a:rPr>
              <a:t>ptex_fun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Any function of 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u,v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 is OK as long as a texture pattern is clearly evident. (i.e. Julia set)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 your imagination!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112" y="3137247"/>
            <a:ext cx="24384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25" y="3140973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" y="313724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634" y="981765"/>
            <a:ext cx="7812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pitfalls</a:t>
            </a:r>
          </a:p>
          <a:p>
            <a:pPr lvl="0" algn="just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Perspective-Z: make sure the texture is not distorted on the plane and the teapot.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Bilinear interpolation: make sure the texture is not too aliased.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Procedural texture: do not forget to implement a procedural texture</a:t>
            </a:r>
          </a:p>
          <a:p>
            <a:pPr marL="1257300" lvl="2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04298" y="2246567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3200" b="1" dirty="0">
              <a:solidFill>
                <a:srgbClr val="990000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40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Overview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Adding texturing capabilities to your renderer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7" y="2301339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33" y="2301339"/>
            <a:ext cx="2438400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217" y="4739739"/>
            <a:ext cx="243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HW4</a:t>
            </a:r>
          </a:p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 specified by material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59776" y="4731733"/>
            <a:ext cx="3468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HW5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449" y="2301339"/>
            <a:ext cx="2438400" cy="2438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67833" y="5087228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 specified by images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93841" y="5087228"/>
            <a:ext cx="243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 specified by functions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78659" y="2301339"/>
            <a:ext cx="0" cy="3493775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r="3661"/>
          <a:stretch/>
        </p:blipFill>
        <p:spPr>
          <a:xfrm>
            <a:off x="1545953" y="4373793"/>
            <a:ext cx="7070509" cy="12519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2" y="2301338"/>
            <a:ext cx="6900271" cy="1875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687" y="977900"/>
            <a:ext cx="73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Overview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Application5.cpp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5952" y="4278680"/>
            <a:ext cx="7101432" cy="1442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45952" y="2298688"/>
            <a:ext cx="7101432" cy="187822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48433"/>
            <a:ext cx="1545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729970"/>
            <a:ext cx="1545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 (u, v)</a:t>
            </a:r>
          </a:p>
        </p:txBody>
      </p:sp>
    </p:spTree>
    <p:extLst>
      <p:ext uri="{BB962C8B-B14F-4D97-AF65-F5344CB8AC3E}">
        <p14:creationId xmlns:p14="http://schemas.microsoft.com/office/powerpoint/2010/main" val="42148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661"/>
          <a:stretch/>
        </p:blipFill>
        <p:spPr>
          <a:xfrm>
            <a:off x="1545953" y="4373793"/>
            <a:ext cx="7070509" cy="12519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2" y="2301338"/>
            <a:ext cx="6900271" cy="1875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687" y="977900"/>
            <a:ext cx="73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Overview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Application5.cpp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5952" y="4278680"/>
            <a:ext cx="7101432" cy="1442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5952" y="2298688"/>
            <a:ext cx="7101432" cy="187822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4648433"/>
            <a:ext cx="1545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729970"/>
            <a:ext cx="1545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 (u, v)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9353" y="4491916"/>
            <a:ext cx="3874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			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ptex_fun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5953" y="3037746"/>
            <a:ext cx="7101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Mapping from surface points to texture coordinates (u, v)</a:t>
            </a:r>
          </a:p>
        </p:txBody>
      </p:sp>
    </p:spTree>
    <p:extLst>
      <p:ext uri="{BB962C8B-B14F-4D97-AF65-F5344CB8AC3E}">
        <p14:creationId xmlns:p14="http://schemas.microsoft.com/office/powerpoint/2010/main" val="27535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5438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coordinates: surface point →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Input: vertex →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Replace (fixed) material color for (variable) texture color 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functions: (u, v) → RGB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2D RGB image (look-up table)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 computing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27688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6" y="977900"/>
            <a:ext cx="75438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Outline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coordinates: surface point →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Input: vertex → (u, v)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Replace (fixed) material color for (variable) texture color 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Texture functions: (u, v) → RGB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Image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2D RGB image (look-up table)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Procedural texture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 computing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686" y="1851879"/>
            <a:ext cx="7101432" cy="1504385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Texture Coordinates (</a:t>
            </a:r>
            <a:r>
              <a:rPr lang="en-US" sz="3200" b="1" dirty="0" err="1">
                <a:latin typeface="Arial"/>
                <a:cs typeface="Arial"/>
              </a:rPr>
              <a:t>GzPutTriangle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Assume we have defined a texture function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 → RGB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Two remaining problems: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vertices of triangles?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interior of triangles?</a:t>
            </a:r>
          </a:p>
        </p:txBody>
      </p:sp>
    </p:spTree>
    <p:extLst>
      <p:ext uri="{BB962C8B-B14F-4D97-AF65-F5344CB8AC3E}">
        <p14:creationId xmlns:p14="http://schemas.microsoft.com/office/powerpoint/2010/main" val="393964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6807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HW5 – Texture Coordinates (</a:t>
            </a:r>
            <a:r>
              <a:rPr lang="en-US" sz="3200" b="1" dirty="0" err="1">
                <a:latin typeface="Arial"/>
                <a:cs typeface="Arial"/>
              </a:rPr>
              <a:t>GzPutTriangle</a:t>
            </a:r>
            <a:r>
              <a:rPr lang="en-US" sz="3200" b="1" dirty="0">
                <a:latin typeface="Arial"/>
                <a:cs typeface="Arial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Assume we have defined a texture function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tex_fun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(u, v) → RGB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Two remaining problems: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vertices of triangles?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How to apply texture at interior of triangles?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3945" y="3452693"/>
            <a:ext cx="6972300" cy="405246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Viterbi_R1.potx</Template>
  <TotalTime>1510</TotalTime>
  <Words>1005</Words>
  <Application>Microsoft Office PowerPoint</Application>
  <PresentationFormat>On-screen Show (4:3)</PresentationFormat>
  <Paragraphs>204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바탕</vt:lpstr>
      <vt:lpstr>굴림</vt:lpstr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iRob</cp:lastModifiedBy>
  <cp:revision>195</cp:revision>
  <cp:lastPrinted>2012-02-07T18:57:58Z</cp:lastPrinted>
  <dcterms:created xsi:type="dcterms:W3CDTF">2012-02-18T01:19:57Z</dcterms:created>
  <dcterms:modified xsi:type="dcterms:W3CDTF">2018-10-11T03:20:54Z</dcterms:modified>
</cp:coreProperties>
</file>