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7" r:id="rId2"/>
    <p:sldId id="276" r:id="rId3"/>
    <p:sldId id="259" r:id="rId4"/>
    <p:sldId id="257" r:id="rId5"/>
    <p:sldId id="270" r:id="rId6"/>
    <p:sldId id="261" r:id="rId7"/>
    <p:sldId id="258" r:id="rId8"/>
    <p:sldId id="271" r:id="rId9"/>
    <p:sldId id="260" r:id="rId10"/>
    <p:sldId id="273" r:id="rId11"/>
    <p:sldId id="262" r:id="rId12"/>
    <p:sldId id="26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5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934703" y="238128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9330267" y="6462030"/>
            <a:ext cx="2429501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89469" y="6138310"/>
            <a:ext cx="2322251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31351" y="13387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CS 580 – Discussion</a:t>
            </a:r>
            <a:b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</a:b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Hw2 Rasterization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Week 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1350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457200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 Liu</a:t>
            </a:r>
          </a:p>
          <a:p>
            <a:pPr algn="ctr" defTabSz="45720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lixing.liu@usc.edu</a:t>
            </a:r>
          </a:p>
        </p:txBody>
      </p:sp>
    </p:spTree>
    <p:extLst>
      <p:ext uri="{BB962C8B-B14F-4D97-AF65-F5344CB8AC3E}">
        <p14:creationId xmlns:p14="http://schemas.microsoft.com/office/powerpoint/2010/main" val="285356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Tokens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58" y="1341120"/>
            <a:ext cx="6221758" cy="37074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GzPutAttribute</a:t>
            </a:r>
            <a:r>
              <a:rPr lang="en-US" sz="1600" dirty="0"/>
              <a:t> (</a:t>
            </a:r>
            <a:r>
              <a:rPr lang="en-US" sz="1600" dirty="0" err="1"/>
              <a:t>GzRender</a:t>
            </a:r>
            <a:r>
              <a:rPr lang="en-US" sz="1600" dirty="0"/>
              <a:t> *render,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numAttributes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/>
              <a:t>          </a:t>
            </a:r>
            <a:r>
              <a:rPr lang="en-US" sz="1600" dirty="0" err="1">
                <a:solidFill>
                  <a:srgbClr val="FFC000"/>
                </a:solidFill>
              </a:rPr>
              <a:t>GzToken</a:t>
            </a:r>
            <a:r>
              <a:rPr lang="en-US" sz="1600" dirty="0">
                <a:solidFill>
                  <a:srgbClr val="FFC000"/>
                </a:solidFill>
              </a:rPr>
              <a:t>	*</a:t>
            </a:r>
            <a:r>
              <a:rPr lang="en-US" sz="1600" dirty="0" err="1">
                <a:solidFill>
                  <a:srgbClr val="FFC000"/>
                </a:solidFill>
              </a:rPr>
              <a:t>nameList</a:t>
            </a:r>
            <a:r>
              <a:rPr lang="en-US" sz="1600" dirty="0"/>
              <a:t>,    </a:t>
            </a:r>
            <a:r>
              <a:rPr lang="en-US" sz="1600" dirty="0" err="1">
                <a:solidFill>
                  <a:srgbClr val="FFC000"/>
                </a:solidFill>
              </a:rPr>
              <a:t>GzPointer</a:t>
            </a:r>
            <a:r>
              <a:rPr lang="en-US" sz="1600" dirty="0">
                <a:solidFill>
                  <a:srgbClr val="FFC000"/>
                </a:solidFill>
              </a:rPr>
              <a:t> *</a:t>
            </a:r>
            <a:r>
              <a:rPr lang="en-US" sz="1600" dirty="0" err="1">
                <a:solidFill>
                  <a:srgbClr val="FFC000"/>
                </a:solidFill>
              </a:rPr>
              <a:t>valueList</a:t>
            </a:r>
            <a:r>
              <a:rPr lang="en-US" sz="1600" dirty="0"/>
              <a:t>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List of Tokens	(</a:t>
            </a:r>
            <a:r>
              <a:rPr lang="en-US" sz="1600" dirty="0" err="1"/>
              <a:t>ints</a:t>
            </a:r>
            <a:r>
              <a:rPr lang="en-US" sz="1600" dirty="0"/>
              <a:t>)			List of values</a:t>
            </a:r>
          </a:p>
          <a:p>
            <a:pPr lvl="1">
              <a:buFontTx/>
              <a:buNone/>
              <a:defRPr/>
            </a:pPr>
            <a:r>
              <a:rPr lang="en-US" sz="1600" dirty="0"/>
              <a:t>GZ_RGB_COLOR 			Float Color [3] </a:t>
            </a:r>
          </a:p>
          <a:p>
            <a:pPr lvl="1">
              <a:buFontTx/>
              <a:buNone/>
              <a:defRPr/>
            </a:pPr>
            <a:r>
              <a:rPr lang="en-US" sz="1600" dirty="0"/>
              <a:t>…..					    		…..</a:t>
            </a:r>
          </a:p>
          <a:p>
            <a:pPr>
              <a:defRPr/>
            </a:pPr>
            <a:r>
              <a:rPr lang="en-US" sz="1600" dirty="0"/>
              <a:t>Only use GZ_RGB_COLOR for HW2, but other data will be passed in later HWs</a:t>
            </a:r>
          </a:p>
          <a:p>
            <a:pPr>
              <a:defRPr/>
            </a:pPr>
            <a:r>
              <a:rPr lang="en-US" sz="1600" dirty="0"/>
              <a:t>Increment through tokens (</a:t>
            </a:r>
            <a:r>
              <a:rPr lang="en-US" sz="1600" dirty="0" err="1"/>
              <a:t>ints</a:t>
            </a:r>
            <a:r>
              <a:rPr lang="en-US" sz="1600" dirty="0"/>
              <a:t>) and use (</a:t>
            </a:r>
            <a:r>
              <a:rPr lang="en-US" sz="1600" dirty="0" err="1"/>
              <a:t>sizeof</a:t>
            </a:r>
            <a:r>
              <a:rPr lang="en-US" sz="1600" dirty="0"/>
              <a:t>) token type to increment the pointer through the value list</a:t>
            </a:r>
          </a:p>
          <a:p>
            <a:pPr>
              <a:defRPr/>
            </a:pP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 flipH="1">
            <a:off x="1595131" y="1950720"/>
            <a:ext cx="762000" cy="533400"/>
          </a:xfrm>
          <a:custGeom>
            <a:avLst/>
            <a:gdLst>
              <a:gd name="connsiteX0" fmla="*/ 3278 w 416233"/>
              <a:gd name="connsiteY0" fmla="*/ 0 h 668594"/>
              <a:gd name="connsiteX1" fmla="*/ 32774 w 416233"/>
              <a:gd name="connsiteY1" fmla="*/ 353961 h 668594"/>
              <a:gd name="connsiteX2" fmla="*/ 199923 w 416233"/>
              <a:gd name="connsiteY2" fmla="*/ 285136 h 668594"/>
              <a:gd name="connsiteX3" fmla="*/ 416233 w 416233"/>
              <a:gd name="connsiteY3" fmla="*/ 668594 h 6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33" h="668594">
                <a:moveTo>
                  <a:pt x="3278" y="0"/>
                </a:moveTo>
                <a:cubicBezTo>
                  <a:pt x="1639" y="153219"/>
                  <a:pt x="0" y="306438"/>
                  <a:pt x="32774" y="353961"/>
                </a:cubicBezTo>
                <a:cubicBezTo>
                  <a:pt x="65548" y="401484"/>
                  <a:pt x="136013" y="232697"/>
                  <a:pt x="199923" y="285136"/>
                </a:cubicBezTo>
                <a:cubicBezTo>
                  <a:pt x="263833" y="337575"/>
                  <a:pt x="340033" y="503084"/>
                  <a:pt x="416233" y="668594"/>
                </a:cubicBezTo>
              </a:path>
            </a:pathLst>
          </a:cu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04796" y="1950720"/>
            <a:ext cx="914400" cy="609600"/>
          </a:xfrm>
          <a:custGeom>
            <a:avLst/>
            <a:gdLst>
              <a:gd name="connsiteX0" fmla="*/ 3278 w 416233"/>
              <a:gd name="connsiteY0" fmla="*/ 0 h 668594"/>
              <a:gd name="connsiteX1" fmla="*/ 32774 w 416233"/>
              <a:gd name="connsiteY1" fmla="*/ 353961 h 668594"/>
              <a:gd name="connsiteX2" fmla="*/ 199923 w 416233"/>
              <a:gd name="connsiteY2" fmla="*/ 285136 h 668594"/>
              <a:gd name="connsiteX3" fmla="*/ 416233 w 416233"/>
              <a:gd name="connsiteY3" fmla="*/ 668594 h 6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33" h="668594">
                <a:moveTo>
                  <a:pt x="3278" y="0"/>
                </a:moveTo>
                <a:cubicBezTo>
                  <a:pt x="1639" y="153219"/>
                  <a:pt x="0" y="306438"/>
                  <a:pt x="32774" y="353961"/>
                </a:cubicBezTo>
                <a:cubicBezTo>
                  <a:pt x="65548" y="401484"/>
                  <a:pt x="136013" y="232697"/>
                  <a:pt x="199923" y="285136"/>
                </a:cubicBezTo>
                <a:cubicBezTo>
                  <a:pt x="263833" y="337575"/>
                  <a:pt x="340033" y="503084"/>
                  <a:pt x="416233" y="668594"/>
                </a:cubicBezTo>
              </a:path>
            </a:pathLst>
          </a:cu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0551" y="1156454"/>
            <a:ext cx="6206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gz.h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5601" y="1638504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171" y="243840"/>
            <a:ext cx="5018231" cy="14442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73606" y="870830"/>
            <a:ext cx="5133267" cy="332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94" y="4190037"/>
            <a:ext cx="4661622" cy="1249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18285"/>
          <a:stretch/>
        </p:blipFill>
        <p:spPr>
          <a:xfrm>
            <a:off x="6683036" y="3849661"/>
            <a:ext cx="5346622" cy="192977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7225" y="4679264"/>
            <a:ext cx="6206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gz.h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16396" b="-1"/>
          <a:stretch/>
        </p:blipFill>
        <p:spPr>
          <a:xfrm>
            <a:off x="2075308" y="2158129"/>
            <a:ext cx="2181999" cy="337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82" y="5248969"/>
            <a:ext cx="4650625" cy="4677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683036" y="3401188"/>
            <a:ext cx="13484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gz.h</a:t>
            </a:r>
            <a:r>
              <a:rPr lang="en-US" dirty="0"/>
              <a:t>  (hw6)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b="3861"/>
          <a:stretch/>
        </p:blipFill>
        <p:spPr>
          <a:xfrm>
            <a:off x="6631696" y="2029489"/>
            <a:ext cx="5449301" cy="138112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5714061" y="4979650"/>
            <a:ext cx="554182" cy="4599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</a:t>
            </a:r>
            <a:r>
              <a:rPr lang="en-US" dirty="0" err="1"/>
              <a:t>GzPutAttribute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7271"/>
            <a:ext cx="5806330" cy="272857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 simple shading function is within the application and it computes a color for each triangle</a:t>
            </a:r>
          </a:p>
          <a:p>
            <a:r>
              <a:rPr lang="en-US" altLang="en-US" sz="2000" dirty="0"/>
              <a:t>Color is sent to renderer via the generic </a:t>
            </a:r>
            <a:r>
              <a:rPr lang="en-US" altLang="en-US" sz="2000" dirty="0" err="1"/>
              <a:t>GzPutAttribute</a:t>
            </a:r>
            <a:r>
              <a:rPr lang="en-US" altLang="en-US" sz="2000" dirty="0"/>
              <a:t>() call that uses pointers to a token list and value list</a:t>
            </a:r>
          </a:p>
          <a:p>
            <a:r>
              <a:rPr lang="en-US" altLang="en-US" sz="2000" dirty="0"/>
              <a:t>Color is passed to Renderer as RGB array of floats defined over the range [0.0, 1.0]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861"/>
          <a:stretch/>
        </p:blipFill>
        <p:spPr>
          <a:xfrm>
            <a:off x="7076358" y="893449"/>
            <a:ext cx="4286752" cy="10864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05448" y="1589276"/>
            <a:ext cx="2380194" cy="2817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004698" y="3082748"/>
            <a:ext cx="4412603" cy="2583257"/>
            <a:chOff x="915917" y="2110360"/>
            <a:chExt cx="5025097" cy="29418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47338" y="3483432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rved Left Arrow 18"/>
          <p:cNvSpPr/>
          <p:nvPr/>
        </p:nvSpPr>
        <p:spPr>
          <a:xfrm flipH="1">
            <a:off x="6415930" y="1695608"/>
            <a:ext cx="588305" cy="266272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" y="3941435"/>
            <a:ext cx="5297978" cy="168175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6120" y="537048"/>
            <a:ext cx="17602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Application2.cpp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4971" y="3455598"/>
            <a:ext cx="12968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render.cpp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4698" y="2604891"/>
            <a:ext cx="104710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render.h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1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</a:t>
            </a:r>
            <a:r>
              <a:rPr lang="en-US" dirty="0" err="1"/>
              <a:t>GzPutTriangle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06" y="1184301"/>
            <a:ext cx="6283344" cy="5088110"/>
          </a:xfrm>
        </p:spPr>
        <p:txBody>
          <a:bodyPr>
            <a:normAutofit/>
          </a:bodyPr>
          <a:lstStyle/>
          <a:p>
            <a:r>
              <a:rPr lang="en-US" sz="2000" dirty="0"/>
              <a:t>Same as </a:t>
            </a:r>
            <a:r>
              <a:rPr lang="en-US" sz="2000" dirty="0" err="1"/>
              <a:t>GzPutAttribute</a:t>
            </a:r>
            <a:r>
              <a:rPr lang="en-US" sz="2000" dirty="0"/>
              <a:t> function – only use GZ_POSITION token </a:t>
            </a:r>
            <a:r>
              <a:rPr lang="en-US" altLang="en-US" sz="2000" dirty="0"/>
              <a:t>right now – no other triangle data for HW2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Rasterization</a:t>
            </a:r>
          </a:p>
          <a:p>
            <a:pPr lvl="1"/>
            <a:r>
              <a:rPr lang="en-US" altLang="en-US" sz="1800" dirty="0"/>
              <a:t>LEE or Scan Line(DDA)</a:t>
            </a:r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009356" y="1767918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52" y="5382025"/>
            <a:ext cx="4372429" cy="1330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-963"/>
          <a:stretch/>
        </p:blipFill>
        <p:spPr>
          <a:xfrm>
            <a:off x="7044232" y="2239541"/>
            <a:ext cx="4646118" cy="30401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86582" y="4289072"/>
            <a:ext cx="3024989" cy="898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05632" y="2494681"/>
            <a:ext cx="3024989" cy="8983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03652" y="3355367"/>
            <a:ext cx="3024989" cy="8983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88211" y="2759189"/>
            <a:ext cx="4203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88211" y="3575717"/>
            <a:ext cx="4203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88211" y="4496819"/>
            <a:ext cx="4203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474" y="3859919"/>
            <a:ext cx="4857482" cy="1273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474" y="1830915"/>
            <a:ext cx="4685940" cy="19831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336" y="288290"/>
            <a:ext cx="5018231" cy="144427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993817" y="1228751"/>
            <a:ext cx="5020383" cy="332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LEE or Scan Line(DDA)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1374"/>
            <a:ext cx="8596668" cy="3880773"/>
          </a:xfrm>
        </p:spPr>
        <p:txBody>
          <a:bodyPr/>
          <a:lstStyle/>
          <a:p>
            <a:r>
              <a:rPr lang="en-US" sz="2400" dirty="0"/>
              <a:t>More information for rasterization method</a:t>
            </a:r>
          </a:p>
          <a:p>
            <a:pPr lvl="1"/>
            <a:r>
              <a:rPr lang="en-US" sz="2000" dirty="0"/>
              <a:t>http://ocw.mit.edu/courses/electrical-engineering-and-computer-science/6-837-computer-graphics-fall-2012/lecture-notes/MIT6_837F12_Lec21.pdf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75" y="3219811"/>
            <a:ext cx="4000175" cy="2548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43" y="3219811"/>
            <a:ext cx="4030057" cy="2542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297" y="2804160"/>
            <a:ext cx="118314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LEE – P.57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043" y="2804160"/>
            <a:ext cx="17970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Scan Line – P.68</a:t>
            </a:r>
          </a:p>
        </p:txBody>
      </p:sp>
    </p:spTree>
    <p:extLst>
      <p:ext uri="{BB962C8B-B14F-4D97-AF65-F5344CB8AC3E}">
        <p14:creationId xmlns:p14="http://schemas.microsoft.com/office/powerpoint/2010/main" val="13303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Reminder: HW1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Tue, Aug 28</a:t>
            </a:r>
          </a:p>
          <a:p>
            <a:endParaRPr lang="en-US" sz="2400" dirty="0"/>
          </a:p>
          <a:p>
            <a:r>
              <a:rPr lang="en-US" sz="2400" dirty="0"/>
              <a:t>Note: if you installed VS 2015 Update 2, you’ll have .</a:t>
            </a:r>
            <a:r>
              <a:rPr lang="en-US" sz="2400" dirty="0" err="1"/>
              <a:t>VC.db</a:t>
            </a:r>
            <a:r>
              <a:rPr lang="en-US" sz="2400" dirty="0"/>
              <a:t> file (e.g., “CS580HW1.VC.db”) instead of .</a:t>
            </a:r>
            <a:r>
              <a:rPr lang="en-US" sz="2400" dirty="0" err="1"/>
              <a:t>sdf</a:t>
            </a:r>
            <a:r>
              <a:rPr lang="en-US" sz="2400" dirty="0"/>
              <a:t> file (e.g., “CS580HW1.sdf”)</a:t>
            </a:r>
          </a:p>
          <a:p>
            <a:pPr marL="0" indent="0">
              <a:buNone/>
            </a:pPr>
            <a:r>
              <a:rPr lang="en-US" sz="2400" dirty="0"/>
              <a:t>     * Please delete those files before submitting your assignment to BB</a:t>
            </a:r>
          </a:p>
        </p:txBody>
      </p:sp>
    </p:spTree>
    <p:extLst>
      <p:ext uri="{BB962C8B-B14F-4D97-AF65-F5344CB8AC3E}">
        <p14:creationId xmlns:p14="http://schemas.microsoft.com/office/powerpoint/2010/main" val="186947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compile Hw2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7552"/>
            <a:ext cx="8596668" cy="260856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/>
              <a:t>Download Hw2.zip from blackboard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Unzip the file and Open .</a:t>
            </a:r>
            <a:r>
              <a:rPr lang="en-US" sz="2000" dirty="0" err="1"/>
              <a:t>dsw</a:t>
            </a:r>
            <a:r>
              <a:rPr lang="en-US" sz="2000" dirty="0"/>
              <a:t> file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Copy your functions in &lt;rend.cpp &amp; </a:t>
            </a:r>
            <a:r>
              <a:rPr lang="en-US" sz="2000" dirty="0" err="1"/>
              <a:t>rend.h</a:t>
            </a:r>
            <a:r>
              <a:rPr lang="en-US" sz="2000" dirty="0"/>
              <a:t>&gt; from HW1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Implement your new functions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Build Solution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9600" y="3760896"/>
            <a:ext cx="665480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>
              <a:buFontTx/>
              <a:buNone/>
            </a:pPr>
            <a:r>
              <a:rPr lang="en-US" altLang="en-US" dirty="0"/>
              <a:t>Your renderer </a:t>
            </a:r>
            <a:r>
              <a:rPr lang="en-US" altLang="en-US" b="1" dirty="0"/>
              <a:t>will link with your</a:t>
            </a:r>
            <a:r>
              <a:rPr lang="en-US" altLang="en-US" dirty="0"/>
              <a:t> </a:t>
            </a:r>
            <a:r>
              <a:rPr lang="en-US" altLang="en-US" b="1" dirty="0"/>
              <a:t>display code from HW1</a:t>
            </a:r>
            <a:r>
              <a:rPr lang="en-US" altLang="en-US" dirty="0"/>
              <a:t>.  </a:t>
            </a:r>
            <a:br>
              <a:rPr lang="en-US" altLang="en-US" dirty="0"/>
            </a:br>
            <a:r>
              <a:rPr lang="en-US" altLang="en-US" dirty="0"/>
              <a:t>If your display code is not yet correct, you'll have to complete it since you need it now.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651" y="971551"/>
            <a:ext cx="3155402" cy="2262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11" y="3297501"/>
            <a:ext cx="3434542" cy="24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5" y="1426513"/>
            <a:ext cx="10515600" cy="4250388"/>
          </a:xfrm>
        </p:spPr>
        <p:txBody>
          <a:bodyPr/>
          <a:lstStyle/>
          <a:p>
            <a:r>
              <a:rPr lang="en-US" sz="2000" dirty="0"/>
              <a:t>#define INFILE2  "pot4.screen.asc“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Tris</a:t>
            </a:r>
            <a:r>
              <a:rPr lang="en-US" sz="2000" dirty="0"/>
              <a:t> are pre-transformed into screen coordinates for HW2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Input file has </a:t>
            </a:r>
            <a:r>
              <a:rPr lang="en-US" sz="2000" dirty="0" err="1"/>
              <a:t>tris</a:t>
            </a:r>
            <a:r>
              <a:rPr lang="en-US" sz="2000" dirty="0"/>
              <a:t> with X,Y,Z ready for rasterization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520"/>
          <a:stretch/>
        </p:blipFill>
        <p:spPr>
          <a:xfrm>
            <a:off x="430724" y="2460369"/>
            <a:ext cx="6817159" cy="208086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04741"/>
              </p:ext>
            </p:extLst>
          </p:nvPr>
        </p:nvGraphicFramePr>
        <p:xfrm>
          <a:off x="98425" y="98425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ackager Shell Object" showAsIcon="1" r:id="rId4" imgW="570960" imgH="451440" progId="Package">
                  <p:embed/>
                </p:oleObj>
              </mc:Choice>
              <mc:Fallback>
                <p:oleObj name="Packager Shell Object" showAsIcon="1" r:id="rId4" imgW="570960" imgH="451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5715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40798" y="2033255"/>
            <a:ext cx="61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X,        Y,        Z,            	  </a:t>
            </a:r>
            <a:r>
              <a:rPr lang="en-US" altLang="en-US" dirty="0" err="1"/>
              <a:t>Nx</a:t>
            </a:r>
            <a:r>
              <a:rPr lang="en-US" altLang="en-US" dirty="0"/>
              <a:t>,      </a:t>
            </a:r>
            <a:r>
              <a:rPr lang="en-US" altLang="en-US" dirty="0" err="1"/>
              <a:t>Ny</a:t>
            </a:r>
            <a:r>
              <a:rPr lang="en-US" altLang="en-US" dirty="0"/>
              <a:t>,       </a:t>
            </a:r>
            <a:r>
              <a:rPr lang="en-US" altLang="en-US" dirty="0" err="1"/>
              <a:t>Nz</a:t>
            </a:r>
            <a:r>
              <a:rPr lang="en-US" altLang="en-US" dirty="0"/>
              <a:t>,      U,     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0514" y="2637835"/>
            <a:ext cx="6623327" cy="6361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95079" y="500226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1030"/>
          <a:stretch/>
        </p:blipFill>
        <p:spPr>
          <a:xfrm>
            <a:off x="8170611" y="940272"/>
            <a:ext cx="3634039" cy="3040193"/>
          </a:xfrm>
          <a:prstGeom prst="rect">
            <a:avLst/>
          </a:prstGeom>
        </p:spPr>
      </p:pic>
      <p:pic>
        <p:nvPicPr>
          <p:cNvPr id="1042" name="Picture 18" descr="http://i.stack.imgur.com/2uaqu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256" y="3910103"/>
            <a:ext cx="2062302" cy="18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7283841" y="1596991"/>
            <a:ext cx="1229122" cy="13589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26607" y="2505272"/>
            <a:ext cx="1201445" cy="55736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 flipV="1">
            <a:off x="7295695" y="3197550"/>
            <a:ext cx="1217266" cy="2414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512961" y="2989803"/>
            <a:ext cx="3024989" cy="898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532011" y="1195412"/>
            <a:ext cx="3024989" cy="8983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530031" y="2056098"/>
            <a:ext cx="3024989" cy="8983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0745" y="1843979"/>
            <a:ext cx="4203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23670" y="2518423"/>
            <a:ext cx="4203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58079" y="3140616"/>
            <a:ext cx="4203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5169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861"/>
          <a:stretch/>
        </p:blipFill>
        <p:spPr>
          <a:xfrm>
            <a:off x="609600" y="4395205"/>
            <a:ext cx="5449301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47520"/>
          <a:stretch/>
        </p:blipFill>
        <p:spPr>
          <a:xfrm>
            <a:off x="420834" y="2241165"/>
            <a:ext cx="6817159" cy="2080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5" y="1426512"/>
            <a:ext cx="10515600" cy="4457821"/>
          </a:xfrm>
        </p:spPr>
        <p:txBody>
          <a:bodyPr/>
          <a:lstStyle/>
          <a:p>
            <a:r>
              <a:rPr lang="en-US" sz="2000" dirty="0"/>
              <a:t>#define INFILE2  "pot4.screen.asc“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Color is assigned for each tri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8425" y="98425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ackager Shell Object" showAsIcon="1" r:id="rId5" imgW="570960" imgH="451440" progId="Package">
                  <p:embed/>
                </p:oleObj>
              </mc:Choice>
              <mc:Fallback>
                <p:oleObj name="Packager Shell Object" showAsIcon="1" r:id="rId5" imgW="570960" imgH="451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5715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36820" y="1859633"/>
            <a:ext cx="61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X,        Y,        Z,              	</a:t>
            </a:r>
            <a:r>
              <a:rPr lang="en-US" altLang="en-US" dirty="0" err="1"/>
              <a:t>Nx</a:t>
            </a:r>
            <a:r>
              <a:rPr lang="en-US" altLang="en-US" dirty="0"/>
              <a:t>,      </a:t>
            </a:r>
            <a:r>
              <a:rPr lang="en-US" altLang="en-US" dirty="0" err="1"/>
              <a:t>Ny</a:t>
            </a:r>
            <a:r>
              <a:rPr lang="en-US" altLang="en-US" dirty="0"/>
              <a:t>,       </a:t>
            </a:r>
            <a:r>
              <a:rPr lang="en-US" altLang="en-US" dirty="0" err="1"/>
              <a:t>Nz</a:t>
            </a:r>
            <a:r>
              <a:rPr lang="en-US" altLang="en-US" dirty="0"/>
              <a:t>,             U,     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1619" y="2433284"/>
            <a:ext cx="6939684" cy="6529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06224" y="527333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749" y="946459"/>
            <a:ext cx="3647351" cy="24096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773" y="3282950"/>
            <a:ext cx="3257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6070"/>
            <a:ext cx="8596668" cy="1531333"/>
          </a:xfrm>
        </p:spPr>
        <p:txBody>
          <a:bodyPr/>
          <a:lstStyle/>
          <a:p>
            <a:r>
              <a:rPr lang="en-US" sz="2000" dirty="0"/>
              <a:t>The result images are made into a 256x256 window.  </a:t>
            </a:r>
          </a:p>
          <a:p>
            <a:r>
              <a:rPr lang="en-US" sz="2000" dirty="0"/>
              <a:t>Do not change the resolution/size of your display image since the transformation is precomputed for that image size.   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62613" y="2298071"/>
            <a:ext cx="380148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#define OUTFILE2 "</a:t>
            </a:r>
            <a:r>
              <a:rPr lang="en-US" dirty="0" err="1"/>
              <a:t>output.ppm</a:t>
            </a:r>
            <a:r>
              <a:rPr lang="en-US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14" y="2770136"/>
            <a:ext cx="4577170" cy="29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22" y="2747696"/>
            <a:ext cx="4612428" cy="29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7322" y="2298071"/>
            <a:ext cx="42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compare the result with POT4.PPM</a:t>
            </a:r>
          </a:p>
        </p:txBody>
      </p:sp>
    </p:spTree>
    <p:extLst>
      <p:ext uri="{BB962C8B-B14F-4D97-AF65-F5344CB8AC3E}">
        <p14:creationId xmlns:p14="http://schemas.microsoft.com/office/powerpoint/2010/main" val="25169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Overview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77334" y="1527438"/>
            <a:ext cx="5634797" cy="506410"/>
          </a:xfrm>
        </p:spPr>
        <p:txBody>
          <a:bodyPr>
            <a:normAutofit/>
          </a:bodyPr>
          <a:lstStyle/>
          <a:p>
            <a:r>
              <a:rPr lang="en-US" sz="2000" dirty="0"/>
              <a:t>The renderer has to manage the display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36234" y="1931424"/>
            <a:ext cx="5025097" cy="2941828"/>
            <a:chOff x="915917" y="2110360"/>
            <a:chExt cx="5025097" cy="29418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7952"/>
          <a:stretch/>
        </p:blipFill>
        <p:spPr>
          <a:xfrm>
            <a:off x="6023453" y="4903965"/>
            <a:ext cx="5487323" cy="821976"/>
          </a:xfrm>
          <a:prstGeom prst="rect">
            <a:avLst/>
          </a:prstGeom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677334" y="5024033"/>
            <a:ext cx="5634797" cy="50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You’ll need to implement theses two functions: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766" y="1931424"/>
            <a:ext cx="5268013" cy="165299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709851" y="1401567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1766" y="2865119"/>
            <a:ext cx="4070699" cy="31939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36234" y="1879603"/>
            <a:ext cx="84427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Rend.h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</a:t>
            </a:r>
            <a:r>
              <a:rPr lang="en-US" dirty="0" err="1"/>
              <a:t>GzBeginRender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7437"/>
            <a:ext cx="6026704" cy="5150454"/>
          </a:xfrm>
        </p:spPr>
        <p:txBody>
          <a:bodyPr>
            <a:normAutofit/>
          </a:bodyPr>
          <a:lstStyle/>
          <a:p>
            <a:r>
              <a:rPr lang="en-US" sz="2000" dirty="0" err="1"/>
              <a:t>GzBeginRender</a:t>
            </a:r>
            <a:r>
              <a:rPr lang="en-US" sz="2000" dirty="0"/>
              <a:t>() is called to initialize everything for a new frame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7098413" y="1633148"/>
            <a:ext cx="8004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rend.h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77334" y="2293053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Application1.cpp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7334" y="4231696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14" y="5161540"/>
            <a:ext cx="5018231" cy="144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44" y="4662239"/>
            <a:ext cx="5268013" cy="1652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60" y="2756698"/>
            <a:ext cx="5002371" cy="12819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88104" y="5937250"/>
            <a:ext cx="4070699" cy="30983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8104" y="3745344"/>
            <a:ext cx="5098690" cy="30241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914348" y="2153402"/>
            <a:ext cx="5025097" cy="2941828"/>
            <a:chOff x="915917" y="2110360"/>
            <a:chExt cx="5025097" cy="294182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17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Z-buffering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664" y="3341179"/>
            <a:ext cx="5712107" cy="269814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GzInitDisplay</a:t>
            </a:r>
            <a:r>
              <a:rPr lang="en-US" sz="1800" dirty="0"/>
              <a:t>(</a:t>
            </a:r>
            <a:r>
              <a:rPr lang="en-US" sz="1800" dirty="0" err="1"/>
              <a:t>GzDisplay</a:t>
            </a:r>
            <a:r>
              <a:rPr lang="en-US" sz="1800" dirty="0"/>
              <a:t>*display)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The renderer must do z-buffering so you need to initialize z in its framebuffer, in addition to setting the background color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Initial z-value is MAXINT, the maximum positive integer value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GzPutDisplay</a:t>
            </a:r>
            <a:r>
              <a:rPr lang="en-US" sz="1800" dirty="0"/>
              <a:t>(</a:t>
            </a:r>
            <a:r>
              <a:rPr lang="en-US" sz="1800" dirty="0" err="1"/>
              <a:t>GzDisplay</a:t>
            </a:r>
            <a:r>
              <a:rPr lang="en-US" sz="1800" dirty="0"/>
              <a:t> *display,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j, </a:t>
            </a:r>
            <a:r>
              <a:rPr lang="en-US" sz="1800" dirty="0" err="1"/>
              <a:t>GzIntensity</a:t>
            </a:r>
            <a:r>
              <a:rPr lang="en-US" sz="1800" dirty="0"/>
              <a:t> r, </a:t>
            </a:r>
            <a:r>
              <a:rPr lang="en-US" sz="1800" dirty="0" err="1"/>
              <a:t>GzIntensity</a:t>
            </a:r>
            <a:r>
              <a:rPr lang="en-US" sz="1800" dirty="0"/>
              <a:t> g, </a:t>
            </a:r>
            <a:r>
              <a:rPr lang="en-US" sz="1800" dirty="0" err="1"/>
              <a:t>GzIntensity</a:t>
            </a:r>
            <a:r>
              <a:rPr lang="en-US" sz="1800" dirty="0"/>
              <a:t> b, </a:t>
            </a:r>
            <a:r>
              <a:rPr lang="en-US" sz="1800" dirty="0" err="1"/>
              <a:t>GzIntensity</a:t>
            </a:r>
            <a:r>
              <a:rPr lang="en-US" sz="1800" dirty="0"/>
              <a:t> a, </a:t>
            </a:r>
            <a:r>
              <a:rPr lang="en-US" sz="1800" dirty="0" err="1"/>
              <a:t>GzDepth</a:t>
            </a:r>
            <a:r>
              <a:rPr lang="en-US" sz="1800" dirty="0"/>
              <a:t> z)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If you did not set z value in Hw1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84" y="1896687"/>
            <a:ext cx="4288199" cy="13716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18526" r="40697"/>
          <a:stretch/>
        </p:blipFill>
        <p:spPr>
          <a:xfrm>
            <a:off x="837905" y="1332450"/>
            <a:ext cx="2193401" cy="390593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flipV="1">
            <a:off x="1435563" y="1896687"/>
            <a:ext cx="582169" cy="10140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83501" y="507801"/>
            <a:ext cx="3238499" cy="5169100"/>
            <a:chOff x="7408969" y="753906"/>
            <a:chExt cx="3296050" cy="5347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3540" y="4269514"/>
              <a:ext cx="1775215" cy="1831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5186" y="3315640"/>
              <a:ext cx="2999833" cy="119437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7705186" y="3931445"/>
              <a:ext cx="1369717" cy="141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8390045" y="4073236"/>
              <a:ext cx="1097779" cy="12587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909011" y="5331968"/>
              <a:ext cx="1157625" cy="1655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08969" y="938572"/>
              <a:ext cx="3296050" cy="2183333"/>
              <a:chOff x="915917" y="2110360"/>
              <a:chExt cx="5025097" cy="29418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5917" y="2110360"/>
                <a:ext cx="5025097" cy="2941828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007688" y="2571517"/>
                <a:ext cx="1689376" cy="19568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/>
            <p:cNvCxnSpPr>
              <a:endCxn id="25" idx="0"/>
            </p:cNvCxnSpPr>
            <p:nvPr/>
          </p:nvCxnSpPr>
          <p:spPr>
            <a:xfrm>
              <a:off x="7962405" y="1467411"/>
              <a:ext cx="427640" cy="246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898344" y="753906"/>
              <a:ext cx="80041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/>
                <a:t>rend.h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6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_R1.potx" id="{F0A34C2F-8BA0-4B90-9C79-21515B3DA64F}" vid="{B59E4162-E96B-4DEE-B6F4-6FAC47C596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426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 3</vt:lpstr>
      <vt:lpstr>Office Theme</vt:lpstr>
      <vt:lpstr>Packager Shell Object</vt:lpstr>
      <vt:lpstr>PowerPoint Presentation</vt:lpstr>
      <vt:lpstr>Reminder: HW1</vt:lpstr>
      <vt:lpstr>How to compile Hw2</vt:lpstr>
      <vt:lpstr>Input file</vt:lpstr>
      <vt:lpstr>Input file</vt:lpstr>
      <vt:lpstr>Output</vt:lpstr>
      <vt:lpstr>Render – Overview</vt:lpstr>
      <vt:lpstr>Render – GzBeginRender()</vt:lpstr>
      <vt:lpstr>Z-buffering</vt:lpstr>
      <vt:lpstr>Tokens and Values</vt:lpstr>
      <vt:lpstr>Render – GzPutAttribute</vt:lpstr>
      <vt:lpstr>Render – GzPutTriangle</vt:lpstr>
      <vt:lpstr>LEE or Scan Line(DDA)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陳志帆</dc:creator>
  <cp:lastModifiedBy>iRob</cp:lastModifiedBy>
  <cp:revision>68</cp:revision>
  <dcterms:created xsi:type="dcterms:W3CDTF">2015-09-01T16:11:30Z</dcterms:created>
  <dcterms:modified xsi:type="dcterms:W3CDTF">2018-08-30T21:13:39Z</dcterms:modified>
</cp:coreProperties>
</file>