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 id="2147484518" r:id="rId6"/>
  </p:sldMasterIdLst>
  <p:notesMasterIdLst>
    <p:notesMasterId r:id="rId46"/>
  </p:notesMasterIdLst>
  <p:handoutMasterIdLst>
    <p:handoutMasterId r:id="rId47"/>
  </p:handoutMasterIdLst>
  <p:sldIdLst>
    <p:sldId id="1502" r:id="rId7"/>
    <p:sldId id="1566" r:id="rId8"/>
    <p:sldId id="1567" r:id="rId9"/>
    <p:sldId id="1577" r:id="rId10"/>
    <p:sldId id="1573" r:id="rId11"/>
    <p:sldId id="1568" r:id="rId12"/>
    <p:sldId id="1569" r:id="rId13"/>
    <p:sldId id="1574" r:id="rId14"/>
    <p:sldId id="1575" r:id="rId15"/>
    <p:sldId id="1576" r:id="rId16"/>
    <p:sldId id="1590" r:id="rId17"/>
    <p:sldId id="1593" r:id="rId18"/>
    <p:sldId id="1591" r:id="rId19"/>
    <p:sldId id="1592" r:id="rId20"/>
    <p:sldId id="1589" r:id="rId21"/>
    <p:sldId id="1765" r:id="rId22"/>
    <p:sldId id="1746" r:id="rId23"/>
    <p:sldId id="1752" r:id="rId24"/>
    <p:sldId id="1760" r:id="rId25"/>
    <p:sldId id="1753" r:id="rId26"/>
    <p:sldId id="1587" r:id="rId27"/>
    <p:sldId id="1553" r:id="rId28"/>
    <p:sldId id="1764" r:id="rId29"/>
    <p:sldId id="1755" r:id="rId30"/>
    <p:sldId id="1757" r:id="rId31"/>
    <p:sldId id="1759" r:id="rId32"/>
    <p:sldId id="372" r:id="rId33"/>
    <p:sldId id="373" r:id="rId34"/>
    <p:sldId id="374" r:id="rId35"/>
    <p:sldId id="1756" r:id="rId36"/>
    <p:sldId id="1758" r:id="rId37"/>
    <p:sldId id="1762" r:id="rId38"/>
    <p:sldId id="1763" r:id="rId39"/>
    <p:sldId id="358" r:id="rId40"/>
    <p:sldId id="367" r:id="rId41"/>
    <p:sldId id="365" r:id="rId42"/>
    <p:sldId id="370" r:id="rId43"/>
    <p:sldId id="366" r:id="rId44"/>
    <p:sldId id="369"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F" id="{E1C8FB21-FF75-44A0-8090-B2FB240B014B}">
          <p14:sldIdLst>
            <p14:sldId id="1502"/>
            <p14:sldId id="1566"/>
            <p14:sldId id="1567"/>
            <p14:sldId id="1577"/>
            <p14:sldId id="1573"/>
            <p14:sldId id="1568"/>
            <p14:sldId id="1569"/>
            <p14:sldId id="1574"/>
            <p14:sldId id="1575"/>
            <p14:sldId id="1576"/>
            <p14:sldId id="1590"/>
            <p14:sldId id="1593"/>
            <p14:sldId id="1591"/>
            <p14:sldId id="1592"/>
            <p14:sldId id="1589"/>
            <p14:sldId id="1765"/>
            <p14:sldId id="1746"/>
            <p14:sldId id="1752"/>
            <p14:sldId id="1760"/>
            <p14:sldId id="1753"/>
            <p14:sldId id="1587"/>
            <p14:sldId id="1553"/>
            <p14:sldId id="1764"/>
            <p14:sldId id="1755"/>
            <p14:sldId id="1757"/>
            <p14:sldId id="1759"/>
            <p14:sldId id="372"/>
            <p14:sldId id="373"/>
            <p14:sldId id="374"/>
            <p14:sldId id="1756"/>
            <p14:sldId id="1758"/>
            <p14:sldId id="1762"/>
            <p14:sldId id="1763"/>
            <p14:sldId id="358"/>
            <p14:sldId id="367"/>
            <p14:sldId id="365"/>
            <p14:sldId id="370"/>
            <p14:sldId id="366"/>
            <p14:sldId id="36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Pat Mines (Sound Planning)" initials="PM(P" lastIdx="26" clrIdx="4">
    <p:extLst>
      <p:ext uri="{19B8F6BF-5375-455C-9EA6-DF929625EA0E}">
        <p15:presenceInfo xmlns:p15="http://schemas.microsoft.com/office/powerpoint/2012/main" userId="S-1-5-21-2127521184-1604012920-1887927527-1381120" providerId="AD"/>
      </p:ext>
    </p:extLst>
  </p:cmAuthor>
  <p:cmAuthor id="5" name="Luke Newport" initials="LN" lastIdx="1" clrIdx="5">
    <p:extLst>
      <p:ext uri="{19B8F6BF-5375-455C-9EA6-DF929625EA0E}">
        <p15:presenceInfo xmlns:p15="http://schemas.microsoft.com/office/powerpoint/2012/main" userId="Luke Newpo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FFFFFF"/>
    <a:srgbClr val="0078D7"/>
    <a:srgbClr val="000000"/>
    <a:srgbClr val="FF8C00"/>
    <a:srgbClr val="D83B01"/>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07480E-29C8-4A26-9126-8640AD1DC199}" v="1" dt="2018-11-13T19:53:41.6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83139" autoAdjust="0"/>
  </p:normalViewPr>
  <p:slideViewPr>
    <p:cSldViewPr>
      <p:cViewPr varScale="1">
        <p:scale>
          <a:sx n="93" d="100"/>
          <a:sy n="93" d="100"/>
        </p:scale>
        <p:origin x="1092" y="78"/>
      </p:cViewPr>
      <p:guideLst/>
    </p:cSldViewPr>
  </p:slideViewPr>
  <p:outlineViewPr>
    <p:cViewPr>
      <p:scale>
        <a:sx n="33" d="100"/>
        <a:sy n="33" d="100"/>
      </p:scale>
      <p:origin x="0" y="-924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p:scale>
          <a:sx n="200" d="100"/>
          <a:sy n="200" d="100"/>
        </p:scale>
        <p:origin x="1308" y="-30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Newport" userId="4308a6af-2339-4d4e-91ac-98c7ccaa27cf" providerId="ADAL" clId="{F3C88D3D-071A-4185-9426-D0C168B5262C}"/>
    <pc:docChg chg="custSel modSld">
      <pc:chgData name="Luke Newport" userId="4308a6af-2339-4d4e-91ac-98c7ccaa27cf" providerId="ADAL" clId="{F3C88D3D-071A-4185-9426-D0C168B5262C}" dt="2018-11-13T19:54:44.552" v="56" actId="20577"/>
      <pc:docMkLst>
        <pc:docMk/>
      </pc:docMkLst>
      <pc:sldChg chg="modSp">
        <pc:chgData name="Luke Newport" userId="4308a6af-2339-4d4e-91ac-98c7ccaa27cf" providerId="ADAL" clId="{F3C88D3D-071A-4185-9426-D0C168B5262C}" dt="2018-11-13T19:54:44.552" v="56" actId="20577"/>
        <pc:sldMkLst>
          <pc:docMk/>
          <pc:sldMk cId="3788647698" sldId="1502"/>
        </pc:sldMkLst>
        <pc:spChg chg="mod">
          <ac:chgData name="Luke Newport" userId="4308a6af-2339-4d4e-91ac-98c7ccaa27cf" providerId="ADAL" clId="{F3C88D3D-071A-4185-9426-D0C168B5262C}" dt="2018-11-13T19:54:44.552" v="56" actId="20577"/>
          <ac:spMkLst>
            <pc:docMk/>
            <pc:sldMk cId="3788647698" sldId="1502"/>
            <ac:spMk id="5" creationId="{00000000-0000-0000-0000-000000000000}"/>
          </ac:spMkLst>
        </pc:spChg>
      </pc:sldChg>
      <pc:sldChg chg="addSp modSp">
        <pc:chgData name="Luke Newport" userId="4308a6af-2339-4d4e-91ac-98c7ccaa27cf" providerId="ADAL" clId="{F3C88D3D-071A-4185-9426-D0C168B5262C}" dt="2018-11-13T19:54:04.479" v="50" actId="20577"/>
        <pc:sldMkLst>
          <pc:docMk/>
          <pc:sldMk cId="4002389771" sldId="1569"/>
        </pc:sldMkLst>
        <pc:spChg chg="add mod">
          <ac:chgData name="Luke Newport" userId="4308a6af-2339-4d4e-91ac-98c7ccaa27cf" providerId="ADAL" clId="{F3C88D3D-071A-4185-9426-D0C168B5262C}" dt="2018-11-13T19:54:04.479" v="50" actId="20577"/>
          <ac:spMkLst>
            <pc:docMk/>
            <pc:sldMk cId="4002389771" sldId="1569"/>
            <ac:spMk id="9" creationId="{13979A42-4361-440E-BBB6-854B8EAC98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11/12/2018 7:59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11/12/2018 7:59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icrosoft.com/en-us/trustcenter/Compliance/HIPAA"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www.microsoft.com/en-us/trustcenter/Compliance/CSA-STAR-Certification" TargetMode="External"/><Relationship Id="rId5" Type="http://schemas.openxmlformats.org/officeDocument/2006/relationships/hyperlink" Target="https://www.microsoft.com/en-us/trustcenter/Compliance/ISO-IEC-27018" TargetMode="External"/><Relationship Id="rId4" Type="http://schemas.openxmlformats.org/officeDocument/2006/relationships/hyperlink" Target="https://www.microsoft.com/en-us/trustcenter/Compliance/ISO-IEC-27001"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What have we been up to in this space?</a:t>
            </a:r>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11/12/2018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Dotted line command and control, orange line is the actual flow of data.</a:t>
            </a:r>
          </a:p>
          <a:p>
            <a:endParaRPr lang="en-US" dirty="0"/>
          </a:p>
          <a:p>
            <a:r>
              <a:rPr lang="en-US" dirty="0"/>
              <a:t>Data is point to point.</a:t>
            </a:r>
          </a:p>
          <a:p>
            <a:endParaRPr lang="en-US" dirty="0"/>
          </a:p>
          <a:p>
            <a:r>
              <a:rPr lang="en-US" dirty="0"/>
              <a:t>Point of self host, something to use when you want to run pipeline activities outside of the azure cloud. Specifically when there is a line of sight boundary, like we can’t establish a TCP connection, from our orchestration system to the actual integration activity.</a:t>
            </a:r>
          </a:p>
          <a:p>
            <a:endParaRPr lang="en-US" dirty="0"/>
          </a:p>
          <a:p>
            <a:r>
              <a:rPr lang="en-US" dirty="0" err="1"/>
              <a:t>Ie</a:t>
            </a:r>
            <a:r>
              <a:rPr lang="en-US" dirty="0"/>
              <a:t>, you want to copy data from an </a:t>
            </a:r>
            <a:r>
              <a:rPr lang="en-US" dirty="0" err="1"/>
              <a:t>onprem</a:t>
            </a:r>
            <a:r>
              <a:rPr lang="en-US" dirty="0"/>
              <a:t> Oracle server up into SQL DB. So we aren’t going to reach out from Azure down and scrape out those rows, rather we’ll have the self hosted integration runtime hosted behind the firewall as the thing that will communicate with that Oracle server and pump data directly to azure </a:t>
            </a:r>
            <a:r>
              <a:rPr lang="en-US" dirty="0" err="1"/>
              <a:t>sql</a:t>
            </a:r>
            <a:r>
              <a:rPr lang="en-US" dirty="0"/>
              <a:t> </a:t>
            </a:r>
            <a:r>
              <a:rPr lang="en-US" dirty="0" err="1"/>
              <a:t>db</a:t>
            </a:r>
            <a:r>
              <a:rPr lang="en-US" dirty="0"/>
              <a:t> etc.</a:t>
            </a:r>
          </a:p>
          <a:p>
            <a:endParaRPr lang="en-US" dirty="0"/>
          </a:p>
          <a:p>
            <a:r>
              <a:rPr lang="en-US" dirty="0"/>
              <a:t>The dotted line is always outbound over HTTPS TO the cloud. Think of this as tethered server software to your cloud.</a:t>
            </a:r>
          </a:p>
          <a:p>
            <a:endParaRPr lang="en-US" dirty="0"/>
          </a:p>
          <a:p>
            <a:r>
              <a:rPr lang="en-US" dirty="0"/>
              <a:t>Do you have Express Route? </a:t>
            </a:r>
            <a:r>
              <a:rPr lang="en-US" dirty="0" err="1"/>
              <a:t>Ie</a:t>
            </a:r>
            <a:r>
              <a:rPr lang="en-US" dirty="0"/>
              <a:t> no line of sight boundary? Then no self hosted integration required.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11/12/2018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78581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11/12/2018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42844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AU"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11/12/2018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49284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11/12/2018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21657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Certifications:</a:t>
            </a:r>
          </a:p>
          <a:p>
            <a:endParaRPr lang="en-US" dirty="0"/>
          </a:p>
          <a:p>
            <a:r>
              <a:rPr lang="en-IN" dirty="0">
                <a:hlinkClick r:id="rId3"/>
              </a:rPr>
              <a:t>HIPAA/HITECH</a:t>
            </a:r>
            <a:endParaRPr lang="en-IN" dirty="0"/>
          </a:p>
          <a:p>
            <a:r>
              <a:rPr lang="en-IN" dirty="0">
                <a:hlinkClick r:id="rId4"/>
              </a:rPr>
              <a:t>ISO/IEC 27001</a:t>
            </a:r>
            <a:endParaRPr lang="en-IN" dirty="0"/>
          </a:p>
          <a:p>
            <a:r>
              <a:rPr lang="en-IN" dirty="0">
                <a:hlinkClick r:id="rId5"/>
              </a:rPr>
              <a:t>ISO/IEC 27018</a:t>
            </a:r>
            <a:endParaRPr lang="en-IN" dirty="0"/>
          </a:p>
          <a:p>
            <a:r>
              <a:rPr lang="en-IN">
                <a:hlinkClick r:id="rId6"/>
              </a:rPr>
              <a:t>CSA STAR</a:t>
            </a:r>
            <a:endParaRPr lang="en-IN"/>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11/12/2018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39127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E169B2-F375-494B-85A6-25064D2909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8890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11/12/2018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342563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11/12/2018 12:33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442729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11/12/2018 12:33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921827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120D42-EE60-4560-8A91-99B7AAF72180}" type="slidenum">
              <a:rPr lang="en-US" smtClean="0"/>
              <a:t>20</a:t>
            </a:fld>
            <a:endParaRPr lang="en-US"/>
          </a:p>
        </p:txBody>
      </p:sp>
    </p:spTree>
    <p:extLst>
      <p:ext uri="{BB962C8B-B14F-4D97-AF65-F5344CB8AC3E}">
        <p14:creationId xmlns:p14="http://schemas.microsoft.com/office/powerpoint/2010/main" val="351307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Current State</a:t>
            </a:r>
          </a:p>
          <a:p>
            <a:pPr marL="445862" lvl="1" indent="-228600">
              <a:buAutoNum type="arabicPeriod"/>
            </a:pPr>
            <a:r>
              <a:rPr lang="en-US" dirty="0"/>
              <a:t>Where we are</a:t>
            </a:r>
          </a:p>
          <a:p>
            <a:pPr marL="228600" lvl="0" indent="-228600">
              <a:buAutoNum type="arabicPeriod"/>
            </a:pPr>
            <a:r>
              <a:rPr lang="en-US" dirty="0"/>
              <a:t>Progress since V1, if you’ve seen ADF before.</a:t>
            </a:r>
          </a:p>
          <a:p>
            <a:pPr marL="228600" indent="-228600">
              <a:buAutoNum type="arabicPeriod"/>
            </a:pPr>
            <a:endParaRPr lang="en-US" dirty="0"/>
          </a:p>
          <a:p>
            <a:pPr marL="228600" indent="-228600">
              <a:buAutoNum type="arabicPeriod"/>
            </a:pPr>
            <a:r>
              <a:rPr lang="en-US" dirty="0"/>
              <a:t>What is ADFv2’s role in being the data integration story in Azure.</a:t>
            </a:r>
          </a:p>
          <a:p>
            <a:pPr marL="228600" indent="-228600">
              <a:buAutoNum type="arabicPeriod"/>
            </a:pPr>
            <a:r>
              <a:rPr lang="en-US" dirty="0"/>
              <a:t>When/if you’re ready to move </a:t>
            </a:r>
            <a:r>
              <a:rPr lang="en-US" dirty="0" err="1"/>
              <a:t>onprem</a:t>
            </a:r>
            <a:r>
              <a:rPr lang="en-US" dirty="0"/>
              <a:t> SSIS up to the cloud, we now have a compelling offering in managed SSIS instances</a:t>
            </a:r>
          </a:p>
          <a:p>
            <a:pPr marL="445862" lvl="1" indent="-228600">
              <a:buAutoNum type="arabicPeriod"/>
            </a:pPr>
            <a:r>
              <a:rPr lang="en-US" dirty="0"/>
              <a:t>Clear path to Azure here for SSIS.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11/12/2018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276714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11/12/2018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85071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11/12/2018 6:11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0608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11/12/2018 6:12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817148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20D42-EE60-4560-8A91-99B7AAF72180}" type="slidenum">
              <a:rPr lang="en-US" smtClean="0"/>
              <a:t>34</a:t>
            </a:fld>
            <a:endParaRPr lang="en-US"/>
          </a:p>
        </p:txBody>
      </p:sp>
    </p:spTree>
    <p:extLst>
      <p:ext uri="{BB962C8B-B14F-4D97-AF65-F5344CB8AC3E}">
        <p14:creationId xmlns:p14="http://schemas.microsoft.com/office/powerpoint/2010/main" val="3949187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11/12/2018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30090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EA5BC53-918D-4BAA-89AF-E7A284B9C8D7}"/>
              </a:ext>
            </a:extLst>
          </p:cNvPr>
          <p:cNvSpPr>
            <a:spLocks noGrp="1"/>
          </p:cNvSpPr>
          <p:nvPr>
            <p:ph type="body" idx="1"/>
          </p:nvPr>
        </p:nvSpPr>
        <p:spPr/>
        <p:txBody>
          <a:bodyPr/>
          <a:lstStyle/>
          <a:p>
            <a:pPr marL="171450" indent="-171450">
              <a:buFont typeface="Arial" panose="020B0604020202020204" pitchFamily="34" charset="0"/>
              <a:buChar char="•"/>
            </a:pPr>
            <a:r>
              <a:rPr lang="en-US" dirty="0"/>
              <a:t>We had ADFv1 and SSIS and they didn’t play nice together and it was difficult to use and explain.</a:t>
            </a:r>
          </a:p>
          <a:p>
            <a:pPr marL="171450" indent="-171450">
              <a:buFont typeface="Arial" panose="020B0604020202020204" pitchFamily="34" charset="0"/>
              <a:buChar char="•"/>
            </a:pPr>
            <a:r>
              <a:rPr lang="en-US" dirty="0"/>
              <a:t>Today, that story has changed, walk top down.</a:t>
            </a:r>
          </a:p>
          <a:p>
            <a:pPr marL="171450" indent="-171450">
              <a:buFont typeface="Arial" panose="020B0604020202020204" pitchFamily="34" charset="0"/>
              <a:buChar char="•"/>
            </a:pPr>
            <a:r>
              <a:rPr lang="en-US" dirty="0"/>
              <a:t>If you’re talking about data integration in the cloud, we now have a single answer in ADFv2. Don’t cringe, this includes SSIS management and orchestration.</a:t>
            </a:r>
          </a:p>
          <a:p>
            <a:pPr marL="171450" indent="-171450">
              <a:buFont typeface="Arial" panose="020B0604020202020204" pitchFamily="34" charset="0"/>
              <a:buChar char="•"/>
            </a:pPr>
            <a:r>
              <a:rPr lang="en-US" dirty="0"/>
              <a:t>Bringing those two things into one service offering in the cloud.</a:t>
            </a:r>
          </a:p>
          <a:p>
            <a:pPr marL="171450" indent="-171450">
              <a:buFont typeface="Arial" panose="020B0604020202020204" pitchFamily="34" charset="0"/>
              <a:buChar char="•"/>
            </a:pPr>
            <a:r>
              <a:rPr lang="en-US" dirty="0"/>
              <a:t>V2, big change. V1 was very tailored to tumbling window/time series type data. Works great for that, doesn’t generalize well to the breadth of data integration scenarios.</a:t>
            </a:r>
          </a:p>
          <a:p>
            <a:pPr marL="171450" indent="-171450">
              <a:buFont typeface="Arial" panose="020B0604020202020204" pitchFamily="34" charset="0"/>
              <a:buChar char="•"/>
            </a:pPr>
            <a:r>
              <a:rPr lang="en-US" dirty="0"/>
              <a:t>The model in DF is very familiar Data Flow/Control flow if you are familiar with SSIS/</a:t>
            </a:r>
            <a:r>
              <a:rPr lang="en-US" dirty="0" err="1"/>
              <a:t>Informatica</a:t>
            </a:r>
            <a:r>
              <a:rPr lang="en-US" dirty="0"/>
              <a:t>, etc.</a:t>
            </a:r>
          </a:p>
          <a:p>
            <a:pPr marL="171450" indent="-171450">
              <a:buFont typeface="Arial" panose="020B0604020202020204" pitchFamily="34" charset="0"/>
              <a:buChar char="•"/>
            </a:pPr>
            <a:r>
              <a:rPr lang="en-US" dirty="0"/>
              <a:t>Two options.</a:t>
            </a:r>
          </a:p>
          <a:p>
            <a:pPr marL="388712" lvl="1" indent="-171450">
              <a:buFont typeface="Arial" panose="020B0604020202020204" pitchFamily="34" charset="0"/>
              <a:buChar char="•"/>
            </a:pPr>
            <a:r>
              <a:rPr lang="en-US" dirty="0"/>
              <a:t>Data Pipelines</a:t>
            </a:r>
          </a:p>
          <a:p>
            <a:pPr marL="388712" lvl="1" indent="-171450">
              <a:buFont typeface="Arial" panose="020B0604020202020204" pitchFamily="34" charset="0"/>
              <a:buChar char="•"/>
            </a:pPr>
            <a:r>
              <a:rPr lang="en-US" dirty="0"/>
              <a:t>Exec Environment for SSIS</a:t>
            </a:r>
          </a:p>
          <a:p>
            <a:pPr marL="388712"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What about on-</a:t>
            </a:r>
            <a:r>
              <a:rPr lang="en-US" dirty="0" err="1"/>
              <a:t>prem</a:t>
            </a:r>
            <a:r>
              <a:rPr lang="en-US" dirty="0"/>
              <a:t> SSIS?</a:t>
            </a:r>
          </a:p>
          <a:p>
            <a:pPr marL="388712" lvl="1" indent="-171450">
              <a:buFont typeface="Arial" panose="020B0604020202020204" pitchFamily="34" charset="0"/>
              <a:buChar char="•"/>
            </a:pPr>
            <a:r>
              <a:rPr lang="en-US" dirty="0"/>
              <a:t>Within the last year, we’ve added Linux and Cloud support.</a:t>
            </a:r>
          </a:p>
          <a:p>
            <a:pPr marL="388712" lvl="1" indent="-171450">
              <a:buFont typeface="Arial" panose="020B0604020202020204" pitchFamily="34" charset="0"/>
              <a:buChar char="•"/>
            </a:pPr>
            <a:r>
              <a:rPr lang="en-US" dirty="0"/>
              <a:t>Same runtime, minor changes around local file system etc.</a:t>
            </a:r>
          </a:p>
          <a:p>
            <a:pPr marL="171450" lvl="0" indent="-171450">
              <a:buFont typeface="Arial" panose="020B0604020202020204" pitchFamily="34" charset="0"/>
              <a:buChar char="•"/>
            </a:pPr>
            <a:endParaRPr lang="en-US" dirty="0"/>
          </a:p>
        </p:txBody>
      </p:sp>
    </p:spTree>
    <p:extLst>
      <p:ext uri="{BB962C8B-B14F-4D97-AF65-F5344CB8AC3E}">
        <p14:creationId xmlns:p14="http://schemas.microsoft.com/office/powerpoint/2010/main" val="1388332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FA1CB07-058E-4412-B3E4-E7D646AECE78}"/>
              </a:ext>
            </a:extLst>
          </p:cNvPr>
          <p:cNvSpPr>
            <a:spLocks noGrp="1"/>
          </p:cNvSpPr>
          <p:nvPr>
            <p:ph type="body" idx="1"/>
          </p:nvPr>
        </p:nvSpPr>
        <p:spPr/>
        <p:txBody>
          <a:bodyPr/>
          <a:lstStyle/>
          <a:p>
            <a:r>
              <a:rPr lang="en-US" dirty="0"/>
              <a:t>Data Pipeline:</a:t>
            </a:r>
          </a:p>
          <a:p>
            <a:pPr marL="171450" indent="-171450">
              <a:buFont typeface="Arial" panose="020B0604020202020204" pitchFamily="34" charset="0"/>
              <a:buChar char="•"/>
            </a:pPr>
            <a:r>
              <a:rPr lang="en-US" dirty="0"/>
              <a:t>Best, managed cloud based EL ETL, etc.</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I’m invested in SSIS. Use DF as a managed execution environment.</a:t>
            </a:r>
          </a:p>
          <a:p>
            <a:pPr marL="388712" lvl="1" indent="-171450">
              <a:buFont typeface="Arial" panose="020B0604020202020204" pitchFamily="34" charset="0"/>
              <a:buChar char="•"/>
            </a:pPr>
            <a:r>
              <a:rPr lang="en-US" dirty="0"/>
              <a:t>Take the management away.</a:t>
            </a:r>
          </a:p>
        </p:txBody>
      </p:sp>
    </p:spTree>
    <p:extLst>
      <p:ext uri="{BB962C8B-B14F-4D97-AF65-F5344CB8AC3E}">
        <p14:creationId xmlns:p14="http://schemas.microsoft.com/office/powerpoint/2010/main" val="1252993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efforts the PG is putting in for ADFv2.</a:t>
            </a:r>
          </a:p>
          <a:p>
            <a:endParaRPr lang="en-US" dirty="0"/>
          </a:p>
          <a:p>
            <a:r>
              <a:rPr lang="en-US" dirty="0"/>
              <a:t>Talk about </a:t>
            </a:r>
            <a:r>
              <a:rPr lang="en-US" dirty="0" err="1"/>
              <a:t>onprem</a:t>
            </a:r>
            <a:r>
              <a:rPr lang="en-US" dirty="0"/>
              <a:t> SSIS + DW + DB, moving things to cloud. If DB is cloud, keep moving the SSIS base up.</a:t>
            </a:r>
          </a:p>
          <a:p>
            <a:endParaRPr lang="en-US" dirty="0"/>
          </a:p>
          <a:p>
            <a:r>
              <a:rPr lang="en-US" dirty="0"/>
              <a:t>Moving from ETL to DW – now we’re talking about data lakes, scaling to the size of big data,  and not breaking the bank.</a:t>
            </a:r>
          </a:p>
          <a:p>
            <a:endParaRPr lang="en-US" dirty="0"/>
          </a:p>
          <a:p>
            <a:r>
              <a:rPr lang="en-US" dirty="0"/>
              <a:t>Take your data from wherever it might be, ingest into DL or Blob store, then process </a:t>
            </a:r>
            <a:r>
              <a:rPr lang="en-US" dirty="0" err="1"/>
              <a:t>scaleout</a:t>
            </a:r>
            <a:r>
              <a:rPr lang="en-US" dirty="0"/>
              <a:t> with </a:t>
            </a:r>
            <a:r>
              <a:rPr lang="en-US" dirty="0" err="1"/>
              <a:t>DataBricks</a:t>
            </a:r>
            <a:r>
              <a:rPr lang="en-US" dirty="0"/>
              <a:t> or HDL or ADLA. Once you’ve shaped that data, pushing it into a store where you can analyze it.</a:t>
            </a:r>
          </a:p>
          <a:p>
            <a:endParaRPr lang="en-US" dirty="0"/>
          </a:p>
          <a:p>
            <a:r>
              <a:rPr lang="en-US" dirty="0"/>
              <a:t>The green part is where ADF fits in.</a:t>
            </a:r>
          </a:p>
          <a:p>
            <a:endParaRPr lang="en-US" dirty="0"/>
          </a:p>
          <a:p>
            <a:r>
              <a:rPr lang="en-US" dirty="0"/>
              <a:t>EA = driving BI.</a:t>
            </a:r>
          </a:p>
          <a:p>
            <a:endParaRPr lang="en-US" dirty="0"/>
          </a:p>
          <a:p>
            <a:r>
              <a:rPr lang="en-US" dirty="0"/>
              <a:t>Vs SaaS apps where the whole data integration piece looks like the top graphic, but then we push it into an app store/</a:t>
            </a:r>
            <a:r>
              <a:rPr lang="en-US" dirty="0" err="1"/>
              <a:t>db</a:t>
            </a:r>
            <a:r>
              <a:rPr lang="en-US" dirty="0"/>
              <a:t>/cosmos </a:t>
            </a:r>
            <a:r>
              <a:rPr lang="en-US" dirty="0" err="1"/>
              <a:t>etc</a:t>
            </a:r>
            <a:r>
              <a:rPr lang="en-US" dirty="0"/>
              <a:t> to feed your app.</a:t>
            </a:r>
          </a:p>
          <a:p>
            <a:endParaRPr lang="en-US" dirty="0"/>
          </a:p>
          <a:p>
            <a:endParaRPr lang="en-US" dirty="0"/>
          </a:p>
        </p:txBody>
      </p:sp>
      <p:sp>
        <p:nvSpPr>
          <p:cNvPr id="4" name="Slide Number Placeholder 3"/>
          <p:cNvSpPr>
            <a:spLocks noGrp="1"/>
          </p:cNvSpPr>
          <p:nvPr>
            <p:ph type="sldNum" sz="quarter" idx="10"/>
          </p:nvPr>
        </p:nvSpPr>
        <p:spPr/>
        <p:txBody>
          <a:bodyPr/>
          <a:lstStyle/>
          <a:p>
            <a:fld id="{AA74A4B4-20FB-4B32-ABB8-5F9A0DFF1B06}" type="slidenum">
              <a:rPr lang="en-US" smtClean="0"/>
              <a:t>6</a:t>
            </a:fld>
            <a:endParaRPr lang="en-US"/>
          </a:p>
        </p:txBody>
      </p:sp>
    </p:spTree>
    <p:extLst>
      <p:ext uri="{BB962C8B-B14F-4D97-AF65-F5344CB8AC3E}">
        <p14:creationId xmlns:p14="http://schemas.microsoft.com/office/powerpoint/2010/main" val="981398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more on cloud here. Quick concise slide here on Data Integration at MSFT.</a:t>
            </a:r>
          </a:p>
          <a:p>
            <a:pPr lvl="1"/>
            <a:r>
              <a:rPr lang="en-US" dirty="0"/>
              <a:t>Any data integrator used to traditional tools, you’ll be at home. Modeled off of those styles.</a:t>
            </a:r>
          </a:p>
          <a:p>
            <a:pPr lvl="1"/>
            <a:r>
              <a:rPr lang="en-US" dirty="0"/>
              <a:t>Completely serverless from that perspective of orchestration.</a:t>
            </a:r>
          </a:p>
          <a:p>
            <a:pPr lvl="1"/>
            <a:r>
              <a:rPr lang="en-US" dirty="0"/>
              <a:t>First class notion of trigger. Based on time/event/demand. The theme here is new application model.</a:t>
            </a:r>
          </a:p>
          <a:p>
            <a:pPr lvl="1"/>
            <a:endParaRPr lang="en-US" dirty="0"/>
          </a:p>
          <a:p>
            <a:pPr lvl="0"/>
            <a:r>
              <a:rPr lang="en-US" dirty="0"/>
              <a:t>Data Movement as a Service, key piece</a:t>
            </a:r>
          </a:p>
          <a:p>
            <a:pPr marL="171450" lvl="0" indent="-171450">
              <a:buFont typeface="Arial" panose="020B0604020202020204" pitchFamily="34" charset="0"/>
              <a:buChar char="•"/>
            </a:pPr>
            <a:r>
              <a:rPr lang="en-US" dirty="0"/>
              <a:t>With others, get data into cloud, then we’ll do stuff. Lots of code/human effort here.</a:t>
            </a:r>
          </a:p>
          <a:p>
            <a:pPr marL="171450" lvl="0" indent="-171450">
              <a:buFont typeface="Arial" panose="020B0604020202020204" pitchFamily="34" charset="0"/>
              <a:buChar char="•"/>
            </a:pPr>
            <a:r>
              <a:rPr lang="en-US" dirty="0"/>
              <a:t>No extra charges</a:t>
            </a:r>
          </a:p>
          <a:p>
            <a:pPr marL="171450" lvl="0" indent="-171450">
              <a:buFont typeface="Arial" panose="020B0604020202020204" pitchFamily="34" charset="0"/>
              <a:buChar char="•"/>
            </a:pPr>
            <a:r>
              <a:rPr lang="en-US" dirty="0"/>
              <a:t>S3 to blob store. Go. No code, fully managed.</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SSIS</a:t>
            </a:r>
          </a:p>
          <a:p>
            <a:pPr marL="171450" lvl="0" indent="-171450">
              <a:buFont typeface="Arial" panose="020B0604020202020204" pitchFamily="34" charset="0"/>
              <a:buChar char="•"/>
            </a:pPr>
            <a:r>
              <a:rPr lang="en-US" dirty="0"/>
              <a:t>You know it, to adopt ADF you don’t have to abandon that.</a:t>
            </a:r>
          </a:p>
          <a:p>
            <a:pPr marL="171450" lvl="0" indent="-171450">
              <a:buFont typeface="Arial" panose="020B0604020202020204" pitchFamily="34" charset="0"/>
              <a:buChar char="•"/>
            </a:pPr>
            <a:r>
              <a:rPr lang="en-US" dirty="0"/>
              <a:t>If you want ADF to manage packages for you, it can do so. Lift it up  with high </a:t>
            </a:r>
            <a:r>
              <a:rPr lang="en-US" dirty="0" err="1"/>
              <a:t>compat</a:t>
            </a:r>
            <a:r>
              <a:rPr lang="en-US" dirty="0"/>
              <a:t>.</a:t>
            </a:r>
          </a:p>
          <a:p>
            <a:pPr marL="171450" lvl="0" indent="-171450">
              <a:buFont typeface="Arial" panose="020B0604020202020204" pitchFamily="34" charset="0"/>
              <a:buChar char="•"/>
            </a:pPr>
            <a:r>
              <a:rPr lang="en-US" dirty="0"/>
              <a:t>Same SSIS runtimes. Same tools – SMSS SSDT</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Visual tooling just added about three weeks ago – big gap from last year.</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11/12/2018 8:01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0316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got data everywhere, on </a:t>
            </a:r>
            <a:r>
              <a:rPr lang="en-US" dirty="0" err="1"/>
              <a:t>prem</a:t>
            </a:r>
            <a:r>
              <a:rPr lang="en-US" dirty="0"/>
              <a:t> other clouds, SAP etc.</a:t>
            </a:r>
          </a:p>
          <a:p>
            <a:endParaRPr lang="en-US" dirty="0"/>
          </a:p>
          <a:p>
            <a:r>
              <a:rPr lang="en-US" dirty="0"/>
              <a:t>I want to use one tool to get it up into the cloud, once I get it up, I want to use the various Azure tools to process that data.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11/12/2018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45901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 doesn’t spin up anything, doesn’t cost anything.</a:t>
            </a:r>
          </a:p>
          <a:p>
            <a:r>
              <a:rPr lang="en-US" dirty="0"/>
              <a:t>When you create it, you’re telling us where to store metadata. AND where does the </a:t>
            </a:r>
            <a:r>
              <a:rPr lang="en-US" dirty="0" err="1"/>
              <a:t>orch</a:t>
            </a:r>
            <a:r>
              <a:rPr lang="en-US" dirty="0"/>
              <a:t> puppeteering occur from.</a:t>
            </a:r>
          </a:p>
          <a:p>
            <a:endParaRPr lang="en-US" dirty="0"/>
          </a:p>
          <a:p>
            <a:endParaRPr lang="en-US" dirty="0"/>
          </a:p>
          <a:p>
            <a:r>
              <a:rPr lang="en-US" dirty="0"/>
              <a:t>Runtime. Everything you can create and run runs in that runtime.</a:t>
            </a:r>
          </a:p>
          <a:p>
            <a:endParaRPr lang="en-US" dirty="0"/>
          </a:p>
          <a:p>
            <a:r>
              <a:rPr lang="en-US" dirty="0"/>
              <a:t>Self hostable, installable version of what we have in the cloud.</a:t>
            </a:r>
          </a:p>
          <a:p>
            <a:endParaRPr lang="en-US" dirty="0"/>
          </a:p>
          <a:p>
            <a:r>
              <a:rPr lang="en-US" dirty="0"/>
              <a:t>It does three things.</a:t>
            </a:r>
          </a:p>
          <a:p>
            <a:pPr marL="228600" indent="-228600">
              <a:buAutoNum type="arabicPeriod"/>
            </a:pPr>
            <a:r>
              <a:rPr lang="en-US" dirty="0"/>
              <a:t>Runs data movement service. </a:t>
            </a:r>
          </a:p>
          <a:p>
            <a:pPr marL="228600" indent="-228600">
              <a:buAutoNum type="arabicPeriod"/>
            </a:pPr>
            <a:r>
              <a:rPr lang="en-US" dirty="0"/>
              <a:t>Pipeline. Copy some data to blob store, execute this spark script – the thing that does this is the IR. It might submit it to another service acting as kind of a dispatch and monitoring system.</a:t>
            </a:r>
          </a:p>
          <a:p>
            <a:pPr marL="228600" indent="-228600">
              <a:buAutoNum type="arabicPeriod"/>
            </a:pPr>
            <a:r>
              <a:rPr lang="en-US" dirty="0"/>
              <a:t>SSIS package execution. Turn on SSIS, we’ll ask how many nodes, etc. 15-20 minutes. Looks like an SSIS server, use typical tools, etc.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11/12/2018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00558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in Microsoft Ready - Editable">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5812" y="2678502"/>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741374" y="1877851"/>
            <a:ext cx="6400800" cy="1042416"/>
          </a:xfrm>
        </p:spPr>
        <p:txBody>
          <a:bodyPr lIns="182880" tIns="146304" rIns="182880" bIns="146304"/>
          <a:lstStyle>
            <a:lvl1pPr marL="0" indent="0">
              <a:buNone/>
              <a:defRPr sz="5400"/>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741374" y="4281699"/>
            <a:ext cx="6400800" cy="1043363"/>
          </a:xfrm>
        </p:spPr>
        <p:txBody>
          <a:bodyPr lIns="182880" tIns="146304" rIns="182880" bIns="146304"/>
          <a:lstStyle>
            <a:lvl1pPr marL="0" indent="0">
              <a:buNone/>
              <a:defRPr sz="5400"/>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6148" y="348010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741374" y="3480100"/>
            <a:ext cx="6400800" cy="1043363"/>
          </a:xfrm>
        </p:spPr>
        <p:txBody>
          <a:bodyPr lIns="182880" tIns="146304" rIns="182880" bIns="146304"/>
          <a:lstStyle>
            <a:lvl1pPr marL="0" indent="0">
              <a:buNone/>
              <a:defRPr sz="5400"/>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741374" y="2678502"/>
            <a:ext cx="5644366"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6148" y="1076253"/>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741374" y="1076253"/>
            <a:ext cx="6400800" cy="1043363"/>
          </a:xfrm>
        </p:spPr>
        <p:txBody>
          <a:bodyPr lIns="182880" tIns="146304" rIns="182880" bIns="146304"/>
          <a:lstStyle>
            <a:lvl1pPr marL="0" indent="0">
              <a:buNone/>
              <a:defRPr sz="5400"/>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6148" y="187690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6148" y="4281699"/>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490063" y="6118886"/>
            <a:ext cx="4722575" cy="627864"/>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63910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fidentialit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41241" y="2336980"/>
            <a:ext cx="10455312" cy="10297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41999" y="4490905"/>
            <a:ext cx="11152477" cy="2206758"/>
          </a:xfrm>
          <a:prstGeom prst="rect">
            <a:avLst/>
          </a:prstGeom>
          <a:noFill/>
        </p:spPr>
        <p:txBody>
          <a:bodyPr wrap="none" lIns="182880" tIns="146304" rIns="182880" bIns="146304" rtlCol="0" anchor="ctr">
            <a:spAutoFit/>
          </a:bodyPr>
          <a:lstStyle/>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Microsoft Ready content is </a:t>
            </a: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2021826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Microsoft Ready - Generic">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7490063" y="6118886"/>
            <a:ext cx="4722575" cy="627864"/>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2678502"/>
            <a:ext cx="1126667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5026089" y="3480100"/>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5026089" y="4281699"/>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26089" y="1876904"/>
            <a:ext cx="2582630"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5026089" y="1076253"/>
            <a:ext cx="301486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91987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F770BDB5-9302-4A72-AFF3-5588E374E395}" type="datetimeFigureOut">
              <a:rPr lang="en-US" smtClean="0">
                <a:solidFill>
                  <a:srgbClr val="505050"/>
                </a:solidFill>
              </a:rPr>
              <a:pPr/>
              <a:t>11/12/2018</a:t>
            </a:fld>
            <a:endParaRPr lang="en-US">
              <a:solidFill>
                <a:srgbClr val="505050"/>
              </a:solidFill>
            </a:endParaRPr>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solidFill>
                <a:srgbClr val="505050"/>
              </a:solidFill>
            </a:endParaRPr>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358B1C62-6523-40EB-A5E7-63AFE8AC4F95}" type="slidenum">
              <a:rPr lang="en-US" smtClean="0">
                <a:solidFill>
                  <a:srgbClr val="505050"/>
                </a:solidFill>
              </a:rPr>
              <a:pPr/>
              <a:t>‹#›</a:t>
            </a:fld>
            <a:endParaRPr lang="en-US">
              <a:solidFill>
                <a:srgbClr val="505050"/>
              </a:solidFill>
            </a:endParaRPr>
          </a:p>
        </p:txBody>
      </p:sp>
    </p:spTree>
    <p:extLst>
      <p:ext uri="{BB962C8B-B14F-4D97-AF65-F5344CB8AC3E}">
        <p14:creationId xmlns:p14="http://schemas.microsoft.com/office/powerpoint/2010/main" val="1343503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EC4D-1C96-4E5A-9339-E172BDD4C65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a:extLst>
              <a:ext uri="{FF2B5EF4-FFF2-40B4-BE49-F238E27FC236}">
                <a16:creationId xmlns:a16="http://schemas.microsoft.com/office/drawing/2014/main" id="{98A0EECD-8896-4B48-9002-5508F3D8B746}"/>
              </a:ext>
            </a:extLst>
          </p:cNvPr>
          <p:cNvSpPr>
            <a:spLocks noGrp="1"/>
          </p:cNvSpPr>
          <p:nvPr>
            <p:ph type="body" idx="1"/>
          </p:nvPr>
        </p:nvSpPr>
        <p:spPr>
          <a:xfrm>
            <a:off x="848530" y="4680828"/>
            <a:ext cx="10726460" cy="523733"/>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667002-91A8-4049-A563-D9804276AC49}"/>
              </a:ext>
            </a:extLst>
          </p:cNvPr>
          <p:cNvSpPr>
            <a:spLocks noGrp="1"/>
          </p:cNvSpPr>
          <p:nvPr>
            <p:ph type="dt" sz="half" idx="10"/>
          </p:nvPr>
        </p:nvSpPr>
        <p:spPr/>
        <p:txBody>
          <a:bodyPr/>
          <a:lstStyle/>
          <a:p>
            <a:fld id="{2CF9ACA9-B42B-4283-AC7C-89DA7715AB62}" type="datetimeFigureOut">
              <a:rPr lang="en-US" smtClean="0"/>
              <a:t>11/12/2018</a:t>
            </a:fld>
            <a:endParaRPr lang="en-US"/>
          </a:p>
        </p:txBody>
      </p:sp>
      <p:sp>
        <p:nvSpPr>
          <p:cNvPr id="5" name="Footer Placeholder 4">
            <a:extLst>
              <a:ext uri="{FF2B5EF4-FFF2-40B4-BE49-F238E27FC236}">
                <a16:creationId xmlns:a16="http://schemas.microsoft.com/office/drawing/2014/main" id="{0417D4F3-B86E-4BED-8C3F-710C78545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E685D-E2CD-4AD3-9260-998D05571A63}"/>
              </a:ext>
            </a:extLst>
          </p:cNvPr>
          <p:cNvSpPr>
            <a:spLocks noGrp="1"/>
          </p:cNvSpPr>
          <p:nvPr>
            <p:ph type="sldNum" sz="quarter" idx="12"/>
          </p:nvPr>
        </p:nvSpPr>
        <p:spPr/>
        <p:txBody>
          <a:bodyPr/>
          <a:lstStyle/>
          <a:p>
            <a:fld id="{47C4DBD8-4F12-4166-8003-78CF0CDFCFAC}" type="slidenum">
              <a:rPr lang="en-US" smtClean="0"/>
              <a:t>‹#›</a:t>
            </a:fld>
            <a:endParaRPr lang="en-US"/>
          </a:p>
        </p:txBody>
      </p:sp>
    </p:spTree>
    <p:extLst>
      <p:ext uri="{BB962C8B-B14F-4D97-AF65-F5344CB8AC3E}">
        <p14:creationId xmlns:p14="http://schemas.microsoft.com/office/powerpoint/2010/main" val="36895642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Walkin Microsoft Ready">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5812" y="2678502"/>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741374" y="1877851"/>
            <a:ext cx="6400800" cy="1042416"/>
          </a:xfrm>
        </p:spPr>
        <p:txBody>
          <a:bodyPr lIns="182880" tIns="146304" rIns="182880" bIns="146304"/>
          <a:lstStyle>
            <a:lvl1pPr marL="0" indent="0">
              <a:buNone/>
              <a:defRPr sz="5400"/>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741374" y="4281699"/>
            <a:ext cx="6400800" cy="1043363"/>
          </a:xfrm>
        </p:spPr>
        <p:txBody>
          <a:bodyPr lIns="182880" tIns="146304" rIns="182880" bIns="146304"/>
          <a:lstStyle>
            <a:lvl1pPr marL="0" indent="0">
              <a:buNone/>
              <a:defRPr sz="5400"/>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6148" y="348010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741374" y="3480100"/>
            <a:ext cx="6400800" cy="1043363"/>
          </a:xfrm>
        </p:spPr>
        <p:txBody>
          <a:bodyPr lIns="182880" tIns="146304" rIns="182880" bIns="146304"/>
          <a:lstStyle>
            <a:lvl1pPr marL="0" indent="0">
              <a:buNone/>
              <a:defRPr sz="5400"/>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741374" y="2678502"/>
            <a:ext cx="5644366"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6148" y="1076253"/>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741374" y="1076253"/>
            <a:ext cx="6400800" cy="1043363"/>
          </a:xfrm>
        </p:spPr>
        <p:txBody>
          <a:bodyPr lIns="182880" tIns="146304" rIns="182880" bIns="146304"/>
          <a:lstStyle>
            <a:lvl1pPr marL="0" indent="0">
              <a:buNone/>
              <a:defRPr sz="5400"/>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6148" y="187690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6148" y="4281699"/>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490063" y="6118886"/>
            <a:ext cx="4722575" cy="627864"/>
            <a:chOff x="274638" y="4554931"/>
            <a:chExt cx="4722575" cy="627864"/>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5050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3"/>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041371"/>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4245831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020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614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3028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96398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7272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83374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9859331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330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625734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6305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5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5629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120969" y="295274"/>
            <a:ext cx="7043233" cy="917575"/>
          </a:xfrm>
        </p:spPr>
        <p:txBody>
          <a:bodyPr/>
          <a:lstStyle>
            <a:lvl1pPr>
              <a:defRPr sz="4000"/>
            </a:lvl1pPr>
          </a:lstStyle>
          <a:p>
            <a:r>
              <a:rPr lang="en-US"/>
              <a:t>Click to edit Master title style</a:t>
            </a:r>
            <a:endParaRPr lang="en-US" dirty="0"/>
          </a:p>
        </p:txBody>
      </p:sp>
      <p:sp>
        <p:nvSpPr>
          <p:cNvPr id="4" name="Text Placeholder 3"/>
          <p:cNvSpPr>
            <a:spLocks noGrp="1"/>
          </p:cNvSpPr>
          <p:nvPr>
            <p:ph type="body" sz="quarter" idx="10"/>
          </p:nvPr>
        </p:nvSpPr>
        <p:spPr>
          <a:xfrm>
            <a:off x="5120970" y="4868863"/>
            <a:ext cx="7042456" cy="1828800"/>
          </a:xfrm>
        </p:spPr>
        <p:txBody>
          <a:bodyPr wrap="square">
            <a:noAutofit/>
          </a:bodyPr>
          <a:lstStyle>
            <a:lvl1pPr marL="0" indent="0">
              <a:spcBef>
                <a:spcPts val="1800"/>
              </a:spcBef>
              <a:buNone/>
              <a:defRPr sz="2000">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4925696" cy="6995160"/>
          </a:xfrm>
          <a:prstGeom prst="rect">
            <a:avLst/>
          </a:prstGeom>
        </p:spPr>
      </p:pic>
    </p:spTree>
    <p:extLst>
      <p:ext uri="{BB962C8B-B14F-4D97-AF65-F5344CB8AC3E}">
        <p14:creationId xmlns:p14="http://schemas.microsoft.com/office/powerpoint/2010/main" val="80488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711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27245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354437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Section Slide">
    <p:spTree>
      <p:nvGrpSpPr>
        <p:cNvPr id="1" name=""/>
        <p:cNvGrpSpPr/>
        <p:nvPr/>
      </p:nvGrpSpPr>
      <p:grpSpPr>
        <a:xfrm>
          <a:off x="0" y="0"/>
          <a:ext cx="0" cy="0"/>
          <a:chOff x="0" y="0"/>
          <a:chExt cx="0" cy="0"/>
        </a:xfrm>
      </p:grpSpPr>
      <p:sp>
        <p:nvSpPr>
          <p:cNvPr id="12" name="Rectangle 11"/>
          <p:cNvSpPr>
            <a:spLocks/>
          </p:cNvSpPr>
          <p:nvPr userDrawn="1"/>
        </p:nvSpPr>
        <p:spPr>
          <a:xfrm>
            <a:off x="0" y="0"/>
            <a:ext cx="12436475" cy="6994525"/>
          </a:xfrm>
          <a:prstGeom prst="rect">
            <a:avLst/>
          </a:prstGeom>
          <a:solidFill>
            <a:srgbClr val="002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48" dirty="0"/>
          </a:p>
        </p:txBody>
      </p:sp>
      <p:sp>
        <p:nvSpPr>
          <p:cNvPr id="13" name="Title 1"/>
          <p:cNvSpPr>
            <a:spLocks noGrp="1" noChangeAspect="1"/>
          </p:cNvSpPr>
          <p:nvPr>
            <p:ph type="title"/>
          </p:nvPr>
        </p:nvSpPr>
        <p:spPr>
          <a:xfrm>
            <a:off x="217702" y="2800761"/>
            <a:ext cx="12001072" cy="2361529"/>
          </a:xfrm>
          <a:prstGeom prst="rect">
            <a:avLst/>
          </a:prstGeom>
        </p:spPr>
        <p:txBody>
          <a:bodyPr lIns="91440" tIns="91440" bIns="91440" anchor="t"/>
          <a:lstStyle>
            <a:lvl1pPr algn="l">
              <a:defRPr sz="6119">
                <a:solidFill>
                  <a:srgbClr val="FFFFFF"/>
                </a:solidFill>
                <a:latin typeface="Segoe UI Light"/>
                <a:cs typeface="Segoe UI Light"/>
              </a:defRPr>
            </a:lvl1pPr>
          </a:lstStyle>
          <a:p>
            <a:r>
              <a:rPr lang="en-US" dirty="0"/>
              <a:t>Click to edit Master title style</a:t>
            </a:r>
          </a:p>
        </p:txBody>
      </p:sp>
    </p:spTree>
    <p:extLst>
      <p:ext uri="{BB962C8B-B14F-4D97-AF65-F5344CB8AC3E}">
        <p14:creationId xmlns:p14="http://schemas.microsoft.com/office/powerpoint/2010/main" val="134454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1.emf"/><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image" Target="../media/image1.emf"/><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theme" Target="../theme/theme3.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4"/>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517" r:id="rId1"/>
    <p:sldLayoutId id="2147484476" r:id="rId2"/>
    <p:sldLayoutId id="2147484478"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515" r:id="rId16"/>
    <p:sldLayoutId id="2147484492" r:id="rId17"/>
    <p:sldLayoutId id="2147484493" r:id="rId18"/>
    <p:sldLayoutId id="2147484494" r:id="rId19"/>
    <p:sldLayoutId id="2147484537" r:id="rId20"/>
    <p:sldLayoutId id="2147484538" r:id="rId21"/>
    <p:sldLayoutId id="2147484539"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16" r:id="rId1"/>
    <p:sldLayoutId id="2147484498"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178623282"/>
      </p:ext>
    </p:extLst>
  </p:cSld>
  <p:clrMap bg1="lt1" tx1="dk1" bg2="lt2" tx2="dk2" accent1="accent1" accent2="accent2" accent3="accent3" accent4="accent4" accent5="accent5" accent6="accent6" hlink="hlink" folHlink="folHlink"/>
  <p:sldLayoutIdLst>
    <p:sldLayoutId id="2147484519"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 id="2147484530" r:id="rId12"/>
    <p:sldLayoutId id="2147484531" r:id="rId13"/>
    <p:sldLayoutId id="2147484532" r:id="rId14"/>
    <p:sldLayoutId id="2147484533" r:id="rId15"/>
    <p:sldLayoutId id="2147484534" r:id="rId16"/>
    <p:sldLayoutId id="2147484535" r:id="rId17"/>
    <p:sldLayoutId id="2147484536"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54.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data-factory/"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hyperlink" Target="mailto:adfdataflowext@microsoft.com" TargetMode="External"/><Relationship Id="rId5" Type="http://schemas.openxmlformats.org/officeDocument/2006/relationships/hyperlink" Target="https://github.com/kromerm/adfdataflowdocs/" TargetMode="External"/><Relationship Id="rId4" Type="http://schemas.openxmlformats.org/officeDocument/2006/relationships/hyperlink" Target="https://azure.microsoft.com/en-us/blog/new-azure-data-factory-self-paced-hands-on-lab-for-ui/"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3.svg"/><Relationship Id="rId2" Type="http://schemas.openxmlformats.org/officeDocument/2006/relationships/notesSlide" Target="../notesSlides/notesSlide8.xml"/><Relationship Id="rId1" Type="http://schemas.openxmlformats.org/officeDocument/2006/relationships/slideLayout" Target="../slideLayouts/slideLayout4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Integration Roadmap for Azure Data Factory and SSIS</a:t>
            </a:r>
          </a:p>
        </p:txBody>
      </p:sp>
      <p:sp>
        <p:nvSpPr>
          <p:cNvPr id="5" name="Text Placeholder 4"/>
          <p:cNvSpPr>
            <a:spLocks noGrp="1"/>
          </p:cNvSpPr>
          <p:nvPr>
            <p:ph type="body" sz="quarter" idx="12"/>
          </p:nvPr>
        </p:nvSpPr>
        <p:spPr/>
        <p:txBody>
          <a:bodyPr/>
          <a:lstStyle/>
          <a:p>
            <a:r>
              <a:rPr lang="en-US" dirty="0"/>
              <a:t>Luke Newport</a:t>
            </a:r>
          </a:p>
          <a:p>
            <a:r>
              <a:rPr lang="en-US" dirty="0"/>
              <a:t>lnewport@microsoft.com</a:t>
            </a:r>
          </a:p>
          <a:p>
            <a:r>
              <a:rPr lang="en-US" dirty="0"/>
              <a:t>Technical Specialist – Data &amp; AI</a:t>
            </a:r>
          </a:p>
          <a:p>
            <a:r>
              <a:rPr lang="en-US" dirty="0"/>
              <a:t>github.com/</a:t>
            </a:r>
            <a:r>
              <a:rPr lang="en-US" dirty="0" err="1"/>
              <a:t>newportl</a:t>
            </a:r>
            <a:r>
              <a:rPr lang="en-US"/>
              <a:t>/adfln</a:t>
            </a:r>
            <a:endParaRPr lang="en-US" dirty="0"/>
          </a:p>
        </p:txBody>
      </p:sp>
      <p:sp>
        <p:nvSpPr>
          <p:cNvPr id="9" name="TextBox 8">
            <a:extLst>
              <a:ext uri="{FF2B5EF4-FFF2-40B4-BE49-F238E27FC236}">
                <a16:creationId xmlns:a16="http://schemas.microsoft.com/office/drawing/2014/main" id="{A9367AD4-60EF-4527-95CF-EA0B405F7D33}"/>
              </a:ext>
            </a:extLst>
          </p:cNvPr>
          <p:cNvSpPr txBox="1"/>
          <p:nvPr/>
        </p:nvSpPr>
        <p:spPr>
          <a:xfrm>
            <a:off x="7970837" y="373062"/>
            <a:ext cx="3962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STL BI User Group Nov ‘18</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reeform 5">
            <a:extLst>
              <a:ext uri="{FF2B5EF4-FFF2-40B4-BE49-F238E27FC236}">
                <a16:creationId xmlns:a16="http://schemas.microsoft.com/office/drawing/2014/main" id="{C94DB16D-BD12-474E-91F7-2B08993B681F}"/>
              </a:ext>
            </a:extLst>
          </p:cNvPr>
          <p:cNvSpPr>
            <a:spLocks noChangeAspect="1"/>
          </p:cNvSpPr>
          <p:nvPr/>
        </p:nvSpPr>
        <p:spPr bwMode="black">
          <a:xfrm>
            <a:off x="884237" y="144462"/>
            <a:ext cx="5486400" cy="2209800"/>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124314" tIns="62157" rIns="124314" bIns="62157" numCol="1" anchor="t" anchorCtr="0" compatLnSpc="1">
            <a:prstTxWarp prst="textNoShape">
              <a:avLst/>
            </a:prstTxWarp>
          </a:bodyPr>
          <a:lstStyle/>
          <a:p>
            <a:pPr marL="0" marR="0" lvl="0" indent="0" algn="l" defTabSz="62152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17" name="Rectangle: Rounded Corners 16">
            <a:extLst>
              <a:ext uri="{FF2B5EF4-FFF2-40B4-BE49-F238E27FC236}">
                <a16:creationId xmlns:a16="http://schemas.microsoft.com/office/drawing/2014/main" id="{005C6554-7033-4FD7-817B-04EE491AC890}"/>
              </a:ext>
            </a:extLst>
          </p:cNvPr>
          <p:cNvSpPr/>
          <p:nvPr/>
        </p:nvSpPr>
        <p:spPr bwMode="auto">
          <a:xfrm>
            <a:off x="1646237" y="1668460"/>
            <a:ext cx="4280318" cy="1166353"/>
          </a:xfrm>
          <a:prstGeom prst="roundRect">
            <a:avLst/>
          </a:prstGeom>
          <a:solidFill>
            <a:srgbClr val="FFFFFF"/>
          </a:solidFill>
          <a:ln w="10795" cap="flat" cmpd="sng" algn="ctr">
            <a:solidFill>
              <a:srgbClr val="002050"/>
            </a:solidFill>
            <a:prstDash val="solid"/>
            <a:headEnd type="none" w="med" len="med"/>
            <a:tailEnd type="none" w="med" len="med"/>
          </a:ln>
          <a:effectLst/>
        </p:spPr>
        <p:txBody>
          <a:bodyPr lIns="0" tIns="0" rIns="0" bIns="0" rtlCol="0" anchor="t" anchorCtr="0"/>
          <a:lstStyle/>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bold" panose="020B0702040204020203" pitchFamily="34" charset="0"/>
                <a:ea typeface="Segoe UI Black" panose="020B0A02040204020203" pitchFamily="34" charset="0"/>
                <a:cs typeface="Segoe UI Semibold" panose="020B0702040204020203" pitchFamily="34" charset="0"/>
              </a:rPr>
              <a:t>Azure Data Factory v2 Service East US 2</a:t>
            </a:r>
          </a:p>
        </p:txBody>
      </p:sp>
      <p:sp>
        <p:nvSpPr>
          <p:cNvPr id="18" name="TextBox 17">
            <a:extLst>
              <a:ext uri="{FF2B5EF4-FFF2-40B4-BE49-F238E27FC236}">
                <a16:creationId xmlns:a16="http://schemas.microsoft.com/office/drawing/2014/main" id="{029EA186-9883-431C-AA23-13E9D056A966}"/>
              </a:ext>
            </a:extLst>
          </p:cNvPr>
          <p:cNvSpPr txBox="1"/>
          <p:nvPr/>
        </p:nvSpPr>
        <p:spPr>
          <a:xfrm>
            <a:off x="1404088" y="1940071"/>
            <a:ext cx="4814149" cy="166199"/>
          </a:xfrm>
          <a:prstGeom prst="rect">
            <a:avLst/>
          </a:prstGeom>
          <a:noFill/>
        </p:spPr>
        <p:txBody>
          <a:bodyPr wrap="square" lIns="0" tIns="0" rIns="0" bIns="0" rtlCol="0">
            <a:spAutoFit/>
          </a:bodyPr>
          <a:lstStyle/>
          <a:p>
            <a:pPr marL="0" marR="0" lvl="0" indent="0" algn="ctr" defTabSz="621529" rtl="0" eaLnBrk="1" fontAlgn="auto" latinLnBrk="0" hangingPunct="1">
              <a:lnSpc>
                <a:spcPct val="90000"/>
              </a:lnSpc>
              <a:spcBef>
                <a:spcPts val="0"/>
              </a:spcBef>
              <a:spcAft>
                <a:spcPts val="816"/>
              </a:spcAft>
              <a:buClrTx/>
              <a:buSzTx/>
              <a:buFontTx/>
              <a:buNone/>
              <a:tabLst/>
              <a:defRPr/>
            </a:pPr>
            <a:r>
              <a:rPr kumimoji="0" lang="en-US" sz="1200" b="0" i="1" u="none" strike="noStrike" kern="0" cap="none" spc="0" normalizeH="0" baseline="0" noProof="0" dirty="0">
                <a:ln>
                  <a:noFill/>
                </a:ln>
                <a:gradFill>
                  <a:gsLst>
                    <a:gs pos="2917">
                      <a:srgbClr val="404040"/>
                    </a:gs>
                    <a:gs pos="30000">
                      <a:srgbClr val="404040"/>
                    </a:gs>
                  </a:gsLst>
                  <a:lin ang="5400000" scaled="0"/>
                </a:gradFill>
                <a:effectLst/>
                <a:uLnTx/>
                <a:uFillTx/>
                <a:latin typeface="Segoe UI Semilight"/>
                <a:ea typeface="+mn-ea"/>
                <a:cs typeface="+mn-cs"/>
              </a:rPr>
              <a:t>Scheduling | Orchestration | Monitoring</a:t>
            </a:r>
          </a:p>
        </p:txBody>
      </p:sp>
      <p:cxnSp>
        <p:nvCxnSpPr>
          <p:cNvPr id="19" name="Straight Arrow Connector 18">
            <a:extLst>
              <a:ext uri="{FF2B5EF4-FFF2-40B4-BE49-F238E27FC236}">
                <a16:creationId xmlns:a16="http://schemas.microsoft.com/office/drawing/2014/main" id="{3A95DAF6-04E2-4384-BB8B-B9B6B58E307A}"/>
              </a:ext>
            </a:extLst>
          </p:cNvPr>
          <p:cNvCxnSpPr>
            <a:cxnSpLocks/>
          </p:cNvCxnSpPr>
          <p:nvPr/>
        </p:nvCxnSpPr>
        <p:spPr>
          <a:xfrm flipH="1">
            <a:off x="3921274" y="1467643"/>
            <a:ext cx="1" cy="181427"/>
          </a:xfrm>
          <a:prstGeom prst="straightConnector1">
            <a:avLst/>
          </a:prstGeom>
          <a:noFill/>
          <a:ln w="9525" cap="flat" cmpd="sng" algn="ctr">
            <a:solidFill>
              <a:srgbClr val="353535"/>
            </a:solidFill>
            <a:prstDash val="solid"/>
            <a:headEnd type="none"/>
            <a:tailEnd type="triangle"/>
          </a:ln>
          <a:effectLst/>
        </p:spPr>
      </p:cxnSp>
      <p:sp>
        <p:nvSpPr>
          <p:cNvPr id="20" name="Rectangle: Rounded Corners 19">
            <a:extLst>
              <a:ext uri="{FF2B5EF4-FFF2-40B4-BE49-F238E27FC236}">
                <a16:creationId xmlns:a16="http://schemas.microsoft.com/office/drawing/2014/main" id="{66975588-CC78-4821-A755-6DCBF069CB7A}"/>
              </a:ext>
            </a:extLst>
          </p:cNvPr>
          <p:cNvSpPr/>
          <p:nvPr/>
        </p:nvSpPr>
        <p:spPr bwMode="auto">
          <a:xfrm>
            <a:off x="1646237" y="858261"/>
            <a:ext cx="4280318" cy="529020"/>
          </a:xfrm>
          <a:prstGeom prst="roundRect">
            <a:avLst>
              <a:gd name="adj" fmla="val 29739"/>
            </a:avLst>
          </a:prstGeom>
          <a:solidFill>
            <a:srgbClr val="FFFFFF">
              <a:alpha val="64000"/>
            </a:srgbClr>
          </a:solidFill>
          <a:ln w="10795" cap="flat" cmpd="sng" algn="ctr">
            <a:solidFill>
              <a:srgbClr val="002050"/>
            </a:solidFill>
            <a:prstDash val="solid"/>
            <a:headEnd type="none" w="med" len="med"/>
            <a:tailEnd type="none" w="med" len="med"/>
          </a:ln>
          <a:effectLst/>
        </p:spPr>
        <p:txBody>
          <a:bodyPr lIns="0" tIns="0" rIns="0" bIns="0" rtlCol="0" anchor="t" anchorCtr="0"/>
          <a:lstStyle/>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bold" panose="020B0702040204020203" pitchFamily="34" charset="0"/>
                <a:ea typeface="Segoe UI Black" panose="020B0A02040204020203" pitchFamily="34" charset="0"/>
                <a:cs typeface="Segoe UI Semibold" panose="020B0702040204020203" pitchFamily="34" charset="0"/>
              </a:rPr>
              <a:t>UX &amp; SDK</a:t>
            </a:r>
          </a:p>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gradFill>
                  <a:gsLst>
                    <a:gs pos="2917">
                      <a:srgbClr val="404040"/>
                    </a:gs>
                    <a:gs pos="30000">
                      <a:srgbClr val="404040"/>
                    </a:gs>
                  </a:gsLst>
                  <a:lin ang="5400000" scaled="0"/>
                </a:gradFill>
                <a:effectLst/>
                <a:uLnTx/>
                <a:uFillTx/>
                <a:latin typeface="Segoe UI Semilight"/>
                <a:ea typeface="+mn-ea"/>
                <a:cs typeface="+mn-cs"/>
              </a:rPr>
              <a:t>Authoring  | Monitoring/Management</a:t>
            </a:r>
          </a:p>
        </p:txBody>
      </p:sp>
      <p:pic>
        <p:nvPicPr>
          <p:cNvPr id="21" name="Picture 20">
            <a:extLst>
              <a:ext uri="{FF2B5EF4-FFF2-40B4-BE49-F238E27FC236}">
                <a16:creationId xmlns:a16="http://schemas.microsoft.com/office/drawing/2014/main" id="{23D93E9B-7D38-4A37-9797-D94A97223323}"/>
              </a:ext>
            </a:extLst>
          </p:cNvPr>
          <p:cNvPicPr>
            <a:picLocks noChangeAspect="1"/>
          </p:cNvPicPr>
          <p:nvPr/>
        </p:nvPicPr>
        <p:blipFill>
          <a:blip r:embed="rId3"/>
          <a:stretch>
            <a:fillRect/>
          </a:stretch>
        </p:blipFill>
        <p:spPr>
          <a:xfrm>
            <a:off x="1872103" y="917546"/>
            <a:ext cx="390275" cy="369916"/>
          </a:xfrm>
          <a:prstGeom prst="rect">
            <a:avLst/>
          </a:prstGeom>
        </p:spPr>
      </p:pic>
      <p:sp>
        <p:nvSpPr>
          <p:cNvPr id="27" name="Rectangle 26">
            <a:extLst>
              <a:ext uri="{FF2B5EF4-FFF2-40B4-BE49-F238E27FC236}">
                <a16:creationId xmlns:a16="http://schemas.microsoft.com/office/drawing/2014/main" id="{2B221E4C-07E8-418B-9E78-834B1C106DAF}"/>
              </a:ext>
            </a:extLst>
          </p:cNvPr>
          <p:cNvSpPr/>
          <p:nvPr/>
        </p:nvSpPr>
        <p:spPr bwMode="auto">
          <a:xfrm>
            <a:off x="960437" y="4626510"/>
            <a:ext cx="1233807" cy="54715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0" rIns="0" bIns="0" rtlCol="0" anchor="ctr" anchorCtr="0"/>
          <a:lstStyle/>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Self Hosted </a:t>
            </a:r>
          </a:p>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 Runtime</a:t>
            </a:r>
          </a:p>
        </p:txBody>
      </p:sp>
      <p:sp>
        <p:nvSpPr>
          <p:cNvPr id="31" name="Freeform 5">
            <a:extLst>
              <a:ext uri="{FF2B5EF4-FFF2-40B4-BE49-F238E27FC236}">
                <a16:creationId xmlns:a16="http://schemas.microsoft.com/office/drawing/2014/main" id="{3C2DF947-5B6C-4FFF-B652-4381D3CF9D4B}"/>
              </a:ext>
            </a:extLst>
          </p:cNvPr>
          <p:cNvSpPr>
            <a:spLocks noChangeAspect="1"/>
          </p:cNvSpPr>
          <p:nvPr/>
        </p:nvSpPr>
        <p:spPr bwMode="black">
          <a:xfrm>
            <a:off x="3792919" y="4411662"/>
            <a:ext cx="3127787" cy="195073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124314" tIns="62157" rIns="124314" bIns="62157" numCol="1" anchor="t" anchorCtr="0" compatLnSpc="1">
            <a:prstTxWarp prst="textNoShape">
              <a:avLst/>
            </a:prstTxWarp>
          </a:bodyPr>
          <a:lstStyle/>
          <a:p>
            <a:pPr marL="0" marR="0" lvl="0" indent="0" algn="l" defTabSz="62152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32" name="TextBox 31">
            <a:extLst>
              <a:ext uri="{FF2B5EF4-FFF2-40B4-BE49-F238E27FC236}">
                <a16:creationId xmlns:a16="http://schemas.microsoft.com/office/drawing/2014/main" id="{31030F99-B296-4B8D-BA2B-2719DB1D75A4}"/>
              </a:ext>
            </a:extLst>
          </p:cNvPr>
          <p:cNvSpPr txBox="1"/>
          <p:nvPr/>
        </p:nvSpPr>
        <p:spPr>
          <a:xfrm>
            <a:off x="4439365" y="5589262"/>
            <a:ext cx="2418381" cy="8494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Cloud Services, Apps &amp; Data</a:t>
            </a:r>
          </a:p>
        </p:txBody>
      </p:sp>
      <p:pic>
        <p:nvPicPr>
          <p:cNvPr id="33" name="Picture 32">
            <a:extLst>
              <a:ext uri="{FF2B5EF4-FFF2-40B4-BE49-F238E27FC236}">
                <a16:creationId xmlns:a16="http://schemas.microsoft.com/office/drawing/2014/main" id="{882F6FEA-6ADE-4725-89D7-C4DB5DF6BD11}"/>
              </a:ext>
            </a:extLst>
          </p:cNvPr>
          <p:cNvPicPr>
            <a:picLocks noChangeAspect="1"/>
          </p:cNvPicPr>
          <p:nvPr/>
        </p:nvPicPr>
        <p:blipFill>
          <a:blip r:embed="rId4">
            <a:biLevel thresh="50000"/>
          </a:blip>
          <a:stretch>
            <a:fillRect/>
          </a:stretch>
        </p:blipFill>
        <p:spPr>
          <a:xfrm>
            <a:off x="427037" y="5392421"/>
            <a:ext cx="687821" cy="852612"/>
          </a:xfrm>
          <a:prstGeom prst="rect">
            <a:avLst/>
          </a:prstGeom>
        </p:spPr>
      </p:pic>
      <p:sp>
        <p:nvSpPr>
          <p:cNvPr id="35" name="TextBox 34">
            <a:extLst>
              <a:ext uri="{FF2B5EF4-FFF2-40B4-BE49-F238E27FC236}">
                <a16:creationId xmlns:a16="http://schemas.microsoft.com/office/drawing/2014/main" id="{C19C66A0-EE66-4B13-B748-6018CDE0DDA7}"/>
              </a:ext>
            </a:extLst>
          </p:cNvPr>
          <p:cNvSpPr txBox="1"/>
          <p:nvPr/>
        </p:nvSpPr>
        <p:spPr>
          <a:xfrm>
            <a:off x="1014481" y="5584003"/>
            <a:ext cx="2145843" cy="8494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On Prem Apps &amp; Data </a:t>
            </a:r>
          </a:p>
        </p:txBody>
      </p:sp>
      <p:sp>
        <p:nvSpPr>
          <p:cNvPr id="29" name="Rectangle 28">
            <a:extLst>
              <a:ext uri="{FF2B5EF4-FFF2-40B4-BE49-F238E27FC236}">
                <a16:creationId xmlns:a16="http://schemas.microsoft.com/office/drawing/2014/main" id="{DA34DF98-0853-4D4C-8813-D270DC447790}"/>
              </a:ext>
            </a:extLst>
          </p:cNvPr>
          <p:cNvSpPr/>
          <p:nvPr/>
        </p:nvSpPr>
        <p:spPr bwMode="auto">
          <a:xfrm>
            <a:off x="4755830" y="4775303"/>
            <a:ext cx="1233807" cy="54715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0" rIns="0" bIns="0" rtlCol="0" anchor="ctr" anchorCtr="0"/>
          <a:lstStyle/>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a:t>
            </a:r>
            <a:r>
              <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a:t>
            </a:r>
          </a:p>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 </a:t>
            </a:r>
          </a:p>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Runtime </a:t>
            </a:r>
          </a:p>
        </p:txBody>
      </p:sp>
      <p:sp>
        <p:nvSpPr>
          <p:cNvPr id="36" name="Rectangle: Rounded Corners 35">
            <a:extLst>
              <a:ext uri="{FF2B5EF4-FFF2-40B4-BE49-F238E27FC236}">
                <a16:creationId xmlns:a16="http://schemas.microsoft.com/office/drawing/2014/main" id="{42B4B5BD-5D8E-4F06-87B6-19D6E846C076}"/>
              </a:ext>
            </a:extLst>
          </p:cNvPr>
          <p:cNvSpPr/>
          <p:nvPr/>
        </p:nvSpPr>
        <p:spPr bwMode="auto">
          <a:xfrm>
            <a:off x="323404" y="4333485"/>
            <a:ext cx="2694433" cy="2023965"/>
          </a:xfrm>
          <a:prstGeom prst="roundRect">
            <a:avLst/>
          </a:prstGeom>
          <a:noFill/>
          <a:ln w="10795" cap="flat" cmpd="sng" algn="ctr">
            <a:solidFill>
              <a:srgbClr val="002050"/>
            </a:solidFill>
            <a:prstDash val="solid"/>
            <a:headEnd type="none" w="med" len="med"/>
            <a:tailEnd type="none" w="med" len="med"/>
          </a:ln>
          <a:effectLst/>
        </p:spPr>
        <p:txBody>
          <a:bodyPr lIns="0" tIns="0" rIns="0" bIns="0" rtlCol="0" anchor="t" anchorCtr="0"/>
          <a:lstStyle/>
          <a:p>
            <a:pPr marL="0" marR="0" lvl="0" indent="0" algn="ctr" defTabSz="1267536" rtl="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404040">
                  <a:lumMod val="75000"/>
                </a:srgbClr>
              </a:solidFill>
              <a:effectLst/>
              <a:uLnTx/>
              <a:uFillTx/>
              <a:latin typeface="Segoe UI"/>
              <a:ea typeface="Segoe UI" pitchFamily="34" charset="0"/>
              <a:cs typeface="Segoe UI" pitchFamily="34" charset="0"/>
            </a:endParaRPr>
          </a:p>
        </p:txBody>
      </p:sp>
      <p:grpSp>
        <p:nvGrpSpPr>
          <p:cNvPr id="40" name="Group 39">
            <a:extLst>
              <a:ext uri="{FF2B5EF4-FFF2-40B4-BE49-F238E27FC236}">
                <a16:creationId xmlns:a16="http://schemas.microsoft.com/office/drawing/2014/main" id="{DDA2F3E5-6B52-4C08-BBF6-634DDA94B45F}"/>
              </a:ext>
            </a:extLst>
          </p:cNvPr>
          <p:cNvGrpSpPr/>
          <p:nvPr/>
        </p:nvGrpSpPr>
        <p:grpSpPr>
          <a:xfrm>
            <a:off x="1583824" y="4110775"/>
            <a:ext cx="1052307" cy="417387"/>
            <a:chOff x="1570037" y="2467828"/>
            <a:chExt cx="1052307" cy="417387"/>
          </a:xfrm>
        </p:grpSpPr>
        <p:sp>
          <p:nvSpPr>
            <p:cNvPr id="39" name="Rectangle 38">
              <a:extLst>
                <a:ext uri="{FF2B5EF4-FFF2-40B4-BE49-F238E27FC236}">
                  <a16:creationId xmlns:a16="http://schemas.microsoft.com/office/drawing/2014/main" id="{49D55D25-55CA-45FE-9FD9-6CC47F4EDB69}"/>
                </a:ext>
              </a:extLst>
            </p:cNvPr>
            <p:cNvSpPr/>
            <p:nvPr/>
          </p:nvSpPr>
          <p:spPr bwMode="auto">
            <a:xfrm>
              <a:off x="1715190" y="2572174"/>
              <a:ext cx="762000" cy="2086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38" name="Graphic 37" descr="Table">
              <a:extLst>
                <a:ext uri="{FF2B5EF4-FFF2-40B4-BE49-F238E27FC236}">
                  <a16:creationId xmlns:a16="http://schemas.microsoft.com/office/drawing/2014/main" id="{6B4F9E13-A5DD-4336-BA97-75C8652A7C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70037" y="2467828"/>
              <a:ext cx="1052307" cy="417387"/>
            </a:xfrm>
            <a:prstGeom prst="rect">
              <a:avLst/>
            </a:prstGeom>
          </p:spPr>
        </p:pic>
      </p:grpSp>
      <p:pic>
        <p:nvPicPr>
          <p:cNvPr id="42" name="Graphic 41" descr="Bonfire">
            <a:extLst>
              <a:ext uri="{FF2B5EF4-FFF2-40B4-BE49-F238E27FC236}">
                <a16:creationId xmlns:a16="http://schemas.microsoft.com/office/drawing/2014/main" id="{97B86723-0FB8-42F6-B7A4-BD7C3C54A1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96507" y="3799300"/>
            <a:ext cx="421301" cy="421301"/>
          </a:xfrm>
          <a:prstGeom prst="rect">
            <a:avLst/>
          </a:prstGeom>
        </p:spPr>
      </p:pic>
      <p:cxnSp>
        <p:nvCxnSpPr>
          <p:cNvPr id="43" name="Straight Arrow Connector 42">
            <a:extLst>
              <a:ext uri="{FF2B5EF4-FFF2-40B4-BE49-F238E27FC236}">
                <a16:creationId xmlns:a16="http://schemas.microsoft.com/office/drawing/2014/main" id="{D4E385F1-7A8F-436F-B6BA-18F11BABC1D0}"/>
              </a:ext>
            </a:extLst>
          </p:cNvPr>
          <p:cNvCxnSpPr>
            <a:cxnSpLocks/>
          </p:cNvCxnSpPr>
          <p:nvPr/>
        </p:nvCxnSpPr>
        <p:spPr>
          <a:xfrm flipH="1">
            <a:off x="126502" y="185271"/>
            <a:ext cx="477122" cy="8147"/>
          </a:xfrm>
          <a:prstGeom prst="straightConnector1">
            <a:avLst/>
          </a:prstGeom>
          <a:ln w="127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24BF073-3D98-410B-9BC2-3F2270708AE0}"/>
              </a:ext>
            </a:extLst>
          </p:cNvPr>
          <p:cNvCxnSpPr>
            <a:cxnSpLocks/>
          </p:cNvCxnSpPr>
          <p:nvPr/>
        </p:nvCxnSpPr>
        <p:spPr>
          <a:xfrm flipH="1">
            <a:off x="126502" y="528554"/>
            <a:ext cx="489914"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45" name="TextBox 44">
            <a:extLst>
              <a:ext uri="{FF2B5EF4-FFF2-40B4-BE49-F238E27FC236}">
                <a16:creationId xmlns:a16="http://schemas.microsoft.com/office/drawing/2014/main" id="{095DFB61-8305-4F34-83B5-2F372E50C2F6}"/>
              </a:ext>
            </a:extLst>
          </p:cNvPr>
          <p:cNvSpPr txBox="1"/>
          <p:nvPr/>
        </p:nvSpPr>
        <p:spPr>
          <a:xfrm>
            <a:off x="495672" y="-65115"/>
            <a:ext cx="4280917"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Command and Control</a:t>
            </a:r>
          </a:p>
        </p:txBody>
      </p:sp>
      <p:sp>
        <p:nvSpPr>
          <p:cNvPr id="46" name="TextBox 45">
            <a:extLst>
              <a:ext uri="{FF2B5EF4-FFF2-40B4-BE49-F238E27FC236}">
                <a16:creationId xmlns:a16="http://schemas.microsoft.com/office/drawing/2014/main" id="{2F6B02B0-9284-4FF3-A830-26007B12745C}"/>
              </a:ext>
            </a:extLst>
          </p:cNvPr>
          <p:cNvSpPr txBox="1"/>
          <p:nvPr/>
        </p:nvSpPr>
        <p:spPr>
          <a:xfrm>
            <a:off x="474913" y="285087"/>
            <a:ext cx="4280917"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Data</a:t>
            </a:r>
          </a:p>
        </p:txBody>
      </p:sp>
      <p:cxnSp>
        <p:nvCxnSpPr>
          <p:cNvPr id="49" name="Straight Arrow Connector 48">
            <a:extLst>
              <a:ext uri="{FF2B5EF4-FFF2-40B4-BE49-F238E27FC236}">
                <a16:creationId xmlns:a16="http://schemas.microsoft.com/office/drawing/2014/main" id="{8F7A8F24-B21A-40DD-94C6-BF4CB3875348}"/>
              </a:ext>
            </a:extLst>
          </p:cNvPr>
          <p:cNvCxnSpPr>
            <a:cxnSpLocks/>
            <a:stCxn id="29" idx="0"/>
            <a:endCxn id="17" idx="2"/>
          </p:cNvCxnSpPr>
          <p:nvPr/>
        </p:nvCxnSpPr>
        <p:spPr>
          <a:xfrm flipH="1" flipV="1">
            <a:off x="3786396" y="2834813"/>
            <a:ext cx="1586338" cy="1940490"/>
          </a:xfrm>
          <a:prstGeom prst="straightConnector1">
            <a:avLst/>
          </a:prstGeom>
          <a:ln w="127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4CED6A6-F53E-4397-9639-240C0B56D184}"/>
              </a:ext>
            </a:extLst>
          </p:cNvPr>
          <p:cNvCxnSpPr>
            <a:cxnSpLocks/>
            <a:stCxn id="27" idx="0"/>
            <a:endCxn id="17" idx="2"/>
          </p:cNvCxnSpPr>
          <p:nvPr/>
        </p:nvCxnSpPr>
        <p:spPr>
          <a:xfrm flipV="1">
            <a:off x="1577341" y="2834813"/>
            <a:ext cx="2209055" cy="1791697"/>
          </a:xfrm>
          <a:prstGeom prst="straightConnector1">
            <a:avLst/>
          </a:prstGeom>
          <a:ln w="127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B0EBD8C-E2A2-49A3-843B-1FDEB44EECCF}"/>
              </a:ext>
            </a:extLst>
          </p:cNvPr>
          <p:cNvSpPr/>
          <p:nvPr/>
        </p:nvSpPr>
        <p:spPr bwMode="auto">
          <a:xfrm>
            <a:off x="2186940" y="2312492"/>
            <a:ext cx="1959868" cy="422770"/>
          </a:xfrm>
          <a:prstGeom prst="rect">
            <a:avLst/>
          </a:prstGeom>
          <a:solidFill>
            <a:schemeClr val="bg1">
              <a:lumMod val="85000"/>
            </a:schemeClr>
          </a:solidFill>
          <a:ln>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 name="Rectangle: Rounded Corners 58">
            <a:extLst>
              <a:ext uri="{FF2B5EF4-FFF2-40B4-BE49-F238E27FC236}">
                <a16:creationId xmlns:a16="http://schemas.microsoft.com/office/drawing/2014/main" id="{F3ED4035-BB56-4CE1-81A0-B153BC2E6A66}"/>
              </a:ext>
            </a:extLst>
          </p:cNvPr>
          <p:cNvSpPr/>
          <p:nvPr/>
        </p:nvSpPr>
        <p:spPr bwMode="auto">
          <a:xfrm>
            <a:off x="2512338" y="2481923"/>
            <a:ext cx="231593" cy="116492"/>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 name="Rectangle: Rounded Corners 61">
            <a:extLst>
              <a:ext uri="{FF2B5EF4-FFF2-40B4-BE49-F238E27FC236}">
                <a16:creationId xmlns:a16="http://schemas.microsoft.com/office/drawing/2014/main" id="{9CE12454-6A3A-44CB-8D67-1D787B1EF79C}"/>
              </a:ext>
            </a:extLst>
          </p:cNvPr>
          <p:cNvSpPr/>
          <p:nvPr/>
        </p:nvSpPr>
        <p:spPr bwMode="auto">
          <a:xfrm>
            <a:off x="2937337" y="2477834"/>
            <a:ext cx="231593" cy="116492"/>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 name="Rectangle: Rounded Corners 62">
            <a:extLst>
              <a:ext uri="{FF2B5EF4-FFF2-40B4-BE49-F238E27FC236}">
                <a16:creationId xmlns:a16="http://schemas.microsoft.com/office/drawing/2014/main" id="{0B35D7E2-588A-4DC2-A2C6-A048A133C0C9}"/>
              </a:ext>
            </a:extLst>
          </p:cNvPr>
          <p:cNvSpPr/>
          <p:nvPr/>
        </p:nvSpPr>
        <p:spPr bwMode="auto">
          <a:xfrm>
            <a:off x="3378486" y="2384874"/>
            <a:ext cx="231593" cy="116492"/>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 name="Rectangle: Rounded Corners 63">
            <a:extLst>
              <a:ext uri="{FF2B5EF4-FFF2-40B4-BE49-F238E27FC236}">
                <a16:creationId xmlns:a16="http://schemas.microsoft.com/office/drawing/2014/main" id="{EC0A003E-7ECA-42FE-BF3B-18E9E6FDA764}"/>
              </a:ext>
            </a:extLst>
          </p:cNvPr>
          <p:cNvSpPr/>
          <p:nvPr/>
        </p:nvSpPr>
        <p:spPr bwMode="auto">
          <a:xfrm>
            <a:off x="3378486" y="2591236"/>
            <a:ext cx="231593" cy="116492"/>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66" name="Straight Arrow Connector 65">
            <a:extLst>
              <a:ext uri="{FF2B5EF4-FFF2-40B4-BE49-F238E27FC236}">
                <a16:creationId xmlns:a16="http://schemas.microsoft.com/office/drawing/2014/main" id="{0B356A6B-0164-4398-B570-A1F6B7F9F205}"/>
              </a:ext>
            </a:extLst>
          </p:cNvPr>
          <p:cNvCxnSpPr>
            <a:cxnSpLocks/>
            <a:endCxn id="62" idx="1"/>
          </p:cNvCxnSpPr>
          <p:nvPr/>
        </p:nvCxnSpPr>
        <p:spPr>
          <a:xfrm>
            <a:off x="2747575" y="2536080"/>
            <a:ext cx="189762"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7900D27-B01D-4B85-8C5D-1E15BD88A73B}"/>
              </a:ext>
            </a:extLst>
          </p:cNvPr>
          <p:cNvCxnSpPr>
            <a:cxnSpLocks/>
            <a:endCxn id="63" idx="1"/>
          </p:cNvCxnSpPr>
          <p:nvPr/>
        </p:nvCxnSpPr>
        <p:spPr>
          <a:xfrm flipV="1">
            <a:off x="3191657" y="2443120"/>
            <a:ext cx="186829" cy="106726"/>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0E88328-F82C-4906-89F3-82B6B96A790E}"/>
              </a:ext>
            </a:extLst>
          </p:cNvPr>
          <p:cNvCxnSpPr>
            <a:cxnSpLocks/>
            <a:stCxn id="62" idx="3"/>
            <a:endCxn id="64" idx="1"/>
          </p:cNvCxnSpPr>
          <p:nvPr/>
        </p:nvCxnSpPr>
        <p:spPr>
          <a:xfrm>
            <a:off x="3168930" y="2536080"/>
            <a:ext cx="209556" cy="11340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3CDF9319-38AD-4685-9C5B-8916A03F6367}"/>
              </a:ext>
            </a:extLst>
          </p:cNvPr>
          <p:cNvSpPr/>
          <p:nvPr/>
        </p:nvSpPr>
        <p:spPr bwMode="auto">
          <a:xfrm>
            <a:off x="3779837" y="2587973"/>
            <a:ext cx="231593" cy="116492"/>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73" name="Straight Arrow Connector 72">
            <a:extLst>
              <a:ext uri="{FF2B5EF4-FFF2-40B4-BE49-F238E27FC236}">
                <a16:creationId xmlns:a16="http://schemas.microsoft.com/office/drawing/2014/main" id="{86231B9F-E3C5-4BEB-8C67-916D75FC05E2}"/>
              </a:ext>
            </a:extLst>
          </p:cNvPr>
          <p:cNvCxnSpPr>
            <a:cxnSpLocks/>
          </p:cNvCxnSpPr>
          <p:nvPr/>
        </p:nvCxnSpPr>
        <p:spPr>
          <a:xfrm>
            <a:off x="3627437" y="2659985"/>
            <a:ext cx="158258"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4DE9E213-8A65-4530-A23F-78AC4A9B9D14}"/>
              </a:ext>
            </a:extLst>
          </p:cNvPr>
          <p:cNvSpPr/>
          <p:nvPr/>
        </p:nvSpPr>
        <p:spPr bwMode="auto">
          <a:xfrm>
            <a:off x="4396740" y="2309357"/>
            <a:ext cx="983297" cy="422770"/>
          </a:xfrm>
          <a:prstGeom prst="rect">
            <a:avLst/>
          </a:prstGeom>
          <a:solidFill>
            <a:schemeClr val="bg1">
              <a:lumMod val="85000"/>
            </a:schemeClr>
          </a:solidFill>
          <a:ln>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accent6">
                    <a:lumMod val="10000"/>
                  </a:schemeClr>
                </a:solidFill>
                <a:effectLst/>
                <a:uLnTx/>
                <a:uFillTx/>
                <a:latin typeface="Segoe UI Semilight"/>
                <a:ea typeface="Segoe UI" pitchFamily="34" charset="0"/>
                <a:cs typeface="Segoe UI" pitchFamily="34" charset="0"/>
              </a:rPr>
              <a:t>SSIS Package</a:t>
            </a:r>
          </a:p>
        </p:txBody>
      </p:sp>
      <p:sp>
        <p:nvSpPr>
          <p:cNvPr id="81" name="Rectangle 80">
            <a:extLst>
              <a:ext uri="{FF2B5EF4-FFF2-40B4-BE49-F238E27FC236}">
                <a16:creationId xmlns:a16="http://schemas.microsoft.com/office/drawing/2014/main" id="{7D063DB3-63E3-4136-AB49-B591199FFB25}"/>
              </a:ext>
            </a:extLst>
          </p:cNvPr>
          <p:cNvSpPr/>
          <p:nvPr/>
        </p:nvSpPr>
        <p:spPr bwMode="auto">
          <a:xfrm>
            <a:off x="7243459" y="0"/>
            <a:ext cx="5245382" cy="69945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2" name="TextBox 81">
            <a:extLst>
              <a:ext uri="{FF2B5EF4-FFF2-40B4-BE49-F238E27FC236}">
                <a16:creationId xmlns:a16="http://schemas.microsoft.com/office/drawing/2014/main" id="{FDB14542-62AA-4A56-8772-8C045003D1FE}"/>
              </a:ext>
            </a:extLst>
          </p:cNvPr>
          <p:cNvSpPr txBox="1"/>
          <p:nvPr/>
        </p:nvSpPr>
        <p:spPr>
          <a:xfrm>
            <a:off x="7361237" y="528909"/>
            <a:ext cx="5105400" cy="1335750"/>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Data Factory</a:t>
            </a: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 data integration account.  </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Location of orchestration, service metadata</a:t>
            </a: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83" name="TextBox 82">
            <a:extLst>
              <a:ext uri="{FF2B5EF4-FFF2-40B4-BE49-F238E27FC236}">
                <a16:creationId xmlns:a16="http://schemas.microsoft.com/office/drawing/2014/main" id="{773AE37E-B94C-443D-9C82-D17FE5C5AC13}"/>
              </a:ext>
            </a:extLst>
          </p:cNvPr>
          <p:cNvSpPr txBox="1"/>
          <p:nvPr/>
        </p:nvSpPr>
        <p:spPr>
          <a:xfrm>
            <a:off x="7361237" y="2091771"/>
            <a:ext cx="4800600" cy="261302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Integration Runtime (IR)</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ADF’s execution engine</a:t>
            </a: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Three core capabilities: </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data movement</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pipeline activity execution</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SSIS package execution</a:t>
            </a: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cxnSp>
        <p:nvCxnSpPr>
          <p:cNvPr id="85" name="Straight Arrow Connector 84">
            <a:extLst>
              <a:ext uri="{FF2B5EF4-FFF2-40B4-BE49-F238E27FC236}">
                <a16:creationId xmlns:a16="http://schemas.microsoft.com/office/drawing/2014/main" id="{B71888BB-2D5B-457D-8D15-D4385E9B1996}"/>
              </a:ext>
            </a:extLst>
          </p:cNvPr>
          <p:cNvCxnSpPr>
            <a:cxnSpLocks/>
            <a:endCxn id="27" idx="3"/>
          </p:cNvCxnSpPr>
          <p:nvPr/>
        </p:nvCxnSpPr>
        <p:spPr>
          <a:xfrm flipH="1" flipV="1">
            <a:off x="2194244" y="4900086"/>
            <a:ext cx="2223154" cy="1010247"/>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64200DD0-D3DA-4CB7-B918-33C27B988E75}"/>
              </a:ext>
            </a:extLst>
          </p:cNvPr>
          <p:cNvCxnSpPr>
            <a:cxnSpLocks/>
          </p:cNvCxnSpPr>
          <p:nvPr/>
        </p:nvCxnSpPr>
        <p:spPr>
          <a:xfrm flipV="1">
            <a:off x="5443183" y="5345467"/>
            <a:ext cx="0" cy="36159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4" name="Straight Arrow Connector 93">
            <a:extLst>
              <a:ext uri="{FF2B5EF4-FFF2-40B4-BE49-F238E27FC236}">
                <a16:creationId xmlns:a16="http://schemas.microsoft.com/office/drawing/2014/main" id="{87F235D6-C9D6-4134-8F25-3D566BA3C7B5}"/>
              </a:ext>
            </a:extLst>
          </p:cNvPr>
          <p:cNvCxnSpPr>
            <a:cxnSpLocks/>
            <a:endCxn id="27" idx="2"/>
          </p:cNvCxnSpPr>
          <p:nvPr/>
        </p:nvCxnSpPr>
        <p:spPr>
          <a:xfrm flipH="1" flipV="1">
            <a:off x="1577341" y="5173662"/>
            <a:ext cx="6483" cy="463941"/>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9" name="Straight Arrow Connector 98">
            <a:extLst>
              <a:ext uri="{FF2B5EF4-FFF2-40B4-BE49-F238E27FC236}">
                <a16:creationId xmlns:a16="http://schemas.microsoft.com/office/drawing/2014/main" id="{83D0E7C0-5B90-445F-9EB8-2D022FB2918E}"/>
              </a:ext>
            </a:extLst>
          </p:cNvPr>
          <p:cNvCxnSpPr>
            <a:cxnSpLocks/>
          </p:cNvCxnSpPr>
          <p:nvPr/>
        </p:nvCxnSpPr>
        <p:spPr>
          <a:xfrm flipH="1" flipV="1">
            <a:off x="5657399" y="5349676"/>
            <a:ext cx="6422" cy="375560"/>
          </a:xfrm>
          <a:prstGeom prst="straightConnector1">
            <a:avLst/>
          </a:prstGeom>
          <a:ln w="127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1648413-F9FF-4CB3-92FF-125136A3EC96}"/>
              </a:ext>
            </a:extLst>
          </p:cNvPr>
          <p:cNvCxnSpPr>
            <a:cxnSpLocks/>
          </p:cNvCxnSpPr>
          <p:nvPr/>
        </p:nvCxnSpPr>
        <p:spPr>
          <a:xfrm flipH="1" flipV="1">
            <a:off x="1420277" y="5201814"/>
            <a:ext cx="5408" cy="435789"/>
          </a:xfrm>
          <a:prstGeom prst="straightConnector1">
            <a:avLst/>
          </a:prstGeom>
          <a:ln w="127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5CDAE0F-0B5F-4F2E-8CA1-5BB4F041F851}"/>
              </a:ext>
            </a:extLst>
          </p:cNvPr>
          <p:cNvSpPr txBox="1"/>
          <p:nvPr/>
        </p:nvSpPr>
        <p:spPr>
          <a:xfrm>
            <a:off x="2194208" y="2314031"/>
            <a:ext cx="1585629" cy="166199"/>
          </a:xfrm>
          <a:prstGeom prst="rect">
            <a:avLst/>
          </a:prstGeom>
          <a:noFill/>
        </p:spPr>
        <p:txBody>
          <a:bodyPr wrap="square" lIns="0" tIns="0" rIns="0" bIns="0"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Semilight"/>
                <a:ea typeface="+mn-ea"/>
                <a:cs typeface="Segoe UI" pitchFamily="34" charset="0"/>
              </a:rPr>
              <a:t>Pipeline</a:t>
            </a:r>
          </a:p>
        </p:txBody>
      </p:sp>
    </p:spTree>
    <p:extLst>
      <p:ext uri="{BB962C8B-B14F-4D97-AF65-F5344CB8AC3E}">
        <p14:creationId xmlns:p14="http://schemas.microsoft.com/office/powerpoint/2010/main" val="14775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824F-BB44-4F8B-B0A9-7BECCF29AB27}"/>
              </a:ext>
            </a:extLst>
          </p:cNvPr>
          <p:cNvSpPr>
            <a:spLocks noGrp="1"/>
          </p:cNvSpPr>
          <p:nvPr>
            <p:ph type="title"/>
          </p:nvPr>
        </p:nvSpPr>
        <p:spPr/>
        <p:txBody>
          <a:bodyPr/>
          <a:lstStyle/>
          <a:p>
            <a:r>
              <a:rPr lang="en-AU" dirty="0">
                <a:solidFill>
                  <a:schemeClr val="tx1"/>
                </a:solidFill>
              </a:rPr>
              <a:t>Data Factory entities</a:t>
            </a:r>
            <a:endParaRPr lang="en-US" dirty="0">
              <a:solidFill>
                <a:schemeClr val="tx1"/>
              </a:solidFill>
            </a:endParaRPr>
          </a:p>
        </p:txBody>
      </p:sp>
      <p:pic>
        <p:nvPicPr>
          <p:cNvPr id="4" name="Picture 2" descr="Diagram: Data Factory, a cloud data integration service - Key Concepts">
            <a:extLst>
              <a:ext uri="{FF2B5EF4-FFF2-40B4-BE49-F238E27FC236}">
                <a16:creationId xmlns:a16="http://schemas.microsoft.com/office/drawing/2014/main" id="{9CCD88CD-31FE-49D4-9DDA-C78616428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36" y="2582862"/>
            <a:ext cx="11386501" cy="36011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14403D6-87AF-4911-912F-E1391047AA5C}"/>
              </a:ext>
            </a:extLst>
          </p:cNvPr>
          <p:cNvPicPr>
            <a:picLocks noChangeAspect="1"/>
          </p:cNvPicPr>
          <p:nvPr/>
        </p:nvPicPr>
        <p:blipFill>
          <a:blip r:embed="rId4"/>
          <a:stretch>
            <a:fillRect/>
          </a:stretch>
        </p:blipFill>
        <p:spPr>
          <a:xfrm>
            <a:off x="1728641" y="6099703"/>
            <a:ext cx="317208" cy="334950"/>
          </a:xfrm>
          <a:prstGeom prst="rect">
            <a:avLst/>
          </a:prstGeom>
        </p:spPr>
      </p:pic>
      <p:pic>
        <p:nvPicPr>
          <p:cNvPr id="7" name="Picture 6">
            <a:extLst>
              <a:ext uri="{FF2B5EF4-FFF2-40B4-BE49-F238E27FC236}">
                <a16:creationId xmlns:a16="http://schemas.microsoft.com/office/drawing/2014/main" id="{D43F837F-753A-4FF0-B0B7-B53E406010F5}"/>
              </a:ext>
            </a:extLst>
          </p:cNvPr>
          <p:cNvPicPr>
            <a:picLocks noChangeAspect="1"/>
          </p:cNvPicPr>
          <p:nvPr/>
        </p:nvPicPr>
        <p:blipFill>
          <a:blip r:embed="rId5"/>
          <a:stretch>
            <a:fillRect/>
          </a:stretch>
        </p:blipFill>
        <p:spPr>
          <a:xfrm>
            <a:off x="1728641" y="2415387"/>
            <a:ext cx="317208" cy="334950"/>
          </a:xfrm>
          <a:prstGeom prst="rect">
            <a:avLst/>
          </a:prstGeom>
        </p:spPr>
      </p:pic>
      <p:pic>
        <p:nvPicPr>
          <p:cNvPr id="8" name="Picture 7">
            <a:extLst>
              <a:ext uri="{FF2B5EF4-FFF2-40B4-BE49-F238E27FC236}">
                <a16:creationId xmlns:a16="http://schemas.microsoft.com/office/drawing/2014/main" id="{B562C68B-7C8F-4E3D-8F0E-9980429D4046}"/>
              </a:ext>
            </a:extLst>
          </p:cNvPr>
          <p:cNvPicPr>
            <a:picLocks noChangeAspect="1"/>
          </p:cNvPicPr>
          <p:nvPr/>
        </p:nvPicPr>
        <p:blipFill>
          <a:blip r:embed="rId6"/>
          <a:stretch>
            <a:fillRect/>
          </a:stretch>
        </p:blipFill>
        <p:spPr>
          <a:xfrm>
            <a:off x="6059633" y="2415387"/>
            <a:ext cx="317208" cy="334950"/>
          </a:xfrm>
          <a:prstGeom prst="rect">
            <a:avLst/>
          </a:prstGeom>
        </p:spPr>
      </p:pic>
      <p:pic>
        <p:nvPicPr>
          <p:cNvPr id="9" name="Picture 8">
            <a:extLst>
              <a:ext uri="{FF2B5EF4-FFF2-40B4-BE49-F238E27FC236}">
                <a16:creationId xmlns:a16="http://schemas.microsoft.com/office/drawing/2014/main" id="{8DE292A2-31CE-4DEE-AC67-9D87E83C3426}"/>
              </a:ext>
            </a:extLst>
          </p:cNvPr>
          <p:cNvPicPr>
            <a:picLocks noChangeAspect="1"/>
          </p:cNvPicPr>
          <p:nvPr/>
        </p:nvPicPr>
        <p:blipFill>
          <a:blip r:embed="rId7"/>
          <a:stretch>
            <a:fillRect/>
          </a:stretch>
        </p:blipFill>
        <p:spPr>
          <a:xfrm>
            <a:off x="10180637" y="2415387"/>
            <a:ext cx="317208" cy="334950"/>
          </a:xfrm>
          <a:prstGeom prst="rect">
            <a:avLst/>
          </a:prstGeom>
        </p:spPr>
      </p:pic>
      <p:grpSp>
        <p:nvGrpSpPr>
          <p:cNvPr id="12" name="Group 11">
            <a:extLst>
              <a:ext uri="{FF2B5EF4-FFF2-40B4-BE49-F238E27FC236}">
                <a16:creationId xmlns:a16="http://schemas.microsoft.com/office/drawing/2014/main" id="{FA5E0430-7BAB-4019-963B-A69F62627588}"/>
              </a:ext>
            </a:extLst>
          </p:cNvPr>
          <p:cNvGrpSpPr/>
          <p:nvPr/>
        </p:nvGrpSpPr>
        <p:grpSpPr>
          <a:xfrm>
            <a:off x="3703637" y="4945062"/>
            <a:ext cx="4571999" cy="1114810"/>
            <a:chOff x="3703637" y="4984893"/>
            <a:chExt cx="4571999" cy="1114810"/>
          </a:xfrm>
        </p:grpSpPr>
        <p:pic>
          <p:nvPicPr>
            <p:cNvPr id="10" name="Picture 9">
              <a:extLst>
                <a:ext uri="{FF2B5EF4-FFF2-40B4-BE49-F238E27FC236}">
                  <a16:creationId xmlns:a16="http://schemas.microsoft.com/office/drawing/2014/main" id="{86A625F8-3C2F-45E1-B901-45DC17C50359}"/>
                </a:ext>
              </a:extLst>
            </p:cNvPr>
            <p:cNvPicPr>
              <a:picLocks noChangeAspect="1"/>
            </p:cNvPicPr>
            <p:nvPr/>
          </p:nvPicPr>
          <p:blipFill>
            <a:blip r:embed="rId8"/>
            <a:stretch>
              <a:fillRect/>
            </a:stretch>
          </p:blipFill>
          <p:spPr>
            <a:xfrm>
              <a:off x="3703637" y="5249862"/>
              <a:ext cx="1676400" cy="333728"/>
            </a:xfrm>
            <a:prstGeom prst="rect">
              <a:avLst/>
            </a:prstGeom>
          </p:spPr>
        </p:pic>
        <p:pic>
          <p:nvPicPr>
            <p:cNvPr id="11" name="Picture 10">
              <a:extLst>
                <a:ext uri="{FF2B5EF4-FFF2-40B4-BE49-F238E27FC236}">
                  <a16:creationId xmlns:a16="http://schemas.microsoft.com/office/drawing/2014/main" id="{901815E1-0B4E-4E47-B5B1-FE54F9F31F9F}"/>
                </a:ext>
              </a:extLst>
            </p:cNvPr>
            <p:cNvPicPr>
              <a:picLocks noChangeAspect="1"/>
            </p:cNvPicPr>
            <p:nvPr/>
          </p:nvPicPr>
          <p:blipFill>
            <a:blip r:embed="rId9"/>
            <a:stretch>
              <a:fillRect/>
            </a:stretch>
          </p:blipFill>
          <p:spPr>
            <a:xfrm>
              <a:off x="5355149" y="4984893"/>
              <a:ext cx="2920487" cy="1114810"/>
            </a:xfrm>
            <a:prstGeom prst="rect">
              <a:avLst/>
            </a:prstGeom>
          </p:spPr>
        </p:pic>
      </p:grpSp>
    </p:spTree>
    <p:extLst>
      <p:ext uri="{BB962C8B-B14F-4D97-AF65-F5344CB8AC3E}">
        <p14:creationId xmlns:p14="http://schemas.microsoft.com/office/powerpoint/2010/main" val="403344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Azure Data Factory Service</a:t>
            </a:r>
            <a:br>
              <a:rPr lang="en-AU" sz="3600" dirty="0">
                <a:solidFill>
                  <a:srgbClr val="C00000"/>
                </a:solidFill>
              </a:rPr>
            </a:br>
            <a:r>
              <a:rPr lang="en-AU" sz="3600" dirty="0">
                <a:solidFill>
                  <a:srgbClr val="C00000"/>
                </a:solidFill>
              </a:rPr>
              <a:t>Data Flow Concepts</a:t>
            </a:r>
            <a:endParaRPr lang="en-AU" dirty="0">
              <a:solidFill>
                <a:srgbClr val="C00000"/>
              </a:solidFill>
            </a:endParaRPr>
          </a:p>
        </p:txBody>
      </p:sp>
      <p:sp>
        <p:nvSpPr>
          <p:cNvPr id="6" name="Text Placeholder 2"/>
          <p:cNvSpPr>
            <a:spLocks noGrp="1"/>
          </p:cNvSpPr>
          <p:nvPr>
            <p:ph type="body" sz="quarter" idx="10"/>
          </p:nvPr>
        </p:nvSpPr>
        <p:spPr>
          <a:xfrm>
            <a:off x="258834" y="1738734"/>
            <a:ext cx="11887200" cy="2025170"/>
          </a:xfrm>
        </p:spPr>
        <p:txBody>
          <a:bodyPr/>
          <a:lstStyle/>
          <a:p>
            <a:endParaRPr lang="en-AU"/>
          </a:p>
        </p:txBody>
      </p:sp>
      <p:sp>
        <p:nvSpPr>
          <p:cNvPr id="9" name="Rectangle 8"/>
          <p:cNvSpPr/>
          <p:nvPr/>
        </p:nvSpPr>
        <p:spPr bwMode="auto">
          <a:xfrm>
            <a:off x="7938" y="1585092"/>
            <a:ext cx="12428538" cy="54094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1706280" y="3893380"/>
            <a:ext cx="7848478" cy="2715764"/>
            <a:chOff x="1721445" y="3367478"/>
            <a:chExt cx="7849592" cy="2716146"/>
          </a:xfrm>
        </p:grpSpPr>
        <p:sp>
          <p:nvSpPr>
            <p:cNvPr id="11" name="Rectangle 10"/>
            <p:cNvSpPr/>
            <p:nvPr/>
          </p:nvSpPr>
          <p:spPr bwMode="auto">
            <a:xfrm>
              <a:off x="2713037" y="4843000"/>
              <a:ext cx="6858000" cy="124062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2" bIns="34972" rtlCol="0" anchor="ctr" anchorCtr="0"/>
            <a:lstStyle/>
            <a:p>
              <a:pPr algn="ctr" defTabSz="950778"/>
              <a:endParaRPr lang="en-US" sz="1632" dirty="0">
                <a:solidFill>
                  <a:srgbClr val="404040"/>
                </a:solidFill>
                <a:ea typeface="Segoe UI" pitchFamily="34" charset="0"/>
                <a:cs typeface="Segoe UI"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6395" y="5541308"/>
              <a:ext cx="416572" cy="416572"/>
            </a:xfrm>
            <a:prstGeom prst="rect">
              <a:avLst/>
            </a:prstGeom>
          </p:spPr>
        </p:pic>
        <p:sp>
          <p:nvSpPr>
            <p:cNvPr id="13" name="TextBox 12"/>
            <p:cNvSpPr txBox="1"/>
            <p:nvPr/>
          </p:nvSpPr>
          <p:spPr>
            <a:xfrm>
              <a:off x="3156239" y="5498292"/>
              <a:ext cx="2241471" cy="499107"/>
            </a:xfrm>
            <a:prstGeom prst="rect">
              <a:avLst/>
            </a:prstGeom>
            <a:noFill/>
          </p:spPr>
          <p:txBody>
            <a:bodyPr wrap="square" lIns="186494" tIns="149196" rIns="186494" bIns="149196" rtlCol="0">
              <a:spAutoFit/>
            </a:bodyPr>
            <a:lstStyle/>
            <a:p>
              <a:pPr>
                <a:lnSpc>
                  <a:spcPct val="90000"/>
                </a:lnSpc>
                <a:spcAft>
                  <a:spcPts val="612"/>
                </a:spcAft>
              </a:pPr>
              <a:r>
                <a:rPr lang="en-US" sz="1428" dirty="0">
                  <a:gradFill>
                    <a:gsLst>
                      <a:gs pos="2917">
                        <a:srgbClr val="404040"/>
                      </a:gs>
                      <a:gs pos="30000">
                        <a:srgbClr val="404040"/>
                      </a:gs>
                    </a:gsLst>
                    <a:lin ang="5400000" scaled="0"/>
                  </a:gradFill>
                </a:rPr>
                <a:t>Azure Data Lake</a:t>
              </a:r>
            </a:p>
          </p:txBody>
        </p:sp>
        <p:sp>
          <p:nvSpPr>
            <p:cNvPr id="14" name="Rectangle 13"/>
            <p:cNvSpPr/>
            <p:nvPr/>
          </p:nvSpPr>
          <p:spPr bwMode="auto">
            <a:xfrm>
              <a:off x="2713037" y="3367478"/>
              <a:ext cx="1676400" cy="176677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2" bIns="34972" rtlCol="0" anchor="ctr" anchorCtr="0"/>
            <a:lstStyle/>
            <a:p>
              <a:pPr algn="ctr" defTabSz="950778"/>
              <a:endParaRPr lang="en-US" sz="1632" dirty="0">
                <a:solidFill>
                  <a:srgbClr val="404040"/>
                </a:solidFill>
                <a:ea typeface="Segoe UI" pitchFamily="34" charset="0"/>
                <a:cs typeface="Segoe UI" pitchFamily="34" charset="0"/>
              </a:endParaRPr>
            </a:p>
          </p:txBody>
        </p:sp>
        <p:sp>
          <p:nvSpPr>
            <p:cNvPr id="15" name="Rectangle 14"/>
            <p:cNvSpPr/>
            <p:nvPr/>
          </p:nvSpPr>
          <p:spPr>
            <a:xfrm>
              <a:off x="2800961" y="3672784"/>
              <a:ext cx="1407713" cy="38254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973"/>
              <a:endParaRPr lang="en-US" sz="1223" dirty="0">
                <a:solidFill>
                  <a:prstClr val="black"/>
                </a:solidFill>
              </a:endParaRPr>
            </a:p>
          </p:txBody>
        </p:sp>
        <p:sp>
          <p:nvSpPr>
            <p:cNvPr id="16" name="Rectangle 15"/>
            <p:cNvSpPr/>
            <p:nvPr/>
          </p:nvSpPr>
          <p:spPr>
            <a:xfrm>
              <a:off x="2859317" y="3723995"/>
              <a:ext cx="1407713" cy="38254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973"/>
              <a:endParaRPr lang="en-US" sz="1223" dirty="0">
                <a:solidFill>
                  <a:prstClr val="black"/>
                </a:solidFill>
              </a:endParaRPr>
            </a:p>
          </p:txBody>
        </p:sp>
        <p:sp>
          <p:nvSpPr>
            <p:cNvPr id="17" name="Rectangle 16"/>
            <p:cNvSpPr/>
            <p:nvPr/>
          </p:nvSpPr>
          <p:spPr>
            <a:xfrm>
              <a:off x="2907944" y="3790768"/>
              <a:ext cx="1407713" cy="38254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973"/>
              <a:r>
                <a:rPr lang="en-US" sz="1223" dirty="0">
                  <a:solidFill>
                    <a:prstClr val="black"/>
                  </a:solidFill>
                </a:rPr>
                <a:t>Call Log Files</a:t>
              </a:r>
            </a:p>
          </p:txBody>
        </p:sp>
        <p:sp>
          <p:nvSpPr>
            <p:cNvPr id="18" name="Rectangle 17"/>
            <p:cNvSpPr/>
            <p:nvPr/>
          </p:nvSpPr>
          <p:spPr>
            <a:xfrm>
              <a:off x="2835003" y="4384260"/>
              <a:ext cx="1456340" cy="38254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973"/>
              <a:r>
                <a:rPr lang="en-US" sz="1223" dirty="0">
                  <a:solidFill>
                    <a:prstClr val="black"/>
                  </a:solidFill>
                </a:rPr>
                <a:t>Customer Table</a:t>
              </a:r>
            </a:p>
          </p:txBody>
        </p:sp>
        <p:cxnSp>
          <p:nvCxnSpPr>
            <p:cNvPr id="19" name="Elbow Connector 18"/>
            <p:cNvCxnSpPr/>
            <p:nvPr/>
          </p:nvCxnSpPr>
          <p:spPr>
            <a:xfrm flipV="1">
              <a:off x="1878209" y="4599320"/>
              <a:ext cx="819458" cy="359612"/>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721445" y="3915265"/>
              <a:ext cx="976223" cy="7770"/>
            </a:xfrm>
            <a:prstGeom prst="line">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1423" y="1814435"/>
            <a:ext cx="416513" cy="416513"/>
          </a:xfrm>
          <a:prstGeom prst="rect">
            <a:avLst/>
          </a:prstGeom>
        </p:spPr>
      </p:pic>
      <p:grpSp>
        <p:nvGrpSpPr>
          <p:cNvPr id="22" name="Group 21"/>
          <p:cNvGrpSpPr/>
          <p:nvPr/>
        </p:nvGrpSpPr>
        <p:grpSpPr>
          <a:xfrm>
            <a:off x="259676" y="3616343"/>
            <a:ext cx="1909193" cy="2819701"/>
            <a:chOff x="274637" y="3090400"/>
            <a:chExt cx="1909464" cy="2820101"/>
          </a:xfrm>
        </p:grpSpPr>
        <p:sp>
          <p:nvSpPr>
            <p:cNvPr id="23" name="Rectangle 22"/>
            <p:cNvSpPr/>
            <p:nvPr/>
          </p:nvSpPr>
          <p:spPr bwMode="auto">
            <a:xfrm>
              <a:off x="402355" y="4614400"/>
              <a:ext cx="1781746" cy="124580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2" bIns="34972" rtlCol="0" anchor="ctr" anchorCtr="0"/>
            <a:lstStyle/>
            <a:p>
              <a:pPr algn="ctr" defTabSz="950778"/>
              <a:endParaRPr lang="en-US" sz="1632" dirty="0">
                <a:solidFill>
                  <a:srgbClr val="404040"/>
                </a:solidFill>
                <a:ea typeface="Segoe UI" pitchFamily="34" charset="0"/>
                <a:cs typeface="Segoe UI" pitchFamily="34" charset="0"/>
              </a:endParaRPr>
            </a:p>
          </p:txBody>
        </p:sp>
        <p:sp>
          <p:nvSpPr>
            <p:cNvPr id="24" name="TextBox 23"/>
            <p:cNvSpPr txBox="1"/>
            <p:nvPr/>
          </p:nvSpPr>
          <p:spPr>
            <a:xfrm>
              <a:off x="274637" y="5127242"/>
              <a:ext cx="1795616" cy="783259"/>
            </a:xfrm>
            <a:prstGeom prst="rect">
              <a:avLst/>
            </a:prstGeom>
            <a:noFill/>
          </p:spPr>
          <p:txBody>
            <a:bodyPr wrap="square" lIns="186494" tIns="149196" rIns="186494" bIns="149196" rtlCol="0">
              <a:spAutoFit/>
            </a:bodyPr>
            <a:lstStyle/>
            <a:p>
              <a:pPr>
                <a:lnSpc>
                  <a:spcPct val="90000"/>
                </a:lnSpc>
                <a:spcAft>
                  <a:spcPts val="612"/>
                </a:spcAft>
              </a:pPr>
              <a:r>
                <a:rPr lang="en-US" sz="1428" dirty="0">
                  <a:gradFill>
                    <a:gsLst>
                      <a:gs pos="2917">
                        <a:srgbClr val="404040"/>
                      </a:gs>
                      <a:gs pos="30000">
                        <a:srgbClr val="404040"/>
                      </a:gs>
                    </a:gsLst>
                    <a:lin ang="5400000" scaled="0"/>
                  </a:gradFill>
                </a:rPr>
                <a:t>On Premises </a:t>
              </a:r>
            </a:p>
            <a:p>
              <a:pPr>
                <a:lnSpc>
                  <a:spcPct val="90000"/>
                </a:lnSpc>
                <a:spcAft>
                  <a:spcPts val="612"/>
                </a:spcAft>
              </a:pPr>
              <a:r>
                <a:rPr lang="en-US" sz="1428" dirty="0">
                  <a:gradFill>
                    <a:gsLst>
                      <a:gs pos="2917">
                        <a:srgbClr val="404040"/>
                      </a:gs>
                      <a:gs pos="30000">
                        <a:srgbClr val="404040"/>
                      </a:gs>
                    </a:gsLst>
                    <a:lin ang="5400000" scaled="0"/>
                  </a:gradFill>
                </a:rPr>
                <a:t>Data Mart</a:t>
              </a:r>
            </a:p>
          </p:txBody>
        </p:sp>
        <p:sp>
          <p:nvSpPr>
            <p:cNvPr id="25" name="Rectangle 24"/>
            <p:cNvSpPr/>
            <p:nvPr/>
          </p:nvSpPr>
          <p:spPr>
            <a:xfrm>
              <a:off x="598252" y="3754102"/>
              <a:ext cx="1092963" cy="38254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973"/>
              <a:r>
                <a:rPr lang="en-US" sz="1223" dirty="0">
                  <a:solidFill>
                    <a:prstClr val="black"/>
                  </a:solidFill>
                </a:rPr>
                <a:t>Call Log Files</a:t>
              </a:r>
            </a:p>
          </p:txBody>
        </p:sp>
        <p:grpSp>
          <p:nvGrpSpPr>
            <p:cNvPr id="26" name="Group 25"/>
            <p:cNvGrpSpPr/>
            <p:nvPr/>
          </p:nvGrpSpPr>
          <p:grpSpPr>
            <a:xfrm>
              <a:off x="512377" y="3090400"/>
              <a:ext cx="314043" cy="762000"/>
              <a:chOff x="646394" y="1973262"/>
              <a:chExt cx="434136" cy="969472"/>
            </a:xfrm>
          </p:grpSpPr>
          <p:sp>
            <p:nvSpPr>
              <p:cNvPr id="28" name="Flowchart: Connector 27"/>
              <p:cNvSpPr/>
              <p:nvPr/>
            </p:nvSpPr>
            <p:spPr bwMode="auto">
              <a:xfrm>
                <a:off x="722593" y="2333134"/>
                <a:ext cx="195122" cy="195122"/>
              </a:xfrm>
              <a:prstGeom prst="flowChartConnector">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9" name="Straight Connector 28"/>
              <p:cNvCxnSpPr>
                <a:stCxn id="28" idx="3"/>
              </p:cNvCxnSpPr>
              <p:nvPr/>
            </p:nvCxnSpPr>
            <p:spPr>
              <a:xfrm flipH="1">
                <a:off x="646394" y="2499681"/>
                <a:ext cx="104774" cy="443053"/>
              </a:xfrm>
              <a:prstGeom prst="line">
                <a:avLst/>
              </a:prstGeom>
              <a:ln w="381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84237" y="2494778"/>
                <a:ext cx="109678" cy="414478"/>
              </a:xfrm>
              <a:prstGeom prst="line">
                <a:avLst/>
              </a:prstGeom>
              <a:ln w="381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22593" y="2680656"/>
                <a:ext cx="195122"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22593" y="2604456"/>
                <a:ext cx="195122"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84237" y="2071056"/>
                <a:ext cx="33478"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993915" y="1973262"/>
                <a:ext cx="33478"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917715" y="2071056"/>
                <a:ext cx="92939" cy="5460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937374" y="2173381"/>
                <a:ext cx="33478"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047052" y="2075587"/>
                <a:ext cx="33478"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970852" y="2173381"/>
                <a:ext cx="92939" cy="5460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577798" y="4744702"/>
              <a:ext cx="1301503" cy="38254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973"/>
              <a:r>
                <a:rPr lang="en-US" sz="1223" dirty="0">
                  <a:solidFill>
                    <a:prstClr val="black"/>
                  </a:solidFill>
                </a:rPr>
                <a:t>Customer Table</a:t>
              </a:r>
            </a:p>
          </p:txBody>
        </p:sp>
      </p:grpSp>
      <p:grpSp>
        <p:nvGrpSpPr>
          <p:cNvPr id="39" name="Group 38"/>
          <p:cNvGrpSpPr/>
          <p:nvPr/>
        </p:nvGrpSpPr>
        <p:grpSpPr>
          <a:xfrm>
            <a:off x="9876359" y="4152809"/>
            <a:ext cx="2081788" cy="2587290"/>
            <a:chOff x="9742294" y="3626942"/>
            <a:chExt cx="2082083" cy="2587657"/>
          </a:xfrm>
        </p:grpSpPr>
        <p:sp>
          <p:nvSpPr>
            <p:cNvPr id="40" name="Rectangle 39"/>
            <p:cNvSpPr/>
            <p:nvPr/>
          </p:nvSpPr>
          <p:spPr bwMode="auto">
            <a:xfrm>
              <a:off x="9742294" y="4843000"/>
              <a:ext cx="2082083" cy="124062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2" bIns="34972" rtlCol="0" anchor="ctr" anchorCtr="0"/>
            <a:lstStyle/>
            <a:p>
              <a:pPr algn="ctr" defTabSz="950778"/>
              <a:endParaRPr lang="en-US" sz="1632" dirty="0">
                <a:solidFill>
                  <a:srgbClr val="404040"/>
                </a:solidFill>
                <a:ea typeface="Segoe UI" pitchFamily="34" charset="0"/>
                <a:cs typeface="Segoe UI" pitchFamily="34" charset="0"/>
              </a:endParaRPr>
            </a:p>
          </p:txBody>
        </p:sp>
        <p:sp>
          <p:nvSpPr>
            <p:cNvPr id="41" name="TextBox 40"/>
            <p:cNvSpPr txBox="1"/>
            <p:nvPr/>
          </p:nvSpPr>
          <p:spPr>
            <a:xfrm>
              <a:off x="10119799" y="5715492"/>
              <a:ext cx="1203838" cy="499107"/>
            </a:xfrm>
            <a:prstGeom prst="rect">
              <a:avLst/>
            </a:prstGeom>
            <a:noFill/>
          </p:spPr>
          <p:txBody>
            <a:bodyPr wrap="square" lIns="186494" tIns="149196" rIns="186494" bIns="149196" rtlCol="0">
              <a:spAutoFit/>
            </a:bodyPr>
            <a:lstStyle/>
            <a:p>
              <a:pPr>
                <a:lnSpc>
                  <a:spcPct val="90000"/>
                </a:lnSpc>
                <a:spcAft>
                  <a:spcPts val="612"/>
                </a:spcAft>
              </a:pPr>
              <a:r>
                <a:rPr lang="en-US" sz="1428" dirty="0">
                  <a:gradFill>
                    <a:gsLst>
                      <a:gs pos="2917">
                        <a:srgbClr val="404040"/>
                      </a:gs>
                      <a:gs pos="30000">
                        <a:srgbClr val="404040"/>
                      </a:gs>
                    </a:gsLst>
                    <a:lin ang="5400000" scaled="0"/>
                  </a:gradFill>
                </a:rPr>
                <a:t>Azure DW</a:t>
              </a:r>
            </a:p>
          </p:txBody>
        </p:sp>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3886" y="5681200"/>
              <a:ext cx="388702" cy="388702"/>
            </a:xfrm>
            <a:prstGeom prst="rect">
              <a:avLst/>
            </a:prstGeom>
          </p:spPr>
        </p:pic>
        <p:cxnSp>
          <p:nvCxnSpPr>
            <p:cNvPr id="43" name="Straight Connector 42"/>
            <p:cNvCxnSpPr/>
            <p:nvPr/>
          </p:nvCxnSpPr>
          <p:spPr>
            <a:xfrm>
              <a:off x="9761792" y="4410738"/>
              <a:ext cx="547973" cy="854179"/>
            </a:xfrm>
            <a:prstGeom prst="line">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0338732" y="5040969"/>
              <a:ext cx="1061105" cy="58989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973"/>
              <a:r>
                <a:rPr lang="en-US" sz="1223" dirty="0">
                  <a:solidFill>
                    <a:prstClr val="black"/>
                  </a:solidFill>
                </a:rPr>
                <a:t>Customer Churn Table</a:t>
              </a:r>
            </a:p>
          </p:txBody>
        </p:sp>
        <p:sp>
          <p:nvSpPr>
            <p:cNvPr id="45" name="Rounded Rectangle 44"/>
            <p:cNvSpPr/>
            <p:nvPr/>
          </p:nvSpPr>
          <p:spPr bwMode="auto">
            <a:xfrm>
              <a:off x="10485437" y="3626942"/>
              <a:ext cx="1262740" cy="758858"/>
            </a:xfrm>
            <a:prstGeom prst="roundRect">
              <a:avLst/>
            </a:prstGeom>
            <a:noFill/>
            <a:ln>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TextBox 45"/>
            <p:cNvSpPr txBox="1"/>
            <p:nvPr/>
          </p:nvSpPr>
          <p:spPr>
            <a:xfrm>
              <a:off x="10715416" y="3790195"/>
              <a:ext cx="1065421" cy="489365"/>
            </a:xfrm>
            <a:prstGeom prst="rect">
              <a:avLst/>
            </a:prstGeom>
            <a:noFill/>
          </p:spPr>
          <p:txBody>
            <a:bodyPr wrap="square" lIns="182854" tIns="146283" rIns="182854" bIns="146283" rtlCol="0">
              <a:spAutoFit/>
            </a:bodyPr>
            <a:lstStyle/>
            <a:p>
              <a:pPr>
                <a:lnSpc>
                  <a:spcPct val="90000"/>
                </a:lnSpc>
                <a:spcAft>
                  <a:spcPts val="600"/>
                </a:spcAft>
              </a:pPr>
              <a:r>
                <a:rPr lang="en-US" sz="1399" dirty="0">
                  <a:gradFill>
                    <a:gsLst>
                      <a:gs pos="2917">
                        <a:srgbClr val="404040"/>
                      </a:gs>
                      <a:gs pos="30000">
                        <a:srgbClr val="404040"/>
                      </a:gs>
                    </a:gsLst>
                    <a:lin ang="5400000" scaled="0"/>
                  </a:gradFill>
                </a:rPr>
                <a:t>Visualize</a:t>
              </a:r>
            </a:p>
          </p:txBody>
        </p:sp>
        <p:pic>
          <p:nvPicPr>
            <p:cNvPr id="47" name="Picture 46"/>
            <p:cNvPicPr>
              <a:picLocks noChangeAspect="1"/>
            </p:cNvPicPr>
            <p:nvPr/>
          </p:nvPicPr>
          <p:blipFill>
            <a:blip r:embed="rId6"/>
            <a:stretch>
              <a:fillRect/>
            </a:stretch>
          </p:blipFill>
          <p:spPr>
            <a:xfrm>
              <a:off x="10529341" y="3903726"/>
              <a:ext cx="307492" cy="269582"/>
            </a:xfrm>
            <a:prstGeom prst="rect">
              <a:avLst/>
            </a:prstGeom>
          </p:spPr>
        </p:pic>
        <p:cxnSp>
          <p:nvCxnSpPr>
            <p:cNvPr id="48" name="Straight Arrow Connector 47"/>
            <p:cNvCxnSpPr/>
            <p:nvPr/>
          </p:nvCxnSpPr>
          <p:spPr>
            <a:xfrm flipV="1">
              <a:off x="10913033" y="4442813"/>
              <a:ext cx="0" cy="533564"/>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3010057" y="1675342"/>
            <a:ext cx="1501589" cy="772076"/>
          </a:xfrm>
          <a:prstGeom prst="rect">
            <a:avLst/>
          </a:prstGeom>
          <a:noFill/>
        </p:spPr>
        <p:txBody>
          <a:bodyPr wrap="square" lIns="186494" tIns="149196" rIns="186494" bIns="149196" rtlCol="0">
            <a:spAutoFit/>
          </a:bodyPr>
          <a:lstStyle/>
          <a:p>
            <a:pPr>
              <a:lnSpc>
                <a:spcPct val="90000"/>
              </a:lnSpc>
            </a:pPr>
            <a:r>
              <a:rPr lang="en-US" sz="1599" b="1" dirty="0">
                <a:gradFill>
                  <a:gsLst>
                    <a:gs pos="2917">
                      <a:srgbClr val="404040"/>
                    </a:gs>
                    <a:gs pos="30000">
                      <a:srgbClr val="404040"/>
                    </a:gs>
                  </a:gsLst>
                  <a:lin ang="5400000" scaled="0"/>
                </a:gradFill>
              </a:rPr>
              <a:t>Datasets</a:t>
            </a:r>
          </a:p>
          <a:p>
            <a:pPr>
              <a:lnSpc>
                <a:spcPct val="90000"/>
              </a:lnSpc>
            </a:pPr>
            <a:r>
              <a:rPr lang="en-US" sz="900" dirty="0">
                <a:gradFill>
                  <a:gsLst>
                    <a:gs pos="2917">
                      <a:srgbClr val="404040"/>
                    </a:gs>
                    <a:gs pos="30000">
                      <a:srgbClr val="404040"/>
                    </a:gs>
                  </a:gsLst>
                  <a:lin ang="5400000" scaled="0"/>
                </a:gradFill>
              </a:rPr>
              <a:t>(Collection of files, database table, etc)</a:t>
            </a:r>
          </a:p>
        </p:txBody>
      </p:sp>
      <p:cxnSp>
        <p:nvCxnSpPr>
          <p:cNvPr id="50" name="Straight Arrow Connector 49"/>
          <p:cNvCxnSpPr>
            <a:stCxn id="49" idx="2"/>
          </p:cNvCxnSpPr>
          <p:nvPr/>
        </p:nvCxnSpPr>
        <p:spPr>
          <a:xfrm flipH="1">
            <a:off x="3391384" y="2447417"/>
            <a:ext cx="369468" cy="17220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2"/>
          </p:cNvCxnSpPr>
          <p:nvPr/>
        </p:nvCxnSpPr>
        <p:spPr>
          <a:xfrm flipH="1">
            <a:off x="1419376" y="2447417"/>
            <a:ext cx="2341476" cy="28768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4912953" y="1718718"/>
            <a:ext cx="4279342" cy="2447403"/>
            <a:chOff x="4928573" y="1192507"/>
            <a:chExt cx="4279949" cy="2447750"/>
          </a:xfrm>
        </p:grpSpPr>
        <p:sp>
          <p:nvSpPr>
            <p:cNvPr id="53" name="TextBox 52"/>
            <p:cNvSpPr txBox="1"/>
            <p:nvPr/>
          </p:nvSpPr>
          <p:spPr>
            <a:xfrm>
              <a:off x="5291503" y="1192507"/>
              <a:ext cx="2791323" cy="647518"/>
            </a:xfrm>
            <a:prstGeom prst="rect">
              <a:avLst/>
            </a:prstGeom>
            <a:noFill/>
          </p:spPr>
          <p:txBody>
            <a:bodyPr wrap="square" lIns="186494" tIns="149196" rIns="186494" bIns="149196" rtlCol="0">
              <a:spAutoFit/>
            </a:bodyPr>
            <a:lstStyle/>
            <a:p>
              <a:pPr>
                <a:lnSpc>
                  <a:spcPct val="90000"/>
                </a:lnSpc>
              </a:pPr>
              <a:r>
                <a:rPr lang="en-US" sz="1599" b="1" dirty="0">
                  <a:gradFill>
                    <a:gsLst>
                      <a:gs pos="2917">
                        <a:srgbClr val="404040"/>
                      </a:gs>
                      <a:gs pos="30000">
                        <a:srgbClr val="404040"/>
                      </a:gs>
                    </a:gsLst>
                    <a:lin ang="5400000" scaled="0"/>
                  </a:gradFill>
                </a:rPr>
                <a:t>Activity</a:t>
              </a:r>
              <a:r>
                <a:rPr lang="en-US" sz="1599" dirty="0">
                  <a:gradFill>
                    <a:gsLst>
                      <a:gs pos="2917">
                        <a:srgbClr val="404040"/>
                      </a:gs>
                      <a:gs pos="30000">
                        <a:srgbClr val="404040"/>
                      </a:gs>
                    </a:gsLst>
                    <a:lin ang="5400000" scaled="0"/>
                  </a:gradFill>
                </a:rPr>
                <a:t>: a processing step </a:t>
              </a:r>
            </a:p>
            <a:p>
              <a:pPr>
                <a:lnSpc>
                  <a:spcPct val="90000"/>
                </a:lnSpc>
              </a:pPr>
              <a:r>
                <a:rPr lang="en-US" sz="900" dirty="0">
                  <a:gradFill>
                    <a:gsLst>
                      <a:gs pos="2917">
                        <a:srgbClr val="404040"/>
                      </a:gs>
                      <a:gs pos="30000">
                        <a:srgbClr val="404040"/>
                      </a:gs>
                    </a:gsLst>
                    <a:lin ang="5400000" scaled="0"/>
                  </a:gradFill>
                </a:rPr>
                <a:t>(Hadoop job, custom code, ML model, etc)</a:t>
              </a:r>
            </a:p>
          </p:txBody>
        </p:sp>
        <p:cxnSp>
          <p:nvCxnSpPr>
            <p:cNvPr id="54" name="Straight Arrow Connector 53"/>
            <p:cNvCxnSpPr/>
            <p:nvPr/>
          </p:nvCxnSpPr>
          <p:spPr>
            <a:xfrm flipH="1">
              <a:off x="5664710" y="1704809"/>
              <a:ext cx="726369" cy="19145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81" idx="0"/>
            </p:cNvCxnSpPr>
            <p:nvPr/>
          </p:nvCxnSpPr>
          <p:spPr>
            <a:xfrm>
              <a:off x="6389804" y="1703635"/>
              <a:ext cx="1428633" cy="19201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410633" y="1703635"/>
              <a:ext cx="2797889" cy="19366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8573" y="1288237"/>
              <a:ext cx="416572" cy="416572"/>
            </a:xfrm>
            <a:prstGeom prst="rect">
              <a:avLst/>
            </a:prstGeom>
          </p:spPr>
        </p:pic>
      </p:grpSp>
      <p:grpSp>
        <p:nvGrpSpPr>
          <p:cNvPr id="58" name="Group 57"/>
          <p:cNvGrpSpPr/>
          <p:nvPr/>
        </p:nvGrpSpPr>
        <p:grpSpPr>
          <a:xfrm>
            <a:off x="4517024" y="1702071"/>
            <a:ext cx="7178112" cy="3458890"/>
            <a:chOff x="4532588" y="1175857"/>
            <a:chExt cx="7179131" cy="3459380"/>
          </a:xfrm>
        </p:grpSpPr>
        <p:sp>
          <p:nvSpPr>
            <p:cNvPr id="59" name="TextBox 58"/>
            <p:cNvSpPr txBox="1"/>
            <p:nvPr/>
          </p:nvSpPr>
          <p:spPr>
            <a:xfrm>
              <a:off x="8863097" y="1175857"/>
              <a:ext cx="2848622" cy="880321"/>
            </a:xfrm>
            <a:prstGeom prst="rect">
              <a:avLst/>
            </a:prstGeom>
            <a:noFill/>
          </p:spPr>
          <p:txBody>
            <a:bodyPr wrap="square" lIns="186494" tIns="149196" rIns="186494" bIns="149196" rtlCol="0">
              <a:spAutoFit/>
            </a:bodyPr>
            <a:lstStyle/>
            <a:p>
              <a:pPr>
                <a:lnSpc>
                  <a:spcPct val="90000"/>
                </a:lnSpc>
              </a:pPr>
              <a:r>
                <a:rPr lang="en-US" sz="1599" b="1" dirty="0">
                  <a:gradFill>
                    <a:gsLst>
                      <a:gs pos="2917">
                        <a:srgbClr val="404040"/>
                      </a:gs>
                      <a:gs pos="30000">
                        <a:srgbClr val="404040"/>
                      </a:gs>
                    </a:gsLst>
                    <a:lin ang="5400000" scaled="0"/>
                  </a:gradFill>
                </a:rPr>
                <a:t>Pipeline</a:t>
              </a:r>
              <a:r>
                <a:rPr lang="en-US" sz="1599" dirty="0">
                  <a:gradFill>
                    <a:gsLst>
                      <a:gs pos="2917">
                        <a:srgbClr val="404040"/>
                      </a:gs>
                      <a:gs pos="30000">
                        <a:srgbClr val="404040"/>
                      </a:gs>
                    </a:gsLst>
                    <a:lin ang="5400000" scaled="0"/>
                  </a:gradFill>
                </a:rPr>
                <a:t>: a sequence of </a:t>
              </a:r>
            </a:p>
            <a:p>
              <a:pPr>
                <a:lnSpc>
                  <a:spcPct val="90000"/>
                </a:lnSpc>
              </a:pPr>
              <a:r>
                <a:rPr lang="en-US" sz="1599" dirty="0">
                  <a:gradFill>
                    <a:gsLst>
                      <a:gs pos="2917">
                        <a:srgbClr val="404040"/>
                      </a:gs>
                      <a:gs pos="30000">
                        <a:srgbClr val="404040"/>
                      </a:gs>
                    </a:gsLst>
                    <a:lin ang="5400000" scaled="0"/>
                  </a:gradFill>
                </a:rPr>
                <a:t>activities (logical group)</a:t>
              </a:r>
            </a:p>
            <a:p>
              <a:pPr>
                <a:lnSpc>
                  <a:spcPct val="90000"/>
                </a:lnSpc>
              </a:pPr>
              <a:endParaRPr lang="en-US" sz="900" dirty="0">
                <a:gradFill>
                  <a:gsLst>
                    <a:gs pos="2917">
                      <a:srgbClr val="404040"/>
                    </a:gs>
                    <a:gs pos="30000">
                      <a:srgbClr val="404040"/>
                    </a:gs>
                  </a:gsLst>
                  <a:lin ang="5400000" scaled="0"/>
                </a:gradFill>
              </a:endParaRPr>
            </a:p>
          </p:txBody>
        </p:sp>
        <p:sp>
          <p:nvSpPr>
            <p:cNvPr id="60" name="Rectangle 59"/>
            <p:cNvSpPr/>
            <p:nvPr/>
          </p:nvSpPr>
          <p:spPr bwMode="auto">
            <a:xfrm>
              <a:off x="4532588" y="3367478"/>
              <a:ext cx="5806144" cy="1267759"/>
            </a:xfrm>
            <a:prstGeom prst="rect">
              <a:avLst/>
            </a:prstGeom>
            <a:noFill/>
            <a:ln w="25400" cmpd="sng">
              <a:solidFill>
                <a:schemeClr val="accent3">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1" name="Straight Arrow Connector 60"/>
            <p:cNvCxnSpPr/>
            <p:nvPr/>
          </p:nvCxnSpPr>
          <p:spPr>
            <a:xfrm flipH="1">
              <a:off x="9528925" y="1890219"/>
              <a:ext cx="295412" cy="14442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4237" y="1343637"/>
              <a:ext cx="416572" cy="416572"/>
            </a:xfrm>
            <a:prstGeom prst="rect">
              <a:avLst/>
            </a:prstGeom>
          </p:spPr>
        </p:pic>
      </p:grpSp>
      <p:sp>
        <p:nvSpPr>
          <p:cNvPr id="67" name="TextBox 66"/>
          <p:cNvSpPr txBox="1"/>
          <p:nvPr/>
        </p:nvSpPr>
        <p:spPr>
          <a:xfrm>
            <a:off x="412055" y="3108877"/>
            <a:ext cx="1752351" cy="544688"/>
          </a:xfrm>
          <a:prstGeom prst="rect">
            <a:avLst/>
          </a:prstGeom>
          <a:solidFill>
            <a:schemeClr val="accent1"/>
          </a:solidFill>
        </p:spPr>
        <p:txBody>
          <a:bodyPr wrap="square" lIns="182854" tIns="146283" rIns="182854" bIns="146283" rtlCol="0">
            <a:spAutoFit/>
          </a:bodyPr>
          <a:lstStyle/>
          <a:p>
            <a:pPr>
              <a:lnSpc>
                <a:spcPct val="90000"/>
              </a:lnSpc>
              <a:spcAft>
                <a:spcPts val="600"/>
              </a:spcAft>
            </a:pPr>
            <a:r>
              <a:rPr lang="en-US" dirty="0">
                <a:solidFill>
                  <a:srgbClr val="FFFFFF"/>
                </a:solidFill>
              </a:rPr>
              <a:t>Data Sources</a:t>
            </a:r>
          </a:p>
        </p:txBody>
      </p:sp>
      <p:sp>
        <p:nvSpPr>
          <p:cNvPr id="68" name="TextBox 67"/>
          <p:cNvSpPr txBox="1"/>
          <p:nvPr/>
        </p:nvSpPr>
        <p:spPr>
          <a:xfrm>
            <a:off x="2602819" y="3108877"/>
            <a:ext cx="1752351" cy="544688"/>
          </a:xfrm>
          <a:prstGeom prst="rect">
            <a:avLst/>
          </a:prstGeom>
          <a:solidFill>
            <a:schemeClr val="accent1"/>
          </a:solidFill>
        </p:spPr>
        <p:txBody>
          <a:bodyPr wrap="square" lIns="182854" tIns="146283" rIns="182854" bIns="146283" rtlCol="0">
            <a:spAutoFit/>
          </a:bodyPr>
          <a:lstStyle/>
          <a:p>
            <a:pPr algn="ctr">
              <a:lnSpc>
                <a:spcPct val="90000"/>
              </a:lnSpc>
              <a:spcAft>
                <a:spcPts val="600"/>
              </a:spcAft>
            </a:pPr>
            <a:r>
              <a:rPr lang="en-US" dirty="0">
                <a:solidFill>
                  <a:srgbClr val="FFFFFF"/>
                </a:solidFill>
              </a:rPr>
              <a:t>Ingest</a:t>
            </a:r>
          </a:p>
        </p:txBody>
      </p:sp>
      <p:sp>
        <p:nvSpPr>
          <p:cNvPr id="69" name="TextBox 68"/>
          <p:cNvSpPr txBox="1"/>
          <p:nvPr/>
        </p:nvSpPr>
        <p:spPr>
          <a:xfrm>
            <a:off x="4904112" y="3108876"/>
            <a:ext cx="4000511" cy="544688"/>
          </a:xfrm>
          <a:prstGeom prst="rect">
            <a:avLst/>
          </a:prstGeom>
          <a:solidFill>
            <a:schemeClr val="accent1"/>
          </a:solidFill>
        </p:spPr>
        <p:txBody>
          <a:bodyPr wrap="square" lIns="182854" tIns="146283" rIns="182854" bIns="146283" rtlCol="0">
            <a:spAutoFit/>
          </a:bodyPr>
          <a:lstStyle/>
          <a:p>
            <a:pPr algn="ctr">
              <a:lnSpc>
                <a:spcPct val="90000"/>
              </a:lnSpc>
              <a:spcAft>
                <a:spcPts val="600"/>
              </a:spcAft>
            </a:pPr>
            <a:r>
              <a:rPr lang="en-US" dirty="0">
                <a:solidFill>
                  <a:srgbClr val="FFFFFF"/>
                </a:solidFill>
              </a:rPr>
              <a:t>Transform &amp; Analyze</a:t>
            </a:r>
          </a:p>
        </p:txBody>
      </p:sp>
      <p:sp>
        <p:nvSpPr>
          <p:cNvPr id="70" name="TextBox 69"/>
          <p:cNvSpPr txBox="1"/>
          <p:nvPr/>
        </p:nvSpPr>
        <p:spPr>
          <a:xfrm>
            <a:off x="9260636" y="3108876"/>
            <a:ext cx="2621321" cy="544688"/>
          </a:xfrm>
          <a:prstGeom prst="rect">
            <a:avLst/>
          </a:prstGeom>
          <a:solidFill>
            <a:schemeClr val="accent1"/>
          </a:solidFill>
        </p:spPr>
        <p:txBody>
          <a:bodyPr wrap="square" lIns="182854" tIns="146283" rIns="182854" bIns="146283" rtlCol="0">
            <a:spAutoFit/>
          </a:bodyPr>
          <a:lstStyle/>
          <a:p>
            <a:pPr algn="ctr">
              <a:lnSpc>
                <a:spcPct val="90000"/>
              </a:lnSpc>
              <a:spcAft>
                <a:spcPts val="600"/>
              </a:spcAft>
            </a:pPr>
            <a:r>
              <a:rPr lang="en-US" dirty="0">
                <a:solidFill>
                  <a:srgbClr val="FFFFFF"/>
                </a:solidFill>
              </a:rPr>
              <a:t>Publish</a:t>
            </a:r>
          </a:p>
        </p:txBody>
      </p:sp>
      <p:grpSp>
        <p:nvGrpSpPr>
          <p:cNvPr id="71" name="Group 70"/>
          <p:cNvGrpSpPr/>
          <p:nvPr/>
        </p:nvGrpSpPr>
        <p:grpSpPr>
          <a:xfrm>
            <a:off x="4260232" y="4147675"/>
            <a:ext cx="6062670" cy="2023709"/>
            <a:chOff x="4275760" y="3621808"/>
            <a:chExt cx="6063530" cy="2023997"/>
          </a:xfrm>
        </p:grpSpPr>
        <p:grpSp>
          <p:nvGrpSpPr>
            <p:cNvPr id="72" name="Group 71"/>
            <p:cNvGrpSpPr/>
            <p:nvPr/>
          </p:nvGrpSpPr>
          <p:grpSpPr>
            <a:xfrm>
              <a:off x="4275760" y="3621808"/>
              <a:ext cx="6063530" cy="2023997"/>
              <a:chOff x="4275760" y="3621808"/>
              <a:chExt cx="6063530" cy="2023997"/>
            </a:xfrm>
          </p:grpSpPr>
          <p:grpSp>
            <p:nvGrpSpPr>
              <p:cNvPr id="74" name="Group 73"/>
              <p:cNvGrpSpPr/>
              <p:nvPr/>
            </p:nvGrpSpPr>
            <p:grpSpPr>
              <a:xfrm>
                <a:off x="4315657" y="3621808"/>
                <a:ext cx="6023633" cy="2023997"/>
                <a:chOff x="4315657" y="3621808"/>
                <a:chExt cx="6023633" cy="2023997"/>
              </a:xfrm>
            </p:grpSpPr>
            <p:grpSp>
              <p:nvGrpSpPr>
                <p:cNvPr id="76" name="Group 75"/>
                <p:cNvGrpSpPr/>
                <p:nvPr/>
              </p:nvGrpSpPr>
              <p:grpSpPr>
                <a:xfrm>
                  <a:off x="5985367" y="5051520"/>
                  <a:ext cx="3373562" cy="594285"/>
                  <a:chOff x="5985367" y="5051520"/>
                  <a:chExt cx="3373562" cy="594285"/>
                </a:xfrm>
              </p:grpSpPr>
              <p:sp>
                <p:nvSpPr>
                  <p:cNvPr id="91" name="Rectangle 90"/>
                  <p:cNvSpPr/>
                  <p:nvPr/>
                </p:nvSpPr>
                <p:spPr>
                  <a:xfrm>
                    <a:off x="5985367" y="5055911"/>
                    <a:ext cx="1061105" cy="58989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973"/>
                    <a:r>
                      <a:rPr lang="en-US" sz="1223" dirty="0">
                        <a:solidFill>
                          <a:prstClr val="black"/>
                        </a:solidFill>
                      </a:rPr>
                      <a:t>Customer Call Details</a:t>
                    </a:r>
                  </a:p>
                </p:txBody>
              </p:sp>
              <p:sp>
                <p:nvSpPr>
                  <p:cNvPr id="92" name="Rectangle 91"/>
                  <p:cNvSpPr/>
                  <p:nvPr/>
                </p:nvSpPr>
                <p:spPr>
                  <a:xfrm>
                    <a:off x="8401580" y="5051520"/>
                    <a:ext cx="957349" cy="59428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973"/>
                    <a:r>
                      <a:rPr lang="en-US" sz="1223" dirty="0">
                        <a:solidFill>
                          <a:prstClr val="black"/>
                        </a:solidFill>
                      </a:rPr>
                      <a:t>Customers Likely to Churn</a:t>
                    </a:r>
                  </a:p>
                </p:txBody>
              </p:sp>
            </p:grpSp>
            <p:grpSp>
              <p:nvGrpSpPr>
                <p:cNvPr id="77" name="Group 76"/>
                <p:cNvGrpSpPr/>
                <p:nvPr/>
              </p:nvGrpSpPr>
              <p:grpSpPr>
                <a:xfrm>
                  <a:off x="4315657" y="3621808"/>
                  <a:ext cx="6023633" cy="1775180"/>
                  <a:chOff x="4315657" y="3621808"/>
                  <a:chExt cx="6023633" cy="1775180"/>
                </a:xfrm>
              </p:grpSpPr>
              <p:sp>
                <p:nvSpPr>
                  <p:cNvPr id="78" name="Rounded Rectangle 77"/>
                  <p:cNvSpPr/>
                  <p:nvPr/>
                </p:nvSpPr>
                <p:spPr bwMode="auto">
                  <a:xfrm>
                    <a:off x="4694237" y="3623800"/>
                    <a:ext cx="1910502" cy="758858"/>
                  </a:xfrm>
                  <a:prstGeom prst="roundRect">
                    <a:avLst/>
                  </a:prstGeom>
                  <a:solidFill>
                    <a:schemeClr val="bg1"/>
                  </a:solidFill>
                  <a:ln>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79" name="Picture 7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94604" y="3771606"/>
                    <a:ext cx="407313" cy="407313"/>
                  </a:xfrm>
                  <a:prstGeom prst="rect">
                    <a:avLst/>
                  </a:prstGeom>
                </p:spPr>
              </p:pic>
              <p:sp>
                <p:nvSpPr>
                  <p:cNvPr id="80" name="TextBox 79"/>
                  <p:cNvSpPr txBox="1"/>
                  <p:nvPr/>
                </p:nvSpPr>
                <p:spPr>
                  <a:xfrm>
                    <a:off x="5143802" y="3660275"/>
                    <a:ext cx="1607835" cy="690779"/>
                  </a:xfrm>
                  <a:prstGeom prst="rect">
                    <a:avLst/>
                  </a:prstGeom>
                  <a:noFill/>
                </p:spPr>
                <p:txBody>
                  <a:bodyPr wrap="square" lIns="182854" tIns="146283" rIns="182854" bIns="146283" rtlCol="0">
                    <a:spAutoFit/>
                  </a:bodyPr>
                  <a:lstStyle/>
                  <a:p>
                    <a:pPr>
                      <a:lnSpc>
                        <a:spcPct val="90000"/>
                      </a:lnSpc>
                      <a:spcAft>
                        <a:spcPts val="600"/>
                      </a:spcAft>
                    </a:pPr>
                    <a:r>
                      <a:rPr lang="en-US" sz="1399" dirty="0">
                        <a:gradFill>
                          <a:gsLst>
                            <a:gs pos="2917">
                              <a:srgbClr val="404040"/>
                            </a:gs>
                            <a:gs pos="30000">
                              <a:srgbClr val="404040"/>
                            </a:gs>
                          </a:gsLst>
                          <a:lin ang="5400000" scaled="0"/>
                        </a:gradFill>
                      </a:rPr>
                      <a:t>Transform, Combine, etc</a:t>
                    </a:r>
                  </a:p>
                </p:txBody>
              </p:sp>
              <p:sp>
                <p:nvSpPr>
                  <p:cNvPr id="81" name="Rounded Rectangle 80"/>
                  <p:cNvSpPr/>
                  <p:nvPr/>
                </p:nvSpPr>
                <p:spPr bwMode="auto">
                  <a:xfrm>
                    <a:off x="7132637" y="3623800"/>
                    <a:ext cx="1371600" cy="758858"/>
                  </a:xfrm>
                  <a:prstGeom prst="roundRect">
                    <a:avLst/>
                  </a:prstGeom>
                  <a:solidFill>
                    <a:schemeClr val="bg1"/>
                  </a:solidFill>
                  <a:ln>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7437437" y="3787053"/>
                    <a:ext cx="1065421" cy="489365"/>
                  </a:xfrm>
                  <a:prstGeom prst="rect">
                    <a:avLst/>
                  </a:prstGeom>
                  <a:noFill/>
                </p:spPr>
                <p:txBody>
                  <a:bodyPr wrap="square" lIns="182854" tIns="146283" rIns="182854" bIns="146283" rtlCol="0">
                    <a:spAutoFit/>
                  </a:bodyPr>
                  <a:lstStyle/>
                  <a:p>
                    <a:pPr>
                      <a:lnSpc>
                        <a:spcPct val="90000"/>
                      </a:lnSpc>
                      <a:spcAft>
                        <a:spcPts val="600"/>
                      </a:spcAft>
                    </a:pPr>
                    <a:r>
                      <a:rPr lang="en-US" sz="1399" dirty="0">
                        <a:gradFill>
                          <a:gsLst>
                            <a:gs pos="2917">
                              <a:srgbClr val="404040"/>
                            </a:gs>
                            <a:gs pos="30000">
                              <a:srgbClr val="404040"/>
                            </a:gs>
                          </a:gsLst>
                          <a:lin ang="5400000" scaled="0"/>
                        </a:gradFill>
                      </a:rPr>
                      <a:t>Analyze </a:t>
                    </a:r>
                  </a:p>
                </p:txBody>
              </p:sp>
              <p:pic>
                <p:nvPicPr>
                  <p:cNvPr id="83" name="Picture 8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08928" y="3869052"/>
                    <a:ext cx="313569" cy="313569"/>
                  </a:xfrm>
                  <a:prstGeom prst="rect">
                    <a:avLst/>
                  </a:prstGeom>
                </p:spPr>
              </p:pic>
              <p:cxnSp>
                <p:nvCxnSpPr>
                  <p:cNvPr id="84" name="Elbow Connector 83"/>
                  <p:cNvCxnSpPr/>
                  <p:nvPr/>
                </p:nvCxnSpPr>
                <p:spPr>
                  <a:xfrm>
                    <a:off x="4315657" y="4004901"/>
                    <a:ext cx="378580" cy="0"/>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8" idx="2"/>
                    <a:endCxn id="91" idx="1"/>
                  </p:cNvCxnSpPr>
                  <p:nvPr/>
                </p:nvCxnSpPr>
                <p:spPr>
                  <a:xfrm>
                    <a:off x="5649488" y="4382658"/>
                    <a:ext cx="335879" cy="968200"/>
                  </a:xfrm>
                  <a:prstGeom prst="line">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91" idx="3"/>
                  </p:cNvCxnSpPr>
                  <p:nvPr/>
                </p:nvCxnSpPr>
                <p:spPr>
                  <a:xfrm flipV="1">
                    <a:off x="7046472" y="4400393"/>
                    <a:ext cx="390965" cy="950465"/>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051307" y="4400393"/>
                    <a:ext cx="335879" cy="864524"/>
                  </a:xfrm>
                  <a:prstGeom prst="line">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8" name="Rounded Rectangle 87"/>
                  <p:cNvSpPr/>
                  <p:nvPr/>
                </p:nvSpPr>
                <p:spPr bwMode="auto">
                  <a:xfrm>
                    <a:off x="8969069" y="3621808"/>
                    <a:ext cx="1059168" cy="758858"/>
                  </a:xfrm>
                  <a:prstGeom prst="roundRect">
                    <a:avLst/>
                  </a:prstGeom>
                  <a:solidFill>
                    <a:schemeClr val="bg1"/>
                  </a:solidFill>
                  <a:ln>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9" name="TextBox 88"/>
                  <p:cNvSpPr txBox="1"/>
                  <p:nvPr/>
                </p:nvSpPr>
                <p:spPr>
                  <a:xfrm>
                    <a:off x="9273869" y="3785061"/>
                    <a:ext cx="1065421" cy="489365"/>
                  </a:xfrm>
                  <a:prstGeom prst="rect">
                    <a:avLst/>
                  </a:prstGeom>
                  <a:noFill/>
                </p:spPr>
                <p:txBody>
                  <a:bodyPr wrap="square" lIns="182854" tIns="146283" rIns="182854" bIns="146283" rtlCol="0">
                    <a:spAutoFit/>
                  </a:bodyPr>
                  <a:lstStyle/>
                  <a:p>
                    <a:pPr>
                      <a:lnSpc>
                        <a:spcPct val="90000"/>
                      </a:lnSpc>
                      <a:spcAft>
                        <a:spcPts val="600"/>
                      </a:spcAft>
                    </a:pPr>
                    <a:r>
                      <a:rPr lang="en-US" sz="1399" dirty="0">
                        <a:gradFill>
                          <a:gsLst>
                            <a:gs pos="2917">
                              <a:srgbClr val="404040"/>
                            </a:gs>
                            <a:gs pos="30000">
                              <a:srgbClr val="404040"/>
                            </a:gs>
                          </a:gsLst>
                          <a:lin ang="5400000" scaled="0"/>
                        </a:gradFill>
                      </a:rPr>
                      <a:t>Move</a:t>
                    </a:r>
                  </a:p>
                </p:txBody>
              </p:sp>
              <p:cxnSp>
                <p:nvCxnSpPr>
                  <p:cNvPr id="90" name="Straight Arrow Connector 89"/>
                  <p:cNvCxnSpPr>
                    <a:endCxn id="88" idx="2"/>
                  </p:cNvCxnSpPr>
                  <p:nvPr/>
                </p:nvCxnSpPr>
                <p:spPr>
                  <a:xfrm flipV="1">
                    <a:off x="9373323" y="4380666"/>
                    <a:ext cx="125330" cy="1016322"/>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grpSp>
          <p:cxnSp>
            <p:nvCxnSpPr>
              <p:cNvPr id="75" name="Straight Arrow Connector 74"/>
              <p:cNvCxnSpPr/>
              <p:nvPr/>
            </p:nvCxnSpPr>
            <p:spPr>
              <a:xfrm flipV="1">
                <a:off x="4275760" y="4152559"/>
                <a:ext cx="402894" cy="468995"/>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56839" y="3879256"/>
              <a:ext cx="303365" cy="303365"/>
            </a:xfrm>
            <a:prstGeom prst="rect">
              <a:avLst/>
            </a:prstGeom>
          </p:spPr>
        </p:pic>
      </p:grpSp>
    </p:spTree>
    <p:extLst>
      <p:ext uri="{BB962C8B-B14F-4D97-AF65-F5344CB8AC3E}">
        <p14:creationId xmlns:p14="http://schemas.microsoft.com/office/powerpoint/2010/main" val="15837840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666C-2BCC-492D-97DA-4F6ECE694804}"/>
              </a:ext>
            </a:extLst>
          </p:cNvPr>
          <p:cNvSpPr>
            <a:spLocks noGrp="1"/>
          </p:cNvSpPr>
          <p:nvPr>
            <p:ph type="title"/>
          </p:nvPr>
        </p:nvSpPr>
        <p:spPr/>
        <p:txBody>
          <a:bodyPr/>
          <a:lstStyle/>
          <a:p>
            <a:r>
              <a:rPr lang="en-US" dirty="0"/>
              <a:t>Data Sovereignty </a:t>
            </a:r>
            <a:endParaRPr lang="en-IN" dirty="0"/>
          </a:p>
        </p:txBody>
      </p:sp>
      <p:pic>
        <p:nvPicPr>
          <p:cNvPr id="7170" name="Picture 2" descr="Integration runtime location">
            <a:extLst>
              <a:ext uri="{FF2B5EF4-FFF2-40B4-BE49-F238E27FC236}">
                <a16:creationId xmlns:a16="http://schemas.microsoft.com/office/drawing/2014/main" id="{F224FE7C-F8AD-4CFD-8717-0B5B63604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7" y="1439862"/>
            <a:ext cx="10972800" cy="5422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54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68262"/>
            <a:ext cx="4892040" cy="2179058"/>
          </a:xfrm>
        </p:spPr>
        <p:txBody>
          <a:bodyPr/>
          <a:lstStyle/>
          <a:p>
            <a:r>
              <a:rPr lang="en-US" b="1" dirty="0"/>
              <a:t>Data Factory Security/ Compliance</a:t>
            </a:r>
          </a:p>
        </p:txBody>
      </p:sp>
      <p:sp>
        <p:nvSpPr>
          <p:cNvPr id="5" name="Picture Placeholder 4"/>
          <p:cNvSpPr>
            <a:spLocks noGrp="1"/>
          </p:cNvSpPr>
          <p:nvPr>
            <p:ph type="pic" sz="quarter" idx="10"/>
          </p:nvPr>
        </p:nvSpPr>
        <p:spPr>
          <a:xfrm>
            <a:off x="6142037" y="0"/>
            <a:ext cx="6294438" cy="6992587"/>
          </a:xfrm>
        </p:spPr>
      </p:sp>
      <p:sp>
        <p:nvSpPr>
          <p:cNvPr id="3" name="Rectangle 2">
            <a:extLst>
              <a:ext uri="{FF2B5EF4-FFF2-40B4-BE49-F238E27FC236}">
                <a16:creationId xmlns:a16="http://schemas.microsoft.com/office/drawing/2014/main" id="{C3204544-C255-4717-BC1E-7AAD1A955FC2}"/>
              </a:ext>
            </a:extLst>
          </p:cNvPr>
          <p:cNvSpPr/>
          <p:nvPr/>
        </p:nvSpPr>
        <p:spPr>
          <a:xfrm>
            <a:off x="46037" y="2349559"/>
            <a:ext cx="6140450" cy="3754874"/>
          </a:xfrm>
          <a:prstGeom prst="rect">
            <a:avLst/>
          </a:prstGeom>
        </p:spPr>
        <p:txBody>
          <a:bodyPr wrap="square">
            <a:spAutoFit/>
          </a:bodyPr>
          <a:lstStyle/>
          <a:p>
            <a:pPr marL="285750" indent="-285750">
              <a:buFont typeface="Arial" panose="020B0604020202020204" pitchFamily="34" charset="0"/>
              <a:buChar char="•"/>
            </a:pPr>
            <a:r>
              <a:rPr lang="en-US" sz="2000" dirty="0"/>
              <a:t>Compliance Certifications</a:t>
            </a:r>
          </a:p>
          <a:p>
            <a:pPr marL="285750" indent="-285750">
              <a:buFont typeface="Arial" panose="020B0604020202020204" pitchFamily="34" charset="0"/>
              <a:buChar char="•"/>
            </a:pPr>
            <a:r>
              <a:rPr lang="en-US" sz="2000" dirty="0"/>
              <a:t>Data Sovereignty </a:t>
            </a:r>
          </a:p>
          <a:p>
            <a:pPr marL="285750" indent="-285750">
              <a:buFont typeface="Arial" panose="020B0604020202020204" pitchFamily="34" charset="0"/>
              <a:buChar char="•"/>
            </a:pPr>
            <a:r>
              <a:rPr lang="en-US" sz="2000" dirty="0"/>
              <a:t>Data security at Rest (SQL TDE, etc.)</a:t>
            </a:r>
          </a:p>
          <a:p>
            <a:pPr marL="285750" indent="-285750">
              <a:buFont typeface="Arial" panose="020B0604020202020204" pitchFamily="34" charset="0"/>
              <a:buChar char="•"/>
            </a:pPr>
            <a:r>
              <a:rPr lang="en-US" sz="2000" dirty="0"/>
              <a:t>Supported Auth types</a:t>
            </a:r>
          </a:p>
          <a:p>
            <a:pPr marL="285750" indent="-285750">
              <a:buFont typeface="Arial" panose="020B0604020202020204" pitchFamily="34" charset="0"/>
              <a:buChar char="•"/>
            </a:pPr>
            <a:r>
              <a:rPr lang="en-US" sz="2000" dirty="0"/>
              <a:t>Credential management, Key Vault Integration</a:t>
            </a:r>
          </a:p>
          <a:p>
            <a:pPr marL="285750" indent="-285750">
              <a:buFont typeface="Arial" panose="020B0604020202020204" pitchFamily="34" charset="0"/>
              <a:buChar char="•"/>
            </a:pPr>
            <a:r>
              <a:rPr lang="en-US" sz="2000" dirty="0"/>
              <a:t>Network and Firewall requirements (Azure SQL DB, SQL DW, Redshift, etc.)	</a:t>
            </a:r>
          </a:p>
          <a:p>
            <a:pPr marL="752121" lvl="1" indent="-285750">
              <a:buFont typeface="Arial" panose="020B0604020202020204" pitchFamily="34" charset="0"/>
              <a:buChar char="•"/>
            </a:pPr>
            <a:r>
              <a:rPr lang="en-US" sz="2000" dirty="0"/>
              <a:t>Cloud-cloud</a:t>
            </a:r>
          </a:p>
          <a:p>
            <a:pPr marL="752121" lvl="1" indent="-285750">
              <a:buFont typeface="Arial" panose="020B0604020202020204" pitchFamily="34" charset="0"/>
              <a:buChar char="•"/>
            </a:pPr>
            <a:r>
              <a:rPr lang="en-US" sz="2000" dirty="0"/>
              <a:t>On-</a:t>
            </a:r>
            <a:r>
              <a:rPr lang="en-US" sz="2000" dirty="0" err="1"/>
              <a:t>Premesis</a:t>
            </a:r>
            <a:endParaRPr lang="en-US" sz="2000" dirty="0"/>
          </a:p>
          <a:p>
            <a:pPr marL="752121" lvl="1" indent="-285750">
              <a:buFont typeface="Arial" panose="020B0604020202020204" pitchFamily="34" charset="0"/>
              <a:buChar char="•"/>
            </a:pPr>
            <a:r>
              <a:rPr lang="en-US" sz="2000" dirty="0" err="1"/>
              <a:t>vNET</a:t>
            </a:r>
            <a:endParaRPr lang="en-US" sz="2000" dirty="0"/>
          </a:p>
          <a:p>
            <a:pPr marL="285750" indent="-285750">
              <a:buFont typeface="Arial" panose="020B0604020202020204" pitchFamily="34" charset="0"/>
              <a:buChar char="•"/>
            </a:pPr>
            <a:r>
              <a:rPr lang="en-US" sz="2000" dirty="0"/>
              <a:t>Hybrid Network Topology</a:t>
            </a:r>
          </a:p>
          <a:p>
            <a:pPr marL="285750" indent="-285750">
              <a:buFont typeface="Arial" panose="020B0604020202020204" pitchFamily="34" charset="0"/>
              <a:buChar char="•"/>
            </a:pPr>
            <a:r>
              <a:rPr lang="en-US" sz="2000" dirty="0"/>
              <a:t>SSIS Package execution (Case study)</a:t>
            </a:r>
          </a:p>
        </p:txBody>
      </p:sp>
    </p:spTree>
    <p:extLst>
      <p:ext uri="{BB962C8B-B14F-4D97-AF65-F5344CB8AC3E}">
        <p14:creationId xmlns:p14="http://schemas.microsoft.com/office/powerpoint/2010/main" val="60676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53DABB43-3747-4A16-AE3E-6D88AE3A0C03}"/>
              </a:ext>
            </a:extLst>
          </p:cNvPr>
          <p:cNvSpPr txBox="1">
            <a:spLocks/>
          </p:cNvSpPr>
          <p:nvPr/>
        </p:nvSpPr>
        <p:spPr>
          <a:xfrm>
            <a:off x="199788" y="157267"/>
            <a:ext cx="10723417" cy="1173857"/>
          </a:xfrm>
          <a:prstGeom prst="rect">
            <a:avLst/>
          </a:prstGeom>
        </p:spPr>
        <p:txBody>
          <a:bodyPr>
            <a:norm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defTabSz="932418"/>
            <a:r>
              <a:rPr lang="en-US" sz="4800" spc="-102" dirty="0">
                <a:ln w="3175">
                  <a:noFill/>
                </a:ln>
              </a:rPr>
              <a:t>Access all your data</a:t>
            </a:r>
          </a:p>
        </p:txBody>
      </p:sp>
      <p:graphicFrame>
        <p:nvGraphicFramePr>
          <p:cNvPr id="4" name="Table 3">
            <a:extLst>
              <a:ext uri="{FF2B5EF4-FFF2-40B4-BE49-F238E27FC236}">
                <a16:creationId xmlns:a16="http://schemas.microsoft.com/office/drawing/2014/main" id="{DFBA5A83-CCA3-442A-A38E-24C0EB4A8DD4}"/>
              </a:ext>
            </a:extLst>
          </p:cNvPr>
          <p:cNvGraphicFramePr>
            <a:graphicFrameLocks noGrp="1"/>
          </p:cNvGraphicFramePr>
          <p:nvPr>
            <p:extLst>
              <p:ext uri="{D42A27DB-BD31-4B8C-83A1-F6EECF244321}">
                <p14:modId xmlns:p14="http://schemas.microsoft.com/office/powerpoint/2010/main" val="1379627523"/>
              </p:ext>
            </p:extLst>
          </p:nvPr>
        </p:nvGraphicFramePr>
        <p:xfrm>
          <a:off x="629116" y="1684333"/>
          <a:ext cx="11280480" cy="4825452"/>
        </p:xfrm>
        <a:graphic>
          <a:graphicData uri="http://schemas.openxmlformats.org/drawingml/2006/table">
            <a:tbl>
              <a:tblPr firstRow="1" bandRow="1">
                <a:tableStyleId>{912C8C85-51F0-491E-9774-3900AFEF0FD7}</a:tableStyleId>
              </a:tblPr>
              <a:tblGrid>
                <a:gridCol w="1433469">
                  <a:extLst>
                    <a:ext uri="{9D8B030D-6E8A-4147-A177-3AD203B41FA5}">
                      <a16:colId xmlns:a16="http://schemas.microsoft.com/office/drawing/2014/main" val="1351063275"/>
                    </a:ext>
                  </a:extLst>
                </a:gridCol>
                <a:gridCol w="1386651">
                  <a:extLst>
                    <a:ext uri="{9D8B030D-6E8A-4147-A177-3AD203B41FA5}">
                      <a16:colId xmlns:a16="http://schemas.microsoft.com/office/drawing/2014/main" val="1774858760"/>
                    </a:ext>
                  </a:extLst>
                </a:gridCol>
                <a:gridCol w="1410060">
                  <a:extLst>
                    <a:ext uri="{9D8B030D-6E8A-4147-A177-3AD203B41FA5}">
                      <a16:colId xmlns:a16="http://schemas.microsoft.com/office/drawing/2014/main" val="2893054578"/>
                    </a:ext>
                  </a:extLst>
                </a:gridCol>
                <a:gridCol w="1410060">
                  <a:extLst>
                    <a:ext uri="{9D8B030D-6E8A-4147-A177-3AD203B41FA5}">
                      <a16:colId xmlns:a16="http://schemas.microsoft.com/office/drawing/2014/main" val="3563242603"/>
                    </a:ext>
                  </a:extLst>
                </a:gridCol>
                <a:gridCol w="1410060">
                  <a:extLst>
                    <a:ext uri="{9D8B030D-6E8A-4147-A177-3AD203B41FA5}">
                      <a16:colId xmlns:a16="http://schemas.microsoft.com/office/drawing/2014/main" val="2611302037"/>
                    </a:ext>
                  </a:extLst>
                </a:gridCol>
                <a:gridCol w="1410060">
                  <a:extLst>
                    <a:ext uri="{9D8B030D-6E8A-4147-A177-3AD203B41FA5}">
                      <a16:colId xmlns:a16="http://schemas.microsoft.com/office/drawing/2014/main" val="1045637368"/>
                    </a:ext>
                  </a:extLst>
                </a:gridCol>
                <a:gridCol w="1410060">
                  <a:extLst>
                    <a:ext uri="{9D8B030D-6E8A-4147-A177-3AD203B41FA5}">
                      <a16:colId xmlns:a16="http://schemas.microsoft.com/office/drawing/2014/main" val="1594724257"/>
                    </a:ext>
                  </a:extLst>
                </a:gridCol>
                <a:gridCol w="1410060">
                  <a:extLst>
                    <a:ext uri="{9D8B030D-6E8A-4147-A177-3AD203B41FA5}">
                      <a16:colId xmlns:a16="http://schemas.microsoft.com/office/drawing/2014/main" val="896827595"/>
                    </a:ext>
                  </a:extLst>
                </a:gridCol>
              </a:tblGrid>
              <a:tr h="259627">
                <a:tc>
                  <a:txBody>
                    <a:bodyPr/>
                    <a:lstStyle/>
                    <a:p>
                      <a:pPr algn="ctr"/>
                      <a:r>
                        <a:rPr lang="en-US" sz="1100" dirty="0">
                          <a:latin typeface="+mn-lt"/>
                        </a:rPr>
                        <a:t>Azure</a:t>
                      </a:r>
                    </a:p>
                  </a:txBody>
                  <a:tcPr marL="91427" marR="91427" marT="45713" marB="45713"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gridSpan="2">
                  <a:txBody>
                    <a:bodyPr/>
                    <a:lstStyle/>
                    <a:p>
                      <a:pPr algn="ctr"/>
                      <a:r>
                        <a:rPr lang="en-US" altLang="zh-CN" sz="1100" dirty="0">
                          <a:latin typeface="+mn-lt"/>
                        </a:rPr>
                        <a:t>Database</a:t>
                      </a:r>
                      <a:endParaRPr lang="en-US" sz="110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hMerge="1">
                  <a:txBody>
                    <a:bodyPr/>
                    <a:lstStyle/>
                    <a:p>
                      <a:endParaRPr lang="en-US" sz="1200" dirty="0"/>
                    </a:p>
                  </a:txBody>
                  <a:tcPr>
                    <a:lnL w="12700" cap="flat" cmpd="sng" algn="ctr">
                      <a:solidFill>
                        <a:schemeClr val="bg1"/>
                      </a:solidFill>
                      <a:prstDash val="solid"/>
                      <a:round/>
                      <a:headEnd type="none" w="med" len="med"/>
                      <a:tailEnd type="none" w="med" len="med"/>
                    </a:lnL>
                  </a:tcPr>
                </a:tc>
                <a:tc>
                  <a:txBody>
                    <a:bodyPr/>
                    <a:lstStyle/>
                    <a:p>
                      <a:pPr algn="ctr"/>
                      <a:r>
                        <a:rPr lang="en-US" sz="1100" dirty="0">
                          <a:latin typeface="+mn-lt"/>
                        </a:rPr>
                        <a:t>File Storage</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sz="1100" dirty="0">
                          <a:latin typeface="+mn-lt"/>
                        </a:rPr>
                        <a:t>NoSQL</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Services and Apps</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hMerge="1">
                  <a:txBody>
                    <a:bodyPr/>
                    <a:lstStyle/>
                    <a:p>
                      <a:pPr algn="ctr"/>
                      <a:endParaRPr lang="en-US" sz="1400" dirty="0">
                        <a:latin typeface="+mn-lt"/>
                      </a:endParaRPr>
                    </a:p>
                  </a:txBody>
                  <a:tcPr anchor="ctr">
                    <a:lnL w="952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1100" dirty="0">
                          <a:latin typeface="+mn-lt"/>
                        </a:rPr>
                        <a:t>Generic</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639613427"/>
                  </a:ext>
                </a:extLst>
              </a:tr>
              <a:tr h="262171">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Azure Blob Storage</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Amazon Redshift</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SQL Server</a:t>
                      </a:r>
                    </a:p>
                  </a:txBody>
                  <a:tcPr marL="91427" marR="91427" marT="45713" marB="45713"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Amazon S3</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Couchbase</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Dynamics 365</a:t>
                      </a:r>
                    </a:p>
                  </a:txBody>
                  <a:tcPr marL="91427" marR="91427" marT="45713" marB="45713" anchor="ctr">
                    <a:lnL w="762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fontAlgn="t">
                        <a:spcBef>
                          <a:spcPts val="0"/>
                        </a:spcBef>
                        <a:spcAft>
                          <a:spcPts val="0"/>
                        </a:spcAft>
                      </a:pPr>
                      <a:r>
                        <a:rPr lang="en-US" sz="1050" dirty="0">
                          <a:latin typeface="+mn-lt"/>
                        </a:rPr>
                        <a:t>Salesforce</a:t>
                      </a:r>
                      <a:endParaRPr lang="en-US" sz="1050" dirty="0">
                        <a:effectLst/>
                        <a:latin typeface="+mn-lt"/>
                      </a:endParaRPr>
                    </a:p>
                  </a:txBody>
                  <a:tcPr marL="50792" marR="50792" marT="50792" marB="50792" anchor="ctr">
                    <a:lnL w="952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HTTP</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848749627"/>
                  </a:ext>
                </a:extLst>
              </a:tr>
              <a:tr h="422538">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Azure Data Lake Store</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Oracle</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MySQL</a:t>
                      </a:r>
                    </a:p>
                  </a:txBody>
                  <a:tcPr marL="91427" marR="91427" marT="45713" marB="45713"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File System</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Cassandra</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Dynamics CRM</a:t>
                      </a:r>
                    </a:p>
                  </a:txBody>
                  <a:tcPr marL="91427" marR="91427" marT="45713" marB="45713" anchor="ctr">
                    <a:lnL w="762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225" rtl="0" eaLnBrk="1" fontAlgn="t" latinLnBrk="0" hangingPunct="1">
                        <a:lnSpc>
                          <a:spcPct val="100000"/>
                        </a:lnSpc>
                        <a:spcBef>
                          <a:spcPts val="0"/>
                        </a:spcBef>
                        <a:spcAft>
                          <a:spcPts val="0"/>
                        </a:spcAft>
                        <a:buClrTx/>
                        <a:buSzTx/>
                        <a:buFontTx/>
                        <a:buNone/>
                        <a:tabLst/>
                        <a:defRPr/>
                      </a:pPr>
                      <a:r>
                        <a:rPr lang="en-US" sz="1050" dirty="0">
                          <a:effectLst/>
                          <a:latin typeface="+mn-lt"/>
                        </a:rPr>
                        <a:t>Salesforce Service Cloud</a:t>
                      </a:r>
                    </a:p>
                  </a:txBody>
                  <a:tcPr marL="50792" marR="50792" marT="50792" marB="50792" anchor="ctr">
                    <a:lnL w="952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OData</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43848309"/>
                  </a:ext>
                </a:extLst>
              </a:tr>
              <a:tr h="262171">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Azure SQL DB</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Netezza</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PostgreSQL</a:t>
                      </a:r>
                    </a:p>
                  </a:txBody>
                  <a:tcPr marL="91427" marR="91427" marT="45713" marB="45713"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FTP</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MongoDB</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SAP C4C</a:t>
                      </a:r>
                    </a:p>
                  </a:txBody>
                  <a:tcPr marL="91427" marR="91427" marT="45713" marB="45713" anchor="ctr">
                    <a:lnL w="762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fontAlgn="t">
                        <a:spcBef>
                          <a:spcPts val="0"/>
                        </a:spcBef>
                        <a:spcAft>
                          <a:spcPts val="0"/>
                        </a:spcAft>
                      </a:pPr>
                      <a:r>
                        <a:rPr lang="en-US" sz="1050" dirty="0">
                          <a:effectLst/>
                          <a:latin typeface="+mn-lt"/>
                        </a:rPr>
                        <a:t>ServiceNow</a:t>
                      </a:r>
                    </a:p>
                  </a:txBody>
                  <a:tcPr marL="50792" marR="50792" marT="50792" marB="50792" anchor="ctr">
                    <a:lnL w="952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ODBC</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84020191"/>
                  </a:ext>
                </a:extLst>
              </a:tr>
              <a:tr h="262171">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Azure SQL DW</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SAP BW</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SAP HANA</a:t>
                      </a:r>
                    </a:p>
                  </a:txBody>
                  <a:tcPr marL="91427" marR="91427" marT="45713" marB="45713"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SFTP</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fontAlgn="t">
                        <a:spcBef>
                          <a:spcPts val="0"/>
                        </a:spcBef>
                        <a:spcAft>
                          <a:spcPts val="0"/>
                        </a:spcAft>
                      </a:pPr>
                      <a:r>
                        <a:rPr lang="en-US" sz="1050" dirty="0">
                          <a:effectLst/>
                          <a:latin typeface="+mn-lt"/>
                        </a:rPr>
                        <a:t>Oracle CRM</a:t>
                      </a:r>
                    </a:p>
                  </a:txBody>
                  <a:tcPr marL="50792" marR="50792" marT="50792" marB="50792" anchor="ctr">
                    <a:lnL w="762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fontAlgn="t">
                        <a:spcBef>
                          <a:spcPts val="0"/>
                        </a:spcBef>
                        <a:spcAft>
                          <a:spcPts val="0"/>
                        </a:spcAft>
                      </a:pPr>
                      <a:r>
                        <a:rPr lang="en-US" sz="1050" dirty="0" err="1">
                          <a:effectLst/>
                          <a:latin typeface="+mn-lt"/>
                        </a:rPr>
                        <a:t>Hubspot</a:t>
                      </a:r>
                      <a:r>
                        <a:rPr lang="en-US" sz="1050" dirty="0">
                          <a:effectLst/>
                          <a:latin typeface="+mn-lt"/>
                        </a:rPr>
                        <a:t> </a:t>
                      </a:r>
                    </a:p>
                  </a:txBody>
                  <a:tcPr marL="50792" marR="50792" marT="50792" marB="50792" anchor="ctr">
                    <a:lnL w="952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6673641"/>
                  </a:ext>
                </a:extLst>
              </a:tr>
              <a:tr h="398204">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Azure Cosmos DB</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Google </a:t>
                      </a:r>
                      <a:r>
                        <a:rPr lang="en-US" sz="1050" dirty="0" err="1">
                          <a:latin typeface="+mn-lt"/>
                        </a:rPr>
                        <a:t>BigQuery</a:t>
                      </a:r>
                      <a:r>
                        <a:rPr lang="en-US" sz="1050" dirty="0">
                          <a:latin typeface="+mn-lt"/>
                        </a:rPr>
                        <a:t> </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Informix</a:t>
                      </a:r>
                    </a:p>
                  </a:txBody>
                  <a:tcPr marL="91427" marR="91427" marT="45713" marB="45713"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HDFS</a:t>
                      </a: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fontAlgn="t">
                        <a:spcBef>
                          <a:spcPts val="0"/>
                        </a:spcBef>
                        <a:spcAft>
                          <a:spcPts val="0"/>
                        </a:spcAft>
                      </a:pPr>
                      <a:r>
                        <a:rPr lang="en-US" sz="1050" dirty="0">
                          <a:effectLst/>
                          <a:latin typeface="+mn-lt"/>
                        </a:rPr>
                        <a:t>Oracle Service Cloud</a:t>
                      </a:r>
                    </a:p>
                  </a:txBody>
                  <a:tcPr marL="50792" marR="50792" marT="50792" marB="5079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fontAlgn="t">
                        <a:spcBef>
                          <a:spcPts val="0"/>
                        </a:spcBef>
                        <a:spcAft>
                          <a:spcPts val="0"/>
                        </a:spcAft>
                      </a:pPr>
                      <a:r>
                        <a:rPr lang="en-US" sz="1050" dirty="0" err="1">
                          <a:effectLst/>
                          <a:latin typeface="+mn-lt"/>
                        </a:rPr>
                        <a:t>Marketo</a:t>
                      </a:r>
                      <a:endParaRPr lang="en-US" sz="1050" dirty="0">
                        <a:effectLst/>
                        <a:latin typeface="+mn-lt"/>
                      </a:endParaRPr>
                    </a:p>
                  </a:txBody>
                  <a:tcPr marL="50792" marR="50792" marT="50792" marB="5079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7489176"/>
                  </a:ext>
                </a:extLst>
              </a:tr>
              <a:tr h="389682">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Azure DB for </a:t>
                      </a:r>
                      <a:r>
                        <a:rPr lang="en-US" altLang="zh-CN" sz="1050" dirty="0">
                          <a:latin typeface="+mn-lt"/>
                        </a:rPr>
                        <a:t>MySQL</a:t>
                      </a:r>
                      <a:endParaRPr lang="en-US" sz="1050" dirty="0">
                        <a:latin typeface="+mn-lt"/>
                      </a:endParaRP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kern="1200" dirty="0">
                          <a:solidFill>
                            <a:schemeClr val="tx1"/>
                          </a:solidFill>
                          <a:latin typeface="+mn-lt"/>
                          <a:ea typeface="+mn-ea"/>
                          <a:cs typeface="+mn-cs"/>
                        </a:rPr>
                        <a:t>Sybase</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kern="1200" dirty="0">
                          <a:solidFill>
                            <a:schemeClr val="tx1"/>
                          </a:solidFill>
                          <a:latin typeface="+mn-lt"/>
                          <a:ea typeface="+mn-ea"/>
                          <a:cs typeface="+mn-cs"/>
                        </a:rPr>
                        <a:t>DB2</a:t>
                      </a:r>
                    </a:p>
                  </a:txBody>
                  <a:tcPr marL="91427" marR="91427" marT="45713" marB="45713"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fontAlgn="t">
                        <a:spcBef>
                          <a:spcPts val="0"/>
                        </a:spcBef>
                        <a:spcAft>
                          <a:spcPts val="0"/>
                        </a:spcAft>
                      </a:pPr>
                      <a:r>
                        <a:rPr lang="en-US" sz="1050" dirty="0">
                          <a:effectLst/>
                          <a:latin typeface="+mn-lt"/>
                        </a:rPr>
                        <a:t>SAP ECC</a:t>
                      </a:r>
                    </a:p>
                  </a:txBody>
                  <a:tcPr marL="50792" marR="50792" marT="50792" marB="5079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fontAlgn="t">
                        <a:spcBef>
                          <a:spcPts val="0"/>
                        </a:spcBef>
                        <a:spcAft>
                          <a:spcPts val="0"/>
                        </a:spcAft>
                      </a:pPr>
                      <a:r>
                        <a:rPr lang="en-US" sz="1050" dirty="0">
                          <a:effectLst/>
                          <a:latin typeface="+mn-lt"/>
                        </a:rPr>
                        <a:t>Oracle </a:t>
                      </a:r>
                      <a:r>
                        <a:rPr lang="en-US" sz="1050" dirty="0" err="1">
                          <a:effectLst/>
                          <a:latin typeface="+mn-lt"/>
                        </a:rPr>
                        <a:t>Responsys</a:t>
                      </a:r>
                      <a:endParaRPr lang="en-US" sz="1050" dirty="0">
                        <a:effectLst/>
                        <a:latin typeface="+mn-lt"/>
                      </a:endParaRPr>
                    </a:p>
                  </a:txBody>
                  <a:tcPr marL="50792" marR="50792" marT="50792" marB="5079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0303993"/>
                  </a:ext>
                </a:extLst>
              </a:tr>
              <a:tr h="412358">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Azure DB for PostgreSQL</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Greenplum</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kern="1200" dirty="0">
                          <a:solidFill>
                            <a:schemeClr val="tx1"/>
                          </a:solidFill>
                          <a:latin typeface="+mn-lt"/>
                          <a:ea typeface="+mn-ea"/>
                          <a:cs typeface="+mn-cs"/>
                        </a:rPr>
                        <a:t>MariaDB</a:t>
                      </a:r>
                      <a:endParaRPr lang="en-US" sz="1050" dirty="0">
                        <a:latin typeface="+mn-lt"/>
                      </a:endParaRPr>
                    </a:p>
                  </a:txBody>
                  <a:tcPr marL="91427" marR="91427" marT="45713" marB="45713"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fontAlgn="t">
                        <a:spcBef>
                          <a:spcPts val="0"/>
                        </a:spcBef>
                        <a:spcAft>
                          <a:spcPts val="0"/>
                        </a:spcAft>
                      </a:pPr>
                      <a:r>
                        <a:rPr lang="en-US" sz="1050" dirty="0">
                          <a:effectLst/>
                          <a:latin typeface="+mn-lt"/>
                        </a:rPr>
                        <a:t> Zendesk</a:t>
                      </a:r>
                    </a:p>
                  </a:txBody>
                  <a:tcPr marL="50792" marR="50792" marT="50792" marB="5079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fontAlgn="t">
                        <a:spcBef>
                          <a:spcPts val="0"/>
                        </a:spcBef>
                        <a:spcAft>
                          <a:spcPts val="0"/>
                        </a:spcAft>
                      </a:pPr>
                      <a:r>
                        <a:rPr lang="en-US" sz="1050" dirty="0">
                          <a:effectLst/>
                          <a:latin typeface="+mn-lt"/>
                        </a:rPr>
                        <a:t>Oracle Eloqua</a:t>
                      </a:r>
                    </a:p>
                  </a:txBody>
                  <a:tcPr marL="50792" marR="50792" marT="50792" marB="5079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0080343"/>
                  </a:ext>
                </a:extLst>
              </a:tr>
              <a:tr h="398204">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n-lt"/>
                          <a:ea typeface="+mn-ea"/>
                          <a:cs typeface="+mn-cs"/>
                        </a:rPr>
                        <a:t>Azure Search</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Microsoft Access</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Drill</a:t>
                      </a:r>
                    </a:p>
                  </a:txBody>
                  <a:tcPr marL="91427" marR="91427" marT="45713" marB="45713"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fontAlgn="t">
                        <a:spcBef>
                          <a:spcPts val="0"/>
                        </a:spcBef>
                        <a:spcAft>
                          <a:spcPts val="0"/>
                        </a:spcAft>
                      </a:pPr>
                      <a:r>
                        <a:rPr lang="en-US" sz="1050" dirty="0" err="1">
                          <a:effectLst/>
                          <a:latin typeface="+mn-lt"/>
                        </a:rPr>
                        <a:t>Zoho</a:t>
                      </a:r>
                      <a:r>
                        <a:rPr lang="en-US" sz="1050" dirty="0">
                          <a:effectLst/>
                          <a:latin typeface="+mn-lt"/>
                        </a:rPr>
                        <a:t> CRM </a:t>
                      </a:r>
                    </a:p>
                  </a:txBody>
                  <a:tcPr marL="50792" marR="50792" marT="50792" marB="5079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fontAlgn="t">
                        <a:spcBef>
                          <a:spcPts val="0"/>
                        </a:spcBef>
                        <a:spcAft>
                          <a:spcPts val="0"/>
                        </a:spcAft>
                      </a:pPr>
                      <a:r>
                        <a:rPr lang="en-US" sz="1050" dirty="0">
                          <a:effectLst/>
                          <a:latin typeface="+mn-lt"/>
                        </a:rPr>
                        <a:t>Salesforce </a:t>
                      </a:r>
                      <a:r>
                        <a:rPr lang="en-US" sz="1050" dirty="0" err="1">
                          <a:effectLst/>
                          <a:latin typeface="+mn-lt"/>
                        </a:rPr>
                        <a:t>ExactTarget</a:t>
                      </a:r>
                      <a:endParaRPr lang="en-US" sz="1050" dirty="0">
                        <a:effectLst/>
                        <a:latin typeface="+mn-lt"/>
                      </a:endParaRPr>
                    </a:p>
                  </a:txBody>
                  <a:tcPr marL="50792" marR="50792" marT="50792" marB="5079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5671260"/>
                  </a:ext>
                </a:extLst>
              </a:tr>
              <a:tr h="398204">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Azure Table Storage</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mn-lt"/>
                        </a:rPr>
                        <a:t>Hive</a:t>
                      </a:r>
                    </a:p>
                  </a:txBody>
                  <a:tcPr marL="9142" marR="9142" marT="9142" marB="91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Phoenix</a:t>
                      </a:r>
                    </a:p>
                  </a:txBody>
                  <a:tcPr marL="9142" marR="9142" marT="9142" marB="914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 marR="9142" marT="9142" marB="914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dirty="0">
                          <a:latin typeface="+mn-lt"/>
                        </a:rPr>
                        <a:t> </a:t>
                      </a:r>
                    </a:p>
                  </a:txBody>
                  <a:tcPr marL="9142" marR="9142" marT="9142" marB="914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fontAlgn="t">
                        <a:spcBef>
                          <a:spcPts val="0"/>
                        </a:spcBef>
                        <a:spcAft>
                          <a:spcPts val="0"/>
                        </a:spcAft>
                      </a:pPr>
                      <a:r>
                        <a:rPr lang="en-US" sz="1050" dirty="0">
                          <a:effectLst/>
                          <a:latin typeface="+mn-lt"/>
                        </a:rPr>
                        <a:t>Amazon Marketplace </a:t>
                      </a:r>
                    </a:p>
                  </a:txBody>
                  <a:tcPr marL="50792" marR="50792" marT="50792" marB="5079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fontAlgn="t">
                        <a:spcBef>
                          <a:spcPts val="0"/>
                        </a:spcBef>
                        <a:spcAft>
                          <a:spcPts val="0"/>
                        </a:spcAft>
                      </a:pPr>
                      <a:r>
                        <a:rPr lang="en-US" sz="1050" dirty="0">
                          <a:effectLst/>
                          <a:latin typeface="+mn-lt"/>
                        </a:rPr>
                        <a:t>Atlassian Jira </a:t>
                      </a:r>
                    </a:p>
                  </a:txBody>
                  <a:tcPr marL="50792" marR="50792" marT="50792" marB="5079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 marR="9142" marT="9142" marB="9142"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6853135"/>
                  </a:ext>
                </a:extLst>
              </a:tr>
              <a:tr h="262171">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dirty="0">
                          <a:latin typeface="+mn-lt"/>
                        </a:rPr>
                        <a:t>Azure File Storage</a:t>
                      </a:r>
                    </a:p>
                  </a:txBody>
                  <a:tcPr marL="9142" marR="9142" marT="9142" marB="91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err="1">
                          <a:latin typeface="+mn-lt"/>
                        </a:rPr>
                        <a:t>Hbase</a:t>
                      </a:r>
                      <a:endParaRPr lang="en-US" sz="1050" dirty="0">
                        <a:latin typeface="+mn-lt"/>
                      </a:endParaRP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Presto</a:t>
                      </a:r>
                    </a:p>
                  </a:txBody>
                  <a:tcPr marL="9142" marR="9142" marT="9142" marB="914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 </a:t>
                      </a:r>
                    </a:p>
                  </a:txBody>
                  <a:tcPr marL="9142" marR="9142" marT="9142" marB="914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dirty="0">
                          <a:latin typeface="+mn-lt"/>
                        </a:rPr>
                        <a:t> </a:t>
                      </a:r>
                    </a:p>
                  </a:txBody>
                  <a:tcPr marL="9142" marR="9142" marT="9142" marB="914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fontAlgn="t">
                        <a:spcBef>
                          <a:spcPts val="0"/>
                        </a:spcBef>
                        <a:spcAft>
                          <a:spcPts val="0"/>
                        </a:spcAft>
                      </a:pPr>
                      <a:r>
                        <a:rPr lang="en-US" sz="1050" dirty="0" err="1">
                          <a:effectLst/>
                          <a:latin typeface="+mn-lt"/>
                        </a:rPr>
                        <a:t>Megento</a:t>
                      </a:r>
                      <a:endParaRPr lang="en-US" sz="1050" dirty="0">
                        <a:effectLst/>
                        <a:latin typeface="+mn-lt"/>
                      </a:endParaRPr>
                    </a:p>
                  </a:txBody>
                  <a:tcPr marL="50792" marR="50792" marT="50792" marB="5079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fontAlgn="t">
                        <a:spcBef>
                          <a:spcPts val="0"/>
                        </a:spcBef>
                        <a:spcAft>
                          <a:spcPts val="0"/>
                        </a:spcAft>
                      </a:pPr>
                      <a:r>
                        <a:rPr lang="en-US" sz="1050" dirty="0">
                          <a:effectLst/>
                          <a:latin typeface="+mn-lt"/>
                        </a:rPr>
                        <a:t>Concur </a:t>
                      </a:r>
                    </a:p>
                  </a:txBody>
                  <a:tcPr marL="50792" marR="50792" marT="50792" marB="5079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 marR="9142" marT="9142" marB="9142"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57852746"/>
                  </a:ext>
                </a:extLst>
              </a:tr>
              <a:tr h="262171">
                <a:tc>
                  <a:txBody>
                    <a:bodyPr/>
                    <a:lstStyle/>
                    <a:p>
                      <a:pPr algn="ctr"/>
                      <a:endParaRPr lang="en-US" sz="1050" dirty="0">
                        <a:latin typeface="+mn-lt"/>
                      </a:endParaRPr>
                    </a:p>
                  </a:txBody>
                  <a:tcPr marL="9142" marR="9142" marT="9142" marB="91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dirty="0">
                          <a:latin typeface="+mn-lt"/>
                        </a:rPr>
                        <a:t>Impala</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latin typeface="+mn-lt"/>
                        </a:rPr>
                        <a:t>Spark</a:t>
                      </a:r>
                    </a:p>
                  </a:txBody>
                  <a:tcPr marL="9142" marR="9142" marT="9142" marB="914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 marR="9142" marT="9142" marB="914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50" dirty="0">
                        <a:latin typeface="+mn-lt"/>
                      </a:endParaRPr>
                    </a:p>
                  </a:txBody>
                  <a:tcPr marL="9142" marR="9142" marT="9142" marB="914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fontAlgn="t">
                        <a:spcBef>
                          <a:spcPts val="0"/>
                        </a:spcBef>
                        <a:spcAft>
                          <a:spcPts val="0"/>
                        </a:spcAft>
                      </a:pPr>
                      <a:r>
                        <a:rPr lang="en-US" sz="1050" dirty="0">
                          <a:effectLst/>
                          <a:latin typeface="+mn-lt"/>
                        </a:rPr>
                        <a:t>PayPal</a:t>
                      </a:r>
                    </a:p>
                  </a:txBody>
                  <a:tcPr marL="50792" marR="50792" marT="50792" marB="5079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fontAlgn="t">
                        <a:spcBef>
                          <a:spcPts val="0"/>
                        </a:spcBef>
                        <a:spcAft>
                          <a:spcPts val="0"/>
                        </a:spcAft>
                      </a:pPr>
                      <a:r>
                        <a:rPr lang="en-US" sz="1050" dirty="0">
                          <a:effectLst/>
                          <a:latin typeface="+mn-lt"/>
                        </a:rPr>
                        <a:t>QuickBooks Online </a:t>
                      </a:r>
                    </a:p>
                  </a:txBody>
                  <a:tcPr marL="50792" marR="50792" marT="50792" marB="5079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 marR="9142" marT="9142" marB="9142"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78916464"/>
                  </a:ext>
                </a:extLst>
              </a:tr>
              <a:tr h="262171">
                <a:tc>
                  <a:txBody>
                    <a:bodyPr/>
                    <a:lstStyle/>
                    <a:p>
                      <a:pPr algn="ctr"/>
                      <a:endParaRPr lang="en-US" sz="1050" dirty="0">
                        <a:latin typeface="+mn-lt"/>
                      </a:endParaRPr>
                    </a:p>
                  </a:txBody>
                  <a:tcPr marL="9142" marR="9142" marT="9142" marB="91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dirty="0">
                          <a:latin typeface="+mn-lt"/>
                        </a:rPr>
                        <a:t> Vertica</a:t>
                      </a:r>
                    </a:p>
                  </a:txBody>
                  <a:tcPr marL="9142" marR="9142" marT="9142" marB="91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7" marR="91427" marT="45713" marB="45713"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50" dirty="0">
                        <a:latin typeface="+mn-lt"/>
                      </a:endParaRPr>
                    </a:p>
                  </a:txBody>
                  <a:tcPr marL="9142" marR="9142" marT="9142" marB="914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dirty="0">
                          <a:latin typeface="+mn-lt"/>
                        </a:rPr>
                        <a:t> </a:t>
                      </a:r>
                    </a:p>
                  </a:txBody>
                  <a:tcPr marL="9142" marR="9142" marT="9142" marB="914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fontAlgn="t">
                        <a:spcBef>
                          <a:spcPts val="0"/>
                        </a:spcBef>
                        <a:spcAft>
                          <a:spcPts val="0"/>
                        </a:spcAft>
                      </a:pPr>
                      <a:r>
                        <a:rPr lang="en-US" sz="1050" dirty="0">
                          <a:effectLst/>
                          <a:latin typeface="+mn-lt"/>
                        </a:rPr>
                        <a:t>Shopify </a:t>
                      </a:r>
                    </a:p>
                  </a:txBody>
                  <a:tcPr marL="50792" marR="50792" marT="50792" marB="5079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fontAlgn="t">
                        <a:spcBef>
                          <a:spcPts val="0"/>
                        </a:spcBef>
                        <a:spcAft>
                          <a:spcPts val="0"/>
                        </a:spcAft>
                      </a:pPr>
                      <a:r>
                        <a:rPr lang="en-US" sz="1050" dirty="0" err="1">
                          <a:effectLst/>
                          <a:latin typeface="+mn-lt"/>
                        </a:rPr>
                        <a:t>Xero</a:t>
                      </a:r>
                      <a:r>
                        <a:rPr lang="en-US" sz="1050" dirty="0">
                          <a:effectLst/>
                          <a:latin typeface="+mn-lt"/>
                        </a:rPr>
                        <a:t> </a:t>
                      </a:r>
                    </a:p>
                  </a:txBody>
                  <a:tcPr marL="50792" marR="50792" marT="50792" marB="5079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 marR="9142" marT="9142" marB="9142"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8821855"/>
                  </a:ext>
                </a:extLst>
              </a:tr>
              <a:tr h="2621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latin typeface="+mn-lt"/>
                      </a:endParaRPr>
                    </a:p>
                  </a:txBody>
                  <a:tcPr marL="9142" marR="9142" marT="9142" marB="91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L="9142" marR="9142" marT="9142" marB="91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L="9142" marR="9142" marT="9142" marB="914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50" dirty="0">
                        <a:latin typeface="+mn-lt"/>
                      </a:endParaRPr>
                    </a:p>
                  </a:txBody>
                  <a:tcPr marL="91427" marR="91427" marT="45713" marB="45713"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225" rtl="0" eaLnBrk="1" fontAlgn="t" latinLnBrk="0" hangingPunct="1">
                        <a:lnSpc>
                          <a:spcPct val="100000"/>
                        </a:lnSpc>
                        <a:spcBef>
                          <a:spcPts val="0"/>
                        </a:spcBef>
                        <a:spcAft>
                          <a:spcPts val="0"/>
                        </a:spcAft>
                        <a:buClrTx/>
                        <a:buSzTx/>
                        <a:buFontTx/>
                        <a:buNone/>
                        <a:tabLst/>
                        <a:defRPr/>
                      </a:pPr>
                      <a:r>
                        <a:rPr lang="en-US" sz="1050" dirty="0">
                          <a:latin typeface="+mn-lt"/>
                        </a:rPr>
                        <a:t>GE Historian</a:t>
                      </a:r>
                    </a:p>
                  </a:txBody>
                  <a:tcPr marL="50792" marR="50792" marT="50792" marB="5079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a:effectLst/>
                          <a:latin typeface="+mn-lt"/>
                        </a:rPr>
                        <a:t>Square</a:t>
                      </a:r>
                      <a:endParaRPr lang="en-US" sz="1050" dirty="0">
                        <a:latin typeface="+mn-lt"/>
                      </a:endParaRPr>
                    </a:p>
                  </a:txBody>
                  <a:tcPr marL="9142" marR="9142" marT="9142" marB="914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latin typeface="+mn-lt"/>
                      </a:endParaRPr>
                    </a:p>
                  </a:txBody>
                  <a:tcPr marL="9142" marR="9142" marT="9142" marB="9142"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9550746"/>
                  </a:ext>
                </a:extLst>
              </a:tr>
              <a:tr h="311438">
                <a:tc>
                  <a:txBody>
                    <a:bodyPr/>
                    <a:lstStyle/>
                    <a:p>
                      <a:pPr algn="ctr"/>
                      <a:endParaRPr lang="en-US" sz="1050" dirty="0">
                        <a:latin typeface="+mn-lt"/>
                      </a:endParaRP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L="91427" marR="91427" marT="45713" marB="45713"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50" dirty="0">
                        <a:latin typeface="+mn-lt"/>
                      </a:endParaRPr>
                    </a:p>
                  </a:txBody>
                  <a:tcPr marL="91427" marR="91427" marT="45713" marB="45713"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50" dirty="0">
                        <a:latin typeface="+mn-lt"/>
                      </a:endParaRPr>
                    </a:p>
                  </a:txBody>
                  <a:tcPr marL="91427" marR="91427" marT="45713" marB="45713"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effectLst/>
                          <a:latin typeface="+mn-lt"/>
                          <a:ea typeface="+mn-ea"/>
                          <a:cs typeface="+mn-cs"/>
                        </a:rPr>
                        <a:t>Web table</a:t>
                      </a:r>
                    </a:p>
                  </a:txBody>
                  <a:tcPr marL="50792" marR="50792" marT="50792" marB="5079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lang="en-US" sz="1050" dirty="0">
                        <a:latin typeface="+mn-lt"/>
                      </a:endParaRPr>
                    </a:p>
                  </a:txBody>
                  <a:tcPr marL="9142" marR="9142" marT="9142" marB="9142"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50" dirty="0">
                        <a:latin typeface="+mn-lt"/>
                      </a:endParaRPr>
                    </a:p>
                  </a:txBody>
                  <a:tcPr marL="9142" marR="9142" marT="9142" marB="9142"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6350897"/>
                  </a:ext>
                </a:extLst>
              </a:tr>
            </a:tbl>
          </a:graphicData>
        </a:graphic>
      </p:graphicFrame>
      <p:sp>
        <p:nvSpPr>
          <p:cNvPr id="2" name="Rectangle 1">
            <a:extLst>
              <a:ext uri="{FF2B5EF4-FFF2-40B4-BE49-F238E27FC236}">
                <a16:creationId xmlns:a16="http://schemas.microsoft.com/office/drawing/2014/main" id="{1DEB1C3F-4F91-4090-B20B-170898529B4A}"/>
              </a:ext>
            </a:extLst>
          </p:cNvPr>
          <p:cNvSpPr/>
          <p:nvPr/>
        </p:nvSpPr>
        <p:spPr>
          <a:xfrm>
            <a:off x="199788" y="6509785"/>
            <a:ext cx="6062460" cy="382308"/>
          </a:xfrm>
          <a:prstGeom prst="rect">
            <a:avLst/>
          </a:prstGeom>
        </p:spPr>
        <p:txBody>
          <a:bodyPr wrap="none">
            <a:spAutoFit/>
          </a:bodyPr>
          <a:lstStyle/>
          <a:p>
            <a:r>
              <a:rPr lang="en-US" sz="1836" dirty="0">
                <a:latin typeface="Segoe UI Semilight" panose="020B0402040204020203" pitchFamily="34" charset="0"/>
                <a:cs typeface="Segoe UI Semilight" panose="020B0402040204020203" pitchFamily="34" charset="0"/>
              </a:rPr>
              <a:t>* Supported file formats: CSV, AVRO, ORC, Parquet, JSON</a:t>
            </a:r>
          </a:p>
        </p:txBody>
      </p:sp>
      <p:sp>
        <p:nvSpPr>
          <p:cNvPr id="3" name="Rectangle 2">
            <a:extLst>
              <a:ext uri="{FF2B5EF4-FFF2-40B4-BE49-F238E27FC236}">
                <a16:creationId xmlns:a16="http://schemas.microsoft.com/office/drawing/2014/main" id="{6F07C56A-FF5B-479E-A842-DD7F8DD94802}"/>
              </a:ext>
            </a:extLst>
          </p:cNvPr>
          <p:cNvSpPr/>
          <p:nvPr/>
        </p:nvSpPr>
        <p:spPr>
          <a:xfrm>
            <a:off x="526881" y="744195"/>
            <a:ext cx="8171539" cy="958583"/>
          </a:xfrm>
          <a:prstGeom prst="rect">
            <a:avLst/>
          </a:prstGeom>
        </p:spPr>
        <p:txBody>
          <a:bodyPr wrap="square">
            <a:spAutoFit/>
          </a:bodyPr>
          <a:lstStyle/>
          <a:p>
            <a:pPr marL="349724" indent="-349724">
              <a:buFont typeface="Arial" panose="020B0604020202020204" pitchFamily="34" charset="0"/>
              <a:buChar char="•"/>
            </a:pPr>
            <a:r>
              <a:rPr lang="en-US" sz="1836" dirty="0">
                <a:latin typeface="Segoe UI Semilight" panose="020B0402040204020203" pitchFamily="34" charset="0"/>
                <a:cs typeface="Segoe UI Semilight" panose="020B0402040204020203" pitchFamily="34" charset="0"/>
              </a:rPr>
              <a:t>70+ connectors &amp; growing</a:t>
            </a:r>
          </a:p>
          <a:p>
            <a:pPr marL="349724" indent="-349724">
              <a:buFont typeface="Arial" panose="020B0604020202020204" pitchFamily="34" charset="0"/>
              <a:buChar char="•"/>
            </a:pPr>
            <a:r>
              <a:rPr lang="en-US" sz="1836" dirty="0">
                <a:latin typeface="Segoe UI Semilight" panose="020B0402040204020203" pitchFamily="34" charset="0"/>
                <a:cs typeface="Segoe UI Semilight" panose="020B0402040204020203" pitchFamily="34" charset="0"/>
              </a:rPr>
              <a:t>Azure IR available in 20 regions</a:t>
            </a:r>
          </a:p>
          <a:p>
            <a:pPr marL="349724" indent="-349724">
              <a:buFont typeface="Arial" panose="020B0604020202020204" pitchFamily="34" charset="0"/>
              <a:buChar char="•"/>
            </a:pPr>
            <a:r>
              <a:rPr lang="en-US" sz="1836" dirty="0">
                <a:latin typeface="Segoe UI Semilight" panose="020B0402040204020203" pitchFamily="34" charset="0"/>
                <a:cs typeface="Segoe UI Semilight" panose="020B0402040204020203" pitchFamily="34" charset="0"/>
              </a:rPr>
              <a:t>Hybrid connectivity using self-hosted IR: on-</a:t>
            </a:r>
            <a:r>
              <a:rPr lang="en-US" sz="1836" dirty="0" err="1">
                <a:latin typeface="Segoe UI Semilight" panose="020B0402040204020203" pitchFamily="34" charset="0"/>
                <a:cs typeface="Segoe UI Semilight" panose="020B0402040204020203" pitchFamily="34" charset="0"/>
              </a:rPr>
              <a:t>prem</a:t>
            </a:r>
            <a:r>
              <a:rPr lang="en-US" sz="1836" dirty="0">
                <a:latin typeface="Segoe UI Semilight" panose="020B0402040204020203" pitchFamily="34" charset="0"/>
                <a:cs typeface="Segoe UI Semilight" panose="020B0402040204020203" pitchFamily="34" charset="0"/>
              </a:rPr>
              <a:t> &amp; VNet</a:t>
            </a:r>
          </a:p>
        </p:txBody>
      </p:sp>
    </p:spTree>
    <p:extLst>
      <p:ext uri="{BB962C8B-B14F-4D97-AF65-F5344CB8AC3E}">
        <p14:creationId xmlns:p14="http://schemas.microsoft.com/office/powerpoint/2010/main" val="5108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A93BDE-C153-490B-BC01-B70595F039D1}"/>
              </a:ext>
            </a:extLst>
          </p:cNvPr>
          <p:cNvSpPr>
            <a:spLocks noGrp="1"/>
          </p:cNvSpPr>
          <p:nvPr>
            <p:ph type="title"/>
          </p:nvPr>
        </p:nvSpPr>
        <p:spPr>
          <a:xfrm>
            <a:off x="274637" y="3040062"/>
            <a:ext cx="11887200" cy="1015663"/>
          </a:xfrm>
        </p:spPr>
        <p:txBody>
          <a:bodyPr/>
          <a:lstStyle/>
          <a:p>
            <a:r>
              <a:rPr lang="en-US" sz="6000" dirty="0"/>
              <a:t>Demo – ADF Walkthrough</a:t>
            </a:r>
          </a:p>
        </p:txBody>
      </p:sp>
    </p:spTree>
    <p:extLst>
      <p:ext uri="{BB962C8B-B14F-4D97-AF65-F5344CB8AC3E}">
        <p14:creationId xmlns:p14="http://schemas.microsoft.com/office/powerpoint/2010/main" val="53183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3409B-FE78-4E7A-921A-4CADBC975B36}"/>
              </a:ext>
            </a:extLst>
          </p:cNvPr>
          <p:cNvSpPr>
            <a:spLocks noGrp="1"/>
          </p:cNvSpPr>
          <p:nvPr>
            <p:ph type="title"/>
          </p:nvPr>
        </p:nvSpPr>
        <p:spPr/>
        <p:txBody>
          <a:bodyPr/>
          <a:lstStyle/>
          <a:p>
            <a:r>
              <a:rPr lang="en-US" dirty="0"/>
              <a:t>Visual Data Flow Authoring</a:t>
            </a:r>
          </a:p>
        </p:txBody>
      </p:sp>
      <p:sp>
        <p:nvSpPr>
          <p:cNvPr id="4" name="Text Placeholder 3">
            <a:extLst>
              <a:ext uri="{FF2B5EF4-FFF2-40B4-BE49-F238E27FC236}">
                <a16:creationId xmlns:a16="http://schemas.microsoft.com/office/drawing/2014/main" id="{5AF42F40-086D-469F-A6CA-7F37F5A8F74C}"/>
              </a:ext>
            </a:extLst>
          </p:cNvPr>
          <p:cNvSpPr>
            <a:spLocks noGrp="1"/>
          </p:cNvSpPr>
          <p:nvPr>
            <p:ph type="body" sz="quarter" idx="10"/>
          </p:nvPr>
        </p:nvSpPr>
        <p:spPr>
          <a:xfrm>
            <a:off x="274702" y="1459043"/>
            <a:ext cx="11888787" cy="5269135"/>
          </a:xfrm>
        </p:spPr>
        <p:txBody>
          <a:bodyPr/>
          <a:lstStyle/>
          <a:p>
            <a:r>
              <a:rPr lang="en-US" dirty="0"/>
              <a:t>Transform Data, At Scale, in the Cloud, Zero-Code</a:t>
            </a:r>
          </a:p>
          <a:p>
            <a:pPr lvl="1"/>
            <a:r>
              <a:rPr lang="en-US" dirty="0"/>
              <a:t>Cloud-first, scale-out ELT</a:t>
            </a:r>
          </a:p>
          <a:p>
            <a:pPr lvl="1"/>
            <a:r>
              <a:rPr lang="en-US" dirty="0"/>
              <a:t>Code-free dataflow pipelines</a:t>
            </a:r>
          </a:p>
          <a:p>
            <a:r>
              <a:rPr lang="en-US" dirty="0"/>
              <a:t>Serverless scale-out transformation execution engine</a:t>
            </a:r>
          </a:p>
          <a:p>
            <a:r>
              <a:rPr lang="en-US" dirty="0"/>
              <a:t>Maximum Productivity for Data Engineers</a:t>
            </a:r>
          </a:p>
          <a:p>
            <a:pPr lvl="1"/>
            <a:r>
              <a:rPr lang="en-US" dirty="0"/>
              <a:t>Does NOT require understanding of Spark / Scala / Python / Java</a:t>
            </a:r>
          </a:p>
          <a:p>
            <a:r>
              <a:rPr lang="en-US" dirty="0"/>
              <a:t>Resilient Data Transformation Flows</a:t>
            </a:r>
          </a:p>
          <a:p>
            <a:pPr lvl="1"/>
            <a:r>
              <a:rPr lang="en-US" dirty="0"/>
              <a:t>Built for big data scenarios with unstructured data requirements</a:t>
            </a:r>
          </a:p>
          <a:p>
            <a:pPr lvl="1"/>
            <a:r>
              <a:rPr lang="en-US" dirty="0"/>
              <a:t>Operationalize with Data Factory scheduling, control flow and monitoring</a:t>
            </a:r>
          </a:p>
        </p:txBody>
      </p:sp>
    </p:spTree>
    <p:extLst>
      <p:ext uri="{BB962C8B-B14F-4D97-AF65-F5344CB8AC3E}">
        <p14:creationId xmlns:p14="http://schemas.microsoft.com/office/powerpoint/2010/main" val="232912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683E-374F-4266-B476-E7CF74BC0BAD}"/>
              </a:ext>
            </a:extLst>
          </p:cNvPr>
          <p:cNvSpPr>
            <a:spLocks noGrp="1"/>
          </p:cNvSpPr>
          <p:nvPr>
            <p:ph type="title"/>
          </p:nvPr>
        </p:nvSpPr>
        <p:spPr/>
        <p:txBody>
          <a:bodyPr/>
          <a:lstStyle/>
          <a:p>
            <a:r>
              <a:rPr lang="en-US" dirty="0"/>
              <a:t>Visual Data Flow Key Tenets</a:t>
            </a:r>
          </a:p>
        </p:txBody>
      </p:sp>
      <p:sp>
        <p:nvSpPr>
          <p:cNvPr id="3" name="Text Placeholder 2">
            <a:extLst>
              <a:ext uri="{FF2B5EF4-FFF2-40B4-BE49-F238E27FC236}">
                <a16:creationId xmlns:a16="http://schemas.microsoft.com/office/drawing/2014/main" id="{7A48C3BB-4EE3-46DC-81AD-060B76D4D6F4}"/>
              </a:ext>
            </a:extLst>
          </p:cNvPr>
          <p:cNvSpPr>
            <a:spLocks noGrp="1"/>
          </p:cNvSpPr>
          <p:nvPr>
            <p:ph type="body" sz="quarter" idx="10"/>
          </p:nvPr>
        </p:nvSpPr>
        <p:spPr>
          <a:xfrm>
            <a:off x="274702" y="1211287"/>
            <a:ext cx="11888787" cy="5176802"/>
          </a:xfrm>
        </p:spPr>
        <p:txBody>
          <a:bodyPr/>
          <a:lstStyle/>
          <a:p>
            <a:r>
              <a:rPr lang="en-US" dirty="0"/>
              <a:t>Visual “Data Flow Builder” / “Data Mapping”</a:t>
            </a:r>
          </a:p>
          <a:p>
            <a:r>
              <a:rPr lang="en-US" dirty="0"/>
              <a:t>Extensible through scripting and expressions</a:t>
            </a:r>
          </a:p>
          <a:p>
            <a:r>
              <a:rPr lang="en-US" dirty="0"/>
              <a:t>Data Flow can be embedded into ISV / SaaS apps</a:t>
            </a:r>
          </a:p>
          <a:p>
            <a:pPr lvl="1"/>
            <a:r>
              <a:rPr lang="en-US" dirty="0"/>
              <a:t>Embed UI</a:t>
            </a:r>
          </a:p>
          <a:p>
            <a:pPr lvl="1"/>
            <a:r>
              <a:rPr lang="en-US" dirty="0"/>
              <a:t>Embed Parameterize Data Flows</a:t>
            </a:r>
          </a:p>
          <a:p>
            <a:r>
              <a:rPr lang="en-US" dirty="0"/>
              <a:t>A graphical UI for building data transformation routines on Spark</a:t>
            </a:r>
          </a:p>
          <a:p>
            <a:r>
              <a:rPr lang="en-US" dirty="0"/>
              <a:t>Built for resiliency and operationalized environments</a:t>
            </a:r>
          </a:p>
          <a:p>
            <a:endParaRPr lang="en-US" dirty="0"/>
          </a:p>
        </p:txBody>
      </p:sp>
    </p:spTree>
    <p:extLst>
      <p:ext uri="{BB962C8B-B14F-4D97-AF65-F5344CB8AC3E}">
        <p14:creationId xmlns:p14="http://schemas.microsoft.com/office/powerpoint/2010/main" val="224909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8D23-9E2D-4241-A471-B379AFFBA5B1}"/>
              </a:ext>
            </a:extLst>
          </p:cNvPr>
          <p:cNvSpPr>
            <a:spLocks noGrp="1"/>
          </p:cNvSpPr>
          <p:nvPr>
            <p:ph type="title"/>
          </p:nvPr>
        </p:nvSpPr>
        <p:spPr/>
        <p:txBody>
          <a:bodyPr/>
          <a:lstStyle/>
          <a:p>
            <a:r>
              <a:rPr lang="en-US" dirty="0"/>
              <a:t>Code-free Data Transformation At Scale</a:t>
            </a:r>
          </a:p>
        </p:txBody>
      </p:sp>
      <p:sp>
        <p:nvSpPr>
          <p:cNvPr id="3" name="Text Placeholder 2">
            <a:extLst>
              <a:ext uri="{FF2B5EF4-FFF2-40B4-BE49-F238E27FC236}">
                <a16:creationId xmlns:a16="http://schemas.microsoft.com/office/drawing/2014/main" id="{BA053DB4-3B4F-47F1-9518-9E527BBCFF5F}"/>
              </a:ext>
            </a:extLst>
          </p:cNvPr>
          <p:cNvSpPr>
            <a:spLocks noGrp="1"/>
          </p:cNvSpPr>
          <p:nvPr>
            <p:ph type="body" sz="quarter" idx="10"/>
          </p:nvPr>
        </p:nvSpPr>
        <p:spPr>
          <a:xfrm>
            <a:off x="274702" y="1211287"/>
            <a:ext cx="11888787" cy="3779496"/>
          </a:xfrm>
        </p:spPr>
        <p:txBody>
          <a:bodyPr/>
          <a:lstStyle/>
          <a:p>
            <a:r>
              <a:rPr lang="en-US" sz="3200" dirty="0"/>
              <a:t>Does not require understanding of Spark, Big Data Execution Engines, Clusters, Scala, Python …</a:t>
            </a:r>
          </a:p>
          <a:p>
            <a:r>
              <a:rPr lang="en-US" sz="3200" dirty="0"/>
              <a:t>Focus on building business logic and data transformation</a:t>
            </a:r>
          </a:p>
          <a:p>
            <a:pPr lvl="1"/>
            <a:r>
              <a:rPr lang="en-US" sz="2400" dirty="0"/>
              <a:t>Data cleansing</a:t>
            </a:r>
          </a:p>
          <a:p>
            <a:pPr lvl="1"/>
            <a:r>
              <a:rPr lang="en-US" sz="2400" dirty="0"/>
              <a:t>Aggregation</a:t>
            </a:r>
          </a:p>
          <a:p>
            <a:pPr lvl="1"/>
            <a:r>
              <a:rPr lang="en-US" sz="2400" dirty="0"/>
              <a:t>Data conversions</a:t>
            </a:r>
          </a:p>
          <a:p>
            <a:pPr lvl="1"/>
            <a:r>
              <a:rPr lang="en-US" sz="2400" dirty="0"/>
              <a:t>Data prep</a:t>
            </a:r>
          </a:p>
          <a:p>
            <a:pPr lvl="1"/>
            <a:r>
              <a:rPr lang="en-US" sz="2400" dirty="0"/>
              <a:t>Data exploration</a:t>
            </a:r>
          </a:p>
        </p:txBody>
      </p:sp>
      <p:pic>
        <p:nvPicPr>
          <p:cNvPr id="4" name="Picture 3">
            <a:extLst>
              <a:ext uri="{FF2B5EF4-FFF2-40B4-BE49-F238E27FC236}">
                <a16:creationId xmlns:a16="http://schemas.microsoft.com/office/drawing/2014/main" id="{2E7361CC-A53F-49A3-BF4B-FB00CEBEFEC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4126" y="3026443"/>
            <a:ext cx="4725870" cy="2653277"/>
          </a:xfrm>
          <a:prstGeom prst="roundRect">
            <a:avLst>
              <a:gd name="adj" fmla="val 8594"/>
            </a:avLst>
          </a:prstGeom>
          <a:solidFill>
            <a:srgbClr val="FFFFFF">
              <a:shade val="85000"/>
            </a:srgbClr>
          </a:solidFill>
          <a:ln>
            <a:noFill/>
          </a:ln>
          <a:effectLst>
            <a:reflection blurRad="6350" stA="50000" endA="300" endPos="55000" dir="5400000" sy="-100000" algn="bl" rotWithShape="0"/>
          </a:effectLst>
          <a:scene3d>
            <a:camera prst="perspectiveRight"/>
            <a:lightRig rig="threePt" dir="t"/>
          </a:scene3d>
        </p:spPr>
      </p:pic>
      <p:sp>
        <p:nvSpPr>
          <p:cNvPr id="5" name="TextBox 4">
            <a:extLst>
              <a:ext uri="{FF2B5EF4-FFF2-40B4-BE49-F238E27FC236}">
                <a16:creationId xmlns:a16="http://schemas.microsoft.com/office/drawing/2014/main" id="{F76E317F-2776-4361-AFA6-5A37AEE31B96}"/>
              </a:ext>
            </a:extLst>
          </p:cNvPr>
          <p:cNvSpPr txBox="1"/>
          <p:nvPr/>
        </p:nvSpPr>
        <p:spPr>
          <a:xfrm>
            <a:off x="8257764" y="4301415"/>
            <a:ext cx="1166456"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gradFill>
                  <a:gsLst>
                    <a:gs pos="2917">
                      <a:schemeClr val="tx1"/>
                    </a:gs>
                    <a:gs pos="30000">
                      <a:schemeClr val="tx1"/>
                    </a:gs>
                  </a:gsLst>
                  <a:lin ang="5400000" scaled="0"/>
                </a:gradFill>
              </a:rPr>
              <a:t>… not …</a:t>
            </a:r>
          </a:p>
        </p:txBody>
      </p:sp>
      <p:pic>
        <p:nvPicPr>
          <p:cNvPr id="6" name="Picture 5">
            <a:extLst>
              <a:ext uri="{FF2B5EF4-FFF2-40B4-BE49-F238E27FC236}">
                <a16:creationId xmlns:a16="http://schemas.microsoft.com/office/drawing/2014/main" id="{E72CC8F2-D382-4B47-B17E-879E276C7BF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71326" y="2923110"/>
            <a:ext cx="2692164" cy="2756610"/>
          </a:xfrm>
          <a:prstGeom prst="rect">
            <a:avLst/>
          </a:prstGeom>
          <a:effectLst>
            <a:reflection blurRad="6350" stA="52000" endA="300" endPos="35000" dir="5400000" sy="-100000" algn="bl" rotWithShape="0"/>
          </a:effectLst>
          <a:scene3d>
            <a:camera prst="perspectiveLeft"/>
            <a:lightRig rig="threePt" dir="t"/>
          </a:scene3d>
        </p:spPr>
      </p:pic>
    </p:spTree>
    <p:extLst>
      <p:ext uri="{BB962C8B-B14F-4D97-AF65-F5344CB8AC3E}">
        <p14:creationId xmlns:p14="http://schemas.microsoft.com/office/powerpoint/2010/main" val="192245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044285-88BC-4E6A-8ED9-6E99FDD8DB0C}"/>
              </a:ext>
            </a:extLst>
          </p:cNvPr>
          <p:cNvSpPr>
            <a:spLocks noGrp="1"/>
          </p:cNvSpPr>
          <p:nvPr>
            <p:ph type="title"/>
          </p:nvPr>
        </p:nvSpPr>
        <p:spPr/>
        <p:txBody>
          <a:bodyPr/>
          <a:lstStyle/>
          <a:p>
            <a:r>
              <a:rPr lang="en-US" dirty="0"/>
              <a:t>Agenda </a:t>
            </a:r>
          </a:p>
        </p:txBody>
      </p:sp>
      <p:sp>
        <p:nvSpPr>
          <p:cNvPr id="4" name="Text Placeholder 3">
            <a:extLst>
              <a:ext uri="{FF2B5EF4-FFF2-40B4-BE49-F238E27FC236}">
                <a16:creationId xmlns:a16="http://schemas.microsoft.com/office/drawing/2014/main" id="{D7B39E77-BF9E-467A-84F3-4817A9916229}"/>
              </a:ext>
            </a:extLst>
          </p:cNvPr>
          <p:cNvSpPr>
            <a:spLocks noGrp="1"/>
          </p:cNvSpPr>
          <p:nvPr>
            <p:ph type="body" sz="quarter" idx="10"/>
          </p:nvPr>
        </p:nvSpPr>
        <p:spPr>
          <a:xfrm>
            <a:off x="284698" y="1363662"/>
            <a:ext cx="11888787" cy="3982629"/>
          </a:xfrm>
        </p:spPr>
        <p:txBody>
          <a:bodyPr/>
          <a:lstStyle/>
          <a:p>
            <a:r>
              <a:rPr lang="en-US" dirty="0"/>
              <a:t>Current State </a:t>
            </a:r>
          </a:p>
          <a:p>
            <a:pPr lvl="1"/>
            <a:r>
              <a:rPr lang="en-US" dirty="0"/>
              <a:t>ADF &amp; SSIS target scenarios</a:t>
            </a:r>
            <a:br>
              <a:rPr lang="en-US" dirty="0"/>
            </a:br>
            <a:r>
              <a:rPr lang="en-US" dirty="0"/>
              <a:t>ADF &amp; SSIS roadmap</a:t>
            </a:r>
          </a:p>
          <a:p>
            <a:r>
              <a:rPr lang="en-US" dirty="0"/>
              <a:t>Progress</a:t>
            </a:r>
          </a:p>
          <a:p>
            <a:r>
              <a:rPr lang="en-US" dirty="0"/>
              <a:t>Roadmap – Data Flow</a:t>
            </a:r>
          </a:p>
          <a:p>
            <a:r>
              <a:rPr lang="en-US" dirty="0"/>
              <a:t>Demos</a:t>
            </a:r>
          </a:p>
          <a:p>
            <a:r>
              <a:rPr lang="en-US" dirty="0"/>
              <a:t>Q&amp;A </a:t>
            </a:r>
          </a:p>
        </p:txBody>
      </p:sp>
    </p:spTree>
    <p:extLst>
      <p:ext uri="{BB962C8B-B14F-4D97-AF65-F5344CB8AC3E}">
        <p14:creationId xmlns:p14="http://schemas.microsoft.com/office/powerpoint/2010/main" val="175634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BB06-8ECD-42ED-BE3F-065ACE5C43E8}"/>
              </a:ext>
            </a:extLst>
          </p:cNvPr>
          <p:cNvSpPr>
            <a:spLocks noGrp="1"/>
          </p:cNvSpPr>
          <p:nvPr>
            <p:ph type="title"/>
          </p:nvPr>
        </p:nvSpPr>
        <p:spPr>
          <a:xfrm>
            <a:off x="358056" y="67577"/>
            <a:ext cx="11568550" cy="1351952"/>
          </a:xfrm>
        </p:spPr>
        <p:txBody>
          <a:bodyPr/>
          <a:lstStyle/>
          <a:p>
            <a:pPr algn="ctr"/>
            <a:r>
              <a:rPr lang="en-US" dirty="0"/>
              <a:t>ADF Data Flow Workstream</a:t>
            </a:r>
          </a:p>
        </p:txBody>
      </p:sp>
      <p:sp>
        <p:nvSpPr>
          <p:cNvPr id="4" name="Rectangle: Rounded Corners 3">
            <a:extLst>
              <a:ext uri="{FF2B5EF4-FFF2-40B4-BE49-F238E27FC236}">
                <a16:creationId xmlns:a16="http://schemas.microsoft.com/office/drawing/2014/main" id="{D17AC4DD-7415-409E-90A1-E92314D9D25F}"/>
              </a:ext>
            </a:extLst>
          </p:cNvPr>
          <p:cNvSpPr/>
          <p:nvPr/>
        </p:nvSpPr>
        <p:spPr>
          <a:xfrm>
            <a:off x="904492" y="1613934"/>
            <a:ext cx="2000507" cy="2981432"/>
          </a:xfrm>
          <a:prstGeom prst="roundRect">
            <a:avLst/>
          </a:prstGeom>
        </p:spPr>
        <p:style>
          <a:lnRef idx="0">
            <a:schemeClr val="dk1"/>
          </a:lnRef>
          <a:fillRef idx="3">
            <a:schemeClr val="dk1"/>
          </a:fillRef>
          <a:effectRef idx="3">
            <a:schemeClr val="dk1"/>
          </a:effectRef>
          <a:fontRef idx="minor">
            <a:schemeClr val="lt1"/>
          </a:fontRef>
        </p:style>
        <p:txBody>
          <a:bodyPr rtlCol="0" anchor="t"/>
          <a:lstStyle/>
          <a:p>
            <a:pPr algn="ctr"/>
            <a:r>
              <a:rPr lang="en-US" sz="1836" dirty="0"/>
              <a:t>Data Sources</a:t>
            </a:r>
          </a:p>
        </p:txBody>
      </p:sp>
      <p:sp>
        <p:nvSpPr>
          <p:cNvPr id="5" name="Rectangle: Rounded Corners 4">
            <a:extLst>
              <a:ext uri="{FF2B5EF4-FFF2-40B4-BE49-F238E27FC236}">
                <a16:creationId xmlns:a16="http://schemas.microsoft.com/office/drawing/2014/main" id="{8B8E82D4-B7B6-4E5A-ACEA-FE5BFF77F6C7}"/>
              </a:ext>
            </a:extLst>
          </p:cNvPr>
          <p:cNvSpPr/>
          <p:nvPr/>
        </p:nvSpPr>
        <p:spPr>
          <a:xfrm>
            <a:off x="3635457" y="1648565"/>
            <a:ext cx="2000507" cy="2981432"/>
          </a:xfrm>
          <a:prstGeom prst="roundRect">
            <a:avLst/>
          </a:prstGeom>
        </p:spPr>
        <p:style>
          <a:lnRef idx="0">
            <a:schemeClr val="dk1"/>
          </a:lnRef>
          <a:fillRef idx="3">
            <a:schemeClr val="dk1"/>
          </a:fillRef>
          <a:effectRef idx="3">
            <a:schemeClr val="dk1"/>
          </a:effectRef>
          <a:fontRef idx="minor">
            <a:schemeClr val="lt1"/>
          </a:fontRef>
        </p:style>
        <p:txBody>
          <a:bodyPr rtlCol="0" anchor="t"/>
          <a:lstStyle/>
          <a:p>
            <a:pPr algn="ctr"/>
            <a:r>
              <a:rPr lang="en-US" sz="1836" dirty="0"/>
              <a:t>Staging</a:t>
            </a:r>
          </a:p>
        </p:txBody>
      </p:sp>
      <p:sp>
        <p:nvSpPr>
          <p:cNvPr id="6" name="Rectangle: Rounded Corners 5">
            <a:extLst>
              <a:ext uri="{FF2B5EF4-FFF2-40B4-BE49-F238E27FC236}">
                <a16:creationId xmlns:a16="http://schemas.microsoft.com/office/drawing/2014/main" id="{A7F5D88B-4C7C-4C66-B5D6-EEF2D2511CE5}"/>
              </a:ext>
            </a:extLst>
          </p:cNvPr>
          <p:cNvSpPr/>
          <p:nvPr/>
        </p:nvSpPr>
        <p:spPr>
          <a:xfrm>
            <a:off x="6297968" y="1613934"/>
            <a:ext cx="2000507" cy="2981432"/>
          </a:xfrm>
          <a:prstGeom prst="roundRect">
            <a:avLst/>
          </a:prstGeom>
        </p:spPr>
        <p:style>
          <a:lnRef idx="0">
            <a:schemeClr val="dk1"/>
          </a:lnRef>
          <a:fillRef idx="3">
            <a:schemeClr val="dk1"/>
          </a:fillRef>
          <a:effectRef idx="3">
            <a:schemeClr val="dk1"/>
          </a:effectRef>
          <a:fontRef idx="minor">
            <a:schemeClr val="lt1"/>
          </a:fontRef>
        </p:style>
        <p:txBody>
          <a:bodyPr rtlCol="0" anchor="t"/>
          <a:lstStyle/>
          <a:p>
            <a:pPr algn="ctr"/>
            <a:r>
              <a:rPr lang="en-US" sz="1836" dirty="0"/>
              <a:t>Transformations</a:t>
            </a:r>
          </a:p>
        </p:txBody>
      </p:sp>
      <p:sp>
        <p:nvSpPr>
          <p:cNvPr id="7" name="Rectangle: Rounded Corners 6">
            <a:extLst>
              <a:ext uri="{FF2B5EF4-FFF2-40B4-BE49-F238E27FC236}">
                <a16:creationId xmlns:a16="http://schemas.microsoft.com/office/drawing/2014/main" id="{6083E4A7-46DF-400B-A053-0551DC8DC0ED}"/>
              </a:ext>
            </a:extLst>
          </p:cNvPr>
          <p:cNvSpPr/>
          <p:nvPr/>
        </p:nvSpPr>
        <p:spPr>
          <a:xfrm>
            <a:off x="8960478" y="1571250"/>
            <a:ext cx="2000507" cy="2981432"/>
          </a:xfrm>
          <a:prstGeom prst="roundRect">
            <a:avLst/>
          </a:prstGeom>
        </p:spPr>
        <p:style>
          <a:lnRef idx="0">
            <a:schemeClr val="dk1"/>
          </a:lnRef>
          <a:fillRef idx="3">
            <a:schemeClr val="dk1"/>
          </a:fillRef>
          <a:effectRef idx="3">
            <a:schemeClr val="dk1"/>
          </a:effectRef>
          <a:fontRef idx="minor">
            <a:schemeClr val="lt1"/>
          </a:fontRef>
        </p:style>
        <p:txBody>
          <a:bodyPr rtlCol="0" anchor="t"/>
          <a:lstStyle/>
          <a:p>
            <a:pPr algn="ctr"/>
            <a:r>
              <a:rPr lang="en-US" sz="1836" dirty="0"/>
              <a:t>Destination</a:t>
            </a:r>
          </a:p>
        </p:txBody>
      </p:sp>
      <p:pic>
        <p:nvPicPr>
          <p:cNvPr id="1026" name="Picture 2" descr="Image result for azure data warehouse">
            <a:extLst>
              <a:ext uri="{FF2B5EF4-FFF2-40B4-BE49-F238E27FC236}">
                <a16:creationId xmlns:a16="http://schemas.microsoft.com/office/drawing/2014/main" id="{69DD5085-12FF-49B0-8D53-80E8F8D3FEE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492954" y="2208286"/>
            <a:ext cx="925743" cy="4977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ql server">
            <a:extLst>
              <a:ext uri="{FF2B5EF4-FFF2-40B4-BE49-F238E27FC236}">
                <a16:creationId xmlns:a16="http://schemas.microsoft.com/office/drawing/2014/main" id="{985B2A76-FC86-4A3E-A9BA-0DC4EE14A793}"/>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38751" y="2905106"/>
            <a:ext cx="834149" cy="437928"/>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F281D131-FE27-4641-96A8-25E3A6D4F400}"/>
              </a:ext>
            </a:extLst>
          </p:cNvPr>
          <p:cNvSpPr/>
          <p:nvPr/>
        </p:nvSpPr>
        <p:spPr>
          <a:xfrm>
            <a:off x="9906774" y="3503300"/>
            <a:ext cx="115972" cy="1353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11" name="Oval 10">
            <a:extLst>
              <a:ext uri="{FF2B5EF4-FFF2-40B4-BE49-F238E27FC236}">
                <a16:creationId xmlns:a16="http://schemas.microsoft.com/office/drawing/2014/main" id="{DD074600-31F5-4FCD-928B-5DE3044DD248}"/>
              </a:ext>
            </a:extLst>
          </p:cNvPr>
          <p:cNvSpPr/>
          <p:nvPr/>
        </p:nvSpPr>
        <p:spPr>
          <a:xfrm>
            <a:off x="9906774" y="3746518"/>
            <a:ext cx="115972" cy="1353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12" name="Oval 11">
            <a:extLst>
              <a:ext uri="{FF2B5EF4-FFF2-40B4-BE49-F238E27FC236}">
                <a16:creationId xmlns:a16="http://schemas.microsoft.com/office/drawing/2014/main" id="{5460B2CE-E7FE-467B-96A6-288D4E9EB58C}"/>
              </a:ext>
            </a:extLst>
          </p:cNvPr>
          <p:cNvSpPr/>
          <p:nvPr/>
        </p:nvSpPr>
        <p:spPr>
          <a:xfrm>
            <a:off x="9906774" y="3980070"/>
            <a:ext cx="115972" cy="1353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pic>
        <p:nvPicPr>
          <p:cNvPr id="16" name="Picture 4" descr="Image result for sql server">
            <a:extLst>
              <a:ext uri="{FF2B5EF4-FFF2-40B4-BE49-F238E27FC236}">
                <a16:creationId xmlns:a16="http://schemas.microsoft.com/office/drawing/2014/main" id="{F1FAC6B7-BA83-4609-94E0-DFB2144F832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75490" y="3253826"/>
            <a:ext cx="834149" cy="437928"/>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a:extLst>
              <a:ext uri="{FF2B5EF4-FFF2-40B4-BE49-F238E27FC236}">
                <a16:creationId xmlns:a16="http://schemas.microsoft.com/office/drawing/2014/main" id="{01894E78-027A-4BC0-AB94-BB75CF418044}"/>
              </a:ext>
            </a:extLst>
          </p:cNvPr>
          <p:cNvSpPr/>
          <p:nvPr/>
        </p:nvSpPr>
        <p:spPr>
          <a:xfrm>
            <a:off x="1843513" y="3852021"/>
            <a:ext cx="115972" cy="1353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18" name="Oval 17">
            <a:extLst>
              <a:ext uri="{FF2B5EF4-FFF2-40B4-BE49-F238E27FC236}">
                <a16:creationId xmlns:a16="http://schemas.microsoft.com/office/drawing/2014/main" id="{2DC20398-3753-48CA-89CD-475E6FF78AA4}"/>
              </a:ext>
            </a:extLst>
          </p:cNvPr>
          <p:cNvSpPr/>
          <p:nvPr/>
        </p:nvSpPr>
        <p:spPr>
          <a:xfrm>
            <a:off x="1843513" y="4079937"/>
            <a:ext cx="115972" cy="1353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sp>
        <p:nvSpPr>
          <p:cNvPr id="19" name="Oval 18">
            <a:extLst>
              <a:ext uri="{FF2B5EF4-FFF2-40B4-BE49-F238E27FC236}">
                <a16:creationId xmlns:a16="http://schemas.microsoft.com/office/drawing/2014/main" id="{1B501E38-5F98-4BB2-AB20-C44DED44A0AC}"/>
              </a:ext>
            </a:extLst>
          </p:cNvPr>
          <p:cNvSpPr/>
          <p:nvPr/>
        </p:nvSpPr>
        <p:spPr>
          <a:xfrm>
            <a:off x="1843513" y="4303825"/>
            <a:ext cx="115972" cy="1353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36"/>
          </a:p>
        </p:txBody>
      </p:sp>
      <p:pic>
        <p:nvPicPr>
          <p:cNvPr id="1030" name="Picture 6" descr="Image result for oracle database">
            <a:extLst>
              <a:ext uri="{FF2B5EF4-FFF2-40B4-BE49-F238E27FC236}">
                <a16:creationId xmlns:a16="http://schemas.microsoft.com/office/drawing/2014/main" id="{CE343721-22FC-43EC-B8F9-3F6B78AC31B7}"/>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634548" y="2607629"/>
            <a:ext cx="516032" cy="51603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flat files icon">
            <a:extLst>
              <a:ext uri="{FF2B5EF4-FFF2-40B4-BE49-F238E27FC236}">
                <a16:creationId xmlns:a16="http://schemas.microsoft.com/office/drawing/2014/main" id="{6436F2E9-2396-4ED1-AE2C-8410D01C4AC7}"/>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281198" y="2153961"/>
            <a:ext cx="388585" cy="3885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nosql database icon">
            <a:extLst>
              <a:ext uri="{FF2B5EF4-FFF2-40B4-BE49-F238E27FC236}">
                <a16:creationId xmlns:a16="http://schemas.microsoft.com/office/drawing/2014/main" id="{AB60DE83-EB44-46C2-9E49-48EEA9BAD7C3}"/>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084038" y="2135840"/>
            <a:ext cx="406705" cy="406705"/>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ADAD7EEA-2030-471D-AC9E-9CDC4F988B61}"/>
              </a:ext>
            </a:extLst>
          </p:cNvPr>
          <p:cNvSpPr/>
          <p:nvPr/>
        </p:nvSpPr>
        <p:spPr>
          <a:xfrm>
            <a:off x="2904998" y="2757944"/>
            <a:ext cx="730056" cy="5160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36"/>
          </a:p>
        </p:txBody>
      </p:sp>
      <p:sp>
        <p:nvSpPr>
          <p:cNvPr id="24" name="Arrow: Right 23">
            <a:extLst>
              <a:ext uri="{FF2B5EF4-FFF2-40B4-BE49-F238E27FC236}">
                <a16:creationId xmlns:a16="http://schemas.microsoft.com/office/drawing/2014/main" id="{38F44A87-3E74-44BB-BECB-E15CDD0ED716}"/>
              </a:ext>
            </a:extLst>
          </p:cNvPr>
          <p:cNvSpPr/>
          <p:nvPr/>
        </p:nvSpPr>
        <p:spPr>
          <a:xfrm>
            <a:off x="5606770" y="2757944"/>
            <a:ext cx="730056" cy="5160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36"/>
          </a:p>
        </p:txBody>
      </p:sp>
      <p:sp>
        <p:nvSpPr>
          <p:cNvPr id="25" name="Arrow: Right 24">
            <a:extLst>
              <a:ext uri="{FF2B5EF4-FFF2-40B4-BE49-F238E27FC236}">
                <a16:creationId xmlns:a16="http://schemas.microsoft.com/office/drawing/2014/main" id="{A372A676-728C-4AE5-AA82-F39E0C0B9BCD}"/>
              </a:ext>
            </a:extLst>
          </p:cNvPr>
          <p:cNvSpPr/>
          <p:nvPr/>
        </p:nvSpPr>
        <p:spPr>
          <a:xfrm>
            <a:off x="8308138" y="2737794"/>
            <a:ext cx="730056" cy="5160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36"/>
          </a:p>
        </p:txBody>
      </p:sp>
      <p:pic>
        <p:nvPicPr>
          <p:cNvPr id="20" name="Picture 19">
            <a:extLst>
              <a:ext uri="{FF2B5EF4-FFF2-40B4-BE49-F238E27FC236}">
                <a16:creationId xmlns:a16="http://schemas.microsoft.com/office/drawing/2014/main" id="{125452B5-3735-4387-9534-12216393E8D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427453" y="2498449"/>
            <a:ext cx="416514" cy="461150"/>
          </a:xfrm>
          <a:prstGeom prst="rect">
            <a:avLst/>
          </a:prstGeom>
        </p:spPr>
      </p:pic>
      <p:pic>
        <p:nvPicPr>
          <p:cNvPr id="22" name="Picture 21">
            <a:extLst>
              <a:ext uri="{FF2B5EF4-FFF2-40B4-BE49-F238E27FC236}">
                <a16:creationId xmlns:a16="http://schemas.microsoft.com/office/drawing/2014/main" id="{C077D52A-C368-4C70-BA98-72670FCAB46D}"/>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301496" y="3303960"/>
            <a:ext cx="668428" cy="612634"/>
          </a:xfrm>
          <a:prstGeom prst="rect">
            <a:avLst/>
          </a:prstGeom>
        </p:spPr>
      </p:pic>
      <p:pic>
        <p:nvPicPr>
          <p:cNvPr id="26" name="Graphic 25" descr="Gears">
            <a:extLst>
              <a:ext uri="{FF2B5EF4-FFF2-40B4-BE49-F238E27FC236}">
                <a16:creationId xmlns:a16="http://schemas.microsoft.com/office/drawing/2014/main" id="{CD05DDD7-9E9B-442C-B620-C5CF3281A37C}"/>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6813395" y="2153961"/>
            <a:ext cx="932603" cy="932603"/>
          </a:xfrm>
          <a:prstGeom prst="rect">
            <a:avLst/>
          </a:prstGeom>
        </p:spPr>
      </p:pic>
      <p:sp>
        <p:nvSpPr>
          <p:cNvPr id="27" name="TextBox 26">
            <a:extLst>
              <a:ext uri="{FF2B5EF4-FFF2-40B4-BE49-F238E27FC236}">
                <a16:creationId xmlns:a16="http://schemas.microsoft.com/office/drawing/2014/main" id="{80619785-7686-47A4-877E-001296B902FB}"/>
              </a:ext>
            </a:extLst>
          </p:cNvPr>
          <p:cNvSpPr txBox="1"/>
          <p:nvPr/>
        </p:nvSpPr>
        <p:spPr>
          <a:xfrm>
            <a:off x="6582260" y="3746517"/>
            <a:ext cx="1662257" cy="542399"/>
          </a:xfrm>
          <a:prstGeom prst="rect">
            <a:avLst/>
          </a:prstGeom>
          <a:noFill/>
        </p:spPr>
        <p:txBody>
          <a:bodyPr wrap="square" rtlCol="0">
            <a:spAutoFit/>
          </a:bodyPr>
          <a:lstStyle/>
          <a:p>
            <a:r>
              <a:rPr lang="en-US" sz="1428" dirty="0">
                <a:solidFill>
                  <a:schemeClr val="bg1"/>
                </a:solidFill>
              </a:rPr>
              <a:t>Sort, Merge, Join, Lookup …</a:t>
            </a:r>
          </a:p>
        </p:txBody>
      </p:sp>
      <p:sp>
        <p:nvSpPr>
          <p:cNvPr id="34" name="TextBox 33">
            <a:extLst>
              <a:ext uri="{FF2B5EF4-FFF2-40B4-BE49-F238E27FC236}">
                <a16:creationId xmlns:a16="http://schemas.microsoft.com/office/drawing/2014/main" id="{5E938348-AE2B-4850-A253-EB5726FA2037}"/>
              </a:ext>
            </a:extLst>
          </p:cNvPr>
          <p:cNvSpPr txBox="1"/>
          <p:nvPr/>
        </p:nvSpPr>
        <p:spPr>
          <a:xfrm>
            <a:off x="853351" y="4744449"/>
            <a:ext cx="2416676" cy="1214742"/>
          </a:xfrm>
          <a:prstGeom prst="rect">
            <a:avLst/>
          </a:prstGeom>
          <a:noFill/>
        </p:spPr>
        <p:txBody>
          <a:bodyPr wrap="square" rtlCol="0">
            <a:spAutoFit/>
          </a:bodyPr>
          <a:lstStyle/>
          <a:p>
            <a:pPr marL="291436" indent="-291436">
              <a:buFont typeface="Arial" panose="020B0604020202020204" pitchFamily="34" charset="0"/>
              <a:buChar char="•"/>
            </a:pPr>
            <a:r>
              <a:rPr lang="en-US" sz="1428" dirty="0"/>
              <a:t>Explicit user action</a:t>
            </a:r>
          </a:p>
          <a:p>
            <a:pPr marL="291436" indent="-291436">
              <a:buFont typeface="Arial" panose="020B0604020202020204" pitchFamily="34" charset="0"/>
              <a:buChar char="•"/>
            </a:pPr>
            <a:r>
              <a:rPr lang="en-US" sz="1428" dirty="0"/>
              <a:t>User places data source(s) on design surface, from toolbox</a:t>
            </a:r>
          </a:p>
          <a:p>
            <a:pPr marL="291436" indent="-291436">
              <a:buFont typeface="Arial" panose="020B0604020202020204" pitchFamily="34" charset="0"/>
              <a:buChar char="•"/>
            </a:pPr>
            <a:r>
              <a:rPr lang="en-US" sz="1428" dirty="0"/>
              <a:t>Select explicit sources</a:t>
            </a:r>
          </a:p>
        </p:txBody>
      </p:sp>
      <p:sp>
        <p:nvSpPr>
          <p:cNvPr id="35" name="TextBox 34">
            <a:extLst>
              <a:ext uri="{FF2B5EF4-FFF2-40B4-BE49-F238E27FC236}">
                <a16:creationId xmlns:a16="http://schemas.microsoft.com/office/drawing/2014/main" id="{7CCF1D01-D6F5-4101-B51E-A8D46A410478}"/>
              </a:ext>
            </a:extLst>
          </p:cNvPr>
          <p:cNvSpPr txBox="1"/>
          <p:nvPr/>
        </p:nvSpPr>
        <p:spPr>
          <a:xfrm>
            <a:off x="3635629" y="4744448"/>
            <a:ext cx="2416676" cy="2289729"/>
          </a:xfrm>
          <a:prstGeom prst="rect">
            <a:avLst/>
          </a:prstGeom>
          <a:noFill/>
        </p:spPr>
        <p:txBody>
          <a:bodyPr wrap="square" rtlCol="0">
            <a:spAutoFit/>
          </a:bodyPr>
          <a:lstStyle/>
          <a:p>
            <a:pPr marL="291436" indent="-291436">
              <a:buFont typeface="Arial" panose="020B0604020202020204" pitchFamily="34" charset="0"/>
              <a:buChar char="•"/>
            </a:pPr>
            <a:r>
              <a:rPr lang="en-US" sz="1428" dirty="0"/>
              <a:t>Implicit/Explicit</a:t>
            </a:r>
          </a:p>
          <a:p>
            <a:pPr marL="291436" indent="-291436">
              <a:buFont typeface="Arial" panose="020B0604020202020204" pitchFamily="34" charset="0"/>
              <a:buChar char="•"/>
            </a:pPr>
            <a:r>
              <a:rPr lang="en-US" sz="1428" dirty="0"/>
              <a:t>Data Lake staging area as default</a:t>
            </a:r>
          </a:p>
          <a:p>
            <a:pPr marL="291436" indent="-291436">
              <a:buFont typeface="Arial" panose="020B0604020202020204" pitchFamily="34" charset="0"/>
              <a:buChar char="•"/>
            </a:pPr>
            <a:r>
              <a:rPr lang="en-US" sz="1428" dirty="0"/>
              <a:t>User does not need to configure this manually</a:t>
            </a:r>
          </a:p>
          <a:p>
            <a:pPr marL="291436" indent="-291436">
              <a:buFont typeface="Arial" panose="020B0604020202020204" pitchFamily="34" charset="0"/>
              <a:buChar char="•"/>
            </a:pPr>
            <a:r>
              <a:rPr lang="en-US" sz="1428" dirty="0"/>
              <a:t>Advanced feature to set staging area options</a:t>
            </a:r>
          </a:p>
          <a:p>
            <a:pPr marL="291436" indent="-291436">
              <a:buFont typeface="Arial" panose="020B0604020202020204" pitchFamily="34" charset="0"/>
              <a:buChar char="•"/>
            </a:pPr>
            <a:r>
              <a:rPr lang="en-US" sz="1428" dirty="0"/>
              <a:t>File Formats / Types (Parquet, JSON</a:t>
            </a:r>
            <a:r>
              <a:rPr lang="en-US" sz="1428"/>
              <a:t>, txt, CSV …)</a:t>
            </a:r>
            <a:endParaRPr lang="en-US" sz="1428" dirty="0"/>
          </a:p>
        </p:txBody>
      </p:sp>
      <p:sp>
        <p:nvSpPr>
          <p:cNvPr id="36" name="TextBox 35">
            <a:extLst>
              <a:ext uri="{FF2B5EF4-FFF2-40B4-BE49-F238E27FC236}">
                <a16:creationId xmlns:a16="http://schemas.microsoft.com/office/drawing/2014/main" id="{7374EAA3-CC59-43E1-97BC-EFA7C6665062}"/>
              </a:ext>
            </a:extLst>
          </p:cNvPr>
          <p:cNvSpPr txBox="1"/>
          <p:nvPr/>
        </p:nvSpPr>
        <p:spPr>
          <a:xfrm>
            <a:off x="6218237" y="4720782"/>
            <a:ext cx="2416676" cy="1850250"/>
          </a:xfrm>
          <a:prstGeom prst="rect">
            <a:avLst/>
          </a:prstGeom>
          <a:noFill/>
        </p:spPr>
        <p:txBody>
          <a:bodyPr wrap="square" rtlCol="0">
            <a:spAutoFit/>
          </a:bodyPr>
          <a:lstStyle/>
          <a:p>
            <a:pPr marL="291436" indent="-291436">
              <a:buFont typeface="Arial" panose="020B0604020202020204" pitchFamily="34" charset="0"/>
              <a:buChar char="•"/>
            </a:pPr>
            <a:r>
              <a:rPr lang="en-US" sz="1428" dirty="0"/>
              <a:t>Explicit user action</a:t>
            </a:r>
          </a:p>
          <a:p>
            <a:pPr marL="291436" indent="-291436">
              <a:buFont typeface="Arial" panose="020B0604020202020204" pitchFamily="34" charset="0"/>
              <a:buChar char="•"/>
            </a:pPr>
            <a:r>
              <a:rPr lang="en-US" sz="1428" dirty="0"/>
              <a:t>User places transformations on design surface, from toolbox</a:t>
            </a:r>
          </a:p>
          <a:p>
            <a:pPr marL="291436" indent="-291436">
              <a:buFont typeface="Arial" panose="020B0604020202020204" pitchFamily="34" charset="0"/>
              <a:buChar char="•"/>
            </a:pPr>
            <a:r>
              <a:rPr lang="en-US" sz="1428" dirty="0"/>
              <a:t>User must set properties for transformation steps and step connectors</a:t>
            </a:r>
          </a:p>
        </p:txBody>
      </p:sp>
      <p:sp>
        <p:nvSpPr>
          <p:cNvPr id="37" name="TextBox 36">
            <a:extLst>
              <a:ext uri="{FF2B5EF4-FFF2-40B4-BE49-F238E27FC236}">
                <a16:creationId xmlns:a16="http://schemas.microsoft.com/office/drawing/2014/main" id="{76265944-3ADD-44F2-BACA-7A4721C58449}"/>
              </a:ext>
            </a:extLst>
          </p:cNvPr>
          <p:cNvSpPr txBox="1"/>
          <p:nvPr/>
        </p:nvSpPr>
        <p:spPr>
          <a:xfrm>
            <a:off x="8814408" y="4751790"/>
            <a:ext cx="2416676" cy="1438856"/>
          </a:xfrm>
          <a:prstGeom prst="rect">
            <a:avLst/>
          </a:prstGeom>
          <a:noFill/>
        </p:spPr>
        <p:txBody>
          <a:bodyPr wrap="square" rtlCol="0">
            <a:spAutoFit/>
          </a:bodyPr>
          <a:lstStyle/>
          <a:p>
            <a:pPr marL="291436" indent="-291436">
              <a:buFont typeface="Arial" panose="020B0604020202020204" pitchFamily="34" charset="0"/>
              <a:buChar char="•"/>
            </a:pPr>
            <a:r>
              <a:rPr lang="en-US" sz="1428" dirty="0"/>
              <a:t>Explicit user action</a:t>
            </a:r>
          </a:p>
          <a:p>
            <a:pPr marL="291436" indent="-291436">
              <a:buFont typeface="Arial" panose="020B0604020202020204" pitchFamily="34" charset="0"/>
              <a:buChar char="•"/>
            </a:pPr>
            <a:r>
              <a:rPr lang="en-US" sz="1428" dirty="0"/>
              <a:t>User chooses destination connector(s)</a:t>
            </a:r>
          </a:p>
          <a:p>
            <a:pPr marL="291436" indent="-291436">
              <a:buFont typeface="Arial" panose="020B0604020202020204" pitchFamily="34" charset="0"/>
              <a:buChar char="•"/>
            </a:pPr>
            <a:r>
              <a:rPr lang="en-US" sz="1428" dirty="0"/>
              <a:t>User sets connector property options</a:t>
            </a:r>
          </a:p>
          <a:p>
            <a:pPr marL="291436" indent="-291436">
              <a:buFont typeface="Arial" panose="020B0604020202020204" pitchFamily="34" charset="0"/>
              <a:buChar char="•"/>
            </a:pPr>
            <a:endParaRPr lang="en-US" sz="1428" dirty="0"/>
          </a:p>
        </p:txBody>
      </p:sp>
    </p:spTree>
    <p:extLst>
      <p:ext uri="{BB962C8B-B14F-4D97-AF65-F5344CB8AC3E}">
        <p14:creationId xmlns:p14="http://schemas.microsoft.com/office/powerpoint/2010/main" val="3458307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A93BDE-C153-490B-BC01-B70595F039D1}"/>
              </a:ext>
            </a:extLst>
          </p:cNvPr>
          <p:cNvSpPr>
            <a:spLocks noGrp="1"/>
          </p:cNvSpPr>
          <p:nvPr>
            <p:ph type="title"/>
          </p:nvPr>
        </p:nvSpPr>
        <p:spPr>
          <a:xfrm>
            <a:off x="274637" y="3040062"/>
            <a:ext cx="11887200" cy="1015663"/>
          </a:xfrm>
        </p:spPr>
        <p:txBody>
          <a:bodyPr/>
          <a:lstStyle/>
          <a:p>
            <a:r>
              <a:rPr lang="en-US" sz="6000" dirty="0"/>
              <a:t>Demo – ADF Data Flow</a:t>
            </a:r>
          </a:p>
        </p:txBody>
      </p:sp>
    </p:spTree>
    <p:extLst>
      <p:ext uri="{BB962C8B-B14F-4D97-AF65-F5344CB8AC3E}">
        <p14:creationId xmlns:p14="http://schemas.microsoft.com/office/powerpoint/2010/main" val="117753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339650"/>
          </a:xfrm>
        </p:spPr>
        <p:txBody>
          <a:bodyPr/>
          <a:lstStyle/>
          <a:p>
            <a:pPr marL="339725" indent="-339725">
              <a:buFont typeface="Arial" panose="020B0604020202020204" pitchFamily="34" charset="0"/>
              <a:buChar char="•"/>
            </a:pPr>
            <a:r>
              <a:rPr lang="en-US" dirty="0">
                <a:gradFill>
                  <a:gsLst>
                    <a:gs pos="7965">
                      <a:schemeClr val="tx1"/>
                    </a:gs>
                    <a:gs pos="63000">
                      <a:schemeClr val="tx1"/>
                    </a:gs>
                  </a:gsLst>
                  <a:lin ang="5400000" scaled="0"/>
                </a:gradFill>
                <a:hlinkClick r:id="rId3"/>
              </a:rPr>
              <a:t>Azure Data Factory Documentation</a:t>
            </a:r>
            <a:endParaRPr lang="en-US" dirty="0">
              <a:gradFill>
                <a:gsLst>
                  <a:gs pos="7965">
                    <a:schemeClr val="tx1"/>
                  </a:gs>
                  <a:gs pos="63000">
                    <a:schemeClr val="tx1"/>
                  </a:gs>
                </a:gsLst>
                <a:lin ang="5400000" scaled="0"/>
              </a:gradFill>
            </a:endParaRPr>
          </a:p>
          <a:p>
            <a:pPr marL="339725" indent="-339725">
              <a:buFont typeface="Arial" panose="020B0604020202020204" pitchFamily="34" charset="0"/>
              <a:buChar char="•"/>
            </a:pPr>
            <a:endParaRPr lang="en-US" dirty="0">
              <a:gradFill>
                <a:gsLst>
                  <a:gs pos="7965">
                    <a:schemeClr val="tx1"/>
                  </a:gs>
                  <a:gs pos="63000">
                    <a:schemeClr val="tx1"/>
                  </a:gs>
                </a:gsLst>
                <a:lin ang="5400000" scaled="0"/>
              </a:gradFill>
              <a:hlinkClick r:id="rId4"/>
            </a:endParaRPr>
          </a:p>
          <a:p>
            <a:pPr marL="339725" indent="-339725">
              <a:buFont typeface="Arial" panose="020B0604020202020204" pitchFamily="34" charset="0"/>
              <a:buChar char="•"/>
            </a:pPr>
            <a:r>
              <a:rPr lang="en-US" dirty="0">
                <a:gradFill>
                  <a:gsLst>
                    <a:gs pos="7965">
                      <a:schemeClr val="tx1"/>
                    </a:gs>
                    <a:gs pos="63000">
                      <a:schemeClr val="tx1"/>
                    </a:gs>
                  </a:gsLst>
                  <a:lin ang="5400000" scaled="0"/>
                </a:gradFill>
                <a:hlinkClick r:id="rId4"/>
              </a:rPr>
              <a:t>ADF Labs, 10 part series</a:t>
            </a:r>
            <a:endParaRPr lang="en-US" dirty="0">
              <a:gradFill>
                <a:gsLst>
                  <a:gs pos="7965">
                    <a:schemeClr val="tx1"/>
                  </a:gs>
                  <a:gs pos="63000">
                    <a:schemeClr val="tx1"/>
                  </a:gs>
                </a:gsLst>
                <a:lin ang="5400000" scaled="0"/>
              </a:gradFill>
            </a:endParaRPr>
          </a:p>
          <a:p>
            <a:pPr marL="339725" indent="-339725">
              <a:buFont typeface="Arial" panose="020B0604020202020204" pitchFamily="34" charset="0"/>
              <a:buChar char="•"/>
            </a:pPr>
            <a:endParaRPr lang="en-US" dirty="0">
              <a:gradFill>
                <a:gsLst>
                  <a:gs pos="7965">
                    <a:schemeClr val="tx1"/>
                  </a:gs>
                  <a:gs pos="63000">
                    <a:schemeClr val="tx1"/>
                  </a:gs>
                </a:gsLst>
                <a:lin ang="5400000" scaled="0"/>
              </a:gradFill>
            </a:endParaRPr>
          </a:p>
          <a:p>
            <a:pPr marL="339725" indent="-339725">
              <a:buFont typeface="Arial" panose="020B0604020202020204" pitchFamily="34" charset="0"/>
              <a:buChar char="•"/>
            </a:pPr>
            <a:r>
              <a:rPr lang="en-US" dirty="0">
                <a:gradFill>
                  <a:gsLst>
                    <a:gs pos="7965">
                      <a:schemeClr val="tx1"/>
                    </a:gs>
                    <a:gs pos="63000">
                      <a:schemeClr val="tx1"/>
                    </a:gs>
                  </a:gsLst>
                  <a:lin ang="5400000" scaled="0"/>
                </a:gradFill>
                <a:hlinkClick r:id="rId5"/>
              </a:rPr>
              <a:t>Azure Data Factory Data Flow Documentation</a:t>
            </a:r>
            <a:endParaRPr lang="en-US" dirty="0">
              <a:gradFill>
                <a:gsLst>
                  <a:gs pos="7965">
                    <a:schemeClr val="tx1"/>
                  </a:gs>
                  <a:gs pos="63000">
                    <a:schemeClr val="tx1"/>
                  </a:gs>
                </a:gsLst>
                <a:lin ang="5400000" scaled="0"/>
              </a:gradFill>
            </a:endParaRPr>
          </a:p>
          <a:p>
            <a:pPr marL="568325" lvl="1" indent="-339725">
              <a:buFont typeface="Arial" panose="020B0604020202020204" pitchFamily="34" charset="0"/>
              <a:buChar char="•"/>
            </a:pPr>
            <a:r>
              <a:rPr lang="en-US" dirty="0">
                <a:gradFill>
                  <a:gsLst>
                    <a:gs pos="7965">
                      <a:schemeClr val="tx1"/>
                    </a:gs>
                    <a:gs pos="63000">
                      <a:schemeClr val="tx1"/>
                    </a:gs>
                  </a:gsLst>
                  <a:lin ang="5400000" scaled="0"/>
                </a:gradFill>
              </a:rPr>
              <a:t>Request Preview &amp; Support : </a:t>
            </a:r>
            <a:r>
              <a:rPr lang="en-US" dirty="0">
                <a:hlinkClick r:id="rId6"/>
              </a:rPr>
              <a:t>adfdataflowext@microsoft.com</a:t>
            </a:r>
            <a:endParaRPr lang="en-US" dirty="0">
              <a:gradFill>
                <a:gsLst>
                  <a:gs pos="7965">
                    <a:schemeClr val="tx1"/>
                  </a:gs>
                  <a:gs pos="63000">
                    <a:schemeClr val="tx1"/>
                  </a:gs>
                </a:gsLst>
                <a:lin ang="5400000" scaled="0"/>
              </a:gradFill>
            </a:endParaRPr>
          </a:p>
          <a:p>
            <a:pPr marL="339725" indent="-339725">
              <a:buFont typeface="Arial" panose="020B0604020202020204" pitchFamily="34" charset="0"/>
              <a:buChar char="•"/>
            </a:pPr>
            <a:endParaRPr lang="en-US" dirty="0">
              <a:gradFill>
                <a:gsLst>
                  <a:gs pos="7965">
                    <a:schemeClr val="tx1"/>
                  </a:gs>
                  <a:gs pos="63000">
                    <a:schemeClr val="tx1"/>
                  </a:gs>
                </a:gsLst>
                <a:lin ang="5400000" scaled="0"/>
              </a:gradFill>
            </a:endParaRPr>
          </a:p>
        </p:txBody>
      </p:sp>
      <p:sp>
        <p:nvSpPr>
          <p:cNvPr id="17" name="Title 16"/>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384907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A93BDE-C153-490B-BC01-B70595F039D1}"/>
              </a:ext>
            </a:extLst>
          </p:cNvPr>
          <p:cNvSpPr>
            <a:spLocks noGrp="1"/>
          </p:cNvSpPr>
          <p:nvPr>
            <p:ph type="title"/>
          </p:nvPr>
        </p:nvSpPr>
        <p:spPr>
          <a:xfrm>
            <a:off x="274637" y="3040062"/>
            <a:ext cx="11887200" cy="1015663"/>
          </a:xfrm>
        </p:spPr>
        <p:txBody>
          <a:bodyPr/>
          <a:lstStyle/>
          <a:p>
            <a:r>
              <a:rPr lang="en-US" sz="6000" dirty="0"/>
              <a:t>Appendix</a:t>
            </a:r>
          </a:p>
        </p:txBody>
      </p:sp>
    </p:spTree>
    <p:extLst>
      <p:ext uri="{BB962C8B-B14F-4D97-AF65-F5344CB8AC3E}">
        <p14:creationId xmlns:p14="http://schemas.microsoft.com/office/powerpoint/2010/main" val="107616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CD28A8-17B8-4FBA-9923-736A3173E38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8488" y="355827"/>
            <a:ext cx="10559497" cy="6194953"/>
          </a:xfrm>
          <a:prstGeom prst="rect">
            <a:avLst/>
          </a:prstGeom>
        </p:spPr>
      </p:pic>
    </p:spTree>
    <p:extLst>
      <p:ext uri="{BB962C8B-B14F-4D97-AF65-F5344CB8AC3E}">
        <p14:creationId xmlns:p14="http://schemas.microsoft.com/office/powerpoint/2010/main" val="202178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5F18-3A21-4C73-8B68-543827D3B880}"/>
              </a:ext>
            </a:extLst>
          </p:cNvPr>
          <p:cNvSpPr>
            <a:spLocks noGrp="1"/>
          </p:cNvSpPr>
          <p:nvPr>
            <p:ph type="title"/>
          </p:nvPr>
        </p:nvSpPr>
        <p:spPr/>
        <p:txBody>
          <a:bodyPr/>
          <a:lstStyle/>
          <a:p>
            <a:r>
              <a:rPr lang="en-US" dirty="0"/>
              <a:t>Simple Copy Flow</a:t>
            </a:r>
          </a:p>
        </p:txBody>
      </p:sp>
      <p:pic>
        <p:nvPicPr>
          <p:cNvPr id="3" name="Picture 2">
            <a:extLst>
              <a:ext uri="{FF2B5EF4-FFF2-40B4-BE49-F238E27FC236}">
                <a16:creationId xmlns:a16="http://schemas.microsoft.com/office/drawing/2014/main" id="{D1E4EF34-1A5E-4D89-B4B6-F47E9402498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70926" y="1253558"/>
            <a:ext cx="5441074" cy="5611305"/>
          </a:xfrm>
          <a:prstGeom prst="rect">
            <a:avLst/>
          </a:prstGeom>
        </p:spPr>
      </p:pic>
    </p:spTree>
    <p:extLst>
      <p:ext uri="{BB962C8B-B14F-4D97-AF65-F5344CB8AC3E}">
        <p14:creationId xmlns:p14="http://schemas.microsoft.com/office/powerpoint/2010/main" val="423129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B887-118D-43F5-B350-42125A2D7950}"/>
              </a:ext>
            </a:extLst>
          </p:cNvPr>
          <p:cNvSpPr>
            <a:spLocks noGrp="1"/>
          </p:cNvSpPr>
          <p:nvPr>
            <p:ph type="title"/>
          </p:nvPr>
        </p:nvSpPr>
        <p:spPr>
          <a:xfrm>
            <a:off x="274639" y="295274"/>
            <a:ext cx="11889564" cy="1417412"/>
          </a:xfrm>
        </p:spPr>
        <p:txBody>
          <a:bodyPr/>
          <a:lstStyle/>
          <a:p>
            <a:pPr algn="ctr"/>
            <a:r>
              <a:rPr lang="en-US" sz="4400" dirty="0"/>
              <a:t>Build your logical data flows adding data transformations in a guided experience</a:t>
            </a:r>
          </a:p>
        </p:txBody>
      </p:sp>
      <p:pic>
        <p:nvPicPr>
          <p:cNvPr id="3" name="Picture 2">
            <a:extLst>
              <a:ext uri="{FF2B5EF4-FFF2-40B4-BE49-F238E27FC236}">
                <a16:creationId xmlns:a16="http://schemas.microsoft.com/office/drawing/2014/main" id="{203EFA9C-4D92-4F96-B553-C6D0EECE06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03657" y="1896609"/>
            <a:ext cx="7429159" cy="4952772"/>
          </a:xfrm>
          <a:prstGeom prst="rect">
            <a:avLst/>
          </a:prstGeom>
        </p:spPr>
      </p:pic>
    </p:spTree>
    <p:extLst>
      <p:ext uri="{BB962C8B-B14F-4D97-AF65-F5344CB8AC3E}">
        <p14:creationId xmlns:p14="http://schemas.microsoft.com/office/powerpoint/2010/main" val="95043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66273547-552C-4BF1-9FF6-7B286EE868D0}"/>
              </a:ext>
            </a:extLst>
          </p:cNvPr>
          <p:cNvSpPr>
            <a:spLocks noGrp="1"/>
          </p:cNvSpPr>
          <p:nvPr>
            <p:ph type="title"/>
          </p:nvPr>
        </p:nvSpPr>
        <p:spPr>
          <a:xfrm>
            <a:off x="334299" y="125635"/>
            <a:ext cx="11674454" cy="1415818"/>
          </a:xfrm>
        </p:spPr>
        <p:txBody>
          <a:bodyPr/>
          <a:lstStyle/>
          <a:p>
            <a:pPr algn="ctr"/>
            <a:r>
              <a:rPr lang="en-US" dirty="0"/>
              <a:t>Switch to Debug Mode and select sample data to work with for debugging</a:t>
            </a:r>
          </a:p>
        </p:txBody>
      </p:sp>
      <p:pic>
        <p:nvPicPr>
          <p:cNvPr id="3" name="Picture 2">
            <a:extLst>
              <a:ext uri="{FF2B5EF4-FFF2-40B4-BE49-F238E27FC236}">
                <a16:creationId xmlns:a16="http://schemas.microsoft.com/office/drawing/2014/main" id="{E7DBF9C5-BB23-4D6B-8978-E3CF4EAF093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73336" y="1807368"/>
            <a:ext cx="8689802" cy="4886429"/>
          </a:xfrm>
          <a:prstGeom prst="rect">
            <a:avLst/>
          </a:prstGeom>
        </p:spPr>
      </p:pic>
    </p:spTree>
    <p:extLst>
      <p:ext uri="{BB962C8B-B14F-4D97-AF65-F5344CB8AC3E}">
        <p14:creationId xmlns:p14="http://schemas.microsoft.com/office/powerpoint/2010/main" val="298790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66273547-552C-4BF1-9FF6-7B286EE868D0}"/>
              </a:ext>
            </a:extLst>
          </p:cNvPr>
          <p:cNvSpPr>
            <a:spLocks noGrp="1"/>
          </p:cNvSpPr>
          <p:nvPr>
            <p:ph type="title"/>
          </p:nvPr>
        </p:nvSpPr>
        <p:spPr>
          <a:xfrm>
            <a:off x="334299" y="125635"/>
            <a:ext cx="11674454" cy="1415818"/>
          </a:xfrm>
        </p:spPr>
        <p:txBody>
          <a:bodyPr/>
          <a:lstStyle/>
          <a:p>
            <a:pPr algn="ctr"/>
            <a:r>
              <a:rPr lang="en-US" dirty="0"/>
              <a:t>Debug mode provides row-level context and visible results in inspector pane</a:t>
            </a:r>
          </a:p>
        </p:txBody>
      </p:sp>
      <p:pic>
        <p:nvPicPr>
          <p:cNvPr id="4" name="Picture 3">
            <a:extLst>
              <a:ext uri="{FF2B5EF4-FFF2-40B4-BE49-F238E27FC236}">
                <a16:creationId xmlns:a16="http://schemas.microsoft.com/office/drawing/2014/main" id="{9ECB515F-3F06-48CC-B76C-72BDA0D2DF0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90158" y="1864597"/>
            <a:ext cx="6462619" cy="4475469"/>
          </a:xfrm>
          <a:prstGeom prst="rect">
            <a:avLst/>
          </a:prstGeom>
        </p:spPr>
      </p:pic>
    </p:spTree>
    <p:extLst>
      <p:ext uri="{BB962C8B-B14F-4D97-AF65-F5344CB8AC3E}">
        <p14:creationId xmlns:p14="http://schemas.microsoft.com/office/powerpoint/2010/main" val="69780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66273547-552C-4BF1-9FF6-7B286EE868D0}"/>
              </a:ext>
            </a:extLst>
          </p:cNvPr>
          <p:cNvSpPr>
            <a:spLocks noGrp="1"/>
          </p:cNvSpPr>
          <p:nvPr>
            <p:ph type="title"/>
          </p:nvPr>
        </p:nvSpPr>
        <p:spPr>
          <a:xfrm>
            <a:off x="334299" y="125635"/>
            <a:ext cx="11674454" cy="1415818"/>
          </a:xfrm>
        </p:spPr>
        <p:txBody>
          <a:bodyPr/>
          <a:lstStyle/>
          <a:p>
            <a:pPr algn="ctr"/>
            <a:r>
              <a:rPr lang="en-US" dirty="0"/>
              <a:t>Debug mode provides row-level context and visible results in inspector pane</a:t>
            </a:r>
          </a:p>
        </p:txBody>
      </p:sp>
      <p:pic>
        <p:nvPicPr>
          <p:cNvPr id="2" name="Picture 1">
            <a:extLst>
              <a:ext uri="{FF2B5EF4-FFF2-40B4-BE49-F238E27FC236}">
                <a16:creationId xmlns:a16="http://schemas.microsoft.com/office/drawing/2014/main" id="{5663EB71-FC1F-4EF2-88EE-8F1126A03E9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17727" y="1667305"/>
            <a:ext cx="7401020" cy="5027259"/>
          </a:xfrm>
          <a:prstGeom prst="rect">
            <a:avLst/>
          </a:prstGeom>
        </p:spPr>
      </p:pic>
    </p:spTree>
    <p:extLst>
      <p:ext uri="{BB962C8B-B14F-4D97-AF65-F5344CB8AC3E}">
        <p14:creationId xmlns:p14="http://schemas.microsoft.com/office/powerpoint/2010/main" val="325763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A93BDE-C153-490B-BC01-B70595F039D1}"/>
              </a:ext>
            </a:extLst>
          </p:cNvPr>
          <p:cNvSpPr>
            <a:spLocks noGrp="1"/>
          </p:cNvSpPr>
          <p:nvPr>
            <p:ph type="title"/>
          </p:nvPr>
        </p:nvSpPr>
        <p:spPr>
          <a:xfrm>
            <a:off x="274637" y="2506662"/>
            <a:ext cx="11887200" cy="1181862"/>
          </a:xfrm>
        </p:spPr>
        <p:txBody>
          <a:bodyPr/>
          <a:lstStyle/>
          <a:p>
            <a:r>
              <a:rPr lang="en-US" dirty="0"/>
              <a:t>Refresher </a:t>
            </a:r>
          </a:p>
        </p:txBody>
      </p:sp>
    </p:spTree>
    <p:extLst>
      <p:ext uri="{BB962C8B-B14F-4D97-AF65-F5344CB8AC3E}">
        <p14:creationId xmlns:p14="http://schemas.microsoft.com/office/powerpoint/2010/main" val="265040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7A2111-59C8-4AFD-9EFF-A2825503B32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80304" y="1753078"/>
            <a:ext cx="7579140" cy="5052759"/>
          </a:xfrm>
          <a:prstGeom prst="rect">
            <a:avLst/>
          </a:prstGeom>
        </p:spPr>
      </p:pic>
      <p:sp>
        <p:nvSpPr>
          <p:cNvPr id="5" name="Title 4">
            <a:extLst>
              <a:ext uri="{FF2B5EF4-FFF2-40B4-BE49-F238E27FC236}">
                <a16:creationId xmlns:a16="http://schemas.microsoft.com/office/drawing/2014/main" id="{CB61F5E3-BECD-4BA0-8D49-39B02DA705BE}"/>
              </a:ext>
            </a:extLst>
          </p:cNvPr>
          <p:cNvSpPr>
            <a:spLocks noGrp="1"/>
          </p:cNvSpPr>
          <p:nvPr>
            <p:ph type="title"/>
          </p:nvPr>
        </p:nvSpPr>
        <p:spPr/>
        <p:txBody>
          <a:bodyPr/>
          <a:lstStyle/>
          <a:p>
            <a:pPr algn="ctr"/>
            <a:r>
              <a:rPr lang="en-US" sz="4000" dirty="0"/>
              <a:t>Interactive Expression Builder – Build data transform expressions, not Spark code</a:t>
            </a:r>
          </a:p>
        </p:txBody>
      </p:sp>
    </p:spTree>
    <p:extLst>
      <p:ext uri="{BB962C8B-B14F-4D97-AF65-F5344CB8AC3E}">
        <p14:creationId xmlns:p14="http://schemas.microsoft.com/office/powerpoint/2010/main" val="77406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9B64AB-692D-40B1-B489-091842399AB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12590" y="1261206"/>
            <a:ext cx="8411293" cy="5607528"/>
          </a:xfrm>
          <a:prstGeom prst="rect">
            <a:avLst/>
          </a:prstGeom>
        </p:spPr>
      </p:pic>
      <p:sp>
        <p:nvSpPr>
          <p:cNvPr id="4" name="Title 3">
            <a:extLst>
              <a:ext uri="{FF2B5EF4-FFF2-40B4-BE49-F238E27FC236}">
                <a16:creationId xmlns:a16="http://schemas.microsoft.com/office/drawing/2014/main" id="{8E489BD3-7823-407E-9131-DFCF1B1B80F8}"/>
              </a:ext>
            </a:extLst>
          </p:cNvPr>
          <p:cNvSpPr>
            <a:spLocks noGrp="1"/>
          </p:cNvSpPr>
          <p:nvPr>
            <p:ph type="title"/>
          </p:nvPr>
        </p:nvSpPr>
        <p:spPr/>
        <p:txBody>
          <a:bodyPr/>
          <a:lstStyle/>
          <a:p>
            <a:pPr algn="ctr"/>
            <a:r>
              <a:rPr lang="en-US" dirty="0"/>
              <a:t>Azure Data Factory Visual Data Flow</a:t>
            </a:r>
          </a:p>
        </p:txBody>
      </p:sp>
    </p:spTree>
    <p:extLst>
      <p:ext uri="{BB962C8B-B14F-4D97-AF65-F5344CB8AC3E}">
        <p14:creationId xmlns:p14="http://schemas.microsoft.com/office/powerpoint/2010/main" val="169466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F93A-A90B-44E9-A13F-31566D1060C9}"/>
              </a:ext>
            </a:extLst>
          </p:cNvPr>
          <p:cNvSpPr>
            <a:spLocks noGrp="1"/>
          </p:cNvSpPr>
          <p:nvPr>
            <p:ph type="title"/>
          </p:nvPr>
        </p:nvSpPr>
        <p:spPr/>
        <p:txBody>
          <a:bodyPr/>
          <a:lstStyle/>
          <a:p>
            <a:pPr algn="ctr"/>
            <a:r>
              <a:rPr lang="en-US" sz="3600" dirty="0"/>
              <a:t>Deep Monitoring Introspection of Data Transformations</a:t>
            </a:r>
          </a:p>
        </p:txBody>
      </p:sp>
      <p:pic>
        <p:nvPicPr>
          <p:cNvPr id="6" name="Picture 5">
            <a:extLst>
              <a:ext uri="{FF2B5EF4-FFF2-40B4-BE49-F238E27FC236}">
                <a16:creationId xmlns:a16="http://schemas.microsoft.com/office/drawing/2014/main" id="{824EFD40-439D-4368-B808-5F43A7380D08}"/>
              </a:ext>
            </a:extLst>
          </p:cNvPr>
          <p:cNvPicPr>
            <a:picLocks noChangeAspect="1"/>
          </p:cNvPicPr>
          <p:nvPr/>
        </p:nvPicPr>
        <p:blipFill>
          <a:blip r:embed="rId2"/>
          <a:stretch>
            <a:fillRect/>
          </a:stretch>
        </p:blipFill>
        <p:spPr>
          <a:xfrm>
            <a:off x="990204" y="1212849"/>
            <a:ext cx="9811720" cy="5322379"/>
          </a:xfrm>
          <a:prstGeom prst="rect">
            <a:avLst/>
          </a:prstGeom>
        </p:spPr>
      </p:pic>
    </p:spTree>
    <p:extLst>
      <p:ext uri="{BB962C8B-B14F-4D97-AF65-F5344CB8AC3E}">
        <p14:creationId xmlns:p14="http://schemas.microsoft.com/office/powerpoint/2010/main" val="296497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1DD3-9562-490F-8C84-D46A89BA6AD9}"/>
              </a:ext>
            </a:extLst>
          </p:cNvPr>
          <p:cNvSpPr>
            <a:spLocks noGrp="1"/>
          </p:cNvSpPr>
          <p:nvPr>
            <p:ph type="title"/>
          </p:nvPr>
        </p:nvSpPr>
        <p:spPr/>
        <p:txBody>
          <a:bodyPr/>
          <a:lstStyle/>
          <a:p>
            <a:pPr algn="ctr"/>
            <a:r>
              <a:rPr lang="en-US" sz="3600" dirty="0"/>
              <a:t>Debug Data Flows with Data Preview and Data Sampling</a:t>
            </a:r>
          </a:p>
        </p:txBody>
      </p:sp>
      <p:pic>
        <p:nvPicPr>
          <p:cNvPr id="5" name="Picture 4">
            <a:extLst>
              <a:ext uri="{FF2B5EF4-FFF2-40B4-BE49-F238E27FC236}">
                <a16:creationId xmlns:a16="http://schemas.microsoft.com/office/drawing/2014/main" id="{79C7F1A4-F946-430A-B923-EDED22269932}"/>
              </a:ext>
            </a:extLst>
          </p:cNvPr>
          <p:cNvPicPr>
            <a:picLocks noChangeAspect="1"/>
          </p:cNvPicPr>
          <p:nvPr/>
        </p:nvPicPr>
        <p:blipFill>
          <a:blip r:embed="rId2"/>
          <a:stretch>
            <a:fillRect/>
          </a:stretch>
        </p:blipFill>
        <p:spPr>
          <a:xfrm>
            <a:off x="952302" y="1026109"/>
            <a:ext cx="10531869" cy="5673142"/>
          </a:xfrm>
          <a:prstGeom prst="rect">
            <a:avLst/>
          </a:prstGeom>
        </p:spPr>
      </p:pic>
    </p:spTree>
    <p:extLst>
      <p:ext uri="{BB962C8B-B14F-4D97-AF65-F5344CB8AC3E}">
        <p14:creationId xmlns:p14="http://schemas.microsoft.com/office/powerpoint/2010/main" val="417049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D8D1-370E-4B42-BE00-BD09C284A7A0}"/>
              </a:ext>
            </a:extLst>
          </p:cNvPr>
          <p:cNvSpPr>
            <a:spLocks noGrp="1"/>
          </p:cNvSpPr>
          <p:nvPr>
            <p:ph type="title"/>
          </p:nvPr>
        </p:nvSpPr>
        <p:spPr>
          <a:xfrm>
            <a:off x="825789" y="3996231"/>
            <a:ext cx="9668491" cy="1439928"/>
          </a:xfrm>
        </p:spPr>
        <p:txBody>
          <a:bodyPr>
            <a:normAutofit/>
          </a:bodyPr>
          <a:lstStyle/>
          <a:p>
            <a:r>
              <a:rPr lang="en-US" sz="4488" dirty="0"/>
              <a:t>Build Resilient Data Flows with Schema Drift Handling</a:t>
            </a:r>
          </a:p>
        </p:txBody>
      </p:sp>
    </p:spTree>
    <p:extLst>
      <p:ext uri="{BB962C8B-B14F-4D97-AF65-F5344CB8AC3E}">
        <p14:creationId xmlns:p14="http://schemas.microsoft.com/office/powerpoint/2010/main" val="2811633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6FCDE-F4A7-4138-A1BD-9C03A4283B9D}"/>
              </a:ext>
            </a:extLst>
          </p:cNvPr>
          <p:cNvSpPr>
            <a:spLocks noGrp="1"/>
          </p:cNvSpPr>
          <p:nvPr>
            <p:ph type="title"/>
          </p:nvPr>
        </p:nvSpPr>
        <p:spPr>
          <a:xfrm>
            <a:off x="334299" y="125635"/>
            <a:ext cx="11674454" cy="1415818"/>
          </a:xfrm>
        </p:spPr>
        <p:txBody>
          <a:bodyPr>
            <a:normAutofit/>
          </a:bodyPr>
          <a:lstStyle/>
          <a:p>
            <a:pPr algn="ctr"/>
            <a:r>
              <a:rPr lang="en-US" sz="4080" dirty="0"/>
              <a:t>Data Engineer Defines Source will take ALL fields from the source file with flexible schema</a:t>
            </a:r>
          </a:p>
        </p:txBody>
      </p:sp>
      <p:pic>
        <p:nvPicPr>
          <p:cNvPr id="3" name="Picture 2">
            <a:extLst>
              <a:ext uri="{FF2B5EF4-FFF2-40B4-BE49-F238E27FC236}">
                <a16:creationId xmlns:a16="http://schemas.microsoft.com/office/drawing/2014/main" id="{A632BE39-D09F-4650-8DEF-4F04CCCE16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82476" y="1718242"/>
            <a:ext cx="4748147" cy="5111990"/>
          </a:xfrm>
          <a:prstGeom prst="rect">
            <a:avLst/>
          </a:prstGeom>
        </p:spPr>
      </p:pic>
    </p:spTree>
    <p:extLst>
      <p:ext uri="{BB962C8B-B14F-4D97-AF65-F5344CB8AC3E}">
        <p14:creationId xmlns:p14="http://schemas.microsoft.com/office/powerpoint/2010/main" val="172750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6FCDE-F4A7-4138-A1BD-9C03A4283B9D}"/>
              </a:ext>
            </a:extLst>
          </p:cNvPr>
          <p:cNvSpPr>
            <a:spLocks noGrp="1"/>
          </p:cNvSpPr>
          <p:nvPr>
            <p:ph type="title"/>
          </p:nvPr>
        </p:nvSpPr>
        <p:spPr>
          <a:xfrm>
            <a:off x="334299" y="125635"/>
            <a:ext cx="11674454" cy="1415818"/>
          </a:xfrm>
        </p:spPr>
        <p:txBody>
          <a:bodyPr>
            <a:noAutofit/>
          </a:bodyPr>
          <a:lstStyle/>
          <a:p>
            <a:pPr algn="ctr"/>
            <a:r>
              <a:rPr lang="en-US" sz="3264" dirty="0"/>
              <a:t>Data Engineer derives columns using template expression patterns based on name and type matching. No need to define static field names.</a:t>
            </a:r>
          </a:p>
        </p:txBody>
      </p:sp>
      <p:pic>
        <p:nvPicPr>
          <p:cNvPr id="6" name="Picture 5">
            <a:extLst>
              <a:ext uri="{FF2B5EF4-FFF2-40B4-BE49-F238E27FC236}">
                <a16:creationId xmlns:a16="http://schemas.microsoft.com/office/drawing/2014/main" id="{B6BA8346-1701-46DF-8938-A5989B4FBD6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7607" y="2253027"/>
            <a:ext cx="8881260" cy="3932115"/>
          </a:xfrm>
          <a:prstGeom prst="rect">
            <a:avLst/>
          </a:prstGeom>
        </p:spPr>
      </p:pic>
    </p:spTree>
    <p:extLst>
      <p:ext uri="{BB962C8B-B14F-4D97-AF65-F5344CB8AC3E}">
        <p14:creationId xmlns:p14="http://schemas.microsoft.com/office/powerpoint/2010/main" val="316020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6FCDE-F4A7-4138-A1BD-9C03A4283B9D}"/>
              </a:ext>
            </a:extLst>
          </p:cNvPr>
          <p:cNvSpPr>
            <a:spLocks noGrp="1"/>
          </p:cNvSpPr>
          <p:nvPr>
            <p:ph type="title"/>
          </p:nvPr>
        </p:nvSpPr>
        <p:spPr>
          <a:xfrm>
            <a:off x="334299" y="125635"/>
            <a:ext cx="11674454" cy="1415818"/>
          </a:xfrm>
        </p:spPr>
        <p:txBody>
          <a:bodyPr>
            <a:noAutofit/>
          </a:bodyPr>
          <a:lstStyle/>
          <a:p>
            <a:pPr algn="ctr"/>
            <a:r>
              <a:rPr lang="en-US" sz="3264" dirty="0"/>
              <a:t>Data Engineer derives columns using template expression based on name and type matching. No need to define static field names.</a:t>
            </a:r>
          </a:p>
        </p:txBody>
      </p:sp>
      <p:pic>
        <p:nvPicPr>
          <p:cNvPr id="3" name="Picture 2">
            <a:extLst>
              <a:ext uri="{FF2B5EF4-FFF2-40B4-BE49-F238E27FC236}">
                <a16:creationId xmlns:a16="http://schemas.microsoft.com/office/drawing/2014/main" id="{4847EEDE-C61F-4077-9324-4B19D0EFEF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95752" y="1541453"/>
            <a:ext cx="5751549" cy="5161248"/>
          </a:xfrm>
          <a:prstGeom prst="rect">
            <a:avLst/>
          </a:prstGeom>
        </p:spPr>
      </p:pic>
    </p:spTree>
    <p:extLst>
      <p:ext uri="{BB962C8B-B14F-4D97-AF65-F5344CB8AC3E}">
        <p14:creationId xmlns:p14="http://schemas.microsoft.com/office/powerpoint/2010/main" val="188558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907C13-A352-4D8C-96D6-1ECE3EAECED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54752" y="1652450"/>
            <a:ext cx="6833549" cy="5172949"/>
          </a:xfrm>
          <a:prstGeom prst="rect">
            <a:avLst/>
          </a:prstGeom>
        </p:spPr>
      </p:pic>
      <p:sp>
        <p:nvSpPr>
          <p:cNvPr id="6" name="Title 3">
            <a:extLst>
              <a:ext uri="{FF2B5EF4-FFF2-40B4-BE49-F238E27FC236}">
                <a16:creationId xmlns:a16="http://schemas.microsoft.com/office/drawing/2014/main" id="{66273547-552C-4BF1-9FF6-7B286EE868D0}"/>
              </a:ext>
            </a:extLst>
          </p:cNvPr>
          <p:cNvSpPr>
            <a:spLocks noGrp="1"/>
          </p:cNvSpPr>
          <p:nvPr>
            <p:ph type="title"/>
          </p:nvPr>
        </p:nvSpPr>
        <p:spPr>
          <a:xfrm>
            <a:off x="334299" y="125635"/>
            <a:ext cx="11674454" cy="1415818"/>
          </a:xfrm>
        </p:spPr>
        <p:txBody>
          <a:bodyPr/>
          <a:lstStyle/>
          <a:p>
            <a:pPr algn="ctr"/>
            <a:r>
              <a:rPr lang="en-US" dirty="0"/>
              <a:t>Data Engineer derives columns using template expression based on name and type matching</a:t>
            </a:r>
          </a:p>
        </p:txBody>
      </p:sp>
    </p:spTree>
    <p:extLst>
      <p:ext uri="{BB962C8B-B14F-4D97-AF65-F5344CB8AC3E}">
        <p14:creationId xmlns:p14="http://schemas.microsoft.com/office/powerpoint/2010/main" val="296630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66273547-552C-4BF1-9FF6-7B286EE868D0}"/>
              </a:ext>
            </a:extLst>
          </p:cNvPr>
          <p:cNvSpPr>
            <a:spLocks noGrp="1"/>
          </p:cNvSpPr>
          <p:nvPr>
            <p:ph type="title"/>
          </p:nvPr>
        </p:nvSpPr>
        <p:spPr>
          <a:xfrm>
            <a:off x="334299" y="125635"/>
            <a:ext cx="11674454" cy="1415818"/>
          </a:xfrm>
        </p:spPr>
        <p:txBody>
          <a:bodyPr/>
          <a:lstStyle/>
          <a:p>
            <a:pPr algn="ctr"/>
            <a:r>
              <a:rPr lang="en-US" dirty="0"/>
              <a:t>Sink all incoming fields along with new derived field</a:t>
            </a:r>
          </a:p>
        </p:txBody>
      </p:sp>
      <p:pic>
        <p:nvPicPr>
          <p:cNvPr id="2" name="Picture 1">
            <a:extLst>
              <a:ext uri="{FF2B5EF4-FFF2-40B4-BE49-F238E27FC236}">
                <a16:creationId xmlns:a16="http://schemas.microsoft.com/office/drawing/2014/main" id="{229CCBAD-FA11-4674-AFAA-37DDC60CE63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69590" y="1712046"/>
            <a:ext cx="7171092" cy="4780728"/>
          </a:xfrm>
          <a:prstGeom prst="rect">
            <a:avLst/>
          </a:prstGeom>
        </p:spPr>
      </p:pic>
    </p:spTree>
    <p:extLst>
      <p:ext uri="{BB962C8B-B14F-4D97-AF65-F5344CB8AC3E}">
        <p14:creationId xmlns:p14="http://schemas.microsoft.com/office/powerpoint/2010/main" val="22385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D34EAAC6-7B98-4A01-9C1B-BAEA69C8CC5B}"/>
              </a:ext>
            </a:extLst>
          </p:cNvPr>
          <p:cNvSpPr>
            <a:spLocks noChangeAspect="1"/>
          </p:cNvSpPr>
          <p:nvPr/>
        </p:nvSpPr>
        <p:spPr bwMode="black">
          <a:xfrm>
            <a:off x="-117664" y="1696461"/>
            <a:ext cx="2449701" cy="200230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124314" tIns="62157" rIns="124314" bIns="62157" numCol="1" anchor="t" anchorCtr="0" compatLnSpc="1">
            <a:prstTxWarp prst="textNoShape">
              <a:avLst/>
            </a:prstTxWarp>
          </a:bodyPr>
          <a:lstStyle/>
          <a:p>
            <a:pPr marL="0" marR="0" lvl="0" indent="0" algn="l" defTabSz="62152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17" name="Title 16"/>
          <p:cNvSpPr>
            <a:spLocks noGrp="1"/>
          </p:cNvSpPr>
          <p:nvPr>
            <p:ph type="title"/>
          </p:nvPr>
        </p:nvSpPr>
        <p:spPr>
          <a:xfrm>
            <a:off x="141409" y="67834"/>
            <a:ext cx="11889564" cy="917575"/>
          </a:xfrm>
        </p:spPr>
        <p:txBody>
          <a:bodyPr/>
          <a:lstStyle/>
          <a:p>
            <a:r>
              <a:rPr lang="en-US" dirty="0"/>
              <a:t>Current State: Data Integration</a:t>
            </a:r>
          </a:p>
        </p:txBody>
      </p:sp>
      <p:sp>
        <p:nvSpPr>
          <p:cNvPr id="6" name="Text Placeholder 5"/>
          <p:cNvSpPr>
            <a:spLocks noGrp="1"/>
          </p:cNvSpPr>
          <p:nvPr>
            <p:ph type="body" sz="quarter" idx="10"/>
          </p:nvPr>
        </p:nvSpPr>
        <p:spPr>
          <a:xfrm>
            <a:off x="730250" y="1768521"/>
            <a:ext cx="11888787" cy="3474797"/>
          </a:xfrm>
        </p:spPr>
        <p:txBody>
          <a:bodyPr/>
          <a:lstStyle/>
          <a:p>
            <a:r>
              <a:rPr lang="en-US" sz="2000" b="1" dirty="0"/>
              <a:t>Azure Data Factory </a:t>
            </a:r>
          </a:p>
          <a:p>
            <a:r>
              <a:rPr lang="en-US" sz="2000" b="1" dirty="0"/>
              <a:t>	Version 1 – Data pipelines for time-series data processing</a:t>
            </a:r>
          </a:p>
          <a:p>
            <a:endParaRPr lang="en-US" sz="2000" b="1" dirty="0"/>
          </a:p>
          <a:p>
            <a:r>
              <a:rPr lang="en-US" sz="2000" b="1" dirty="0"/>
              <a:t>	Version 2 – Data Integration Service  </a:t>
            </a:r>
          </a:p>
          <a:p>
            <a:r>
              <a:rPr lang="en-US" sz="1600" dirty="0"/>
              <a:t>		</a:t>
            </a:r>
            <a:r>
              <a:rPr lang="en-US" sz="1600" b="1" dirty="0"/>
              <a:t>Data Pipelines: </a:t>
            </a:r>
            <a:r>
              <a:rPr lang="en-US" sz="1600" dirty="0"/>
              <a:t>serverless data integration</a:t>
            </a:r>
          </a:p>
          <a:p>
            <a:r>
              <a:rPr lang="en-US" sz="1600" dirty="0"/>
              <a:t>		</a:t>
            </a:r>
            <a:r>
              <a:rPr lang="en-US" sz="1600" b="1" dirty="0"/>
              <a:t>SSIS Packages</a:t>
            </a:r>
            <a:r>
              <a:rPr lang="en-US" sz="1600" dirty="0"/>
              <a:t>: managed SSIS execution environment</a:t>
            </a:r>
          </a:p>
          <a:p>
            <a:r>
              <a:rPr lang="en-US" sz="1600" dirty="0"/>
              <a:t>				</a:t>
            </a:r>
          </a:p>
          <a:p>
            <a:r>
              <a:rPr lang="en-US" sz="1600" dirty="0"/>
              <a:t>		</a:t>
            </a:r>
          </a:p>
          <a:p>
            <a:r>
              <a:rPr lang="en-US" sz="1600" dirty="0"/>
              <a:t>	</a:t>
            </a:r>
          </a:p>
          <a:p>
            <a:endParaRPr lang="en-US" sz="2000" b="1" dirty="0"/>
          </a:p>
          <a:p>
            <a:endParaRPr lang="en-US" sz="1800" dirty="0"/>
          </a:p>
        </p:txBody>
      </p:sp>
      <p:sp>
        <p:nvSpPr>
          <p:cNvPr id="8" name="Text Placeholder 5">
            <a:extLst>
              <a:ext uri="{FF2B5EF4-FFF2-40B4-BE49-F238E27FC236}">
                <a16:creationId xmlns:a16="http://schemas.microsoft.com/office/drawing/2014/main" id="{657870AE-701E-4BAA-BCFD-455789F1FDA5}"/>
              </a:ext>
            </a:extLst>
          </p:cNvPr>
          <p:cNvSpPr txBox="1">
            <a:spLocks/>
          </p:cNvSpPr>
          <p:nvPr/>
        </p:nvSpPr>
        <p:spPr>
          <a:xfrm>
            <a:off x="685253" y="4523764"/>
            <a:ext cx="11888787" cy="154503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SSIS: Server software for ETL</a:t>
            </a:r>
          </a:p>
          <a:p>
            <a:r>
              <a:rPr lang="en-US" sz="1600" dirty="0"/>
              <a:t>	Windows / Linux </a:t>
            </a:r>
          </a:p>
          <a:p>
            <a:r>
              <a:rPr lang="en-US" sz="1600" dirty="0"/>
              <a:t>	Focused on ETL to/from SQL Server</a:t>
            </a:r>
          </a:p>
          <a:p>
            <a:r>
              <a:rPr lang="en-US" sz="1600" dirty="0"/>
              <a:t>	Scale up data transformation engine</a:t>
            </a:r>
          </a:p>
          <a:p>
            <a:r>
              <a:rPr lang="en-US" sz="1600" dirty="0"/>
              <a:t>	Rich ecosystem (BIML, Task Libraries, </a:t>
            </a:r>
            <a:r>
              <a:rPr lang="en-US" sz="1600" dirty="0" err="1"/>
              <a:t>etc</a:t>
            </a:r>
            <a:r>
              <a:rPr lang="en-US" sz="1600" dirty="0"/>
              <a:t>)</a:t>
            </a:r>
            <a:endParaRPr lang="en-US" sz="2800" dirty="0"/>
          </a:p>
        </p:txBody>
      </p:sp>
      <p:pic>
        <p:nvPicPr>
          <p:cNvPr id="18" name="Picture 17">
            <a:extLst>
              <a:ext uri="{FF2B5EF4-FFF2-40B4-BE49-F238E27FC236}">
                <a16:creationId xmlns:a16="http://schemas.microsoft.com/office/drawing/2014/main" id="{820068A2-6636-4804-83CA-658D1A896249}"/>
              </a:ext>
            </a:extLst>
          </p:cNvPr>
          <p:cNvPicPr>
            <a:picLocks noChangeAspect="1"/>
          </p:cNvPicPr>
          <p:nvPr/>
        </p:nvPicPr>
        <p:blipFill>
          <a:blip r:embed="rId3">
            <a:biLevel thresh="50000"/>
          </a:blip>
          <a:stretch>
            <a:fillRect/>
          </a:stretch>
        </p:blipFill>
        <p:spPr>
          <a:xfrm>
            <a:off x="506793" y="5098192"/>
            <a:ext cx="860022" cy="1066070"/>
          </a:xfrm>
          <a:prstGeom prst="rect">
            <a:avLst/>
          </a:prstGeom>
        </p:spPr>
      </p:pic>
    </p:spTree>
    <p:extLst>
      <p:ext uri="{BB962C8B-B14F-4D97-AF65-F5344CB8AC3E}">
        <p14:creationId xmlns:p14="http://schemas.microsoft.com/office/powerpoint/2010/main" val="302116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D34EAAC6-7B98-4A01-9C1B-BAEA69C8CC5B}"/>
              </a:ext>
            </a:extLst>
          </p:cNvPr>
          <p:cNvSpPr>
            <a:spLocks noChangeAspect="1"/>
          </p:cNvSpPr>
          <p:nvPr/>
        </p:nvSpPr>
        <p:spPr bwMode="black">
          <a:xfrm>
            <a:off x="-1477963" y="1363662"/>
            <a:ext cx="6395340" cy="324132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124314" tIns="62157" rIns="124314" bIns="62157" numCol="1" anchor="t" anchorCtr="0" compatLnSpc="1">
            <a:prstTxWarp prst="textNoShape">
              <a:avLst/>
            </a:prstTxWarp>
          </a:bodyPr>
          <a:lstStyle/>
          <a:p>
            <a:pPr marL="0" marR="0" lvl="0" indent="0" algn="l" defTabSz="62152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17" name="Title 16"/>
          <p:cNvSpPr>
            <a:spLocks noGrp="1"/>
          </p:cNvSpPr>
          <p:nvPr>
            <p:ph type="title"/>
          </p:nvPr>
        </p:nvSpPr>
        <p:spPr>
          <a:xfrm>
            <a:off x="141409" y="67834"/>
            <a:ext cx="11889564" cy="917575"/>
          </a:xfrm>
        </p:spPr>
        <p:txBody>
          <a:bodyPr/>
          <a:lstStyle/>
          <a:p>
            <a:r>
              <a:rPr lang="en-US" dirty="0"/>
              <a:t>Current State: Data Integration</a:t>
            </a:r>
          </a:p>
        </p:txBody>
      </p:sp>
      <p:sp>
        <p:nvSpPr>
          <p:cNvPr id="6" name="Text Placeholder 5"/>
          <p:cNvSpPr>
            <a:spLocks noGrp="1"/>
          </p:cNvSpPr>
          <p:nvPr>
            <p:ph type="body" sz="quarter" idx="10"/>
          </p:nvPr>
        </p:nvSpPr>
        <p:spPr>
          <a:xfrm>
            <a:off x="882650" y="1434887"/>
            <a:ext cx="11888787" cy="3170099"/>
          </a:xfrm>
        </p:spPr>
        <p:txBody>
          <a:bodyPr/>
          <a:lstStyle/>
          <a:p>
            <a:r>
              <a:rPr lang="en-US" sz="2000" b="1" dirty="0"/>
              <a:t>Azure Data Factory (v2) – Data Integration Service  </a:t>
            </a:r>
          </a:p>
          <a:p>
            <a:r>
              <a:rPr lang="en-US" sz="1600" dirty="0"/>
              <a:t>	</a:t>
            </a:r>
            <a:r>
              <a:rPr lang="en-US" sz="1600" b="1" dirty="0"/>
              <a:t>Data Pipelines</a:t>
            </a:r>
            <a:r>
              <a:rPr lang="en-US" sz="1600" dirty="0"/>
              <a:t>:</a:t>
            </a:r>
          </a:p>
          <a:p>
            <a:r>
              <a:rPr lang="en-US" sz="1600" dirty="0"/>
              <a:t>		Familiar application model (control flow / data flow)</a:t>
            </a:r>
          </a:p>
          <a:p>
            <a:r>
              <a:rPr lang="en-US" sz="1600" dirty="0"/>
              <a:t>		Provides serverless orchestration, data movement and monitoring services</a:t>
            </a:r>
          </a:p>
          <a:p>
            <a:r>
              <a:rPr lang="en-US" sz="1600" dirty="0"/>
              <a:t>		</a:t>
            </a:r>
            <a:r>
              <a:rPr lang="en-US" sz="1600" b="1" dirty="0"/>
              <a:t>Hybrid Data movement as a Service </a:t>
            </a:r>
            <a:r>
              <a:rPr lang="en-US" sz="1600" dirty="0"/>
              <a:t>w/ 70+ connectors</a:t>
            </a:r>
          </a:p>
          <a:p>
            <a:r>
              <a:rPr lang="en-US" sz="1600" dirty="0"/>
              <a:t>		Visual and Programmatic authoring and monitoring (.NET, PS, Python)</a:t>
            </a:r>
          </a:p>
          <a:p>
            <a:r>
              <a:rPr lang="en-US" sz="1600" dirty="0"/>
              <a:t>			Visual data transformation (Data Flow)</a:t>
            </a:r>
          </a:p>
          <a:p>
            <a:r>
              <a:rPr lang="en-US" sz="1600" dirty="0"/>
              <a:t> 	</a:t>
            </a:r>
            <a:r>
              <a:rPr lang="en-US" sz="1600" b="1" dirty="0"/>
              <a:t>SSIS Packages</a:t>
            </a:r>
            <a:r>
              <a:rPr lang="en-US" sz="1600" dirty="0"/>
              <a:t>: </a:t>
            </a:r>
          </a:p>
          <a:p>
            <a:r>
              <a:rPr lang="en-US" sz="1600" dirty="0"/>
              <a:t>		Managed SSIS execution environment in Azure (no VM management)</a:t>
            </a:r>
          </a:p>
          <a:p>
            <a:r>
              <a:rPr lang="en-US" sz="1600" dirty="0"/>
              <a:t>		Lift and shift your SSIS workloads to the cloud</a:t>
            </a:r>
          </a:p>
          <a:p>
            <a:r>
              <a:rPr lang="en-US" sz="1600" dirty="0"/>
              <a:t>		SQL Standard &amp; Enterprise</a:t>
            </a:r>
            <a:endParaRPr lang="en-US" sz="1800" dirty="0"/>
          </a:p>
        </p:txBody>
      </p:sp>
      <p:pic>
        <p:nvPicPr>
          <p:cNvPr id="7" name="Picture 6" descr="A picture containing clipart&#10;&#10;Description generated with very high confidence">
            <a:extLst>
              <a:ext uri="{FF2B5EF4-FFF2-40B4-BE49-F238E27FC236}">
                <a16:creationId xmlns:a16="http://schemas.microsoft.com/office/drawing/2014/main" id="{34B599CA-BE49-4A05-97A0-72D66AE99A14}"/>
              </a:ext>
            </a:extLst>
          </p:cNvPr>
          <p:cNvPicPr>
            <a:picLocks noChangeAspect="1"/>
          </p:cNvPicPr>
          <p:nvPr/>
        </p:nvPicPr>
        <p:blipFill>
          <a:blip r:embed="rId3">
            <a:clrChange>
              <a:clrFrom>
                <a:srgbClr val="FDFDFD"/>
              </a:clrFrom>
              <a:clrTo>
                <a:srgbClr val="FDFDFD">
                  <a:alpha val="0"/>
                </a:srgbClr>
              </a:clrTo>
            </a:clrChange>
          </a:blip>
          <a:stretch>
            <a:fillRect/>
          </a:stretch>
        </p:blipFill>
        <p:spPr>
          <a:xfrm>
            <a:off x="655637" y="1434887"/>
            <a:ext cx="311688" cy="304800"/>
          </a:xfrm>
          <a:prstGeom prst="rect">
            <a:avLst/>
          </a:prstGeom>
        </p:spPr>
      </p:pic>
      <p:sp>
        <p:nvSpPr>
          <p:cNvPr id="8" name="Text Placeholder 5">
            <a:extLst>
              <a:ext uri="{FF2B5EF4-FFF2-40B4-BE49-F238E27FC236}">
                <a16:creationId xmlns:a16="http://schemas.microsoft.com/office/drawing/2014/main" id="{657870AE-701E-4BAA-BCFD-455789F1FDA5}"/>
              </a:ext>
            </a:extLst>
          </p:cNvPr>
          <p:cNvSpPr txBox="1">
            <a:spLocks/>
          </p:cNvSpPr>
          <p:nvPr/>
        </p:nvSpPr>
        <p:spPr>
          <a:xfrm>
            <a:off x="882650" y="5273784"/>
            <a:ext cx="11888787" cy="154503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SSIS: Server software for ETL</a:t>
            </a:r>
          </a:p>
          <a:p>
            <a:r>
              <a:rPr lang="en-US" sz="1600" dirty="0"/>
              <a:t>	Windows / Linux / Azure (in ADF)</a:t>
            </a:r>
          </a:p>
          <a:p>
            <a:r>
              <a:rPr lang="en-US" sz="1600" dirty="0"/>
              <a:t>	Focused on ETL to/from SQL Server</a:t>
            </a:r>
          </a:p>
          <a:p>
            <a:r>
              <a:rPr lang="en-US" sz="1600" dirty="0"/>
              <a:t>	Scale up data transformation engine</a:t>
            </a:r>
          </a:p>
          <a:p>
            <a:r>
              <a:rPr lang="en-US" sz="1600" dirty="0"/>
              <a:t>	Rich ecosystem (BIML, Task Libraries, </a:t>
            </a:r>
            <a:r>
              <a:rPr lang="en-US" sz="1600" dirty="0" err="1"/>
              <a:t>etc</a:t>
            </a:r>
            <a:r>
              <a:rPr lang="en-US" sz="1600" dirty="0"/>
              <a:t>)</a:t>
            </a:r>
            <a:endParaRPr lang="en-US" sz="2800" dirty="0"/>
          </a:p>
        </p:txBody>
      </p:sp>
      <p:pic>
        <p:nvPicPr>
          <p:cNvPr id="14" name="Picture 4" descr="Image result for SSIS">
            <a:extLst>
              <a:ext uri="{FF2B5EF4-FFF2-40B4-BE49-F238E27FC236}">
                <a16:creationId xmlns:a16="http://schemas.microsoft.com/office/drawing/2014/main" id="{1B167302-94A9-4C9D-8E39-9AFBB197E9B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1434" y="5712726"/>
            <a:ext cx="890743" cy="3048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SSIS">
            <a:extLst>
              <a:ext uri="{FF2B5EF4-FFF2-40B4-BE49-F238E27FC236}">
                <a16:creationId xmlns:a16="http://schemas.microsoft.com/office/drawing/2014/main" id="{430CBE25-4240-4B5E-B289-D5FEDDE4FE8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650" y="3363013"/>
            <a:ext cx="990600" cy="33897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820068A2-6636-4804-83CA-658D1A896249}"/>
              </a:ext>
            </a:extLst>
          </p:cNvPr>
          <p:cNvPicPr>
            <a:picLocks noChangeAspect="1"/>
          </p:cNvPicPr>
          <p:nvPr/>
        </p:nvPicPr>
        <p:blipFill>
          <a:blip r:embed="rId5">
            <a:biLevel thresh="50000"/>
          </a:blip>
          <a:stretch>
            <a:fillRect/>
          </a:stretch>
        </p:blipFill>
        <p:spPr>
          <a:xfrm>
            <a:off x="0" y="5240795"/>
            <a:ext cx="860022" cy="1727030"/>
          </a:xfrm>
          <a:prstGeom prst="rect">
            <a:avLst/>
          </a:prstGeom>
        </p:spPr>
      </p:pic>
    </p:spTree>
    <p:extLst>
      <p:ext uri="{BB962C8B-B14F-4D97-AF65-F5344CB8AC3E}">
        <p14:creationId xmlns:p14="http://schemas.microsoft.com/office/powerpoint/2010/main" val="220213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26823" y="-51340"/>
            <a:ext cx="9784547" cy="670512"/>
          </a:xfrm>
          <a:prstGeom prst="rect">
            <a:avLst/>
          </a:prstGeom>
          <a:noFill/>
        </p:spPr>
        <p:txBody>
          <a:bodyPr wrap="square" rtlCol="0">
            <a:spAutoFit/>
          </a:bodyPr>
          <a:lstStyle/>
          <a:p>
            <a:r>
              <a:rPr lang="en-US" sz="3672" dirty="0">
                <a:latin typeface="Segoe UI Semilight" panose="020B0402040204020203" pitchFamily="34" charset="0"/>
                <a:cs typeface="Segoe UI Semilight" panose="020B0402040204020203" pitchFamily="34" charset="0"/>
              </a:rPr>
              <a:t>Target Scenarios</a:t>
            </a:r>
          </a:p>
        </p:txBody>
      </p:sp>
      <p:sp>
        <p:nvSpPr>
          <p:cNvPr id="5" name="TextBox 4"/>
          <p:cNvSpPr txBox="1"/>
          <p:nvPr/>
        </p:nvSpPr>
        <p:spPr>
          <a:xfrm>
            <a:off x="375980" y="896493"/>
            <a:ext cx="11388546" cy="5035994"/>
          </a:xfrm>
          <a:prstGeom prst="rect">
            <a:avLst/>
          </a:prstGeom>
          <a:noFill/>
        </p:spPr>
        <p:txBody>
          <a:bodyPr wrap="square" rtlCol="0">
            <a:spAutoFit/>
          </a:bodyPr>
          <a:lstStyle/>
          <a:p>
            <a:r>
              <a:rPr lang="en-US" sz="2040" b="1" dirty="0">
                <a:latin typeface="Segoe UI Semilight" panose="020B0402040204020203" pitchFamily="34" charset="0"/>
                <a:cs typeface="Segoe UI Semilight" panose="020B0402040204020203" pitchFamily="34" charset="0"/>
              </a:rPr>
              <a:t>Lift Existing SSIS+SQL to the Cloud:</a:t>
            </a:r>
            <a:endParaRPr lang="en-US" sz="1836" b="1" dirty="0">
              <a:latin typeface="Segoe UI Semilight" panose="020B0402040204020203" pitchFamily="34" charset="0"/>
              <a:cs typeface="Segoe UI Semilight" panose="020B0402040204020203" pitchFamily="34" charset="0"/>
            </a:endParaRPr>
          </a:p>
          <a:p>
            <a:pPr marL="466158" lvl="1"/>
            <a:r>
              <a:rPr lang="en-US" sz="1600" dirty="0">
                <a:latin typeface="Segoe UI Light" panose="020B0502040204020203" pitchFamily="34" charset="0"/>
                <a:cs typeface="Segoe UI Light" panose="020B0502040204020203" pitchFamily="34" charset="0"/>
              </a:rPr>
              <a:t>Moving infrastructure to cloud</a:t>
            </a:r>
          </a:p>
          <a:p>
            <a:pPr marL="466158" lvl="1"/>
            <a:r>
              <a:rPr lang="en-US" sz="1600" dirty="0">
                <a:latin typeface="Segoe UI Light" panose="020B0502040204020203" pitchFamily="34" charset="0"/>
                <a:cs typeface="Segoe UI Light" panose="020B0502040204020203" pitchFamily="34" charset="0"/>
              </a:rPr>
              <a:t>Run existing SSIS packages in a managed cloud environment</a:t>
            </a:r>
          </a:p>
          <a:p>
            <a:pPr indent="-140"/>
            <a:endParaRPr lang="en-US" sz="1836" b="1" dirty="0">
              <a:latin typeface="Segoe UI Semilight" panose="020B0402040204020203" pitchFamily="34" charset="0"/>
              <a:cs typeface="Segoe UI Semilight" panose="020B0402040204020203" pitchFamily="34" charset="0"/>
            </a:endParaRPr>
          </a:p>
          <a:p>
            <a:pPr indent="-140"/>
            <a:r>
              <a:rPr lang="en-US" sz="2040" b="1" dirty="0">
                <a:latin typeface="Segoe UI Semilight" panose="020B0402040204020203" pitchFamily="34" charset="0"/>
                <a:cs typeface="Segoe UI Semilight" panose="020B0402040204020203" pitchFamily="34" charset="0"/>
              </a:rPr>
              <a:t>Modern Data Warehouse</a:t>
            </a:r>
            <a:r>
              <a:rPr lang="en-US" sz="1836" b="1" dirty="0">
                <a:latin typeface="Segoe UI Semilight" panose="020B0402040204020203" pitchFamily="34" charset="0"/>
                <a:cs typeface="Segoe UI Semilight" panose="020B0402040204020203" pitchFamily="34" charset="0"/>
              </a:rPr>
              <a:t> </a:t>
            </a:r>
          </a:p>
          <a:p>
            <a:pPr lvl="1" indent="-140"/>
            <a:r>
              <a:rPr lang="en-US" b="1" dirty="0">
                <a:latin typeface="Segoe UI Semilight" panose="020B0402040204020203" pitchFamily="34" charset="0"/>
                <a:cs typeface="Segoe UI Semilight" panose="020B0402040204020203" pitchFamily="34" charset="0"/>
              </a:rPr>
              <a:t>“For Enterprise Analytics”:</a:t>
            </a:r>
            <a:r>
              <a:rPr lang="en-US" sz="1836" b="1" dirty="0">
                <a:latin typeface="Segoe UI Semilight" panose="020B0402040204020203" pitchFamily="34" charset="0"/>
                <a:cs typeface="Segoe UI Semilight" panose="020B0402040204020203" pitchFamily="34" charset="0"/>
              </a:rPr>
              <a:t> </a:t>
            </a:r>
            <a:r>
              <a:rPr lang="en-US" sz="1600" dirty="0">
                <a:latin typeface="Segoe UI Light" panose="020B0502040204020203" pitchFamily="34" charset="0"/>
                <a:cs typeface="Segoe UI Light" panose="020B0502040204020203" pitchFamily="34" charset="0"/>
              </a:rPr>
              <a:t>modernizing from traditional DW to reduce cost &amp; scale to the variety/volume of big data</a:t>
            </a:r>
          </a:p>
          <a:p>
            <a:endParaRPr lang="en-US" sz="2039" dirty="0">
              <a:latin typeface="Segoe UI Light" panose="020B0502040204020203" pitchFamily="34" charset="0"/>
              <a:cs typeface="Segoe UI Light" panose="020B0502040204020203" pitchFamily="34" charset="0"/>
            </a:endParaRPr>
          </a:p>
          <a:p>
            <a:r>
              <a:rPr lang="en-US" sz="2039" dirty="0">
                <a:latin typeface="Calibri" panose="020F0502020204030204" pitchFamily="34" charset="0"/>
                <a:cs typeface="Calibri" panose="020F0502020204030204" pitchFamily="34" charset="0"/>
              </a:rPr>
              <a:t>		</a:t>
            </a:r>
          </a:p>
          <a:p>
            <a:endParaRPr lang="en-US" sz="2039" dirty="0">
              <a:latin typeface="Calibri" panose="020F0502020204030204" pitchFamily="34" charset="0"/>
              <a:cs typeface="Calibri" panose="020F0502020204030204" pitchFamily="34" charset="0"/>
            </a:endParaRPr>
          </a:p>
          <a:p>
            <a:endParaRPr lang="en-US" sz="2039" dirty="0">
              <a:latin typeface="Calibri" panose="020F0502020204030204" pitchFamily="34" charset="0"/>
              <a:cs typeface="Calibri" panose="020F0502020204030204" pitchFamily="34" charset="0"/>
            </a:endParaRPr>
          </a:p>
          <a:p>
            <a:endParaRPr lang="en-US" sz="2039" dirty="0">
              <a:latin typeface="Calibri" panose="020F0502020204030204" pitchFamily="34" charset="0"/>
              <a:cs typeface="Calibri" panose="020F0502020204030204" pitchFamily="34" charset="0"/>
            </a:endParaRPr>
          </a:p>
          <a:p>
            <a:endParaRPr lang="en-US" sz="2039" dirty="0">
              <a:latin typeface="Calibri" panose="020F0502020204030204" pitchFamily="34" charset="0"/>
              <a:cs typeface="Calibri" panose="020F0502020204030204" pitchFamily="34" charset="0"/>
            </a:endParaRPr>
          </a:p>
          <a:p>
            <a:endParaRPr lang="en-US" sz="2039" dirty="0">
              <a:latin typeface="Calibri" panose="020F0502020204030204" pitchFamily="34" charset="0"/>
              <a:cs typeface="Calibri" panose="020F0502020204030204" pitchFamily="34" charset="0"/>
            </a:endParaRPr>
          </a:p>
          <a:p>
            <a:endParaRPr lang="en-US" sz="2039" dirty="0">
              <a:latin typeface="Calibri" panose="020F0502020204030204" pitchFamily="34" charset="0"/>
              <a:cs typeface="Calibri" panose="020F0502020204030204" pitchFamily="34" charset="0"/>
            </a:endParaRPr>
          </a:p>
          <a:p>
            <a:endParaRPr lang="en-US" sz="1836" b="1" dirty="0">
              <a:latin typeface="Calibri" panose="020F0502020204030204" pitchFamily="34" charset="0"/>
              <a:cs typeface="Calibri" panose="020F0502020204030204" pitchFamily="34" charset="0"/>
            </a:endParaRPr>
          </a:p>
          <a:p>
            <a:pPr lvl="1" indent="-140"/>
            <a:r>
              <a:rPr lang="en-US" b="1" dirty="0">
                <a:latin typeface="Segoe UI Semilight" panose="020B0402040204020203" pitchFamily="34" charset="0"/>
                <a:cs typeface="Segoe UI Semilight" panose="020B0402040204020203" pitchFamily="34" charset="0"/>
              </a:rPr>
              <a:t>“For Data-Driven SaaS Apps”: </a:t>
            </a:r>
            <a:r>
              <a:rPr lang="en-US" sz="1600" dirty="0">
                <a:latin typeface="Segoe UI Light" panose="020B0502040204020203" pitchFamily="34" charset="0"/>
                <a:cs typeface="Segoe UI Light" panose="020B0502040204020203" pitchFamily="34" charset="0"/>
              </a:rPr>
              <a:t>ISV building their app out of IM PaaS building blocks</a:t>
            </a:r>
            <a:endParaRPr lang="en-US" sz="1600" b="1" dirty="0">
              <a:latin typeface="Segoe UI Semilight" panose="020B0402040204020203" pitchFamily="34" charset="0"/>
              <a:cs typeface="Segoe UI Semilight" panose="020B0402040204020203" pitchFamily="34" charset="0"/>
            </a:endParaRPr>
          </a:p>
          <a:p>
            <a:pPr marL="466159" lvl="1"/>
            <a:endParaRPr lang="en-US" sz="1224" dirty="0">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a:stretch>
            <a:fillRect/>
          </a:stretch>
        </p:blipFill>
        <p:spPr>
          <a:xfrm>
            <a:off x="2450349" y="2711574"/>
            <a:ext cx="6186465" cy="2415608"/>
          </a:xfrm>
          <a:prstGeom prst="rect">
            <a:avLst/>
          </a:prstGeom>
          <a:ln>
            <a:noFill/>
          </a:ln>
        </p:spPr>
      </p:pic>
      <p:pic>
        <p:nvPicPr>
          <p:cNvPr id="6" name="Picture 5">
            <a:extLst>
              <a:ext uri="{FF2B5EF4-FFF2-40B4-BE49-F238E27FC236}">
                <a16:creationId xmlns:a16="http://schemas.microsoft.com/office/drawing/2014/main" id="{3A37E25C-2E72-4E0D-8AE4-3881249FBAA8}"/>
              </a:ext>
            </a:extLst>
          </p:cNvPr>
          <p:cNvPicPr>
            <a:picLocks noChangeAspect="1"/>
          </p:cNvPicPr>
          <p:nvPr/>
        </p:nvPicPr>
        <p:blipFill rotWithShape="1">
          <a:blip r:embed="rId3"/>
          <a:srcRect r="14519"/>
          <a:stretch/>
        </p:blipFill>
        <p:spPr>
          <a:xfrm>
            <a:off x="2450349" y="5702293"/>
            <a:ext cx="2177342" cy="994584"/>
          </a:xfrm>
          <a:prstGeom prst="rect">
            <a:avLst/>
          </a:prstGeom>
          <a:ln>
            <a:noFill/>
          </a:ln>
        </p:spPr>
      </p:pic>
      <p:sp>
        <p:nvSpPr>
          <p:cNvPr id="12" name="Rectangle 11">
            <a:extLst>
              <a:ext uri="{FF2B5EF4-FFF2-40B4-BE49-F238E27FC236}">
                <a16:creationId xmlns:a16="http://schemas.microsoft.com/office/drawing/2014/main" id="{F665FCD8-BDC9-44CC-AD11-4396C568836F}"/>
              </a:ext>
            </a:extLst>
          </p:cNvPr>
          <p:cNvSpPr/>
          <p:nvPr/>
        </p:nvSpPr>
        <p:spPr bwMode="auto">
          <a:xfrm>
            <a:off x="8079076" y="6026540"/>
            <a:ext cx="1096577" cy="53765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Segoe UI Semilight"/>
                <a:ea typeface="Segoe UI" pitchFamily="34" charset="0"/>
                <a:cs typeface="Segoe UI" pitchFamily="34" charset="0"/>
              </a:rPr>
              <a:t>SaaS </a:t>
            </a:r>
          </a:p>
          <a:p>
            <a:pPr algn="ctr" defTabSz="932293"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Segoe UI Semilight"/>
                <a:ea typeface="Segoe UI" pitchFamily="34" charset="0"/>
                <a:cs typeface="Segoe UI" pitchFamily="34" charset="0"/>
              </a:rPr>
              <a:t>App</a:t>
            </a:r>
          </a:p>
        </p:txBody>
      </p:sp>
      <p:cxnSp>
        <p:nvCxnSpPr>
          <p:cNvPr id="13" name="Straight Arrow Connector 12">
            <a:extLst>
              <a:ext uri="{FF2B5EF4-FFF2-40B4-BE49-F238E27FC236}">
                <a16:creationId xmlns:a16="http://schemas.microsoft.com/office/drawing/2014/main" id="{3C81B0AF-F153-4C0E-B6F1-73FFB7D8DE0D}"/>
              </a:ext>
            </a:extLst>
          </p:cNvPr>
          <p:cNvCxnSpPr>
            <a:cxnSpLocks/>
            <a:endCxn id="14" idx="2"/>
          </p:cNvCxnSpPr>
          <p:nvPr/>
        </p:nvCxnSpPr>
        <p:spPr>
          <a:xfrm>
            <a:off x="8738588" y="6295365"/>
            <a:ext cx="665630" cy="0"/>
          </a:xfrm>
          <a:prstGeom prst="straightConnector1">
            <a:avLst/>
          </a:prstGeom>
          <a:noFill/>
          <a:ln w="9525" cap="flat" cmpd="sng" algn="ctr">
            <a:solidFill>
              <a:srgbClr val="0078D7"/>
            </a:solidFill>
            <a:prstDash val="solid"/>
            <a:headEnd type="none"/>
            <a:tailEnd type="triangle"/>
          </a:ln>
          <a:effectLst/>
        </p:spPr>
      </p:cxnSp>
      <p:sp>
        <p:nvSpPr>
          <p:cNvPr id="14" name="Oval 13">
            <a:extLst>
              <a:ext uri="{FF2B5EF4-FFF2-40B4-BE49-F238E27FC236}">
                <a16:creationId xmlns:a16="http://schemas.microsoft.com/office/drawing/2014/main" id="{0809469A-A575-4DDD-9B97-B5195F4A03AB}"/>
              </a:ext>
            </a:extLst>
          </p:cNvPr>
          <p:cNvSpPr/>
          <p:nvPr/>
        </p:nvSpPr>
        <p:spPr bwMode="auto">
          <a:xfrm>
            <a:off x="9404219" y="6084551"/>
            <a:ext cx="1142838" cy="421628"/>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91427" tIns="0" rIns="91427"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Segoe UI Semilight"/>
                <a:ea typeface="Segoe UI" pitchFamily="34" charset="0"/>
                <a:cs typeface="Segoe UI" pitchFamily="34" charset="0"/>
              </a:rPr>
              <a:t>Browser/Device</a:t>
            </a:r>
          </a:p>
        </p:txBody>
      </p:sp>
      <p:sp>
        <p:nvSpPr>
          <p:cNvPr id="15" name="Oval 14">
            <a:extLst>
              <a:ext uri="{FF2B5EF4-FFF2-40B4-BE49-F238E27FC236}">
                <a16:creationId xmlns:a16="http://schemas.microsoft.com/office/drawing/2014/main" id="{AB494CF8-8D42-453D-8FDA-EB26A4A6DFCB}"/>
              </a:ext>
            </a:extLst>
          </p:cNvPr>
          <p:cNvSpPr/>
          <p:nvPr/>
        </p:nvSpPr>
        <p:spPr bwMode="auto">
          <a:xfrm>
            <a:off x="6647141" y="6077862"/>
            <a:ext cx="1142838" cy="421628"/>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91427" tIns="0" rIns="91427"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Segoe UI Semilight"/>
                <a:ea typeface="Segoe UI" pitchFamily="34" charset="0"/>
                <a:cs typeface="Segoe UI" pitchFamily="34" charset="0"/>
              </a:rPr>
              <a:t>App Storage</a:t>
            </a:r>
          </a:p>
        </p:txBody>
      </p:sp>
      <p:cxnSp>
        <p:nvCxnSpPr>
          <p:cNvPr id="16" name="Straight Arrow Connector 15">
            <a:extLst>
              <a:ext uri="{FF2B5EF4-FFF2-40B4-BE49-F238E27FC236}">
                <a16:creationId xmlns:a16="http://schemas.microsoft.com/office/drawing/2014/main" id="{96AFFC47-C0AF-4109-8F53-19B62835BA5C}"/>
              </a:ext>
            </a:extLst>
          </p:cNvPr>
          <p:cNvCxnSpPr>
            <a:cxnSpLocks/>
            <a:stCxn id="15" idx="6"/>
            <a:endCxn id="12" idx="1"/>
          </p:cNvCxnSpPr>
          <p:nvPr/>
        </p:nvCxnSpPr>
        <p:spPr>
          <a:xfrm>
            <a:off x="7789978" y="6288676"/>
            <a:ext cx="289097" cy="6689"/>
          </a:xfrm>
          <a:prstGeom prst="straightConnector1">
            <a:avLst/>
          </a:prstGeom>
          <a:noFill/>
          <a:ln w="9525" cap="flat" cmpd="sng" algn="ctr">
            <a:solidFill>
              <a:srgbClr val="0078D7"/>
            </a:solidFill>
            <a:prstDash val="solid"/>
            <a:headEnd type="none"/>
            <a:tailEnd type="triangle"/>
          </a:ln>
          <a:effectLst/>
        </p:spPr>
      </p:cxnSp>
      <p:cxnSp>
        <p:nvCxnSpPr>
          <p:cNvPr id="17" name="Straight Arrow Connector 16">
            <a:extLst>
              <a:ext uri="{FF2B5EF4-FFF2-40B4-BE49-F238E27FC236}">
                <a16:creationId xmlns:a16="http://schemas.microsoft.com/office/drawing/2014/main" id="{E15DB47D-C32A-430B-9B09-A0F5E4FF1C2C}"/>
              </a:ext>
            </a:extLst>
          </p:cNvPr>
          <p:cNvCxnSpPr>
            <a:cxnSpLocks/>
            <a:stCxn id="6" idx="3"/>
          </p:cNvCxnSpPr>
          <p:nvPr/>
        </p:nvCxnSpPr>
        <p:spPr>
          <a:xfrm>
            <a:off x="4627691" y="6199585"/>
            <a:ext cx="1945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EFCF8FE-3EDD-4D20-8FEF-3BC4A250B30C}"/>
              </a:ext>
            </a:extLst>
          </p:cNvPr>
          <p:cNvSpPr txBox="1"/>
          <p:nvPr/>
        </p:nvSpPr>
        <p:spPr>
          <a:xfrm>
            <a:off x="3100151" y="6633439"/>
            <a:ext cx="1527540" cy="318286"/>
          </a:xfrm>
          <a:prstGeom prst="rect">
            <a:avLst/>
          </a:prstGeom>
          <a:noFill/>
        </p:spPr>
        <p:txBody>
          <a:bodyPr wrap="square" rtlCol="0">
            <a:spAutoFit/>
          </a:bodyPr>
          <a:lstStyle/>
          <a:p>
            <a:r>
              <a:rPr lang="en-US" sz="1428" b="1" dirty="0">
                <a:latin typeface="Segoe UI Light" panose="020B0502040204020203" pitchFamily="34" charset="0"/>
                <a:cs typeface="Segoe UI Light" panose="020B0502040204020203" pitchFamily="34" charset="0"/>
              </a:rPr>
              <a:t>Data Tier</a:t>
            </a:r>
          </a:p>
        </p:txBody>
      </p:sp>
      <p:sp>
        <p:nvSpPr>
          <p:cNvPr id="22" name="TextBox 21">
            <a:extLst>
              <a:ext uri="{FF2B5EF4-FFF2-40B4-BE49-F238E27FC236}">
                <a16:creationId xmlns:a16="http://schemas.microsoft.com/office/drawing/2014/main" id="{C8490AAE-B205-428E-982C-F87DBF6FC4CC}"/>
              </a:ext>
            </a:extLst>
          </p:cNvPr>
          <p:cNvSpPr txBox="1"/>
          <p:nvPr/>
        </p:nvSpPr>
        <p:spPr>
          <a:xfrm>
            <a:off x="8193384" y="6638204"/>
            <a:ext cx="1527540" cy="318286"/>
          </a:xfrm>
          <a:prstGeom prst="rect">
            <a:avLst/>
          </a:prstGeom>
          <a:noFill/>
        </p:spPr>
        <p:txBody>
          <a:bodyPr wrap="square" rtlCol="0">
            <a:spAutoFit/>
          </a:bodyPr>
          <a:lstStyle/>
          <a:p>
            <a:r>
              <a:rPr lang="en-US" sz="1428" b="1" dirty="0">
                <a:latin typeface="Segoe UI Light" panose="020B0502040204020203" pitchFamily="34" charset="0"/>
                <a:cs typeface="Segoe UI Light" panose="020B0502040204020203" pitchFamily="34" charset="0"/>
              </a:rPr>
              <a:t>App Tier</a:t>
            </a:r>
          </a:p>
        </p:txBody>
      </p:sp>
    </p:spTree>
    <p:extLst>
      <p:ext uri="{BB962C8B-B14F-4D97-AF65-F5344CB8AC3E}">
        <p14:creationId xmlns:p14="http://schemas.microsoft.com/office/powerpoint/2010/main" val="101278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CC73EF-6CF0-4EE3-9E4B-0A9F784B8C19}"/>
              </a:ext>
            </a:extLst>
          </p:cNvPr>
          <p:cNvSpPr/>
          <p:nvPr/>
        </p:nvSpPr>
        <p:spPr bwMode="auto">
          <a:xfrm>
            <a:off x="882" y="497"/>
            <a:ext cx="5074517" cy="6993533"/>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highlight>
                <a:srgbClr val="FFFF00"/>
              </a:highlight>
              <a:latin typeface="Segoe UI Semilight"/>
              <a:ea typeface="Segoe UI" pitchFamily="34" charset="0"/>
              <a:cs typeface="Segoe UI" pitchFamily="34" charset="0"/>
            </a:endParaRPr>
          </a:p>
        </p:txBody>
      </p:sp>
      <p:pic>
        <p:nvPicPr>
          <p:cNvPr id="4" name="Picture 3" descr="A picture containing clipart&#10;&#10;Description generated with very high confidence">
            <a:extLst>
              <a:ext uri="{FF2B5EF4-FFF2-40B4-BE49-F238E27FC236}">
                <a16:creationId xmlns:a16="http://schemas.microsoft.com/office/drawing/2014/main" id="{B0D3D3B5-7C33-4DCA-A59A-9F45DD511FD0}"/>
              </a:ext>
            </a:extLst>
          </p:cNvPr>
          <p:cNvPicPr>
            <a:picLocks noChangeAspect="1"/>
          </p:cNvPicPr>
          <p:nvPr/>
        </p:nvPicPr>
        <p:blipFill>
          <a:blip r:embed="rId3">
            <a:clrChange>
              <a:clrFrom>
                <a:srgbClr val="FDFDFD"/>
              </a:clrFrom>
              <a:clrTo>
                <a:srgbClr val="FDFDFD">
                  <a:alpha val="0"/>
                </a:srgbClr>
              </a:clrTo>
            </a:clrChange>
          </a:blip>
          <a:stretch>
            <a:fillRect/>
          </a:stretch>
        </p:blipFill>
        <p:spPr>
          <a:xfrm>
            <a:off x="1953182" y="3543813"/>
            <a:ext cx="1169918" cy="1144064"/>
          </a:xfrm>
          <a:prstGeom prst="rect">
            <a:avLst/>
          </a:prstGeom>
        </p:spPr>
      </p:pic>
      <p:sp>
        <p:nvSpPr>
          <p:cNvPr id="7" name="Text Placeholder 2">
            <a:extLst>
              <a:ext uri="{FF2B5EF4-FFF2-40B4-BE49-F238E27FC236}">
                <a16:creationId xmlns:a16="http://schemas.microsoft.com/office/drawing/2014/main" id="{EAF282DA-22B5-46B9-BA12-F746759502A5}"/>
              </a:ext>
            </a:extLst>
          </p:cNvPr>
          <p:cNvSpPr txBox="1">
            <a:spLocks/>
          </p:cNvSpPr>
          <p:nvPr/>
        </p:nvSpPr>
        <p:spPr>
          <a:xfrm>
            <a:off x="5837237" y="246497"/>
            <a:ext cx="5942757" cy="6726559"/>
          </a:xfrm>
          <a:prstGeom prst="rect">
            <a:avLst/>
          </a:prstGeom>
        </p:spPr>
        <p:txBody>
          <a:bodyPr vert="horz" wrap="square" lIns="146283" tIns="91427" rIns="146283" bIns="91427"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pPr>
            <a:r>
              <a:rPr lang="en-US" sz="3000" dirty="0">
                <a:solidFill>
                  <a:srgbClr val="353535"/>
                </a:solidFill>
                <a:latin typeface="Segoe UI Light"/>
              </a:rPr>
              <a:t>New Pipeline Model</a:t>
            </a:r>
            <a:r>
              <a:rPr lang="en-US" sz="1599" dirty="0">
                <a:solidFill>
                  <a:srgbClr val="353535"/>
                </a:solidFill>
                <a:latin typeface="Segoe UI Light"/>
              </a:rPr>
              <a:t> </a:t>
            </a:r>
          </a:p>
          <a:p>
            <a:pPr marL="0" indent="0" defTabSz="932563">
              <a:buNone/>
            </a:pPr>
            <a:r>
              <a:rPr lang="en-US" sz="1800" dirty="0">
                <a:solidFill>
                  <a:srgbClr val="353535"/>
                </a:solidFill>
                <a:latin typeface="Segoe UI Semilight" panose="020B0402040204020203" pitchFamily="34" charset="0"/>
                <a:cs typeface="Segoe UI Semilight" panose="020B0402040204020203" pitchFamily="34" charset="0"/>
              </a:rPr>
              <a:t>Rich pipeline orchestration</a:t>
            </a:r>
          </a:p>
          <a:p>
            <a:pPr marL="0" indent="0" defTabSz="932563">
              <a:buNone/>
            </a:pPr>
            <a:r>
              <a:rPr lang="en-US" sz="1800" dirty="0">
                <a:solidFill>
                  <a:srgbClr val="353535"/>
                </a:solidFill>
                <a:latin typeface="Segoe UI Semilight" panose="020B0402040204020203" pitchFamily="34" charset="0"/>
                <a:cs typeface="Segoe UI Semilight" panose="020B0402040204020203" pitchFamily="34" charset="0"/>
              </a:rPr>
              <a:t>Triggers – on-demand, schedule, event, tumbling window </a:t>
            </a:r>
          </a:p>
          <a:p>
            <a:pPr marL="0" indent="0" defTabSz="932563">
              <a:buNone/>
            </a:pPr>
            <a:endParaRPr lang="en-US" sz="1599" dirty="0">
              <a:solidFill>
                <a:srgbClr val="353535"/>
              </a:solidFill>
              <a:latin typeface="Segoe UI Light"/>
            </a:endParaRPr>
          </a:p>
          <a:p>
            <a:pPr marL="0" indent="0" defTabSz="932563">
              <a:buNone/>
            </a:pPr>
            <a:r>
              <a:rPr lang="en-US" sz="3000" dirty="0">
                <a:solidFill>
                  <a:srgbClr val="353535"/>
                </a:solidFill>
                <a:latin typeface="Segoe UI Light"/>
              </a:rPr>
              <a:t>Data Movement as a Service</a:t>
            </a:r>
            <a:r>
              <a:rPr lang="en-US" sz="1599" dirty="0">
                <a:solidFill>
                  <a:srgbClr val="353535"/>
                </a:solidFill>
                <a:latin typeface="Segoe UI Light"/>
              </a:rPr>
              <a:t> </a:t>
            </a:r>
          </a:p>
          <a:p>
            <a:pPr marL="0" indent="0" defTabSz="932563">
              <a:buNone/>
            </a:pPr>
            <a:r>
              <a:rPr lang="en-US" sz="1599" dirty="0">
                <a:solidFill>
                  <a:srgbClr val="353535"/>
                </a:solidFill>
                <a:latin typeface="Segoe UI Semilight" panose="020B0402040204020203" pitchFamily="34" charset="0"/>
                <a:cs typeface="Segoe UI Semilight" panose="020B0402040204020203" pitchFamily="34" charset="0"/>
              </a:rPr>
              <a:t>Cloud, Hybrid</a:t>
            </a:r>
          </a:p>
          <a:p>
            <a:pPr marL="0" indent="0" defTabSz="932563">
              <a:buNone/>
            </a:pPr>
            <a:r>
              <a:rPr lang="en-US" sz="1599" dirty="0">
                <a:solidFill>
                  <a:srgbClr val="353535"/>
                </a:solidFill>
                <a:latin typeface="Segoe UI Semilight" panose="020B0402040204020203" pitchFamily="34" charset="0"/>
                <a:cs typeface="Segoe UI Semilight" panose="020B0402040204020203" pitchFamily="34" charset="0"/>
              </a:rPr>
              <a:t>70+ connectors provided</a:t>
            </a:r>
          </a:p>
          <a:p>
            <a:pPr marL="0" indent="0" defTabSz="932563">
              <a:buNone/>
            </a:pPr>
            <a:endParaRPr lang="en-US" sz="1599" dirty="0">
              <a:solidFill>
                <a:srgbClr val="353535"/>
              </a:solidFill>
              <a:latin typeface="Segoe UI Semilight" panose="020B0402040204020203" pitchFamily="34" charset="0"/>
              <a:cs typeface="Segoe UI Semilight" panose="020B0402040204020203" pitchFamily="34" charset="0"/>
            </a:endParaRPr>
          </a:p>
          <a:p>
            <a:pPr marL="0" indent="0" defTabSz="932563">
              <a:buNone/>
            </a:pPr>
            <a:r>
              <a:rPr lang="en-US" sz="3000" dirty="0">
                <a:solidFill>
                  <a:srgbClr val="353535"/>
                </a:solidFill>
              </a:rPr>
              <a:t>Data Transformation as a Service</a:t>
            </a:r>
            <a:r>
              <a:rPr lang="en-US" sz="1599" dirty="0">
                <a:solidFill>
                  <a:srgbClr val="353535"/>
                </a:solidFill>
              </a:rPr>
              <a:t> </a:t>
            </a:r>
          </a:p>
          <a:p>
            <a:pPr marL="0" indent="0" defTabSz="932563">
              <a:buNone/>
            </a:pPr>
            <a:r>
              <a:rPr lang="en-US" sz="1599" dirty="0">
                <a:solidFill>
                  <a:srgbClr val="353535"/>
                </a:solidFill>
                <a:latin typeface="Segoe UI Semilight" panose="020B0402040204020203" pitchFamily="34" charset="0"/>
                <a:cs typeface="Segoe UI Semilight" panose="020B0402040204020203" pitchFamily="34" charset="0"/>
              </a:rPr>
              <a:t>Visual authoring, code-free, Azure </a:t>
            </a:r>
            <a:r>
              <a:rPr lang="en-US" sz="1599" dirty="0" err="1">
                <a:solidFill>
                  <a:srgbClr val="353535"/>
                </a:solidFill>
                <a:latin typeface="Segoe UI Semilight" panose="020B0402040204020203" pitchFamily="34" charset="0"/>
                <a:cs typeface="Segoe UI Semilight" panose="020B0402040204020203" pitchFamily="34" charset="0"/>
              </a:rPr>
              <a:t>DataBricks</a:t>
            </a:r>
            <a:r>
              <a:rPr lang="en-US" sz="1599" dirty="0">
                <a:solidFill>
                  <a:srgbClr val="353535"/>
                </a:solidFill>
                <a:latin typeface="Segoe UI Semilight" panose="020B0402040204020203" pitchFamily="34" charset="0"/>
                <a:cs typeface="Segoe UI Semilight" panose="020B0402040204020203" pitchFamily="34" charset="0"/>
              </a:rPr>
              <a:t> Compute</a:t>
            </a:r>
            <a:endParaRPr lang="en-US" sz="1599" dirty="0">
              <a:solidFill>
                <a:srgbClr val="353535"/>
              </a:solidFill>
              <a:latin typeface="Segoe UI Light"/>
            </a:endParaRPr>
          </a:p>
          <a:p>
            <a:pPr marL="0" indent="0" defTabSz="932563">
              <a:buNone/>
            </a:pPr>
            <a:endParaRPr lang="en-US" sz="3000" dirty="0">
              <a:solidFill>
                <a:srgbClr val="353535"/>
              </a:solidFill>
              <a:latin typeface="Segoe UI Light"/>
            </a:endParaRPr>
          </a:p>
          <a:p>
            <a:pPr marL="0" indent="0" defTabSz="932563">
              <a:buNone/>
            </a:pPr>
            <a:r>
              <a:rPr lang="en-US" sz="3000" dirty="0">
                <a:solidFill>
                  <a:srgbClr val="353535"/>
                </a:solidFill>
                <a:latin typeface="Segoe UI Light"/>
              </a:rPr>
              <a:t>SSIS Package Execution </a:t>
            </a:r>
          </a:p>
          <a:p>
            <a:pPr marL="0" indent="0" defTabSz="932563">
              <a:buNone/>
            </a:pPr>
            <a:r>
              <a:rPr lang="en-US" sz="1599" dirty="0">
                <a:solidFill>
                  <a:srgbClr val="353535"/>
                </a:solidFill>
                <a:latin typeface="Segoe UI Light"/>
              </a:rPr>
              <a:t>In a managed cloud environment</a:t>
            </a:r>
          </a:p>
          <a:p>
            <a:pPr marL="0" indent="0" defTabSz="932563">
              <a:buNone/>
            </a:pPr>
            <a:r>
              <a:rPr lang="en-US" sz="1599" dirty="0">
                <a:solidFill>
                  <a:srgbClr val="353535"/>
                </a:solidFill>
                <a:latin typeface="Segoe UI Light"/>
              </a:rPr>
              <a:t>Use familiar tools, SSMS &amp; SSDT </a:t>
            </a:r>
          </a:p>
          <a:p>
            <a:pPr marL="0" indent="0" defTabSz="932563">
              <a:buNone/>
            </a:pPr>
            <a:endParaRPr lang="en-US" sz="1599" dirty="0">
              <a:solidFill>
                <a:srgbClr val="353535"/>
              </a:solidFill>
              <a:latin typeface="Segoe UI Light"/>
            </a:endParaRPr>
          </a:p>
          <a:p>
            <a:pPr marL="0" indent="0" defTabSz="932563">
              <a:buNone/>
            </a:pPr>
            <a:r>
              <a:rPr lang="en-US" sz="3000" dirty="0">
                <a:solidFill>
                  <a:srgbClr val="353535"/>
                </a:solidFill>
                <a:latin typeface="Segoe UI Light"/>
              </a:rPr>
              <a:t>Author &amp; Monitor</a:t>
            </a:r>
          </a:p>
          <a:p>
            <a:pPr marL="0" indent="0" defTabSz="932563">
              <a:buNone/>
            </a:pPr>
            <a:r>
              <a:rPr lang="en-US" sz="1599" dirty="0">
                <a:solidFill>
                  <a:srgbClr val="353535"/>
                </a:solidFill>
                <a:latin typeface="Segoe UI Light"/>
              </a:rPr>
              <a:t>Programmability (Python, .NET, PowerShell, </a:t>
            </a:r>
            <a:r>
              <a:rPr lang="en-US" sz="1599" dirty="0" err="1">
                <a:solidFill>
                  <a:srgbClr val="353535"/>
                </a:solidFill>
                <a:latin typeface="Segoe UI Light"/>
              </a:rPr>
              <a:t>etc</a:t>
            </a:r>
            <a:r>
              <a:rPr lang="en-US" sz="1599" dirty="0">
                <a:solidFill>
                  <a:srgbClr val="353535"/>
                </a:solidFill>
                <a:latin typeface="Segoe UI Light"/>
              </a:rPr>
              <a:t>)</a:t>
            </a:r>
          </a:p>
          <a:p>
            <a:pPr marL="0" indent="0" defTabSz="932563">
              <a:buNone/>
            </a:pPr>
            <a:r>
              <a:rPr lang="en-US" sz="1599" dirty="0">
                <a:solidFill>
                  <a:srgbClr val="353535"/>
                </a:solidFill>
                <a:latin typeface="Segoe UI Light"/>
              </a:rPr>
              <a:t>Visual Tools</a:t>
            </a:r>
          </a:p>
          <a:p>
            <a:pPr marL="0" indent="0" defTabSz="932563">
              <a:buNone/>
            </a:pPr>
            <a:r>
              <a:rPr lang="en-US" sz="1599" dirty="0">
                <a:solidFill>
                  <a:srgbClr val="FFFFFF">
                    <a:lumMod val="50000"/>
                  </a:srgbClr>
                </a:solidFill>
                <a:latin typeface="Segoe UI Light"/>
              </a:rPr>
              <a:t> </a:t>
            </a:r>
          </a:p>
        </p:txBody>
      </p:sp>
      <p:sp>
        <p:nvSpPr>
          <p:cNvPr id="3" name="TextBox 2">
            <a:extLst>
              <a:ext uri="{FF2B5EF4-FFF2-40B4-BE49-F238E27FC236}">
                <a16:creationId xmlns:a16="http://schemas.microsoft.com/office/drawing/2014/main" id="{1B8878AC-0536-40F9-B5E9-0DCD85E8741B}"/>
              </a:ext>
            </a:extLst>
          </p:cNvPr>
          <p:cNvSpPr txBox="1"/>
          <p:nvPr/>
        </p:nvSpPr>
        <p:spPr>
          <a:xfrm>
            <a:off x="66587" y="2102743"/>
            <a:ext cx="5008813" cy="1186752"/>
          </a:xfrm>
          <a:prstGeom prst="rect">
            <a:avLst/>
          </a:prstGeom>
          <a:noFill/>
        </p:spPr>
        <p:txBody>
          <a:bodyPr wrap="square" lIns="186521" tIns="149217" rIns="186521" bIns="149217" rtlCol="0">
            <a:spAutoFit/>
          </a:bodyPr>
          <a:lstStyle/>
          <a:p>
            <a:pPr algn="ctr">
              <a:lnSpc>
                <a:spcPct val="90000"/>
              </a:lnSpc>
              <a:spcAft>
                <a:spcPts val="612"/>
              </a:spcAft>
            </a:pPr>
            <a:r>
              <a:rPr lang="en-US" sz="3264" dirty="0">
                <a:gradFill>
                  <a:gsLst>
                    <a:gs pos="2917">
                      <a:schemeClr val="tx1"/>
                    </a:gs>
                    <a:gs pos="30000">
                      <a:schemeClr val="tx1"/>
                    </a:gs>
                  </a:gsLst>
                  <a:lin ang="5400000" scaled="0"/>
                </a:gradFill>
              </a:rPr>
              <a:t>Data Factory</a:t>
            </a:r>
          </a:p>
          <a:p>
            <a:pPr algn="ctr">
              <a:lnSpc>
                <a:spcPct val="90000"/>
              </a:lnSpc>
              <a:spcAft>
                <a:spcPts val="612"/>
              </a:spcAft>
            </a:pPr>
            <a:r>
              <a:rPr lang="en-US" sz="2448" i="1" dirty="0">
                <a:gradFill>
                  <a:gsLst>
                    <a:gs pos="2917">
                      <a:schemeClr val="tx1"/>
                    </a:gs>
                    <a:gs pos="30000">
                      <a:schemeClr val="tx1"/>
                    </a:gs>
                  </a:gsLst>
                  <a:lin ang="5400000" scaled="0"/>
                </a:gradFill>
              </a:rPr>
              <a:t>Managed Data Integration Service </a:t>
            </a:r>
          </a:p>
        </p:txBody>
      </p:sp>
      <p:sp>
        <p:nvSpPr>
          <p:cNvPr id="9" name="Speech Bubble: Rectangle 8">
            <a:extLst>
              <a:ext uri="{FF2B5EF4-FFF2-40B4-BE49-F238E27FC236}">
                <a16:creationId xmlns:a16="http://schemas.microsoft.com/office/drawing/2014/main" id="{13979A42-4361-440E-BBB6-854B8EAC98CB}"/>
              </a:ext>
            </a:extLst>
          </p:cNvPr>
          <p:cNvSpPr/>
          <p:nvPr/>
        </p:nvSpPr>
        <p:spPr bwMode="auto">
          <a:xfrm>
            <a:off x="10409237" y="2102742"/>
            <a:ext cx="1370757" cy="632520"/>
          </a:xfrm>
          <a:prstGeom prst="wedgeRectCallout">
            <a:avLst>
              <a:gd name="adj1" fmla="val -50936"/>
              <a:gd name="adj2" fmla="val 10063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New!</a:t>
            </a:r>
          </a:p>
        </p:txBody>
      </p:sp>
    </p:spTree>
    <p:extLst>
      <p:ext uri="{BB962C8B-B14F-4D97-AF65-F5344CB8AC3E}">
        <p14:creationId xmlns:p14="http://schemas.microsoft.com/office/powerpoint/2010/main" val="400238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reeform 5">
            <a:extLst>
              <a:ext uri="{FF2B5EF4-FFF2-40B4-BE49-F238E27FC236}">
                <a16:creationId xmlns:a16="http://schemas.microsoft.com/office/drawing/2014/main" id="{3C2DF947-5B6C-4FFF-B652-4381D3CF9D4B}"/>
              </a:ext>
            </a:extLst>
          </p:cNvPr>
          <p:cNvSpPr>
            <a:spLocks noChangeAspect="1"/>
          </p:cNvSpPr>
          <p:nvPr/>
        </p:nvSpPr>
        <p:spPr bwMode="black">
          <a:xfrm>
            <a:off x="3792919" y="4411662"/>
            <a:ext cx="3127787" cy="195073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124314" tIns="62157" rIns="124314" bIns="62157" numCol="1" anchor="t" anchorCtr="0" compatLnSpc="1">
            <a:prstTxWarp prst="textNoShape">
              <a:avLst/>
            </a:prstTxWarp>
          </a:bodyPr>
          <a:lstStyle/>
          <a:p>
            <a:pPr marL="0" marR="0" lvl="0" indent="0" algn="l" defTabSz="62152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32" name="TextBox 31">
            <a:extLst>
              <a:ext uri="{FF2B5EF4-FFF2-40B4-BE49-F238E27FC236}">
                <a16:creationId xmlns:a16="http://schemas.microsoft.com/office/drawing/2014/main" id="{31030F99-B296-4B8D-BA2B-2719DB1D75A4}"/>
              </a:ext>
            </a:extLst>
          </p:cNvPr>
          <p:cNvSpPr txBox="1"/>
          <p:nvPr/>
        </p:nvSpPr>
        <p:spPr>
          <a:xfrm>
            <a:off x="4439365" y="5589262"/>
            <a:ext cx="2418381" cy="8494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Cloud Services, Apps &amp; Data</a:t>
            </a:r>
          </a:p>
        </p:txBody>
      </p:sp>
      <p:pic>
        <p:nvPicPr>
          <p:cNvPr id="33" name="Picture 32">
            <a:extLst>
              <a:ext uri="{FF2B5EF4-FFF2-40B4-BE49-F238E27FC236}">
                <a16:creationId xmlns:a16="http://schemas.microsoft.com/office/drawing/2014/main" id="{882F6FEA-6ADE-4725-89D7-C4DB5DF6BD11}"/>
              </a:ext>
            </a:extLst>
          </p:cNvPr>
          <p:cNvPicPr>
            <a:picLocks noChangeAspect="1"/>
          </p:cNvPicPr>
          <p:nvPr/>
        </p:nvPicPr>
        <p:blipFill>
          <a:blip r:embed="rId3">
            <a:biLevel thresh="50000"/>
          </a:blip>
          <a:stretch>
            <a:fillRect/>
          </a:stretch>
        </p:blipFill>
        <p:spPr>
          <a:xfrm>
            <a:off x="427037" y="5392421"/>
            <a:ext cx="687821" cy="852612"/>
          </a:xfrm>
          <a:prstGeom prst="rect">
            <a:avLst/>
          </a:prstGeom>
        </p:spPr>
      </p:pic>
      <p:sp>
        <p:nvSpPr>
          <p:cNvPr id="35" name="TextBox 34">
            <a:extLst>
              <a:ext uri="{FF2B5EF4-FFF2-40B4-BE49-F238E27FC236}">
                <a16:creationId xmlns:a16="http://schemas.microsoft.com/office/drawing/2014/main" id="{C19C66A0-EE66-4B13-B748-6018CDE0DDA7}"/>
              </a:ext>
            </a:extLst>
          </p:cNvPr>
          <p:cNvSpPr txBox="1"/>
          <p:nvPr/>
        </p:nvSpPr>
        <p:spPr>
          <a:xfrm>
            <a:off x="1014481" y="5584003"/>
            <a:ext cx="2145843" cy="8494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On Prem Apps &amp; Data </a:t>
            </a:r>
          </a:p>
        </p:txBody>
      </p:sp>
      <p:sp>
        <p:nvSpPr>
          <p:cNvPr id="36" name="Rectangle: Rounded Corners 35">
            <a:extLst>
              <a:ext uri="{FF2B5EF4-FFF2-40B4-BE49-F238E27FC236}">
                <a16:creationId xmlns:a16="http://schemas.microsoft.com/office/drawing/2014/main" id="{42B4B5BD-5D8E-4F06-87B6-19D6E846C076}"/>
              </a:ext>
            </a:extLst>
          </p:cNvPr>
          <p:cNvSpPr/>
          <p:nvPr/>
        </p:nvSpPr>
        <p:spPr bwMode="auto">
          <a:xfrm>
            <a:off x="323404" y="4333485"/>
            <a:ext cx="2694433" cy="2023965"/>
          </a:xfrm>
          <a:prstGeom prst="roundRect">
            <a:avLst/>
          </a:prstGeom>
          <a:noFill/>
          <a:ln w="10795" cap="flat" cmpd="sng" algn="ctr">
            <a:solidFill>
              <a:srgbClr val="002050"/>
            </a:solidFill>
            <a:prstDash val="solid"/>
            <a:headEnd type="none" w="med" len="med"/>
            <a:tailEnd type="none" w="med" len="med"/>
          </a:ln>
          <a:effectLst/>
        </p:spPr>
        <p:txBody>
          <a:bodyPr lIns="0" tIns="0" rIns="0" bIns="0" rtlCol="0" anchor="t" anchorCtr="0"/>
          <a:lstStyle/>
          <a:p>
            <a:pPr marL="0" marR="0" lvl="0" indent="0" algn="ctr" defTabSz="1267536" rtl="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404040">
                  <a:lumMod val="75000"/>
                </a:srgbClr>
              </a:solidFill>
              <a:effectLst/>
              <a:uLnTx/>
              <a:uFillTx/>
              <a:latin typeface="Segoe UI"/>
              <a:ea typeface="Segoe UI" pitchFamily="34" charset="0"/>
              <a:cs typeface="Segoe UI" pitchFamily="34" charset="0"/>
            </a:endParaRPr>
          </a:p>
        </p:txBody>
      </p:sp>
      <p:grpSp>
        <p:nvGrpSpPr>
          <p:cNvPr id="40" name="Group 39">
            <a:extLst>
              <a:ext uri="{FF2B5EF4-FFF2-40B4-BE49-F238E27FC236}">
                <a16:creationId xmlns:a16="http://schemas.microsoft.com/office/drawing/2014/main" id="{DDA2F3E5-6B52-4C08-BBF6-634DDA94B45F}"/>
              </a:ext>
            </a:extLst>
          </p:cNvPr>
          <p:cNvGrpSpPr/>
          <p:nvPr/>
        </p:nvGrpSpPr>
        <p:grpSpPr>
          <a:xfrm>
            <a:off x="1583824" y="4110775"/>
            <a:ext cx="1052307" cy="417387"/>
            <a:chOff x="1570037" y="2467828"/>
            <a:chExt cx="1052307" cy="417387"/>
          </a:xfrm>
        </p:grpSpPr>
        <p:sp>
          <p:nvSpPr>
            <p:cNvPr id="39" name="Rectangle 38">
              <a:extLst>
                <a:ext uri="{FF2B5EF4-FFF2-40B4-BE49-F238E27FC236}">
                  <a16:creationId xmlns:a16="http://schemas.microsoft.com/office/drawing/2014/main" id="{49D55D25-55CA-45FE-9FD9-6CC47F4EDB69}"/>
                </a:ext>
              </a:extLst>
            </p:cNvPr>
            <p:cNvSpPr/>
            <p:nvPr/>
          </p:nvSpPr>
          <p:spPr bwMode="auto">
            <a:xfrm>
              <a:off x="1715190" y="2572174"/>
              <a:ext cx="762000" cy="2086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38" name="Graphic 37" descr="Table">
              <a:extLst>
                <a:ext uri="{FF2B5EF4-FFF2-40B4-BE49-F238E27FC236}">
                  <a16:creationId xmlns:a16="http://schemas.microsoft.com/office/drawing/2014/main" id="{6B4F9E13-A5DD-4336-BA97-75C8652A7C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0037" y="2467828"/>
              <a:ext cx="1052307" cy="417387"/>
            </a:xfrm>
            <a:prstGeom prst="rect">
              <a:avLst/>
            </a:prstGeom>
          </p:spPr>
        </p:pic>
      </p:grpSp>
      <p:pic>
        <p:nvPicPr>
          <p:cNvPr id="42" name="Graphic 41" descr="Bonfire">
            <a:extLst>
              <a:ext uri="{FF2B5EF4-FFF2-40B4-BE49-F238E27FC236}">
                <a16:creationId xmlns:a16="http://schemas.microsoft.com/office/drawing/2014/main" id="{97B86723-0FB8-42F6-B7A4-BD7C3C54A1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98062" y="3793136"/>
            <a:ext cx="421301" cy="421301"/>
          </a:xfrm>
          <a:prstGeom prst="rect">
            <a:avLst/>
          </a:prstGeom>
        </p:spPr>
      </p:pic>
      <p:sp>
        <p:nvSpPr>
          <p:cNvPr id="81" name="Rectangle 80">
            <a:extLst>
              <a:ext uri="{FF2B5EF4-FFF2-40B4-BE49-F238E27FC236}">
                <a16:creationId xmlns:a16="http://schemas.microsoft.com/office/drawing/2014/main" id="{7D063DB3-63E3-4136-AB49-B591199FFB25}"/>
              </a:ext>
            </a:extLst>
          </p:cNvPr>
          <p:cNvSpPr/>
          <p:nvPr/>
        </p:nvSpPr>
        <p:spPr bwMode="auto">
          <a:xfrm>
            <a:off x="7243459" y="0"/>
            <a:ext cx="5245382" cy="69945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387755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reeform 5">
            <a:extLst>
              <a:ext uri="{FF2B5EF4-FFF2-40B4-BE49-F238E27FC236}">
                <a16:creationId xmlns:a16="http://schemas.microsoft.com/office/drawing/2014/main" id="{C94DB16D-BD12-474E-91F7-2B08993B681F}"/>
              </a:ext>
            </a:extLst>
          </p:cNvPr>
          <p:cNvSpPr>
            <a:spLocks noChangeAspect="1"/>
          </p:cNvSpPr>
          <p:nvPr/>
        </p:nvSpPr>
        <p:spPr bwMode="black">
          <a:xfrm>
            <a:off x="884237" y="144462"/>
            <a:ext cx="5486400" cy="2209800"/>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124314" tIns="62157" rIns="124314" bIns="62157" numCol="1" anchor="t" anchorCtr="0" compatLnSpc="1">
            <a:prstTxWarp prst="textNoShape">
              <a:avLst/>
            </a:prstTxWarp>
          </a:bodyPr>
          <a:lstStyle/>
          <a:p>
            <a:pPr marL="0" marR="0" lvl="0" indent="0" algn="l" defTabSz="62152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17" name="Rectangle: Rounded Corners 16">
            <a:extLst>
              <a:ext uri="{FF2B5EF4-FFF2-40B4-BE49-F238E27FC236}">
                <a16:creationId xmlns:a16="http://schemas.microsoft.com/office/drawing/2014/main" id="{005C6554-7033-4FD7-817B-04EE491AC890}"/>
              </a:ext>
            </a:extLst>
          </p:cNvPr>
          <p:cNvSpPr/>
          <p:nvPr/>
        </p:nvSpPr>
        <p:spPr bwMode="auto">
          <a:xfrm>
            <a:off x="1646237" y="1668460"/>
            <a:ext cx="4280318" cy="1166353"/>
          </a:xfrm>
          <a:prstGeom prst="roundRect">
            <a:avLst/>
          </a:prstGeom>
          <a:solidFill>
            <a:srgbClr val="FFFFFF"/>
          </a:solidFill>
          <a:ln w="10795" cap="flat" cmpd="sng" algn="ctr">
            <a:solidFill>
              <a:srgbClr val="002050"/>
            </a:solidFill>
            <a:prstDash val="solid"/>
            <a:headEnd type="none" w="med" len="med"/>
            <a:tailEnd type="none" w="med" len="med"/>
          </a:ln>
          <a:effectLst/>
        </p:spPr>
        <p:txBody>
          <a:bodyPr lIns="0" tIns="0" rIns="0" bIns="0" rtlCol="0" anchor="t" anchorCtr="0"/>
          <a:lstStyle/>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bold" panose="020B0702040204020203" pitchFamily="34" charset="0"/>
                <a:ea typeface="Segoe UI Black" panose="020B0A02040204020203" pitchFamily="34" charset="0"/>
                <a:cs typeface="Segoe UI Semibold" panose="020B0702040204020203" pitchFamily="34" charset="0"/>
              </a:rPr>
              <a:t>Azure Data Factory v2 Service</a:t>
            </a:r>
          </a:p>
        </p:txBody>
      </p:sp>
      <p:sp>
        <p:nvSpPr>
          <p:cNvPr id="18" name="TextBox 17">
            <a:extLst>
              <a:ext uri="{FF2B5EF4-FFF2-40B4-BE49-F238E27FC236}">
                <a16:creationId xmlns:a16="http://schemas.microsoft.com/office/drawing/2014/main" id="{029EA186-9883-431C-AA23-13E9D056A966}"/>
              </a:ext>
            </a:extLst>
          </p:cNvPr>
          <p:cNvSpPr txBox="1"/>
          <p:nvPr/>
        </p:nvSpPr>
        <p:spPr>
          <a:xfrm>
            <a:off x="1404088" y="1940071"/>
            <a:ext cx="4814149" cy="166199"/>
          </a:xfrm>
          <a:prstGeom prst="rect">
            <a:avLst/>
          </a:prstGeom>
          <a:noFill/>
        </p:spPr>
        <p:txBody>
          <a:bodyPr wrap="square" lIns="0" tIns="0" rIns="0" bIns="0" rtlCol="0">
            <a:spAutoFit/>
          </a:bodyPr>
          <a:lstStyle/>
          <a:p>
            <a:pPr marL="0" marR="0" lvl="0" indent="0" algn="ctr" defTabSz="621529" rtl="0" eaLnBrk="1" fontAlgn="auto" latinLnBrk="0" hangingPunct="1">
              <a:lnSpc>
                <a:spcPct val="90000"/>
              </a:lnSpc>
              <a:spcBef>
                <a:spcPts val="0"/>
              </a:spcBef>
              <a:spcAft>
                <a:spcPts val="816"/>
              </a:spcAft>
              <a:buClrTx/>
              <a:buSzTx/>
              <a:buFontTx/>
              <a:buNone/>
              <a:tabLst/>
              <a:defRPr/>
            </a:pPr>
            <a:r>
              <a:rPr kumimoji="0" lang="en-US" sz="1200" b="0" i="1" u="none" strike="noStrike" kern="0" cap="none" spc="0" normalizeH="0" baseline="0" noProof="0" dirty="0">
                <a:ln>
                  <a:noFill/>
                </a:ln>
                <a:gradFill>
                  <a:gsLst>
                    <a:gs pos="2917">
                      <a:srgbClr val="404040"/>
                    </a:gs>
                    <a:gs pos="30000">
                      <a:srgbClr val="404040"/>
                    </a:gs>
                  </a:gsLst>
                  <a:lin ang="5400000" scaled="0"/>
                </a:gradFill>
                <a:effectLst/>
                <a:uLnTx/>
                <a:uFillTx/>
                <a:latin typeface="Segoe UI Semilight"/>
                <a:ea typeface="+mn-ea"/>
                <a:cs typeface="+mn-cs"/>
              </a:rPr>
              <a:t>Scheduling | Orchestration | Monitoring</a:t>
            </a:r>
          </a:p>
        </p:txBody>
      </p:sp>
      <p:cxnSp>
        <p:nvCxnSpPr>
          <p:cNvPr id="19" name="Straight Arrow Connector 18">
            <a:extLst>
              <a:ext uri="{FF2B5EF4-FFF2-40B4-BE49-F238E27FC236}">
                <a16:creationId xmlns:a16="http://schemas.microsoft.com/office/drawing/2014/main" id="{3A95DAF6-04E2-4384-BB8B-B9B6B58E307A}"/>
              </a:ext>
            </a:extLst>
          </p:cNvPr>
          <p:cNvCxnSpPr>
            <a:cxnSpLocks/>
          </p:cNvCxnSpPr>
          <p:nvPr/>
        </p:nvCxnSpPr>
        <p:spPr>
          <a:xfrm flipH="1">
            <a:off x="3921274" y="1467643"/>
            <a:ext cx="1" cy="181427"/>
          </a:xfrm>
          <a:prstGeom prst="straightConnector1">
            <a:avLst/>
          </a:prstGeom>
          <a:noFill/>
          <a:ln w="9525" cap="flat" cmpd="sng" algn="ctr">
            <a:solidFill>
              <a:srgbClr val="353535"/>
            </a:solidFill>
            <a:prstDash val="solid"/>
            <a:headEnd type="none"/>
            <a:tailEnd type="triangle"/>
          </a:ln>
          <a:effectLst/>
        </p:spPr>
      </p:cxnSp>
      <p:sp>
        <p:nvSpPr>
          <p:cNvPr id="20" name="Rectangle: Rounded Corners 19">
            <a:extLst>
              <a:ext uri="{FF2B5EF4-FFF2-40B4-BE49-F238E27FC236}">
                <a16:creationId xmlns:a16="http://schemas.microsoft.com/office/drawing/2014/main" id="{66975588-CC78-4821-A755-6DCBF069CB7A}"/>
              </a:ext>
            </a:extLst>
          </p:cNvPr>
          <p:cNvSpPr/>
          <p:nvPr/>
        </p:nvSpPr>
        <p:spPr bwMode="auto">
          <a:xfrm>
            <a:off x="1646237" y="858261"/>
            <a:ext cx="4280318" cy="529020"/>
          </a:xfrm>
          <a:prstGeom prst="roundRect">
            <a:avLst>
              <a:gd name="adj" fmla="val 29739"/>
            </a:avLst>
          </a:prstGeom>
          <a:solidFill>
            <a:srgbClr val="FFFFFF">
              <a:alpha val="64000"/>
            </a:srgbClr>
          </a:solidFill>
          <a:ln w="10795" cap="flat" cmpd="sng" algn="ctr">
            <a:solidFill>
              <a:srgbClr val="002050"/>
            </a:solidFill>
            <a:prstDash val="solid"/>
            <a:headEnd type="none" w="med" len="med"/>
            <a:tailEnd type="none" w="med" len="med"/>
          </a:ln>
          <a:effectLst/>
        </p:spPr>
        <p:txBody>
          <a:bodyPr lIns="0" tIns="0" rIns="0" bIns="0" rtlCol="0" anchor="t" anchorCtr="0"/>
          <a:lstStyle/>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bold" panose="020B0702040204020203" pitchFamily="34" charset="0"/>
                <a:ea typeface="Segoe UI Black" panose="020B0A02040204020203" pitchFamily="34" charset="0"/>
                <a:cs typeface="Segoe UI Semibold" panose="020B0702040204020203" pitchFamily="34" charset="0"/>
              </a:rPr>
              <a:t>UX &amp; SDK</a:t>
            </a:r>
          </a:p>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gradFill>
                  <a:gsLst>
                    <a:gs pos="2917">
                      <a:srgbClr val="404040"/>
                    </a:gs>
                    <a:gs pos="30000">
                      <a:srgbClr val="404040"/>
                    </a:gs>
                  </a:gsLst>
                  <a:lin ang="5400000" scaled="0"/>
                </a:gradFill>
                <a:effectLst/>
                <a:uLnTx/>
                <a:uFillTx/>
                <a:latin typeface="Segoe UI Semilight"/>
                <a:ea typeface="+mn-ea"/>
                <a:cs typeface="+mn-cs"/>
              </a:rPr>
              <a:t>Authoring  | Monitoring/Management</a:t>
            </a:r>
          </a:p>
        </p:txBody>
      </p:sp>
      <p:pic>
        <p:nvPicPr>
          <p:cNvPr id="21" name="Picture 20">
            <a:extLst>
              <a:ext uri="{FF2B5EF4-FFF2-40B4-BE49-F238E27FC236}">
                <a16:creationId xmlns:a16="http://schemas.microsoft.com/office/drawing/2014/main" id="{23D93E9B-7D38-4A37-9797-D94A97223323}"/>
              </a:ext>
            </a:extLst>
          </p:cNvPr>
          <p:cNvPicPr>
            <a:picLocks noChangeAspect="1"/>
          </p:cNvPicPr>
          <p:nvPr/>
        </p:nvPicPr>
        <p:blipFill>
          <a:blip r:embed="rId3"/>
          <a:stretch>
            <a:fillRect/>
          </a:stretch>
        </p:blipFill>
        <p:spPr>
          <a:xfrm>
            <a:off x="1872103" y="917546"/>
            <a:ext cx="390275" cy="369916"/>
          </a:xfrm>
          <a:prstGeom prst="rect">
            <a:avLst/>
          </a:prstGeom>
        </p:spPr>
      </p:pic>
      <p:sp>
        <p:nvSpPr>
          <p:cNvPr id="27" name="Rectangle 26">
            <a:extLst>
              <a:ext uri="{FF2B5EF4-FFF2-40B4-BE49-F238E27FC236}">
                <a16:creationId xmlns:a16="http://schemas.microsoft.com/office/drawing/2014/main" id="{2B221E4C-07E8-418B-9E78-834B1C106DAF}"/>
              </a:ext>
            </a:extLst>
          </p:cNvPr>
          <p:cNvSpPr/>
          <p:nvPr/>
        </p:nvSpPr>
        <p:spPr bwMode="auto">
          <a:xfrm>
            <a:off x="960437" y="4626510"/>
            <a:ext cx="1233807" cy="54715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0" rIns="0" bIns="0" rtlCol="0" anchor="ctr" anchorCtr="0"/>
          <a:lstStyle/>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Self Hosted </a:t>
            </a:r>
          </a:p>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 Runtime</a:t>
            </a:r>
          </a:p>
        </p:txBody>
      </p:sp>
      <p:sp>
        <p:nvSpPr>
          <p:cNvPr id="31" name="Freeform 5">
            <a:extLst>
              <a:ext uri="{FF2B5EF4-FFF2-40B4-BE49-F238E27FC236}">
                <a16:creationId xmlns:a16="http://schemas.microsoft.com/office/drawing/2014/main" id="{3C2DF947-5B6C-4FFF-B652-4381D3CF9D4B}"/>
              </a:ext>
            </a:extLst>
          </p:cNvPr>
          <p:cNvSpPr>
            <a:spLocks noChangeAspect="1"/>
          </p:cNvSpPr>
          <p:nvPr/>
        </p:nvSpPr>
        <p:spPr bwMode="black">
          <a:xfrm>
            <a:off x="3792919" y="4411662"/>
            <a:ext cx="3127787" cy="195073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124314" tIns="62157" rIns="124314" bIns="62157" numCol="1" anchor="t" anchorCtr="0" compatLnSpc="1">
            <a:prstTxWarp prst="textNoShape">
              <a:avLst/>
            </a:prstTxWarp>
          </a:bodyPr>
          <a:lstStyle/>
          <a:p>
            <a:pPr marL="0" marR="0" lvl="0" indent="0" algn="l" defTabSz="62152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32" name="TextBox 31">
            <a:extLst>
              <a:ext uri="{FF2B5EF4-FFF2-40B4-BE49-F238E27FC236}">
                <a16:creationId xmlns:a16="http://schemas.microsoft.com/office/drawing/2014/main" id="{31030F99-B296-4B8D-BA2B-2719DB1D75A4}"/>
              </a:ext>
            </a:extLst>
          </p:cNvPr>
          <p:cNvSpPr txBox="1"/>
          <p:nvPr/>
        </p:nvSpPr>
        <p:spPr>
          <a:xfrm>
            <a:off x="4439365" y="5589262"/>
            <a:ext cx="2418381" cy="8494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Cloud Services, Apps &amp; Data</a:t>
            </a:r>
          </a:p>
        </p:txBody>
      </p:sp>
      <p:pic>
        <p:nvPicPr>
          <p:cNvPr id="33" name="Picture 32">
            <a:extLst>
              <a:ext uri="{FF2B5EF4-FFF2-40B4-BE49-F238E27FC236}">
                <a16:creationId xmlns:a16="http://schemas.microsoft.com/office/drawing/2014/main" id="{882F6FEA-6ADE-4725-89D7-C4DB5DF6BD11}"/>
              </a:ext>
            </a:extLst>
          </p:cNvPr>
          <p:cNvPicPr>
            <a:picLocks noChangeAspect="1"/>
          </p:cNvPicPr>
          <p:nvPr/>
        </p:nvPicPr>
        <p:blipFill>
          <a:blip r:embed="rId4">
            <a:biLevel thresh="50000"/>
          </a:blip>
          <a:stretch>
            <a:fillRect/>
          </a:stretch>
        </p:blipFill>
        <p:spPr>
          <a:xfrm>
            <a:off x="427037" y="5392421"/>
            <a:ext cx="687821" cy="852612"/>
          </a:xfrm>
          <a:prstGeom prst="rect">
            <a:avLst/>
          </a:prstGeom>
        </p:spPr>
      </p:pic>
      <p:sp>
        <p:nvSpPr>
          <p:cNvPr id="35" name="TextBox 34">
            <a:extLst>
              <a:ext uri="{FF2B5EF4-FFF2-40B4-BE49-F238E27FC236}">
                <a16:creationId xmlns:a16="http://schemas.microsoft.com/office/drawing/2014/main" id="{C19C66A0-EE66-4B13-B748-6018CDE0DDA7}"/>
              </a:ext>
            </a:extLst>
          </p:cNvPr>
          <p:cNvSpPr txBox="1"/>
          <p:nvPr/>
        </p:nvSpPr>
        <p:spPr>
          <a:xfrm>
            <a:off x="1014481" y="5584003"/>
            <a:ext cx="2145843" cy="8494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On Prem Apps &amp; Data </a:t>
            </a:r>
          </a:p>
        </p:txBody>
      </p:sp>
      <p:sp>
        <p:nvSpPr>
          <p:cNvPr id="29" name="Rectangle 28">
            <a:extLst>
              <a:ext uri="{FF2B5EF4-FFF2-40B4-BE49-F238E27FC236}">
                <a16:creationId xmlns:a16="http://schemas.microsoft.com/office/drawing/2014/main" id="{DA34DF98-0853-4D4C-8813-D270DC447790}"/>
              </a:ext>
            </a:extLst>
          </p:cNvPr>
          <p:cNvSpPr/>
          <p:nvPr/>
        </p:nvSpPr>
        <p:spPr bwMode="auto">
          <a:xfrm>
            <a:off x="4755830" y="4775303"/>
            <a:ext cx="1233807" cy="54715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0" rIns="0" bIns="0" rtlCol="0" anchor="ctr" anchorCtr="0"/>
          <a:lstStyle/>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a:t>
            </a:r>
            <a:r>
              <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a:t>
            </a:r>
          </a:p>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 </a:t>
            </a:r>
          </a:p>
          <a:p>
            <a:pPr marL="0" marR="0" lvl="0" indent="0" algn="ctr" defTabSz="126753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Runtime </a:t>
            </a:r>
          </a:p>
        </p:txBody>
      </p:sp>
      <p:sp>
        <p:nvSpPr>
          <p:cNvPr id="36" name="Rectangle: Rounded Corners 35">
            <a:extLst>
              <a:ext uri="{FF2B5EF4-FFF2-40B4-BE49-F238E27FC236}">
                <a16:creationId xmlns:a16="http://schemas.microsoft.com/office/drawing/2014/main" id="{42B4B5BD-5D8E-4F06-87B6-19D6E846C076}"/>
              </a:ext>
            </a:extLst>
          </p:cNvPr>
          <p:cNvSpPr/>
          <p:nvPr/>
        </p:nvSpPr>
        <p:spPr bwMode="auto">
          <a:xfrm>
            <a:off x="323404" y="4333485"/>
            <a:ext cx="2694433" cy="2023965"/>
          </a:xfrm>
          <a:prstGeom prst="roundRect">
            <a:avLst/>
          </a:prstGeom>
          <a:noFill/>
          <a:ln w="10795" cap="flat" cmpd="sng" algn="ctr">
            <a:solidFill>
              <a:srgbClr val="002050"/>
            </a:solidFill>
            <a:prstDash val="solid"/>
            <a:headEnd type="none" w="med" len="med"/>
            <a:tailEnd type="none" w="med" len="med"/>
          </a:ln>
          <a:effectLst/>
        </p:spPr>
        <p:txBody>
          <a:bodyPr lIns="0" tIns="0" rIns="0" bIns="0" rtlCol="0" anchor="t" anchorCtr="0"/>
          <a:lstStyle/>
          <a:p>
            <a:pPr marL="0" marR="0" lvl="0" indent="0" algn="ctr" defTabSz="1267536" rtl="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404040">
                  <a:lumMod val="75000"/>
                </a:srgbClr>
              </a:solidFill>
              <a:effectLst/>
              <a:uLnTx/>
              <a:uFillTx/>
              <a:latin typeface="Segoe UI"/>
              <a:ea typeface="Segoe UI" pitchFamily="34" charset="0"/>
              <a:cs typeface="Segoe UI" pitchFamily="34" charset="0"/>
            </a:endParaRPr>
          </a:p>
        </p:txBody>
      </p:sp>
      <p:grpSp>
        <p:nvGrpSpPr>
          <p:cNvPr id="40" name="Group 39">
            <a:extLst>
              <a:ext uri="{FF2B5EF4-FFF2-40B4-BE49-F238E27FC236}">
                <a16:creationId xmlns:a16="http://schemas.microsoft.com/office/drawing/2014/main" id="{DDA2F3E5-6B52-4C08-BBF6-634DDA94B45F}"/>
              </a:ext>
            </a:extLst>
          </p:cNvPr>
          <p:cNvGrpSpPr/>
          <p:nvPr/>
        </p:nvGrpSpPr>
        <p:grpSpPr>
          <a:xfrm>
            <a:off x="1583824" y="4110775"/>
            <a:ext cx="1052307" cy="417387"/>
            <a:chOff x="1570037" y="2467828"/>
            <a:chExt cx="1052307" cy="417387"/>
          </a:xfrm>
        </p:grpSpPr>
        <p:sp>
          <p:nvSpPr>
            <p:cNvPr id="39" name="Rectangle 38">
              <a:extLst>
                <a:ext uri="{FF2B5EF4-FFF2-40B4-BE49-F238E27FC236}">
                  <a16:creationId xmlns:a16="http://schemas.microsoft.com/office/drawing/2014/main" id="{49D55D25-55CA-45FE-9FD9-6CC47F4EDB69}"/>
                </a:ext>
              </a:extLst>
            </p:cNvPr>
            <p:cNvSpPr/>
            <p:nvPr/>
          </p:nvSpPr>
          <p:spPr bwMode="auto">
            <a:xfrm>
              <a:off x="1715190" y="2572174"/>
              <a:ext cx="762000" cy="2086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38" name="Graphic 37" descr="Table">
              <a:extLst>
                <a:ext uri="{FF2B5EF4-FFF2-40B4-BE49-F238E27FC236}">
                  <a16:creationId xmlns:a16="http://schemas.microsoft.com/office/drawing/2014/main" id="{6B4F9E13-A5DD-4336-BA97-75C8652A7C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70037" y="2467828"/>
              <a:ext cx="1052307" cy="417387"/>
            </a:xfrm>
            <a:prstGeom prst="rect">
              <a:avLst/>
            </a:prstGeom>
          </p:spPr>
        </p:pic>
      </p:grpSp>
      <p:pic>
        <p:nvPicPr>
          <p:cNvPr id="42" name="Graphic 41" descr="Bonfire">
            <a:extLst>
              <a:ext uri="{FF2B5EF4-FFF2-40B4-BE49-F238E27FC236}">
                <a16:creationId xmlns:a16="http://schemas.microsoft.com/office/drawing/2014/main" id="{97B86723-0FB8-42F6-B7A4-BD7C3C54A1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93943" y="3802103"/>
            <a:ext cx="421301" cy="421301"/>
          </a:xfrm>
          <a:prstGeom prst="rect">
            <a:avLst/>
          </a:prstGeom>
        </p:spPr>
      </p:pic>
      <p:cxnSp>
        <p:nvCxnSpPr>
          <p:cNvPr id="43" name="Straight Arrow Connector 42">
            <a:extLst>
              <a:ext uri="{FF2B5EF4-FFF2-40B4-BE49-F238E27FC236}">
                <a16:creationId xmlns:a16="http://schemas.microsoft.com/office/drawing/2014/main" id="{D4E385F1-7A8F-436F-B6BA-18F11BABC1D0}"/>
              </a:ext>
            </a:extLst>
          </p:cNvPr>
          <p:cNvCxnSpPr>
            <a:cxnSpLocks/>
          </p:cNvCxnSpPr>
          <p:nvPr/>
        </p:nvCxnSpPr>
        <p:spPr>
          <a:xfrm flipH="1">
            <a:off x="126503" y="184245"/>
            <a:ext cx="508118" cy="9173"/>
          </a:xfrm>
          <a:prstGeom prst="straightConnector1">
            <a:avLst/>
          </a:prstGeom>
          <a:ln w="127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24BF073-3D98-410B-9BC2-3F2270708AE0}"/>
              </a:ext>
            </a:extLst>
          </p:cNvPr>
          <p:cNvCxnSpPr>
            <a:cxnSpLocks/>
          </p:cNvCxnSpPr>
          <p:nvPr/>
        </p:nvCxnSpPr>
        <p:spPr>
          <a:xfrm flipH="1">
            <a:off x="126502" y="528554"/>
            <a:ext cx="489914"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45" name="TextBox 44">
            <a:extLst>
              <a:ext uri="{FF2B5EF4-FFF2-40B4-BE49-F238E27FC236}">
                <a16:creationId xmlns:a16="http://schemas.microsoft.com/office/drawing/2014/main" id="{095DFB61-8305-4F34-83B5-2F372E50C2F6}"/>
              </a:ext>
            </a:extLst>
          </p:cNvPr>
          <p:cNvSpPr txBox="1"/>
          <p:nvPr/>
        </p:nvSpPr>
        <p:spPr>
          <a:xfrm>
            <a:off x="495672" y="-65115"/>
            <a:ext cx="4280917"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Command and Control</a:t>
            </a:r>
          </a:p>
        </p:txBody>
      </p:sp>
      <p:sp>
        <p:nvSpPr>
          <p:cNvPr id="46" name="TextBox 45">
            <a:extLst>
              <a:ext uri="{FF2B5EF4-FFF2-40B4-BE49-F238E27FC236}">
                <a16:creationId xmlns:a16="http://schemas.microsoft.com/office/drawing/2014/main" id="{2F6B02B0-9284-4FF3-A830-26007B12745C}"/>
              </a:ext>
            </a:extLst>
          </p:cNvPr>
          <p:cNvSpPr txBox="1"/>
          <p:nvPr/>
        </p:nvSpPr>
        <p:spPr>
          <a:xfrm>
            <a:off x="474913" y="285087"/>
            <a:ext cx="4280917"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Data</a:t>
            </a:r>
          </a:p>
        </p:txBody>
      </p:sp>
      <p:sp>
        <p:nvSpPr>
          <p:cNvPr id="81" name="Rectangle 80">
            <a:extLst>
              <a:ext uri="{FF2B5EF4-FFF2-40B4-BE49-F238E27FC236}">
                <a16:creationId xmlns:a16="http://schemas.microsoft.com/office/drawing/2014/main" id="{7D063DB3-63E3-4136-AB49-B591199FFB25}"/>
              </a:ext>
            </a:extLst>
          </p:cNvPr>
          <p:cNvSpPr/>
          <p:nvPr/>
        </p:nvSpPr>
        <p:spPr bwMode="auto">
          <a:xfrm>
            <a:off x="7297455" y="0"/>
            <a:ext cx="5245382" cy="69945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2" name="TextBox 81">
            <a:extLst>
              <a:ext uri="{FF2B5EF4-FFF2-40B4-BE49-F238E27FC236}">
                <a16:creationId xmlns:a16="http://schemas.microsoft.com/office/drawing/2014/main" id="{FDB14542-62AA-4A56-8772-8C045003D1FE}"/>
              </a:ext>
            </a:extLst>
          </p:cNvPr>
          <p:cNvSpPr txBox="1"/>
          <p:nvPr/>
        </p:nvSpPr>
        <p:spPr>
          <a:xfrm>
            <a:off x="7361237" y="528909"/>
            <a:ext cx="5105400" cy="1335750"/>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Data Factory</a:t>
            </a: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 data integration account  </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Location of orchestration, service metadata</a:t>
            </a: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83" name="TextBox 82">
            <a:extLst>
              <a:ext uri="{FF2B5EF4-FFF2-40B4-BE49-F238E27FC236}">
                <a16:creationId xmlns:a16="http://schemas.microsoft.com/office/drawing/2014/main" id="{773AE37E-B94C-443D-9C82-D17FE5C5AC13}"/>
              </a:ext>
            </a:extLst>
          </p:cNvPr>
          <p:cNvSpPr txBox="1"/>
          <p:nvPr/>
        </p:nvSpPr>
        <p:spPr>
          <a:xfrm>
            <a:off x="7361237" y="2091771"/>
            <a:ext cx="4800600" cy="258532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Integration Runtime (IR)</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ADF’s execution engine</a:t>
            </a: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Three core capabilities: </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data movement</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pipeline activity execution</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SSIS package execution</a:t>
            </a: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384347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83" grpId="0"/>
    </p:bldLst>
  </p:timing>
</p:sld>
</file>

<file path=ppt/theme/theme1.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2.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3.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42DFBAD3-C25F-4FC8-963A-1F73730D7E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sion_x0020_Code xmlns="04e01bb1-6d80-42e9-ae53-416b1e8aa845" xsi:nil="true"/>
    <LikesCount xmlns="http://schemas.microsoft.com/sharepoint/v3" xsi:nil="true"/>
    <_x0062_bc8 xmlns="e889e55c-35cf-43c7-aaf4-cf2500919dd8">
      <UserInfo>
        <DisplayName/>
        <AccountId xsi:nil="true"/>
        <AccountType/>
      </UserInfo>
    </_x0062_bc8>
    <External_x0020_Speaker xmlns="04e01bb1-6d80-42e9-ae53-416b1e8aa845" xsi:nil="true"/>
    <fb4e50409e3b4517bb965b3c7125e153 xmlns="04e01bb1-6d80-42e9-ae53-416b1e8aa845">
      <Terms xmlns="http://schemas.microsoft.com/office/infopath/2007/PartnerControls"/>
    </fb4e50409e3b4517bb965b3c7125e153>
    <MS_x0020_Content_x0020_Owner xmlns="04e01bb1-6d80-42e9-ae53-416b1e8aa845">
      <UserInfo>
        <DisplayName/>
        <AccountId xsi:nil="true"/>
        <AccountType/>
      </UserInfo>
    </MS_x0020_Content_x0020_Owner>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g60601ae6c3e4c409eb6a70077dda16d>
    <e6bd9c8ce3ed4fe68161c78952f36fbc xmlns="04e01bb1-6d80-42e9-ae53-416b1e8aa845">
      <Terms xmlns="http://schemas.microsoft.com/office/infopath/2007/PartnerControls"/>
    </e6bd9c8ce3ed4fe68161c78952f36fbc>
    <MS_x0020_Speaker xmlns="04e01bb1-6d80-42e9-ae53-416b1e8aa845">
      <UserInfo>
        <DisplayName/>
        <AccountId xsi:nil="true"/>
        <AccountType/>
      </UserInfo>
    </MS_x0020_Speaker>
    <Presentation_x0020_Date xmlns="04e01bb1-6d80-42e9-ae53-416b1e8aa845" xsi:nil="true"/>
    <Event_x0020_Start_x0020_Date xmlns="04e01bb1-6d80-42e9-ae53-416b1e8aa845">2018-01-30T00:00:00+00:00</Event_x0020_Start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TaxKeywordTaxHTField>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e349cd3f156b4e7d8653c9cd4f2d8fb4>
    <TaxCatchAll xmlns="230e9df3-be65-4c73-a93b-d1236ebd677e">
      <Value>83</Value>
      <Value>79</Value>
      <Value>15</Value>
      <Value>14</Value>
    </TaxCatchAll>
    <Event_x0020_End_x0020_Date xmlns="04e01bb1-6d80-42e9-ae53-416b1e8aa845">2018-02-03T00:00:00+00:00</Event_x0020_End_x0020_Date>
    <c2f1b796fca04ddbb48af271e99c8750 xmlns="04e01bb1-6d80-42e9-ae53-416b1e8aa845">
      <Terms xmlns="http://schemas.microsoft.com/office/infopath/2007/PartnerControls"/>
    </c2f1b796fca04ddbb48af271e99c8750>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e889e55c-35cf-43c7-aaf4-cf2500919dd8"/>
    <ds:schemaRef ds:uri="04e01bb1-6d80-42e9-ae53-416b1e8aa845"/>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1EE43794-DC42-4A46-A5FD-29B191DBC2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Microsoft_Ready_Winter_Template_16x9</Template>
  <TotalTime>2703</TotalTime>
  <Words>2649</Words>
  <Application>Microsoft Office PowerPoint</Application>
  <PresentationFormat>Custom</PresentationFormat>
  <Paragraphs>485</Paragraphs>
  <Slides>39</Slides>
  <Notes>23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39</vt:i4>
      </vt:variant>
    </vt:vector>
  </HeadingPairs>
  <TitlesOfParts>
    <vt:vector size="50" baseType="lpstr">
      <vt:lpstr>Arial</vt:lpstr>
      <vt:lpstr>Calibri</vt:lpstr>
      <vt:lpstr>Consolas</vt:lpstr>
      <vt:lpstr>Segoe UI</vt:lpstr>
      <vt:lpstr>Segoe UI Light</vt:lpstr>
      <vt:lpstr>Segoe UI Semibold</vt:lpstr>
      <vt:lpstr>Segoe UI Semilight</vt:lpstr>
      <vt:lpstr>Wingdings</vt:lpstr>
      <vt:lpstr>5-50173_Microsoft_Ready_Light_Template</vt:lpstr>
      <vt:lpstr>5-50173_Microsoft_Ready_Dark_Template</vt:lpstr>
      <vt:lpstr>5-50109_Microsoft_Light_Template</vt:lpstr>
      <vt:lpstr>Data Integration Roadmap for Azure Data Factory and SSIS</vt:lpstr>
      <vt:lpstr>Agenda </vt:lpstr>
      <vt:lpstr>Refresher </vt:lpstr>
      <vt:lpstr>Current State: Data Integration</vt:lpstr>
      <vt:lpstr>Current State: Data Integration</vt:lpstr>
      <vt:lpstr>PowerPoint Presentation</vt:lpstr>
      <vt:lpstr>PowerPoint Presentation</vt:lpstr>
      <vt:lpstr>PowerPoint Presentation</vt:lpstr>
      <vt:lpstr>PowerPoint Presentation</vt:lpstr>
      <vt:lpstr>PowerPoint Presentation</vt:lpstr>
      <vt:lpstr>Data Factory entities</vt:lpstr>
      <vt:lpstr>Azure Data Factory Service Data Flow Concepts</vt:lpstr>
      <vt:lpstr>Data Sovereignty </vt:lpstr>
      <vt:lpstr>Data Factory Security/ Compliance</vt:lpstr>
      <vt:lpstr>PowerPoint Presentation</vt:lpstr>
      <vt:lpstr>Demo – ADF Walkthrough</vt:lpstr>
      <vt:lpstr>Visual Data Flow Authoring</vt:lpstr>
      <vt:lpstr>Visual Data Flow Key Tenets</vt:lpstr>
      <vt:lpstr>Code-free Data Transformation At Scale</vt:lpstr>
      <vt:lpstr>ADF Data Flow Workstream</vt:lpstr>
      <vt:lpstr>Demo – ADF Data Flow</vt:lpstr>
      <vt:lpstr>Resources</vt:lpstr>
      <vt:lpstr>Appendix</vt:lpstr>
      <vt:lpstr>PowerPoint Presentation</vt:lpstr>
      <vt:lpstr>Simple Copy Flow</vt:lpstr>
      <vt:lpstr>Build your logical data flows adding data transformations in a guided experience</vt:lpstr>
      <vt:lpstr>Switch to Debug Mode and select sample data to work with for debugging</vt:lpstr>
      <vt:lpstr>Debug mode provides row-level context and visible results in inspector pane</vt:lpstr>
      <vt:lpstr>Debug mode provides row-level context and visible results in inspector pane</vt:lpstr>
      <vt:lpstr>Interactive Expression Builder – Build data transform expressions, not Spark code</vt:lpstr>
      <vt:lpstr>Azure Data Factory Visual Data Flow</vt:lpstr>
      <vt:lpstr>Deep Monitoring Introspection of Data Transformations</vt:lpstr>
      <vt:lpstr>Debug Data Flows with Data Preview and Data Sampling</vt:lpstr>
      <vt:lpstr>Build Resilient Data Flows with Schema Drift Handling</vt:lpstr>
      <vt:lpstr>Data Engineer Defines Source will take ALL fields from the source file with flexible schema</vt:lpstr>
      <vt:lpstr>Data Engineer derives columns using template expression patterns based on name and type matching. No need to define static field names.</vt:lpstr>
      <vt:lpstr>Data Engineer derives columns using template expression based on name and type matching. No need to define static field names.</vt:lpstr>
      <vt:lpstr>Data Engineer derives columns using template expression based on name and type matching</vt:lpstr>
      <vt:lpstr>Sink all incoming fields along with new derived field</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Mike Flasko</dc:creator>
  <cp:keywords>Microsoft Ready</cp:keywords>
  <dc:description>Template: Mitchell Derrey, Silver Fox Productions_x000d_
Formatting: _x000d_
Audience Type:</dc:description>
  <cp:lastModifiedBy>Luke Newport</cp:lastModifiedBy>
  <cp:revision>1</cp:revision>
  <dcterms:created xsi:type="dcterms:W3CDTF">2018-01-08T16:38:14Z</dcterms:created>
  <dcterms:modified xsi:type="dcterms:W3CDTF">2018-11-13T19:54:45Z</dcterms:modified>
  <cp:category>Microsoft Ready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15;#Washington State Convention and Trade Center|2ebf141d-f871-4cc9-bf08-f87f112ab464</vt:lpwstr>
  </property>
  <property fmtid="{D5CDD505-2E9C-101B-9397-08002B2CF9AE}" pid="7" name="Track">
    <vt:lpwstr/>
  </property>
  <property fmtid="{D5CDD505-2E9C-101B-9397-08002B2CF9AE}" pid="8" name="Event Location">
    <vt:lpwstr>14;#Seattle|54f46ed2-c77e-4a59-b182-a4171fdb0d11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79;#Microsoft Ready|3ca26e5f-dc1b-4496-bbb3-9dc6901a235f</vt:lpwstr>
  </property>
  <property fmtid="{D5CDD505-2E9C-101B-9397-08002B2CF9AE}" pid="12" name="Audience1">
    <vt:lpwstr/>
  </property>
  <property fmtid="{D5CDD505-2E9C-101B-9397-08002B2CF9AE}" pid="13" name="Event Name">
    <vt:lpwstr>83;#Microsoft Ready|3ca26e5f-dc1b-4496-bbb3-9dc6901a235f</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v-pmines@microsoft.com</vt:lpwstr>
  </property>
  <property fmtid="{D5CDD505-2E9C-101B-9397-08002B2CF9AE}" pid="17" name="MSIP_Label_f42aa342-8706-4288-bd11-ebb85995028c_SetDate">
    <vt:lpwstr>2017-11-13T23:28:00.1113045Z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