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14"/>
    <p:restoredTop sz="94694"/>
  </p:normalViewPr>
  <p:slideViewPr>
    <p:cSldViewPr snapToGrid="0" snapToObjects="1">
      <p:cViewPr varScale="1">
        <p:scale>
          <a:sx n="87" d="100"/>
          <a:sy n="87" d="100"/>
        </p:scale>
        <p:origin x="208"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1587-220D-C187-E85B-437BAB40ADF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5EC3990-3C4D-797A-5BAE-72037A3EF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36EF264-9611-8637-DD7D-306E543EF866}"/>
              </a:ext>
            </a:extLst>
          </p:cNvPr>
          <p:cNvSpPr>
            <a:spLocks noGrp="1"/>
          </p:cNvSpPr>
          <p:nvPr>
            <p:ph type="dt" sz="half" idx="10"/>
          </p:nvPr>
        </p:nvSpPr>
        <p:spPr/>
        <p:txBody>
          <a:bodyPr/>
          <a:lstStyle/>
          <a:p>
            <a:fld id="{5E5084E4-A57B-B743-8F7E-DC4DA5AC5EAA}" type="datetimeFigureOut">
              <a:rPr lang="en-US" smtClean="0"/>
              <a:t>9/16/22</a:t>
            </a:fld>
            <a:endParaRPr lang="en-US"/>
          </a:p>
        </p:txBody>
      </p:sp>
      <p:sp>
        <p:nvSpPr>
          <p:cNvPr id="5" name="Footer Placeholder 4">
            <a:extLst>
              <a:ext uri="{FF2B5EF4-FFF2-40B4-BE49-F238E27FC236}">
                <a16:creationId xmlns:a16="http://schemas.microsoft.com/office/drawing/2014/main" id="{ABC1809D-F4CE-86A2-8D37-22EEE10D2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07DBA-A74F-4625-1F57-43378B57F6D7}"/>
              </a:ext>
            </a:extLst>
          </p:cNvPr>
          <p:cNvSpPr>
            <a:spLocks noGrp="1"/>
          </p:cNvSpPr>
          <p:nvPr>
            <p:ph type="sldNum" sz="quarter" idx="12"/>
          </p:nvPr>
        </p:nvSpPr>
        <p:spPr/>
        <p:txBody>
          <a:bodyPr/>
          <a:lstStyle/>
          <a:p>
            <a:fld id="{BC9342BC-6551-3C42-A817-2FC669C4304B}" type="slidenum">
              <a:rPr lang="en-US" smtClean="0"/>
              <a:t>‹#›</a:t>
            </a:fld>
            <a:endParaRPr lang="en-US"/>
          </a:p>
        </p:txBody>
      </p:sp>
    </p:spTree>
    <p:extLst>
      <p:ext uri="{BB962C8B-B14F-4D97-AF65-F5344CB8AC3E}">
        <p14:creationId xmlns:p14="http://schemas.microsoft.com/office/powerpoint/2010/main" val="369727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065C-1611-7E6C-C323-09A69EB2081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121D89-ACA2-D54B-C97B-34DF3B70B68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D5BEA-BBC1-8544-1284-287567CF1CF3}"/>
              </a:ext>
            </a:extLst>
          </p:cNvPr>
          <p:cNvSpPr>
            <a:spLocks noGrp="1"/>
          </p:cNvSpPr>
          <p:nvPr>
            <p:ph type="dt" sz="half" idx="10"/>
          </p:nvPr>
        </p:nvSpPr>
        <p:spPr/>
        <p:txBody>
          <a:bodyPr/>
          <a:lstStyle/>
          <a:p>
            <a:fld id="{5E5084E4-A57B-B743-8F7E-DC4DA5AC5EAA}" type="datetimeFigureOut">
              <a:rPr lang="en-US" smtClean="0"/>
              <a:t>9/16/22</a:t>
            </a:fld>
            <a:endParaRPr lang="en-US"/>
          </a:p>
        </p:txBody>
      </p:sp>
      <p:sp>
        <p:nvSpPr>
          <p:cNvPr id="5" name="Footer Placeholder 4">
            <a:extLst>
              <a:ext uri="{FF2B5EF4-FFF2-40B4-BE49-F238E27FC236}">
                <a16:creationId xmlns:a16="http://schemas.microsoft.com/office/drawing/2014/main" id="{4A29A231-FD43-34AA-9A79-E9F8A26FB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504F3-206A-EE38-2289-DACA5A9B0545}"/>
              </a:ext>
            </a:extLst>
          </p:cNvPr>
          <p:cNvSpPr>
            <a:spLocks noGrp="1"/>
          </p:cNvSpPr>
          <p:nvPr>
            <p:ph type="sldNum" sz="quarter" idx="12"/>
          </p:nvPr>
        </p:nvSpPr>
        <p:spPr/>
        <p:txBody>
          <a:bodyPr/>
          <a:lstStyle/>
          <a:p>
            <a:fld id="{BC9342BC-6551-3C42-A817-2FC669C4304B}" type="slidenum">
              <a:rPr lang="en-US" smtClean="0"/>
              <a:t>‹#›</a:t>
            </a:fld>
            <a:endParaRPr lang="en-US"/>
          </a:p>
        </p:txBody>
      </p:sp>
    </p:spTree>
    <p:extLst>
      <p:ext uri="{BB962C8B-B14F-4D97-AF65-F5344CB8AC3E}">
        <p14:creationId xmlns:p14="http://schemas.microsoft.com/office/powerpoint/2010/main" val="252513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71C10A-405B-0306-3BE0-32E4D62E8BC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F8A2871-4738-7005-34E3-07D5052C6BC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5A92F6-4AD7-6E10-F468-1ADAD50F6A8F}"/>
              </a:ext>
            </a:extLst>
          </p:cNvPr>
          <p:cNvSpPr>
            <a:spLocks noGrp="1"/>
          </p:cNvSpPr>
          <p:nvPr>
            <p:ph type="dt" sz="half" idx="10"/>
          </p:nvPr>
        </p:nvSpPr>
        <p:spPr/>
        <p:txBody>
          <a:bodyPr/>
          <a:lstStyle/>
          <a:p>
            <a:fld id="{5E5084E4-A57B-B743-8F7E-DC4DA5AC5EAA}" type="datetimeFigureOut">
              <a:rPr lang="en-US" smtClean="0"/>
              <a:t>9/16/22</a:t>
            </a:fld>
            <a:endParaRPr lang="en-US"/>
          </a:p>
        </p:txBody>
      </p:sp>
      <p:sp>
        <p:nvSpPr>
          <p:cNvPr id="5" name="Footer Placeholder 4">
            <a:extLst>
              <a:ext uri="{FF2B5EF4-FFF2-40B4-BE49-F238E27FC236}">
                <a16:creationId xmlns:a16="http://schemas.microsoft.com/office/drawing/2014/main" id="{37DA55FB-484C-F3D9-98C9-8FB3E7C04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56A7C-4ED1-82AF-9707-513555940A5A}"/>
              </a:ext>
            </a:extLst>
          </p:cNvPr>
          <p:cNvSpPr>
            <a:spLocks noGrp="1"/>
          </p:cNvSpPr>
          <p:nvPr>
            <p:ph type="sldNum" sz="quarter" idx="12"/>
          </p:nvPr>
        </p:nvSpPr>
        <p:spPr/>
        <p:txBody>
          <a:bodyPr/>
          <a:lstStyle/>
          <a:p>
            <a:fld id="{BC9342BC-6551-3C42-A817-2FC669C4304B}" type="slidenum">
              <a:rPr lang="en-US" smtClean="0"/>
              <a:t>‹#›</a:t>
            </a:fld>
            <a:endParaRPr lang="en-US"/>
          </a:p>
        </p:txBody>
      </p:sp>
    </p:spTree>
    <p:extLst>
      <p:ext uri="{BB962C8B-B14F-4D97-AF65-F5344CB8AC3E}">
        <p14:creationId xmlns:p14="http://schemas.microsoft.com/office/powerpoint/2010/main" val="281238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872D-DF00-2405-65E4-423060DECF6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49D08EE-07AA-ED1C-E468-6E619BB2C6F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1B7CCA-C9C6-3B4F-6655-BC52A3B62BC9}"/>
              </a:ext>
            </a:extLst>
          </p:cNvPr>
          <p:cNvSpPr>
            <a:spLocks noGrp="1"/>
          </p:cNvSpPr>
          <p:nvPr>
            <p:ph type="dt" sz="half" idx="10"/>
          </p:nvPr>
        </p:nvSpPr>
        <p:spPr/>
        <p:txBody>
          <a:bodyPr/>
          <a:lstStyle/>
          <a:p>
            <a:fld id="{5E5084E4-A57B-B743-8F7E-DC4DA5AC5EAA}" type="datetimeFigureOut">
              <a:rPr lang="en-US" smtClean="0"/>
              <a:t>9/16/22</a:t>
            </a:fld>
            <a:endParaRPr lang="en-US"/>
          </a:p>
        </p:txBody>
      </p:sp>
      <p:sp>
        <p:nvSpPr>
          <p:cNvPr id="5" name="Footer Placeholder 4">
            <a:extLst>
              <a:ext uri="{FF2B5EF4-FFF2-40B4-BE49-F238E27FC236}">
                <a16:creationId xmlns:a16="http://schemas.microsoft.com/office/drawing/2014/main" id="{0F401176-EF62-BF51-52D7-0997D4CF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8CB0F-C24C-5122-51FB-9F8359C0D9C2}"/>
              </a:ext>
            </a:extLst>
          </p:cNvPr>
          <p:cNvSpPr>
            <a:spLocks noGrp="1"/>
          </p:cNvSpPr>
          <p:nvPr>
            <p:ph type="sldNum" sz="quarter" idx="12"/>
          </p:nvPr>
        </p:nvSpPr>
        <p:spPr/>
        <p:txBody>
          <a:bodyPr/>
          <a:lstStyle/>
          <a:p>
            <a:fld id="{BC9342BC-6551-3C42-A817-2FC669C4304B}" type="slidenum">
              <a:rPr lang="en-US" smtClean="0"/>
              <a:t>‹#›</a:t>
            </a:fld>
            <a:endParaRPr lang="en-US"/>
          </a:p>
        </p:txBody>
      </p:sp>
    </p:spTree>
    <p:extLst>
      <p:ext uri="{BB962C8B-B14F-4D97-AF65-F5344CB8AC3E}">
        <p14:creationId xmlns:p14="http://schemas.microsoft.com/office/powerpoint/2010/main" val="2950733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4DF5-6212-079B-6C3E-818EF964629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5613158-6EB1-A890-65BC-3D9C990F6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44C5436-6D35-C6F7-70FF-36A15E2E6B5D}"/>
              </a:ext>
            </a:extLst>
          </p:cNvPr>
          <p:cNvSpPr>
            <a:spLocks noGrp="1"/>
          </p:cNvSpPr>
          <p:nvPr>
            <p:ph type="dt" sz="half" idx="10"/>
          </p:nvPr>
        </p:nvSpPr>
        <p:spPr/>
        <p:txBody>
          <a:bodyPr/>
          <a:lstStyle/>
          <a:p>
            <a:fld id="{5E5084E4-A57B-B743-8F7E-DC4DA5AC5EAA}" type="datetimeFigureOut">
              <a:rPr lang="en-US" smtClean="0"/>
              <a:t>9/16/22</a:t>
            </a:fld>
            <a:endParaRPr lang="en-US"/>
          </a:p>
        </p:txBody>
      </p:sp>
      <p:sp>
        <p:nvSpPr>
          <p:cNvPr id="5" name="Footer Placeholder 4">
            <a:extLst>
              <a:ext uri="{FF2B5EF4-FFF2-40B4-BE49-F238E27FC236}">
                <a16:creationId xmlns:a16="http://schemas.microsoft.com/office/drawing/2014/main" id="{245879B2-A0E9-6F24-4C76-DA7DA29D50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7DE88-D571-A6EC-A510-4CC694EDD27A}"/>
              </a:ext>
            </a:extLst>
          </p:cNvPr>
          <p:cNvSpPr>
            <a:spLocks noGrp="1"/>
          </p:cNvSpPr>
          <p:nvPr>
            <p:ph type="sldNum" sz="quarter" idx="12"/>
          </p:nvPr>
        </p:nvSpPr>
        <p:spPr/>
        <p:txBody>
          <a:bodyPr/>
          <a:lstStyle/>
          <a:p>
            <a:fld id="{BC9342BC-6551-3C42-A817-2FC669C4304B}" type="slidenum">
              <a:rPr lang="en-US" smtClean="0"/>
              <a:t>‹#›</a:t>
            </a:fld>
            <a:endParaRPr lang="en-US"/>
          </a:p>
        </p:txBody>
      </p:sp>
    </p:spTree>
    <p:extLst>
      <p:ext uri="{BB962C8B-B14F-4D97-AF65-F5344CB8AC3E}">
        <p14:creationId xmlns:p14="http://schemas.microsoft.com/office/powerpoint/2010/main" val="208623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020F-EBF3-7BEC-E578-56450295D16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25F843-0A01-8091-1698-B19F9F15FD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D836783-0A0D-BFE2-9D72-AA10A7E8E36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4EEA3B2-FCEE-7B35-09D0-FEBF2B819772}"/>
              </a:ext>
            </a:extLst>
          </p:cNvPr>
          <p:cNvSpPr>
            <a:spLocks noGrp="1"/>
          </p:cNvSpPr>
          <p:nvPr>
            <p:ph type="dt" sz="half" idx="10"/>
          </p:nvPr>
        </p:nvSpPr>
        <p:spPr/>
        <p:txBody>
          <a:bodyPr/>
          <a:lstStyle/>
          <a:p>
            <a:fld id="{5E5084E4-A57B-B743-8F7E-DC4DA5AC5EAA}" type="datetimeFigureOut">
              <a:rPr lang="en-US" smtClean="0"/>
              <a:t>9/16/22</a:t>
            </a:fld>
            <a:endParaRPr lang="en-US"/>
          </a:p>
        </p:txBody>
      </p:sp>
      <p:sp>
        <p:nvSpPr>
          <p:cNvPr id="6" name="Footer Placeholder 5">
            <a:extLst>
              <a:ext uri="{FF2B5EF4-FFF2-40B4-BE49-F238E27FC236}">
                <a16:creationId xmlns:a16="http://schemas.microsoft.com/office/drawing/2014/main" id="{F78EA0E9-6775-C620-BF33-397638346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6ED662-0856-6525-BC32-2097C0542C4F}"/>
              </a:ext>
            </a:extLst>
          </p:cNvPr>
          <p:cNvSpPr>
            <a:spLocks noGrp="1"/>
          </p:cNvSpPr>
          <p:nvPr>
            <p:ph type="sldNum" sz="quarter" idx="12"/>
          </p:nvPr>
        </p:nvSpPr>
        <p:spPr/>
        <p:txBody>
          <a:bodyPr/>
          <a:lstStyle/>
          <a:p>
            <a:fld id="{BC9342BC-6551-3C42-A817-2FC669C4304B}" type="slidenum">
              <a:rPr lang="en-US" smtClean="0"/>
              <a:t>‹#›</a:t>
            </a:fld>
            <a:endParaRPr lang="en-US"/>
          </a:p>
        </p:txBody>
      </p:sp>
    </p:spTree>
    <p:extLst>
      <p:ext uri="{BB962C8B-B14F-4D97-AF65-F5344CB8AC3E}">
        <p14:creationId xmlns:p14="http://schemas.microsoft.com/office/powerpoint/2010/main" val="20781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771B-D98D-6BCA-1F88-DA636C9B9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FD581FA-1AE3-C627-A1CA-9D2390AE1B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800C15F-51C3-1627-7DDB-77E948BF647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DC48C54-86CF-9AAC-C50B-3B7E0D749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5134205-B7B9-1755-572A-C118E49358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09B2509-1902-6385-C40A-C43E4863AFC3}"/>
              </a:ext>
            </a:extLst>
          </p:cNvPr>
          <p:cNvSpPr>
            <a:spLocks noGrp="1"/>
          </p:cNvSpPr>
          <p:nvPr>
            <p:ph type="dt" sz="half" idx="10"/>
          </p:nvPr>
        </p:nvSpPr>
        <p:spPr/>
        <p:txBody>
          <a:bodyPr/>
          <a:lstStyle/>
          <a:p>
            <a:fld id="{5E5084E4-A57B-B743-8F7E-DC4DA5AC5EAA}" type="datetimeFigureOut">
              <a:rPr lang="en-US" smtClean="0"/>
              <a:t>9/16/22</a:t>
            </a:fld>
            <a:endParaRPr lang="en-US"/>
          </a:p>
        </p:txBody>
      </p:sp>
      <p:sp>
        <p:nvSpPr>
          <p:cNvPr id="8" name="Footer Placeholder 7">
            <a:extLst>
              <a:ext uri="{FF2B5EF4-FFF2-40B4-BE49-F238E27FC236}">
                <a16:creationId xmlns:a16="http://schemas.microsoft.com/office/drawing/2014/main" id="{3D826489-79AF-5ACC-6A6B-9F4003B53B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4B46EF-588A-1797-E8C9-7E5C89FD9FB3}"/>
              </a:ext>
            </a:extLst>
          </p:cNvPr>
          <p:cNvSpPr>
            <a:spLocks noGrp="1"/>
          </p:cNvSpPr>
          <p:nvPr>
            <p:ph type="sldNum" sz="quarter" idx="12"/>
          </p:nvPr>
        </p:nvSpPr>
        <p:spPr/>
        <p:txBody>
          <a:bodyPr/>
          <a:lstStyle/>
          <a:p>
            <a:fld id="{BC9342BC-6551-3C42-A817-2FC669C4304B}" type="slidenum">
              <a:rPr lang="en-US" smtClean="0"/>
              <a:t>‹#›</a:t>
            </a:fld>
            <a:endParaRPr lang="en-US"/>
          </a:p>
        </p:txBody>
      </p:sp>
    </p:spTree>
    <p:extLst>
      <p:ext uri="{BB962C8B-B14F-4D97-AF65-F5344CB8AC3E}">
        <p14:creationId xmlns:p14="http://schemas.microsoft.com/office/powerpoint/2010/main" val="87047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11D1-163C-BBB7-3C7A-D639ACB3127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C7EA962-C342-F9BA-39AE-5BC52F043DFC}"/>
              </a:ext>
            </a:extLst>
          </p:cNvPr>
          <p:cNvSpPr>
            <a:spLocks noGrp="1"/>
          </p:cNvSpPr>
          <p:nvPr>
            <p:ph type="dt" sz="half" idx="10"/>
          </p:nvPr>
        </p:nvSpPr>
        <p:spPr/>
        <p:txBody>
          <a:bodyPr/>
          <a:lstStyle/>
          <a:p>
            <a:fld id="{5E5084E4-A57B-B743-8F7E-DC4DA5AC5EAA}" type="datetimeFigureOut">
              <a:rPr lang="en-US" smtClean="0"/>
              <a:t>9/16/22</a:t>
            </a:fld>
            <a:endParaRPr lang="en-US"/>
          </a:p>
        </p:txBody>
      </p:sp>
      <p:sp>
        <p:nvSpPr>
          <p:cNvPr id="4" name="Footer Placeholder 3">
            <a:extLst>
              <a:ext uri="{FF2B5EF4-FFF2-40B4-BE49-F238E27FC236}">
                <a16:creationId xmlns:a16="http://schemas.microsoft.com/office/drawing/2014/main" id="{B9B07B75-5650-014B-1D94-8906BCC15C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42AD15-31CF-245F-B7E9-CEC841980AFE}"/>
              </a:ext>
            </a:extLst>
          </p:cNvPr>
          <p:cNvSpPr>
            <a:spLocks noGrp="1"/>
          </p:cNvSpPr>
          <p:nvPr>
            <p:ph type="sldNum" sz="quarter" idx="12"/>
          </p:nvPr>
        </p:nvSpPr>
        <p:spPr/>
        <p:txBody>
          <a:bodyPr/>
          <a:lstStyle/>
          <a:p>
            <a:fld id="{BC9342BC-6551-3C42-A817-2FC669C4304B}" type="slidenum">
              <a:rPr lang="en-US" smtClean="0"/>
              <a:t>‹#›</a:t>
            </a:fld>
            <a:endParaRPr lang="en-US"/>
          </a:p>
        </p:txBody>
      </p:sp>
    </p:spTree>
    <p:extLst>
      <p:ext uri="{BB962C8B-B14F-4D97-AF65-F5344CB8AC3E}">
        <p14:creationId xmlns:p14="http://schemas.microsoft.com/office/powerpoint/2010/main" val="227774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DFD73-A2D0-4EB8-B4B7-305FBE10C801}"/>
              </a:ext>
            </a:extLst>
          </p:cNvPr>
          <p:cNvSpPr>
            <a:spLocks noGrp="1"/>
          </p:cNvSpPr>
          <p:nvPr>
            <p:ph type="dt" sz="half" idx="10"/>
          </p:nvPr>
        </p:nvSpPr>
        <p:spPr/>
        <p:txBody>
          <a:bodyPr/>
          <a:lstStyle/>
          <a:p>
            <a:fld id="{5E5084E4-A57B-B743-8F7E-DC4DA5AC5EAA}" type="datetimeFigureOut">
              <a:rPr lang="en-US" smtClean="0"/>
              <a:t>9/16/22</a:t>
            </a:fld>
            <a:endParaRPr lang="en-US"/>
          </a:p>
        </p:txBody>
      </p:sp>
      <p:sp>
        <p:nvSpPr>
          <p:cNvPr id="3" name="Footer Placeholder 2">
            <a:extLst>
              <a:ext uri="{FF2B5EF4-FFF2-40B4-BE49-F238E27FC236}">
                <a16:creationId xmlns:a16="http://schemas.microsoft.com/office/drawing/2014/main" id="{6FB5C63C-3068-8351-171D-B34785D9E7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ABA2E6-BB65-BA36-0745-1F43E56111E0}"/>
              </a:ext>
            </a:extLst>
          </p:cNvPr>
          <p:cNvSpPr>
            <a:spLocks noGrp="1"/>
          </p:cNvSpPr>
          <p:nvPr>
            <p:ph type="sldNum" sz="quarter" idx="12"/>
          </p:nvPr>
        </p:nvSpPr>
        <p:spPr/>
        <p:txBody>
          <a:bodyPr/>
          <a:lstStyle/>
          <a:p>
            <a:fld id="{BC9342BC-6551-3C42-A817-2FC669C4304B}" type="slidenum">
              <a:rPr lang="en-US" smtClean="0"/>
              <a:t>‹#›</a:t>
            </a:fld>
            <a:endParaRPr lang="en-US"/>
          </a:p>
        </p:txBody>
      </p:sp>
    </p:spTree>
    <p:extLst>
      <p:ext uri="{BB962C8B-B14F-4D97-AF65-F5344CB8AC3E}">
        <p14:creationId xmlns:p14="http://schemas.microsoft.com/office/powerpoint/2010/main" val="186616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DB9D-3472-BEC4-4BB6-FD9C132831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446E79A-78E4-E97B-A528-6C5959DD9B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A4A20F2-6B80-6F35-4199-F68BD75DB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2AFEF3-1611-FE24-7FC4-D0626D12399A}"/>
              </a:ext>
            </a:extLst>
          </p:cNvPr>
          <p:cNvSpPr>
            <a:spLocks noGrp="1"/>
          </p:cNvSpPr>
          <p:nvPr>
            <p:ph type="dt" sz="half" idx="10"/>
          </p:nvPr>
        </p:nvSpPr>
        <p:spPr/>
        <p:txBody>
          <a:bodyPr/>
          <a:lstStyle/>
          <a:p>
            <a:fld id="{5E5084E4-A57B-B743-8F7E-DC4DA5AC5EAA}" type="datetimeFigureOut">
              <a:rPr lang="en-US" smtClean="0"/>
              <a:t>9/16/22</a:t>
            </a:fld>
            <a:endParaRPr lang="en-US"/>
          </a:p>
        </p:txBody>
      </p:sp>
      <p:sp>
        <p:nvSpPr>
          <p:cNvPr id="6" name="Footer Placeholder 5">
            <a:extLst>
              <a:ext uri="{FF2B5EF4-FFF2-40B4-BE49-F238E27FC236}">
                <a16:creationId xmlns:a16="http://schemas.microsoft.com/office/drawing/2014/main" id="{3B1E49E2-C3ED-FF6B-6A47-9AE3D31558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87D99-EE6F-B7E5-8CB2-BADA05BBDA14}"/>
              </a:ext>
            </a:extLst>
          </p:cNvPr>
          <p:cNvSpPr>
            <a:spLocks noGrp="1"/>
          </p:cNvSpPr>
          <p:nvPr>
            <p:ph type="sldNum" sz="quarter" idx="12"/>
          </p:nvPr>
        </p:nvSpPr>
        <p:spPr/>
        <p:txBody>
          <a:bodyPr/>
          <a:lstStyle/>
          <a:p>
            <a:fld id="{BC9342BC-6551-3C42-A817-2FC669C4304B}" type="slidenum">
              <a:rPr lang="en-US" smtClean="0"/>
              <a:t>‹#›</a:t>
            </a:fld>
            <a:endParaRPr lang="en-US"/>
          </a:p>
        </p:txBody>
      </p:sp>
    </p:spTree>
    <p:extLst>
      <p:ext uri="{BB962C8B-B14F-4D97-AF65-F5344CB8AC3E}">
        <p14:creationId xmlns:p14="http://schemas.microsoft.com/office/powerpoint/2010/main" val="104807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D70E-D652-3611-226D-11211AA67D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7A45FE1-FF50-C7BF-2E80-BE6FB3FE1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B6FDE0-EE89-418D-DDBC-C74A151AA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3A953D-2443-2E41-A039-72B964CEF909}"/>
              </a:ext>
            </a:extLst>
          </p:cNvPr>
          <p:cNvSpPr>
            <a:spLocks noGrp="1"/>
          </p:cNvSpPr>
          <p:nvPr>
            <p:ph type="dt" sz="half" idx="10"/>
          </p:nvPr>
        </p:nvSpPr>
        <p:spPr/>
        <p:txBody>
          <a:bodyPr/>
          <a:lstStyle/>
          <a:p>
            <a:fld id="{5E5084E4-A57B-B743-8F7E-DC4DA5AC5EAA}" type="datetimeFigureOut">
              <a:rPr lang="en-US" smtClean="0"/>
              <a:t>9/16/22</a:t>
            </a:fld>
            <a:endParaRPr lang="en-US"/>
          </a:p>
        </p:txBody>
      </p:sp>
      <p:sp>
        <p:nvSpPr>
          <p:cNvPr id="6" name="Footer Placeholder 5">
            <a:extLst>
              <a:ext uri="{FF2B5EF4-FFF2-40B4-BE49-F238E27FC236}">
                <a16:creationId xmlns:a16="http://schemas.microsoft.com/office/drawing/2014/main" id="{3A63F249-EEF9-369D-B46E-26EAFEE39D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0BA55-2FBC-F728-6496-79A7BD8452F8}"/>
              </a:ext>
            </a:extLst>
          </p:cNvPr>
          <p:cNvSpPr>
            <a:spLocks noGrp="1"/>
          </p:cNvSpPr>
          <p:nvPr>
            <p:ph type="sldNum" sz="quarter" idx="12"/>
          </p:nvPr>
        </p:nvSpPr>
        <p:spPr/>
        <p:txBody>
          <a:bodyPr/>
          <a:lstStyle/>
          <a:p>
            <a:fld id="{BC9342BC-6551-3C42-A817-2FC669C4304B}" type="slidenum">
              <a:rPr lang="en-US" smtClean="0"/>
              <a:t>‹#›</a:t>
            </a:fld>
            <a:endParaRPr lang="en-US"/>
          </a:p>
        </p:txBody>
      </p:sp>
    </p:spTree>
    <p:extLst>
      <p:ext uri="{BB962C8B-B14F-4D97-AF65-F5344CB8AC3E}">
        <p14:creationId xmlns:p14="http://schemas.microsoft.com/office/powerpoint/2010/main" val="334781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496AA-244D-A351-337E-7E0F54AC73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FD622DE-DEC4-6708-9FA9-65AAA96630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F3981E-4E4A-30DD-3A9B-1228801C6C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084E4-A57B-B743-8F7E-DC4DA5AC5EAA}" type="datetimeFigureOut">
              <a:rPr lang="en-US" smtClean="0"/>
              <a:t>9/16/22</a:t>
            </a:fld>
            <a:endParaRPr lang="en-US"/>
          </a:p>
        </p:txBody>
      </p:sp>
      <p:sp>
        <p:nvSpPr>
          <p:cNvPr id="5" name="Footer Placeholder 4">
            <a:extLst>
              <a:ext uri="{FF2B5EF4-FFF2-40B4-BE49-F238E27FC236}">
                <a16:creationId xmlns:a16="http://schemas.microsoft.com/office/drawing/2014/main" id="{329CB645-4B58-3108-B02D-7C4E19865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5B6DF0-1634-3852-EF96-F5B34A964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342BC-6551-3C42-A817-2FC669C4304B}" type="slidenum">
              <a:rPr lang="en-US" smtClean="0"/>
              <a:t>‹#›</a:t>
            </a:fld>
            <a:endParaRPr lang="en-US"/>
          </a:p>
        </p:txBody>
      </p:sp>
    </p:spTree>
    <p:extLst>
      <p:ext uri="{BB962C8B-B14F-4D97-AF65-F5344CB8AC3E}">
        <p14:creationId xmlns:p14="http://schemas.microsoft.com/office/powerpoint/2010/main" val="3997082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37A7-8B35-0127-74B2-B685C745BD0F}"/>
              </a:ext>
            </a:extLst>
          </p:cNvPr>
          <p:cNvSpPr>
            <a:spLocks noGrp="1"/>
          </p:cNvSpPr>
          <p:nvPr>
            <p:ph type="ctrTitle"/>
          </p:nvPr>
        </p:nvSpPr>
        <p:spPr/>
        <p:txBody>
          <a:bodyPr/>
          <a:lstStyle/>
          <a:p>
            <a:r>
              <a:rPr lang="en-US" dirty="0"/>
              <a:t>Inventory Management System (IMS)</a:t>
            </a:r>
          </a:p>
        </p:txBody>
      </p:sp>
      <p:sp>
        <p:nvSpPr>
          <p:cNvPr id="3" name="Subtitle 2">
            <a:extLst>
              <a:ext uri="{FF2B5EF4-FFF2-40B4-BE49-F238E27FC236}">
                <a16:creationId xmlns:a16="http://schemas.microsoft.com/office/drawing/2014/main" id="{E31F39E2-B4A8-09E8-4B6F-904B926B24CB}"/>
              </a:ext>
            </a:extLst>
          </p:cNvPr>
          <p:cNvSpPr>
            <a:spLocks noGrp="1"/>
          </p:cNvSpPr>
          <p:nvPr>
            <p:ph type="subTitle" idx="1"/>
          </p:nvPr>
        </p:nvSpPr>
        <p:spPr/>
        <p:txBody>
          <a:bodyPr/>
          <a:lstStyle/>
          <a:p>
            <a:r>
              <a:rPr lang="en-US" dirty="0"/>
              <a:t>Leonid </a:t>
            </a:r>
            <a:r>
              <a:rPr lang="en-US" dirty="0" err="1"/>
              <a:t>Gornovskiy</a:t>
            </a:r>
            <a:endParaRPr lang="en-US" dirty="0"/>
          </a:p>
        </p:txBody>
      </p:sp>
    </p:spTree>
    <p:extLst>
      <p:ext uri="{BB962C8B-B14F-4D97-AF65-F5344CB8AC3E}">
        <p14:creationId xmlns:p14="http://schemas.microsoft.com/office/powerpoint/2010/main" val="154288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DA9A-486E-7749-D11B-B5EABBA6966C}"/>
              </a:ext>
            </a:extLst>
          </p:cNvPr>
          <p:cNvSpPr>
            <a:spLocks noGrp="1"/>
          </p:cNvSpPr>
          <p:nvPr>
            <p:ph type="title"/>
          </p:nvPr>
        </p:nvSpPr>
        <p:spPr/>
        <p:txBody>
          <a:bodyPr/>
          <a:lstStyle/>
          <a:p>
            <a:r>
              <a:rPr lang="en-US" dirty="0"/>
              <a:t>Overview of Time Management and Completion</a:t>
            </a:r>
          </a:p>
        </p:txBody>
      </p:sp>
      <p:sp>
        <p:nvSpPr>
          <p:cNvPr id="3" name="Content Placeholder 2">
            <a:extLst>
              <a:ext uri="{FF2B5EF4-FFF2-40B4-BE49-F238E27FC236}">
                <a16:creationId xmlns:a16="http://schemas.microsoft.com/office/drawing/2014/main" id="{8133A406-B07F-E128-5A62-6CD04243544E}"/>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A210CEC3-C228-0E65-51B2-20BBCDF75D37}"/>
              </a:ext>
            </a:extLst>
          </p:cNvPr>
          <p:cNvSpPr txBox="1"/>
          <p:nvPr/>
        </p:nvSpPr>
        <p:spPr>
          <a:xfrm>
            <a:off x="838200" y="1825625"/>
            <a:ext cx="4972665" cy="4708981"/>
          </a:xfrm>
          <a:prstGeom prst="rect">
            <a:avLst/>
          </a:prstGeom>
          <a:solidFill>
            <a:schemeClr val="bg2"/>
          </a:solidFill>
        </p:spPr>
        <p:txBody>
          <a:bodyPr wrap="square" rtlCol="0">
            <a:spAutoFit/>
          </a:bodyPr>
          <a:lstStyle/>
          <a:p>
            <a:pPr algn="ctr"/>
            <a:r>
              <a:rPr lang="en-US" sz="2000" b="1" dirty="0"/>
              <a:t>Successes</a:t>
            </a:r>
          </a:p>
          <a:p>
            <a:pPr marL="342900" indent="-342900">
              <a:buFont typeface="Arial" panose="020B0604020202020204" pitchFamily="34" charset="0"/>
              <a:buChar char="•"/>
            </a:pPr>
            <a:r>
              <a:rPr lang="en-US" sz="2000" dirty="0"/>
              <a:t>Project was planned successfully</a:t>
            </a:r>
          </a:p>
          <a:p>
            <a:pPr marL="342900" indent="-342900">
              <a:buFont typeface="Arial" panose="020B0604020202020204" pitchFamily="34" charset="0"/>
              <a:buChar char="•"/>
            </a:pPr>
            <a:r>
              <a:rPr lang="en-US" sz="2000" dirty="0"/>
              <a:t>Well-planned sprints and issues were instrumental in keeping a good flow of work</a:t>
            </a:r>
          </a:p>
          <a:p>
            <a:pPr marL="342900" indent="-342900">
              <a:buFont typeface="Arial" panose="020B0604020202020204" pitchFamily="34" charset="0"/>
              <a:buChar char="•"/>
            </a:pPr>
            <a:r>
              <a:rPr lang="en-US" sz="2000" dirty="0"/>
              <a:t>Versioning worked well for separating the different aspects of the project such as building the IMS, testing and adding documentation.</a:t>
            </a:r>
          </a:p>
          <a:p>
            <a:pPr marL="342900" indent="-342900">
              <a:buFont typeface="Arial" panose="020B0604020202020204" pitchFamily="34" charset="0"/>
              <a:buChar char="•"/>
            </a:pPr>
            <a:r>
              <a:rPr lang="en-US" sz="2000" dirty="0"/>
              <a:t>Readme documentation is thorough that a user familiar with some use of IDEs and Git will be easily able to run the project</a:t>
            </a:r>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p:txBody>
      </p:sp>
      <p:sp>
        <p:nvSpPr>
          <p:cNvPr id="11" name="TextBox 10">
            <a:extLst>
              <a:ext uri="{FF2B5EF4-FFF2-40B4-BE49-F238E27FC236}">
                <a16:creationId xmlns:a16="http://schemas.microsoft.com/office/drawing/2014/main" id="{C4EF1887-F1FF-9388-DB50-576B9A7F8618}"/>
              </a:ext>
            </a:extLst>
          </p:cNvPr>
          <p:cNvSpPr txBox="1"/>
          <p:nvPr/>
        </p:nvSpPr>
        <p:spPr>
          <a:xfrm>
            <a:off x="6381137" y="1825625"/>
            <a:ext cx="4972665" cy="4708981"/>
          </a:xfrm>
          <a:prstGeom prst="rect">
            <a:avLst/>
          </a:prstGeom>
          <a:solidFill>
            <a:schemeClr val="bg2"/>
          </a:solidFill>
        </p:spPr>
        <p:txBody>
          <a:bodyPr wrap="square" rtlCol="0">
            <a:spAutoFit/>
          </a:bodyPr>
          <a:lstStyle/>
          <a:p>
            <a:pPr algn="ctr"/>
            <a:r>
              <a:rPr lang="en-US" sz="2000" b="1" dirty="0"/>
              <a:t>Improvements</a:t>
            </a:r>
          </a:p>
          <a:p>
            <a:pPr marL="342900" indent="-342900">
              <a:buFont typeface="Arial" panose="020B0604020202020204" pitchFamily="34" charset="0"/>
              <a:buChar char="•"/>
            </a:pPr>
            <a:r>
              <a:rPr lang="en-US" sz="2000" dirty="0"/>
              <a:t>Time management was not always perfect and sprints/issues failed to account for serious delays or impediments.</a:t>
            </a:r>
          </a:p>
          <a:p>
            <a:pPr marL="342900" indent="-342900">
              <a:buFont typeface="Arial" panose="020B0604020202020204" pitchFamily="34" charset="0"/>
              <a:buChar char="•"/>
            </a:pPr>
            <a:r>
              <a:rPr lang="en-US" sz="2000" dirty="0"/>
              <a:t>Some parts of the IMS were hard-coded and this could pose a challenge to future improvements. </a:t>
            </a:r>
          </a:p>
          <a:p>
            <a:pPr marL="342900" indent="-342900">
              <a:buFont typeface="Arial" panose="020B0604020202020204" pitchFamily="34" charset="0"/>
              <a:buChar char="•"/>
            </a:pPr>
            <a:r>
              <a:rPr lang="en-US" sz="2000" dirty="0"/>
              <a:t>Versioning was imperfect as I generally preferred to use a single branch when working only with building the IMS.</a:t>
            </a:r>
          </a:p>
          <a:p>
            <a:pPr marL="342900" indent="-342900">
              <a:buFont typeface="Arial" panose="020B0604020202020204" pitchFamily="34" charset="0"/>
              <a:buChar char="•"/>
            </a:pPr>
            <a:r>
              <a:rPr lang="en-US" sz="2000" dirty="0"/>
              <a:t>There is currently limited flexibility in the IMS and no easy way for the user to clear it, which could be.</a:t>
            </a:r>
          </a:p>
          <a:p>
            <a:pPr marL="342900" indent="-342900">
              <a:buFont typeface="Arial" panose="020B0604020202020204" pitchFamily="34" charset="0"/>
              <a:buChar char="•"/>
            </a:pPr>
            <a:r>
              <a:rPr lang="en-US" sz="2000" dirty="0"/>
              <a:t>There is a known bug with order value calculations.</a:t>
            </a:r>
          </a:p>
        </p:txBody>
      </p:sp>
    </p:spTree>
    <p:extLst>
      <p:ext uri="{BB962C8B-B14F-4D97-AF65-F5344CB8AC3E}">
        <p14:creationId xmlns:p14="http://schemas.microsoft.com/office/powerpoint/2010/main" val="125413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53FC-337E-01C6-1E14-2B4C35CCDB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F788A75-3DA1-BBD8-934D-AC41BD619FEA}"/>
              </a:ext>
            </a:extLst>
          </p:cNvPr>
          <p:cNvSpPr>
            <a:spLocks noGrp="1"/>
          </p:cNvSpPr>
          <p:nvPr>
            <p:ph idx="1"/>
          </p:nvPr>
        </p:nvSpPr>
        <p:spPr/>
        <p:txBody>
          <a:bodyPr/>
          <a:lstStyle/>
          <a:p>
            <a:r>
              <a:rPr lang="en-US" dirty="0"/>
              <a:t>The project helped combine and consolidate skills learned in the previous weeks. </a:t>
            </a:r>
          </a:p>
          <a:p>
            <a:endParaRPr lang="en-US" dirty="0"/>
          </a:p>
          <a:p>
            <a:r>
              <a:rPr lang="en-US" dirty="0"/>
              <a:t>MVP has been achieved though future updates could include such things as: </a:t>
            </a:r>
          </a:p>
          <a:p>
            <a:pPr lvl="1"/>
            <a:r>
              <a:rPr lang="en-US" dirty="0"/>
              <a:t>A friendlier user interface (GUI).</a:t>
            </a:r>
          </a:p>
          <a:p>
            <a:pPr lvl="1"/>
            <a:r>
              <a:rPr lang="en-US" dirty="0"/>
              <a:t>More ability to interact and amend the IMS from said database.</a:t>
            </a:r>
          </a:p>
          <a:p>
            <a:pPr lvl="1"/>
            <a:r>
              <a:rPr lang="en-US" dirty="0"/>
              <a:t>More flexible coding to allow for easy improvements. </a:t>
            </a:r>
          </a:p>
        </p:txBody>
      </p:sp>
    </p:spTree>
    <p:extLst>
      <p:ext uri="{BB962C8B-B14F-4D97-AF65-F5344CB8AC3E}">
        <p14:creationId xmlns:p14="http://schemas.microsoft.com/office/powerpoint/2010/main" val="390648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E4FF-4BD8-5313-3A4A-1B5F196DCA2F}"/>
              </a:ext>
            </a:extLst>
          </p:cNvPr>
          <p:cNvSpPr>
            <a:spLocks noGrp="1"/>
          </p:cNvSpPr>
          <p:nvPr>
            <p:ph type="title"/>
          </p:nvPr>
        </p:nvSpPr>
        <p:spPr/>
        <p:txBody>
          <a:bodyPr/>
          <a:lstStyle/>
          <a:p>
            <a:r>
              <a:rPr lang="en-US" dirty="0"/>
              <a:t>My Background</a:t>
            </a:r>
          </a:p>
        </p:txBody>
      </p:sp>
      <p:sp>
        <p:nvSpPr>
          <p:cNvPr id="3" name="Content Placeholder 2">
            <a:extLst>
              <a:ext uri="{FF2B5EF4-FFF2-40B4-BE49-F238E27FC236}">
                <a16:creationId xmlns:a16="http://schemas.microsoft.com/office/drawing/2014/main" id="{144CB26C-B9AB-20ED-5A95-8A522A4E6FC8}"/>
              </a:ext>
            </a:extLst>
          </p:cNvPr>
          <p:cNvSpPr>
            <a:spLocks noGrp="1"/>
          </p:cNvSpPr>
          <p:nvPr>
            <p:ph idx="1"/>
          </p:nvPr>
        </p:nvSpPr>
        <p:spPr/>
        <p:txBody>
          <a:bodyPr/>
          <a:lstStyle/>
          <a:p>
            <a:r>
              <a:rPr lang="en-US" dirty="0"/>
              <a:t>Physics graduate with significant experience in Python and Fortran 95 programming. </a:t>
            </a:r>
          </a:p>
          <a:p>
            <a:r>
              <a:rPr lang="en-US" dirty="0"/>
              <a:t>Have recently acquired knowledge in Java, JS, MySQL and HTML. </a:t>
            </a:r>
          </a:p>
          <a:p>
            <a:r>
              <a:rPr lang="en-US" dirty="0"/>
              <a:t>Have previously worked on a DB management project with MongoDB.</a:t>
            </a:r>
          </a:p>
          <a:p>
            <a:r>
              <a:rPr lang="en-US" dirty="0"/>
              <a:t>Currently training in CSS, Java, JS, HTML CSS among other tools.</a:t>
            </a:r>
          </a:p>
        </p:txBody>
      </p:sp>
    </p:spTree>
    <p:extLst>
      <p:ext uri="{BB962C8B-B14F-4D97-AF65-F5344CB8AC3E}">
        <p14:creationId xmlns:p14="http://schemas.microsoft.com/office/powerpoint/2010/main" val="401350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020-FE73-3513-03C0-3E4608D52AAA}"/>
              </a:ext>
            </a:extLst>
          </p:cNvPr>
          <p:cNvSpPr>
            <a:spLocks noGrp="1"/>
          </p:cNvSpPr>
          <p:nvPr>
            <p:ph type="title"/>
          </p:nvPr>
        </p:nvSpPr>
        <p:spPr/>
        <p:txBody>
          <a:bodyPr/>
          <a:lstStyle/>
          <a:p>
            <a:r>
              <a:rPr lang="en-US" dirty="0"/>
              <a:t>Technologies and Prerequisites</a:t>
            </a:r>
          </a:p>
        </p:txBody>
      </p:sp>
      <p:sp>
        <p:nvSpPr>
          <p:cNvPr id="3" name="Content Placeholder 2">
            <a:extLst>
              <a:ext uri="{FF2B5EF4-FFF2-40B4-BE49-F238E27FC236}">
                <a16:creationId xmlns:a16="http://schemas.microsoft.com/office/drawing/2014/main" id="{603825D1-6FEB-835D-35D4-0B828CC0FC97}"/>
              </a:ext>
            </a:extLst>
          </p:cNvPr>
          <p:cNvSpPr>
            <a:spLocks noGrp="1"/>
          </p:cNvSpPr>
          <p:nvPr>
            <p:ph idx="1"/>
          </p:nvPr>
        </p:nvSpPr>
        <p:spPr/>
        <p:txBody>
          <a:bodyPr/>
          <a:lstStyle/>
          <a:p>
            <a:r>
              <a:rPr lang="en-US" dirty="0"/>
              <a:t>Visual Studio Code </a:t>
            </a:r>
          </a:p>
          <a:p>
            <a:r>
              <a:rPr lang="en-US" dirty="0"/>
              <a:t>MySQL Workbench</a:t>
            </a:r>
          </a:p>
          <a:p>
            <a:r>
              <a:rPr lang="en-US" dirty="0"/>
              <a:t>JDK 18</a:t>
            </a:r>
          </a:p>
          <a:p>
            <a:r>
              <a:rPr lang="en-US" dirty="0"/>
              <a:t>Maven Integration </a:t>
            </a:r>
          </a:p>
          <a:p>
            <a:r>
              <a:rPr lang="en-US" dirty="0"/>
              <a:t>GitHub and </a:t>
            </a:r>
            <a:r>
              <a:rPr lang="en-US" dirty="0" err="1"/>
              <a:t>GitBash</a:t>
            </a:r>
            <a:r>
              <a:rPr lang="en-US" dirty="0"/>
              <a:t> or Terminal if using a Unix-based system. </a:t>
            </a:r>
          </a:p>
          <a:p>
            <a:r>
              <a:rPr lang="en-US" dirty="0"/>
              <a:t>JUnit</a:t>
            </a:r>
          </a:p>
        </p:txBody>
      </p:sp>
    </p:spTree>
    <p:extLst>
      <p:ext uri="{BB962C8B-B14F-4D97-AF65-F5344CB8AC3E}">
        <p14:creationId xmlns:p14="http://schemas.microsoft.com/office/powerpoint/2010/main" val="366384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2F3C-A5A8-B812-824A-6980D37EF13B}"/>
              </a:ext>
            </a:extLst>
          </p:cNvPr>
          <p:cNvSpPr>
            <a:spLocks noGrp="1"/>
          </p:cNvSpPr>
          <p:nvPr>
            <p:ph type="title"/>
          </p:nvPr>
        </p:nvSpPr>
        <p:spPr/>
        <p:txBody>
          <a:bodyPr/>
          <a:lstStyle/>
          <a:p>
            <a:r>
              <a:rPr lang="en-US" dirty="0"/>
              <a:t>Project Management with Jira</a:t>
            </a:r>
          </a:p>
        </p:txBody>
      </p:sp>
      <p:pic>
        <p:nvPicPr>
          <p:cNvPr id="5" name="Content Placeholder 4" descr="Graphical user interface, application&#10;&#10;Description automatically generated">
            <a:extLst>
              <a:ext uri="{FF2B5EF4-FFF2-40B4-BE49-F238E27FC236}">
                <a16:creationId xmlns:a16="http://schemas.microsoft.com/office/drawing/2014/main" id="{1DD99BAE-2E95-849E-64F1-66B8246A205E}"/>
              </a:ext>
            </a:extLst>
          </p:cNvPr>
          <p:cNvPicPr>
            <a:picLocks noGrp="1" noChangeAspect="1"/>
          </p:cNvPicPr>
          <p:nvPr>
            <p:ph idx="1"/>
          </p:nvPr>
        </p:nvPicPr>
        <p:blipFill>
          <a:blip r:embed="rId2"/>
          <a:stretch>
            <a:fillRect/>
          </a:stretch>
        </p:blipFill>
        <p:spPr>
          <a:xfrm>
            <a:off x="1168091" y="1355003"/>
            <a:ext cx="8790886" cy="5137872"/>
          </a:xfrm>
        </p:spPr>
      </p:pic>
    </p:spTree>
    <p:extLst>
      <p:ext uri="{BB962C8B-B14F-4D97-AF65-F5344CB8AC3E}">
        <p14:creationId xmlns:p14="http://schemas.microsoft.com/office/powerpoint/2010/main" val="415474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F776-E98B-4936-FBB8-3785EB52A2EE}"/>
              </a:ext>
            </a:extLst>
          </p:cNvPr>
          <p:cNvSpPr>
            <a:spLocks noGrp="1"/>
          </p:cNvSpPr>
          <p:nvPr>
            <p:ph type="title"/>
          </p:nvPr>
        </p:nvSpPr>
        <p:spPr/>
        <p:txBody>
          <a:bodyPr/>
          <a:lstStyle/>
          <a:p>
            <a:r>
              <a:rPr lang="en-US" dirty="0"/>
              <a:t>Designing a Database Schema with and ERD</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7EEC531D-4543-B495-B05B-E7A8DA5DED27}"/>
              </a:ext>
            </a:extLst>
          </p:cNvPr>
          <p:cNvPicPr>
            <a:picLocks noGrp="1" noChangeAspect="1"/>
          </p:cNvPicPr>
          <p:nvPr>
            <p:ph idx="1"/>
          </p:nvPr>
        </p:nvPicPr>
        <p:blipFill>
          <a:blip r:embed="rId2"/>
          <a:stretch>
            <a:fillRect/>
          </a:stretch>
        </p:blipFill>
        <p:spPr>
          <a:xfrm>
            <a:off x="1072284" y="1357870"/>
            <a:ext cx="10047432" cy="5302342"/>
          </a:xfrm>
        </p:spPr>
      </p:pic>
    </p:spTree>
    <p:extLst>
      <p:ext uri="{BB962C8B-B14F-4D97-AF65-F5344CB8AC3E}">
        <p14:creationId xmlns:p14="http://schemas.microsoft.com/office/powerpoint/2010/main" val="94717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C97E-ED5F-3BA8-DA7D-5F437A907D6B}"/>
              </a:ext>
            </a:extLst>
          </p:cNvPr>
          <p:cNvSpPr>
            <a:spLocks noGrp="1"/>
          </p:cNvSpPr>
          <p:nvPr>
            <p:ph type="title"/>
          </p:nvPr>
        </p:nvSpPr>
        <p:spPr>
          <a:xfrm>
            <a:off x="838200" y="143900"/>
            <a:ext cx="10515600" cy="1325563"/>
          </a:xfrm>
        </p:spPr>
        <p:txBody>
          <a:bodyPr/>
          <a:lstStyle/>
          <a:p>
            <a:r>
              <a:rPr lang="en-US" dirty="0"/>
              <a:t>A Demonstration of Application Function</a:t>
            </a:r>
          </a:p>
        </p:txBody>
      </p:sp>
      <p:sp>
        <p:nvSpPr>
          <p:cNvPr id="3" name="Content Placeholder 2">
            <a:extLst>
              <a:ext uri="{FF2B5EF4-FFF2-40B4-BE49-F238E27FC236}">
                <a16:creationId xmlns:a16="http://schemas.microsoft.com/office/drawing/2014/main" id="{810CB1BC-2EF1-F70B-10E2-938666ABBEC0}"/>
              </a:ext>
            </a:extLst>
          </p:cNvPr>
          <p:cNvSpPr>
            <a:spLocks noGrp="1"/>
          </p:cNvSpPr>
          <p:nvPr>
            <p:ph idx="1"/>
          </p:nvPr>
        </p:nvSpPr>
        <p:spPr>
          <a:xfrm>
            <a:off x="838200" y="1336111"/>
            <a:ext cx="10515600" cy="4351338"/>
          </a:xfrm>
        </p:spPr>
        <p:txBody>
          <a:bodyPr>
            <a:normAutofit fontScale="25000" lnSpcReduction="20000"/>
          </a:bodyPr>
          <a:lstStyle/>
          <a:p>
            <a:pPr algn="just"/>
            <a:r>
              <a:rPr lang="en-GB" sz="6400" b="0" dirty="0">
                <a:effectLst/>
                <a:latin typeface="Menlo" panose="020B0609030804020204" pitchFamily="49" charset="0"/>
              </a:rPr>
              <a:t>The IMS gives the user the ability to manipulate Customers, Orders and Items, which have unique attributes and relationships as per the database schema shown earlier. The attributes for each of the entities are as follows:</a:t>
            </a:r>
          </a:p>
          <a:p>
            <a:endParaRPr lang="en-GB" sz="3000" b="0" dirty="0">
              <a:effectLst/>
              <a:latin typeface="Menlo" panose="020B0609030804020204" pitchFamily="49" charset="0"/>
            </a:endParaRPr>
          </a:p>
          <a:p>
            <a:pPr marL="0" indent="0">
              <a:buNone/>
            </a:pPr>
            <a:endParaRPr lang="en-GB" sz="3000" b="0" dirty="0">
              <a:effectLst/>
              <a:latin typeface="Menlo" panose="020B0609030804020204" pitchFamily="49" charset="0"/>
            </a:endParaRPr>
          </a:p>
          <a:p>
            <a:r>
              <a:rPr lang="en-GB" sz="5600" b="1" dirty="0">
                <a:solidFill>
                  <a:srgbClr val="569CD6"/>
                </a:solidFill>
                <a:effectLst/>
                <a:latin typeface="Menlo" panose="020B0609030804020204" pitchFamily="49" charset="0"/>
              </a:rPr>
              <a:t>Customers</a:t>
            </a:r>
            <a:endParaRPr lang="en-GB" sz="5600" b="0" dirty="0">
              <a:solidFill>
                <a:srgbClr val="D4D4D4"/>
              </a:solidFill>
              <a:effectLst/>
              <a:latin typeface="Menlo" panose="020B0609030804020204" pitchFamily="49" charset="0"/>
            </a:endParaRPr>
          </a:p>
          <a:p>
            <a:r>
              <a:rPr lang="en-GB" sz="5600" b="0" dirty="0">
                <a:effectLst/>
                <a:latin typeface="Menlo" panose="020B0609030804020204" pitchFamily="49" charset="0"/>
              </a:rPr>
              <a:t>First Name</a:t>
            </a:r>
          </a:p>
          <a:p>
            <a:r>
              <a:rPr lang="en-GB" sz="5600" b="0" dirty="0">
                <a:effectLst/>
                <a:latin typeface="Menlo" panose="020B0609030804020204" pitchFamily="49" charset="0"/>
              </a:rPr>
              <a:t>Surname</a:t>
            </a:r>
          </a:p>
          <a:p>
            <a:r>
              <a:rPr lang="en-GB" sz="5600" b="0" dirty="0">
                <a:effectLst/>
                <a:latin typeface="Menlo" panose="020B0609030804020204" pitchFamily="49" charset="0"/>
              </a:rPr>
              <a:t>Customer ID</a:t>
            </a:r>
          </a:p>
          <a:p>
            <a:pPr marL="0" indent="0">
              <a:buNone/>
            </a:pPr>
            <a:br>
              <a:rPr lang="en-GB" sz="5600" b="0" dirty="0">
                <a:solidFill>
                  <a:srgbClr val="D4D4D4"/>
                </a:solidFill>
                <a:effectLst/>
                <a:latin typeface="Menlo" panose="020B0609030804020204" pitchFamily="49" charset="0"/>
              </a:rPr>
            </a:br>
            <a:r>
              <a:rPr lang="en-GB" sz="5600" b="0" dirty="0">
                <a:solidFill>
                  <a:srgbClr val="D4D4D4"/>
                </a:solidFill>
                <a:effectLst/>
                <a:latin typeface="Menlo" panose="020B0609030804020204" pitchFamily="49" charset="0"/>
              </a:rPr>
              <a:t>  </a:t>
            </a:r>
            <a:r>
              <a:rPr lang="en-GB" sz="5600" b="1" dirty="0">
                <a:solidFill>
                  <a:srgbClr val="569CD6"/>
                </a:solidFill>
                <a:effectLst/>
                <a:latin typeface="Menlo" panose="020B0609030804020204" pitchFamily="49" charset="0"/>
              </a:rPr>
              <a:t>Orders</a:t>
            </a:r>
            <a:endParaRPr lang="en-GB" sz="5600" b="0" dirty="0">
              <a:solidFill>
                <a:srgbClr val="D4D4D4"/>
              </a:solidFill>
              <a:effectLst/>
              <a:latin typeface="Menlo" panose="020B0609030804020204" pitchFamily="49" charset="0"/>
            </a:endParaRPr>
          </a:p>
          <a:p>
            <a:r>
              <a:rPr lang="en-GB" sz="5600" b="0" dirty="0">
                <a:effectLst/>
                <a:latin typeface="Menlo" panose="020B0609030804020204" pitchFamily="49" charset="0"/>
              </a:rPr>
              <a:t>Customer ID</a:t>
            </a:r>
          </a:p>
          <a:p>
            <a:r>
              <a:rPr lang="en-GB" sz="5600" b="0" dirty="0">
                <a:effectLst/>
                <a:latin typeface="Menlo" panose="020B0609030804020204" pitchFamily="49" charset="0"/>
              </a:rPr>
              <a:t>Order Number</a:t>
            </a:r>
          </a:p>
          <a:p>
            <a:r>
              <a:rPr lang="en-GB" sz="5600" b="0" dirty="0">
                <a:effectLst/>
                <a:latin typeface="Menlo" panose="020B0609030804020204" pitchFamily="49" charset="0"/>
              </a:rPr>
              <a:t>Order Total</a:t>
            </a:r>
          </a:p>
          <a:p>
            <a:pPr marL="0" indent="0">
              <a:buNone/>
            </a:pPr>
            <a:br>
              <a:rPr lang="en-GB" sz="5600" b="0" dirty="0">
                <a:solidFill>
                  <a:srgbClr val="D4D4D4"/>
                </a:solidFill>
                <a:effectLst/>
                <a:latin typeface="Menlo" panose="020B0609030804020204" pitchFamily="49" charset="0"/>
              </a:rPr>
            </a:br>
            <a:r>
              <a:rPr lang="en-GB" sz="5600" b="0" dirty="0">
                <a:solidFill>
                  <a:srgbClr val="D4D4D4"/>
                </a:solidFill>
                <a:effectLst/>
                <a:latin typeface="Menlo" panose="020B0609030804020204" pitchFamily="49" charset="0"/>
              </a:rPr>
              <a:t>  </a:t>
            </a:r>
            <a:r>
              <a:rPr lang="en-GB" sz="5600" b="1" dirty="0">
                <a:solidFill>
                  <a:srgbClr val="569CD6"/>
                </a:solidFill>
                <a:effectLst/>
                <a:latin typeface="Menlo" panose="020B0609030804020204" pitchFamily="49" charset="0"/>
              </a:rPr>
              <a:t>Items</a:t>
            </a:r>
            <a:endParaRPr lang="en-GB" sz="5600" b="0" dirty="0">
              <a:solidFill>
                <a:srgbClr val="D4D4D4"/>
              </a:solidFill>
              <a:effectLst/>
              <a:latin typeface="Menlo" panose="020B0609030804020204" pitchFamily="49" charset="0"/>
            </a:endParaRPr>
          </a:p>
          <a:p>
            <a:r>
              <a:rPr lang="en-GB" sz="5600" b="0" dirty="0">
                <a:effectLst/>
                <a:latin typeface="Menlo" panose="020B0609030804020204" pitchFamily="49" charset="0"/>
              </a:rPr>
              <a:t>Item ID</a:t>
            </a:r>
          </a:p>
          <a:p>
            <a:r>
              <a:rPr lang="en-GB" sz="5600" b="0" dirty="0">
                <a:effectLst/>
                <a:latin typeface="Menlo" panose="020B0609030804020204" pitchFamily="49" charset="0"/>
              </a:rPr>
              <a:t>Name </a:t>
            </a:r>
          </a:p>
          <a:p>
            <a:r>
              <a:rPr lang="en-GB" sz="5600" b="0" dirty="0">
                <a:effectLst/>
                <a:latin typeface="Menlo" panose="020B0609030804020204" pitchFamily="49" charset="0"/>
              </a:rPr>
              <a:t>Price </a:t>
            </a:r>
          </a:p>
          <a:p>
            <a:r>
              <a:rPr lang="en-GB" sz="5600" b="0" dirty="0">
                <a:effectLst/>
                <a:latin typeface="Menlo" panose="020B0609030804020204" pitchFamily="49" charset="0"/>
              </a:rPr>
              <a:t>Stock</a:t>
            </a:r>
          </a:p>
          <a:p>
            <a:pPr lvl="1"/>
            <a:endParaRPr lang="en-US" dirty="0"/>
          </a:p>
        </p:txBody>
      </p:sp>
      <p:sp>
        <p:nvSpPr>
          <p:cNvPr id="4" name="TextBox 3">
            <a:extLst>
              <a:ext uri="{FF2B5EF4-FFF2-40B4-BE49-F238E27FC236}">
                <a16:creationId xmlns:a16="http://schemas.microsoft.com/office/drawing/2014/main" id="{2F3A45D9-B311-7D07-D755-ACC9282B3531}"/>
              </a:ext>
            </a:extLst>
          </p:cNvPr>
          <p:cNvSpPr txBox="1"/>
          <p:nvPr/>
        </p:nvSpPr>
        <p:spPr>
          <a:xfrm>
            <a:off x="3145536" y="2401824"/>
            <a:ext cx="7802880" cy="2862322"/>
          </a:xfrm>
          <a:prstGeom prst="rect">
            <a:avLst/>
          </a:prstGeom>
          <a:solidFill>
            <a:schemeClr val="accent3"/>
          </a:solidFill>
        </p:spPr>
        <p:txBody>
          <a:bodyPr wrap="square" rtlCol="0">
            <a:spAutoFit/>
          </a:bodyPr>
          <a:lstStyle/>
          <a:p>
            <a:r>
              <a:rPr lang="en-GB" b="0" dirty="0">
                <a:effectLst/>
                <a:latin typeface="Menlo" panose="020B0609030804020204" pitchFamily="49" charset="0"/>
              </a:rPr>
              <a:t>These attributes can be viewed and amended with the Create, Read, Update and Delete (CRUD )functionality of the IMS. </a:t>
            </a:r>
          </a:p>
          <a:p>
            <a:br>
              <a:rPr lang="en-GB" b="0" dirty="0">
                <a:effectLst/>
                <a:latin typeface="Menlo" panose="020B0609030804020204" pitchFamily="49" charset="0"/>
              </a:rPr>
            </a:br>
            <a:r>
              <a:rPr lang="en-GB" b="0" dirty="0">
                <a:effectLst/>
                <a:latin typeface="Menlo" panose="020B0609030804020204" pitchFamily="49" charset="0"/>
              </a:rPr>
              <a:t>As CRUD functionality is similar between the entities, it is demonstrated for Customer here. The other entities will have differing attributes based on the above lists but are otherwise identical in editing or viewing. </a:t>
            </a:r>
          </a:p>
          <a:p>
            <a:endParaRPr lang="en-US" dirty="0"/>
          </a:p>
        </p:txBody>
      </p:sp>
    </p:spTree>
    <p:extLst>
      <p:ext uri="{BB962C8B-B14F-4D97-AF65-F5344CB8AC3E}">
        <p14:creationId xmlns:p14="http://schemas.microsoft.com/office/powerpoint/2010/main" val="414565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F48C-7EA8-CFD0-9201-7CF9CBBB11F4}"/>
              </a:ext>
            </a:extLst>
          </p:cNvPr>
          <p:cNvSpPr>
            <a:spLocks noGrp="1"/>
          </p:cNvSpPr>
          <p:nvPr>
            <p:ph type="title"/>
          </p:nvPr>
        </p:nvSpPr>
        <p:spPr>
          <a:xfrm>
            <a:off x="838200" y="181793"/>
            <a:ext cx="10515600" cy="1325563"/>
          </a:xfrm>
        </p:spPr>
        <p:txBody>
          <a:bodyPr/>
          <a:lstStyle/>
          <a:p>
            <a:r>
              <a:rPr lang="en-US" dirty="0"/>
              <a:t>A Demonstration of Application Function</a:t>
            </a:r>
          </a:p>
        </p:txBody>
      </p:sp>
      <p:pic>
        <p:nvPicPr>
          <p:cNvPr id="5" name="Content Placeholder 4" descr="A black screen with white text&#10;&#10;Description automatically generated with low confidence">
            <a:extLst>
              <a:ext uri="{FF2B5EF4-FFF2-40B4-BE49-F238E27FC236}">
                <a16:creationId xmlns:a16="http://schemas.microsoft.com/office/drawing/2014/main" id="{ED420FB3-F2C1-84EF-443A-C7445A1C7D6B}"/>
              </a:ext>
            </a:extLst>
          </p:cNvPr>
          <p:cNvPicPr>
            <a:picLocks noGrp="1" noChangeAspect="1"/>
          </p:cNvPicPr>
          <p:nvPr>
            <p:ph idx="1"/>
          </p:nvPr>
        </p:nvPicPr>
        <p:blipFill>
          <a:blip r:embed="rId2"/>
          <a:stretch>
            <a:fillRect/>
          </a:stretch>
        </p:blipFill>
        <p:spPr>
          <a:xfrm>
            <a:off x="2917919" y="1403107"/>
            <a:ext cx="5414919" cy="5273100"/>
          </a:xfrm>
        </p:spPr>
      </p:pic>
    </p:spTree>
    <p:extLst>
      <p:ext uri="{BB962C8B-B14F-4D97-AF65-F5344CB8AC3E}">
        <p14:creationId xmlns:p14="http://schemas.microsoft.com/office/powerpoint/2010/main" val="152527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0173-4F9D-C3F2-1C72-3A77448E92FD}"/>
              </a:ext>
            </a:extLst>
          </p:cNvPr>
          <p:cNvSpPr>
            <a:spLocks noGrp="1"/>
          </p:cNvSpPr>
          <p:nvPr>
            <p:ph type="title"/>
          </p:nvPr>
        </p:nvSpPr>
        <p:spPr/>
        <p:txBody>
          <a:bodyPr/>
          <a:lstStyle/>
          <a:p>
            <a:r>
              <a:rPr lang="en-US" dirty="0"/>
              <a:t>Testing and Coverage</a:t>
            </a:r>
          </a:p>
        </p:txBody>
      </p:sp>
      <p:sp>
        <p:nvSpPr>
          <p:cNvPr id="3" name="Content Placeholder 2">
            <a:extLst>
              <a:ext uri="{FF2B5EF4-FFF2-40B4-BE49-F238E27FC236}">
                <a16:creationId xmlns:a16="http://schemas.microsoft.com/office/drawing/2014/main" id="{10D4160F-9677-CDCE-A734-1AB0BDCD6640}"/>
              </a:ext>
            </a:extLst>
          </p:cNvPr>
          <p:cNvSpPr>
            <a:spLocks noGrp="1"/>
          </p:cNvSpPr>
          <p:nvPr>
            <p:ph idx="1"/>
          </p:nvPr>
        </p:nvSpPr>
        <p:spPr/>
        <p:txBody>
          <a:bodyPr/>
          <a:lstStyle/>
          <a:p>
            <a:r>
              <a:rPr lang="en-GB" sz="2000" b="0" dirty="0">
                <a:effectLst/>
                <a:latin typeface="Menlo" panose="020B0609030804020204" pitchFamily="49" charset="0"/>
              </a:rPr>
              <a:t>Tests need to be run to ensure the IMS functions as intended and to give an opportunity for any unanticipated bugs to be ironed out. The tests are run each of the objects in the IMS, which include: </a:t>
            </a:r>
          </a:p>
          <a:p>
            <a:endParaRPr lang="en-GB" dirty="0">
              <a:solidFill>
                <a:srgbClr val="D4D4D4"/>
              </a:solidFill>
              <a:latin typeface="Menlo" panose="020B0609030804020204" pitchFamily="49" charset="0"/>
            </a:endParaRPr>
          </a:p>
        </p:txBody>
      </p:sp>
      <p:sp>
        <p:nvSpPr>
          <p:cNvPr id="4" name="TextBox 3">
            <a:extLst>
              <a:ext uri="{FF2B5EF4-FFF2-40B4-BE49-F238E27FC236}">
                <a16:creationId xmlns:a16="http://schemas.microsoft.com/office/drawing/2014/main" id="{6E339F59-0FB2-A86A-14D3-5F4AB2CA3BBC}"/>
              </a:ext>
            </a:extLst>
          </p:cNvPr>
          <p:cNvSpPr txBox="1"/>
          <p:nvPr/>
        </p:nvSpPr>
        <p:spPr>
          <a:xfrm>
            <a:off x="1799303" y="3170903"/>
            <a:ext cx="2455300" cy="1015663"/>
          </a:xfrm>
          <a:prstGeom prst="rect">
            <a:avLst/>
          </a:prstGeom>
          <a:solidFill>
            <a:schemeClr val="bg2"/>
          </a:solidFill>
        </p:spPr>
        <p:txBody>
          <a:bodyPr wrap="square" rtlCol="0">
            <a:spAutoFit/>
          </a:bodyPr>
          <a:lstStyle/>
          <a:p>
            <a:pPr algn="ctr"/>
            <a:endParaRPr lang="en-US" sz="2000" dirty="0"/>
          </a:p>
          <a:p>
            <a:pPr algn="ctr"/>
            <a:r>
              <a:rPr lang="en-US" sz="2000" dirty="0"/>
              <a:t>Customer</a:t>
            </a:r>
          </a:p>
          <a:p>
            <a:pPr algn="ctr"/>
            <a:endParaRPr lang="en-US" sz="2000" dirty="0"/>
          </a:p>
        </p:txBody>
      </p:sp>
      <p:sp>
        <p:nvSpPr>
          <p:cNvPr id="5" name="TextBox 4">
            <a:extLst>
              <a:ext uri="{FF2B5EF4-FFF2-40B4-BE49-F238E27FC236}">
                <a16:creationId xmlns:a16="http://schemas.microsoft.com/office/drawing/2014/main" id="{101B8302-E8F5-751C-756D-3B5E101EF61E}"/>
              </a:ext>
            </a:extLst>
          </p:cNvPr>
          <p:cNvSpPr txBox="1"/>
          <p:nvPr/>
        </p:nvSpPr>
        <p:spPr>
          <a:xfrm>
            <a:off x="4916129" y="3170903"/>
            <a:ext cx="2455300" cy="1015663"/>
          </a:xfrm>
          <a:prstGeom prst="rect">
            <a:avLst/>
          </a:prstGeom>
          <a:solidFill>
            <a:schemeClr val="bg2"/>
          </a:solidFill>
        </p:spPr>
        <p:txBody>
          <a:bodyPr wrap="square" rtlCol="0">
            <a:spAutoFit/>
          </a:bodyPr>
          <a:lstStyle/>
          <a:p>
            <a:pPr algn="ctr"/>
            <a:endParaRPr lang="en-US" sz="2000" dirty="0"/>
          </a:p>
          <a:p>
            <a:pPr algn="ctr"/>
            <a:r>
              <a:rPr lang="en-US" sz="2000" dirty="0" err="1"/>
              <a:t>CustomerDAO</a:t>
            </a:r>
            <a:endParaRPr lang="en-US" sz="2000" dirty="0"/>
          </a:p>
          <a:p>
            <a:pPr algn="ctr"/>
            <a:endParaRPr lang="en-US" sz="2000" dirty="0"/>
          </a:p>
        </p:txBody>
      </p:sp>
      <p:sp>
        <p:nvSpPr>
          <p:cNvPr id="6" name="TextBox 5">
            <a:extLst>
              <a:ext uri="{FF2B5EF4-FFF2-40B4-BE49-F238E27FC236}">
                <a16:creationId xmlns:a16="http://schemas.microsoft.com/office/drawing/2014/main" id="{EA235811-EA53-8339-89C2-C8C5D657009B}"/>
              </a:ext>
            </a:extLst>
          </p:cNvPr>
          <p:cNvSpPr txBox="1"/>
          <p:nvPr/>
        </p:nvSpPr>
        <p:spPr>
          <a:xfrm>
            <a:off x="8032955" y="3170903"/>
            <a:ext cx="2455300" cy="1015663"/>
          </a:xfrm>
          <a:prstGeom prst="rect">
            <a:avLst/>
          </a:prstGeom>
          <a:solidFill>
            <a:schemeClr val="bg2"/>
          </a:solidFill>
        </p:spPr>
        <p:txBody>
          <a:bodyPr wrap="square" rtlCol="0">
            <a:spAutoFit/>
          </a:bodyPr>
          <a:lstStyle/>
          <a:p>
            <a:pPr algn="ctr"/>
            <a:endParaRPr lang="en-US" sz="2000" dirty="0"/>
          </a:p>
          <a:p>
            <a:pPr algn="ctr"/>
            <a:r>
              <a:rPr lang="en-US" sz="2000" dirty="0" err="1"/>
              <a:t>CustomerController</a:t>
            </a:r>
            <a:endParaRPr lang="en-US" sz="2000" dirty="0"/>
          </a:p>
          <a:p>
            <a:pPr algn="ctr"/>
            <a:endParaRPr lang="en-US" sz="2000" dirty="0"/>
          </a:p>
        </p:txBody>
      </p:sp>
      <p:sp>
        <p:nvSpPr>
          <p:cNvPr id="7" name="TextBox 6">
            <a:extLst>
              <a:ext uri="{FF2B5EF4-FFF2-40B4-BE49-F238E27FC236}">
                <a16:creationId xmlns:a16="http://schemas.microsoft.com/office/drawing/2014/main" id="{17D3DAE9-7D45-CED9-D4CE-AB17B3252C5D}"/>
              </a:ext>
            </a:extLst>
          </p:cNvPr>
          <p:cNvSpPr txBox="1"/>
          <p:nvPr/>
        </p:nvSpPr>
        <p:spPr>
          <a:xfrm>
            <a:off x="1799303" y="4246612"/>
            <a:ext cx="2455300" cy="1015663"/>
          </a:xfrm>
          <a:prstGeom prst="rect">
            <a:avLst/>
          </a:prstGeom>
          <a:solidFill>
            <a:schemeClr val="bg2"/>
          </a:solidFill>
        </p:spPr>
        <p:txBody>
          <a:bodyPr wrap="square" rtlCol="0">
            <a:spAutoFit/>
          </a:bodyPr>
          <a:lstStyle/>
          <a:p>
            <a:pPr algn="ctr"/>
            <a:endParaRPr lang="en-US" sz="2000" dirty="0"/>
          </a:p>
          <a:p>
            <a:pPr algn="ctr"/>
            <a:r>
              <a:rPr lang="en-US" sz="2000" dirty="0"/>
              <a:t>Item</a:t>
            </a:r>
          </a:p>
          <a:p>
            <a:pPr algn="ctr"/>
            <a:endParaRPr lang="en-US" sz="2000" dirty="0"/>
          </a:p>
        </p:txBody>
      </p:sp>
      <p:sp>
        <p:nvSpPr>
          <p:cNvPr id="8" name="TextBox 7">
            <a:extLst>
              <a:ext uri="{FF2B5EF4-FFF2-40B4-BE49-F238E27FC236}">
                <a16:creationId xmlns:a16="http://schemas.microsoft.com/office/drawing/2014/main" id="{124218B9-1029-6357-4E03-5356A8F11A3C}"/>
              </a:ext>
            </a:extLst>
          </p:cNvPr>
          <p:cNvSpPr txBox="1"/>
          <p:nvPr/>
        </p:nvSpPr>
        <p:spPr>
          <a:xfrm>
            <a:off x="4916129" y="4246612"/>
            <a:ext cx="2455300" cy="1015663"/>
          </a:xfrm>
          <a:prstGeom prst="rect">
            <a:avLst/>
          </a:prstGeom>
          <a:solidFill>
            <a:schemeClr val="bg2"/>
          </a:solidFill>
        </p:spPr>
        <p:txBody>
          <a:bodyPr wrap="square" rtlCol="0">
            <a:spAutoFit/>
          </a:bodyPr>
          <a:lstStyle/>
          <a:p>
            <a:pPr algn="ctr"/>
            <a:endParaRPr lang="en-US" sz="2000" dirty="0"/>
          </a:p>
          <a:p>
            <a:pPr algn="ctr"/>
            <a:r>
              <a:rPr lang="en-US" sz="2000" dirty="0" err="1"/>
              <a:t>ItemDAO</a:t>
            </a:r>
            <a:endParaRPr lang="en-US" sz="2000" dirty="0"/>
          </a:p>
          <a:p>
            <a:pPr algn="ctr"/>
            <a:endParaRPr lang="en-US" sz="2000" dirty="0"/>
          </a:p>
        </p:txBody>
      </p:sp>
      <p:sp>
        <p:nvSpPr>
          <p:cNvPr id="9" name="TextBox 8">
            <a:extLst>
              <a:ext uri="{FF2B5EF4-FFF2-40B4-BE49-F238E27FC236}">
                <a16:creationId xmlns:a16="http://schemas.microsoft.com/office/drawing/2014/main" id="{7DF381A2-F19F-9BCD-1989-0D9BA60CD194}"/>
              </a:ext>
            </a:extLst>
          </p:cNvPr>
          <p:cNvSpPr txBox="1"/>
          <p:nvPr/>
        </p:nvSpPr>
        <p:spPr>
          <a:xfrm>
            <a:off x="8032955" y="4246613"/>
            <a:ext cx="2455300" cy="1015663"/>
          </a:xfrm>
          <a:prstGeom prst="rect">
            <a:avLst/>
          </a:prstGeom>
          <a:solidFill>
            <a:schemeClr val="bg2"/>
          </a:solidFill>
        </p:spPr>
        <p:txBody>
          <a:bodyPr wrap="square" rtlCol="0">
            <a:spAutoFit/>
          </a:bodyPr>
          <a:lstStyle/>
          <a:p>
            <a:pPr algn="ctr"/>
            <a:endParaRPr lang="en-US" sz="2000" dirty="0"/>
          </a:p>
          <a:p>
            <a:pPr algn="ctr"/>
            <a:r>
              <a:rPr lang="en-US" sz="2000" dirty="0" err="1"/>
              <a:t>ItemController</a:t>
            </a:r>
            <a:endParaRPr lang="en-US" sz="2000" dirty="0"/>
          </a:p>
          <a:p>
            <a:pPr algn="ctr"/>
            <a:endParaRPr lang="en-US" sz="2000" dirty="0"/>
          </a:p>
        </p:txBody>
      </p:sp>
      <p:sp>
        <p:nvSpPr>
          <p:cNvPr id="10" name="TextBox 9">
            <a:extLst>
              <a:ext uri="{FF2B5EF4-FFF2-40B4-BE49-F238E27FC236}">
                <a16:creationId xmlns:a16="http://schemas.microsoft.com/office/drawing/2014/main" id="{E00AB83A-0D9C-F665-DF86-101ABDA25AC5}"/>
              </a:ext>
            </a:extLst>
          </p:cNvPr>
          <p:cNvSpPr txBox="1"/>
          <p:nvPr/>
        </p:nvSpPr>
        <p:spPr>
          <a:xfrm>
            <a:off x="1799303" y="5322325"/>
            <a:ext cx="2455300" cy="1015663"/>
          </a:xfrm>
          <a:prstGeom prst="rect">
            <a:avLst/>
          </a:prstGeom>
          <a:solidFill>
            <a:schemeClr val="bg2"/>
          </a:solidFill>
        </p:spPr>
        <p:txBody>
          <a:bodyPr wrap="square" rtlCol="0">
            <a:spAutoFit/>
          </a:bodyPr>
          <a:lstStyle/>
          <a:p>
            <a:pPr algn="ctr"/>
            <a:endParaRPr lang="en-US" sz="2000" dirty="0"/>
          </a:p>
          <a:p>
            <a:pPr algn="ctr"/>
            <a:r>
              <a:rPr lang="en-US" sz="2000" dirty="0"/>
              <a:t>Order</a:t>
            </a:r>
          </a:p>
          <a:p>
            <a:pPr algn="ctr"/>
            <a:endParaRPr lang="en-US" sz="2000" dirty="0"/>
          </a:p>
        </p:txBody>
      </p:sp>
      <p:sp>
        <p:nvSpPr>
          <p:cNvPr id="11" name="TextBox 10">
            <a:extLst>
              <a:ext uri="{FF2B5EF4-FFF2-40B4-BE49-F238E27FC236}">
                <a16:creationId xmlns:a16="http://schemas.microsoft.com/office/drawing/2014/main" id="{BC67D52C-EF63-CF4A-FCD4-8CDF4B76EC02}"/>
              </a:ext>
            </a:extLst>
          </p:cNvPr>
          <p:cNvSpPr txBox="1"/>
          <p:nvPr/>
        </p:nvSpPr>
        <p:spPr>
          <a:xfrm>
            <a:off x="4916129" y="5322325"/>
            <a:ext cx="2455300" cy="1015663"/>
          </a:xfrm>
          <a:prstGeom prst="rect">
            <a:avLst/>
          </a:prstGeom>
          <a:solidFill>
            <a:schemeClr val="bg2"/>
          </a:solidFill>
        </p:spPr>
        <p:txBody>
          <a:bodyPr wrap="square" rtlCol="0">
            <a:spAutoFit/>
          </a:bodyPr>
          <a:lstStyle/>
          <a:p>
            <a:pPr algn="ctr"/>
            <a:endParaRPr lang="en-US" sz="2000" dirty="0"/>
          </a:p>
          <a:p>
            <a:pPr algn="ctr"/>
            <a:r>
              <a:rPr lang="en-US" sz="2000" dirty="0" err="1"/>
              <a:t>OrderDAO</a:t>
            </a:r>
            <a:endParaRPr lang="en-US" sz="2000" dirty="0"/>
          </a:p>
          <a:p>
            <a:pPr algn="ctr"/>
            <a:endParaRPr lang="en-US" sz="2000" dirty="0"/>
          </a:p>
        </p:txBody>
      </p:sp>
      <p:sp>
        <p:nvSpPr>
          <p:cNvPr id="12" name="TextBox 11">
            <a:extLst>
              <a:ext uri="{FF2B5EF4-FFF2-40B4-BE49-F238E27FC236}">
                <a16:creationId xmlns:a16="http://schemas.microsoft.com/office/drawing/2014/main" id="{075D8A22-4DE3-3382-BD7D-E57BEF8AEC1A}"/>
              </a:ext>
            </a:extLst>
          </p:cNvPr>
          <p:cNvSpPr txBox="1"/>
          <p:nvPr/>
        </p:nvSpPr>
        <p:spPr>
          <a:xfrm>
            <a:off x="8032955" y="5322324"/>
            <a:ext cx="2455300" cy="1015663"/>
          </a:xfrm>
          <a:prstGeom prst="rect">
            <a:avLst/>
          </a:prstGeom>
          <a:solidFill>
            <a:schemeClr val="bg2"/>
          </a:solidFill>
        </p:spPr>
        <p:txBody>
          <a:bodyPr wrap="square" rtlCol="0">
            <a:spAutoFit/>
          </a:bodyPr>
          <a:lstStyle/>
          <a:p>
            <a:pPr algn="ctr"/>
            <a:endParaRPr lang="en-US" sz="2000" dirty="0"/>
          </a:p>
          <a:p>
            <a:pPr algn="ctr"/>
            <a:r>
              <a:rPr lang="en-US" sz="2000" dirty="0" err="1"/>
              <a:t>OrderController</a:t>
            </a:r>
            <a:endParaRPr lang="en-US" sz="2000" dirty="0"/>
          </a:p>
          <a:p>
            <a:pPr algn="ctr"/>
            <a:endParaRPr lang="en-US" sz="2000" dirty="0"/>
          </a:p>
        </p:txBody>
      </p:sp>
    </p:spTree>
    <p:extLst>
      <p:ext uri="{BB962C8B-B14F-4D97-AF65-F5344CB8AC3E}">
        <p14:creationId xmlns:p14="http://schemas.microsoft.com/office/powerpoint/2010/main" val="213036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0173-4F9D-C3F2-1C72-3A77448E92FD}"/>
              </a:ext>
            </a:extLst>
          </p:cNvPr>
          <p:cNvSpPr>
            <a:spLocks noGrp="1"/>
          </p:cNvSpPr>
          <p:nvPr>
            <p:ph type="title"/>
          </p:nvPr>
        </p:nvSpPr>
        <p:spPr/>
        <p:txBody>
          <a:bodyPr/>
          <a:lstStyle/>
          <a:p>
            <a:r>
              <a:rPr lang="en-US" dirty="0"/>
              <a:t>Running Tests</a:t>
            </a:r>
          </a:p>
        </p:txBody>
      </p:sp>
      <p:pic>
        <p:nvPicPr>
          <p:cNvPr id="5" name="Content Placeholder 4" descr="Text, chat or text message&#10;&#10;Description automatically generated">
            <a:extLst>
              <a:ext uri="{FF2B5EF4-FFF2-40B4-BE49-F238E27FC236}">
                <a16:creationId xmlns:a16="http://schemas.microsoft.com/office/drawing/2014/main" id="{0BD8A2D8-5492-9134-92EC-3295FE455B1D}"/>
              </a:ext>
            </a:extLst>
          </p:cNvPr>
          <p:cNvPicPr>
            <a:picLocks noGrp="1" noChangeAspect="1"/>
          </p:cNvPicPr>
          <p:nvPr>
            <p:ph idx="1"/>
          </p:nvPr>
        </p:nvPicPr>
        <p:blipFill>
          <a:blip r:embed="rId2"/>
          <a:stretch>
            <a:fillRect/>
          </a:stretch>
        </p:blipFill>
        <p:spPr>
          <a:xfrm>
            <a:off x="915539" y="1825625"/>
            <a:ext cx="10360922" cy="4351338"/>
          </a:xfrm>
        </p:spPr>
      </p:pic>
    </p:spTree>
    <p:extLst>
      <p:ext uri="{BB962C8B-B14F-4D97-AF65-F5344CB8AC3E}">
        <p14:creationId xmlns:p14="http://schemas.microsoft.com/office/powerpoint/2010/main" val="3488411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500</Words>
  <Application>Microsoft Macintosh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Menlo</vt:lpstr>
      <vt:lpstr>Office Theme</vt:lpstr>
      <vt:lpstr>Inventory Management System (IMS)</vt:lpstr>
      <vt:lpstr>My Background</vt:lpstr>
      <vt:lpstr>Technologies and Prerequisites</vt:lpstr>
      <vt:lpstr>Project Management with Jira</vt:lpstr>
      <vt:lpstr>Designing a Database Schema with and ERD</vt:lpstr>
      <vt:lpstr>A Demonstration of Application Function</vt:lpstr>
      <vt:lpstr>A Demonstration of Application Function</vt:lpstr>
      <vt:lpstr>Testing and Coverage</vt:lpstr>
      <vt:lpstr>Running Tests</vt:lpstr>
      <vt:lpstr>Overview of Time Management and Completion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(IMS)</dc:title>
  <dc:creator>Leonid Gornovskiy</dc:creator>
  <cp:lastModifiedBy>Leonid Gornovskiy</cp:lastModifiedBy>
  <cp:revision>2</cp:revision>
  <dcterms:created xsi:type="dcterms:W3CDTF">2022-09-16T19:42:24Z</dcterms:created>
  <dcterms:modified xsi:type="dcterms:W3CDTF">2022-09-16T20:52:14Z</dcterms:modified>
</cp:coreProperties>
</file>