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419C3D-5E26-41C8-B585-D0CEBD397ED9}" type="datetimeFigureOut">
              <a:rPr lang="vi-VN" smtClean="0"/>
              <a:t>26/03/2020</a:t>
            </a:fld>
            <a:endParaRPr lang="vi-VN" dirty="0"/>
          </a:p>
        </p:txBody>
      </p:sp>
      <p:sp>
        <p:nvSpPr>
          <p:cNvPr id="5" name="Footer Placeholder 4"/>
          <p:cNvSpPr>
            <a:spLocks noGrp="1"/>
          </p:cNvSpPr>
          <p:nvPr>
            <p:ph type="ftr" sz="quarter" idx="11"/>
          </p:nvPr>
        </p:nvSpPr>
        <p:spPr/>
        <p:txBody>
          <a:bodyPr/>
          <a:lstStyle/>
          <a:p>
            <a:endParaRPr lang="vi-VN"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13CEF9A-5849-4D94-9800-8529CC330262}" type="slidenum">
              <a:rPr lang="vi-VN" smtClean="0"/>
              <a:t>‹#›</a:t>
            </a:fld>
            <a:endParaRPr lang="vi-VN" dirty="0"/>
          </a:p>
        </p:txBody>
      </p:sp>
    </p:spTree>
    <p:extLst>
      <p:ext uri="{BB962C8B-B14F-4D97-AF65-F5344CB8AC3E}">
        <p14:creationId xmlns:p14="http://schemas.microsoft.com/office/powerpoint/2010/main" val="3040213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19C3D-5E26-41C8-B585-D0CEBD397ED9}" type="datetimeFigureOut">
              <a:rPr lang="vi-VN" smtClean="0"/>
              <a:t>26/03/2020</a:t>
            </a:fld>
            <a:endParaRPr lang="vi-VN" dirty="0"/>
          </a:p>
        </p:txBody>
      </p:sp>
      <p:sp>
        <p:nvSpPr>
          <p:cNvPr id="5" name="Footer Placeholder 4"/>
          <p:cNvSpPr>
            <a:spLocks noGrp="1"/>
          </p:cNvSpPr>
          <p:nvPr>
            <p:ph type="ftr" sz="quarter" idx="11"/>
          </p:nvPr>
        </p:nvSpPr>
        <p:spPr/>
        <p:txBody>
          <a:bodyPr/>
          <a:lstStyle/>
          <a:p>
            <a:endParaRPr lang="vi-VN" dirty="0"/>
          </a:p>
        </p:txBody>
      </p:sp>
      <p:sp>
        <p:nvSpPr>
          <p:cNvPr id="6" name="Slide Number Placeholder 5"/>
          <p:cNvSpPr>
            <a:spLocks noGrp="1"/>
          </p:cNvSpPr>
          <p:nvPr>
            <p:ph type="sldNum" sz="quarter" idx="12"/>
          </p:nvPr>
        </p:nvSpPr>
        <p:spPr/>
        <p:txBody>
          <a:bodyPr/>
          <a:lstStyle/>
          <a:p>
            <a:fld id="{413CEF9A-5849-4D94-9800-8529CC330262}" type="slidenum">
              <a:rPr lang="vi-VN" smtClean="0"/>
              <a:t>‹#›</a:t>
            </a:fld>
            <a:endParaRPr lang="vi-VN" dirty="0"/>
          </a:p>
        </p:txBody>
      </p:sp>
    </p:spTree>
    <p:extLst>
      <p:ext uri="{BB962C8B-B14F-4D97-AF65-F5344CB8AC3E}">
        <p14:creationId xmlns:p14="http://schemas.microsoft.com/office/powerpoint/2010/main" val="363506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19C3D-5E26-41C8-B585-D0CEBD397ED9}" type="datetimeFigureOut">
              <a:rPr lang="vi-VN" smtClean="0"/>
              <a:t>26/03/2020</a:t>
            </a:fld>
            <a:endParaRPr lang="vi-VN" dirty="0"/>
          </a:p>
        </p:txBody>
      </p:sp>
      <p:sp>
        <p:nvSpPr>
          <p:cNvPr id="5" name="Footer Placeholder 4"/>
          <p:cNvSpPr>
            <a:spLocks noGrp="1"/>
          </p:cNvSpPr>
          <p:nvPr>
            <p:ph type="ftr" sz="quarter" idx="11"/>
          </p:nvPr>
        </p:nvSpPr>
        <p:spPr/>
        <p:txBody>
          <a:bodyPr/>
          <a:lstStyle/>
          <a:p>
            <a:endParaRPr lang="vi-VN" dirty="0"/>
          </a:p>
        </p:txBody>
      </p:sp>
      <p:sp>
        <p:nvSpPr>
          <p:cNvPr id="6" name="Slide Number Placeholder 5"/>
          <p:cNvSpPr>
            <a:spLocks noGrp="1"/>
          </p:cNvSpPr>
          <p:nvPr>
            <p:ph type="sldNum" sz="quarter" idx="12"/>
          </p:nvPr>
        </p:nvSpPr>
        <p:spPr/>
        <p:txBody>
          <a:bodyPr/>
          <a:lstStyle/>
          <a:p>
            <a:fld id="{413CEF9A-5849-4D94-9800-8529CC330262}" type="slidenum">
              <a:rPr lang="vi-VN" smtClean="0"/>
              <a:t>‹#›</a:t>
            </a:fld>
            <a:endParaRPr lang="vi-VN" dirty="0"/>
          </a:p>
        </p:txBody>
      </p:sp>
    </p:spTree>
    <p:extLst>
      <p:ext uri="{BB962C8B-B14F-4D97-AF65-F5344CB8AC3E}">
        <p14:creationId xmlns:p14="http://schemas.microsoft.com/office/powerpoint/2010/main" val="413955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19C3D-5E26-41C8-B585-D0CEBD397ED9}" type="datetimeFigureOut">
              <a:rPr lang="vi-VN" smtClean="0"/>
              <a:t>26/03/2020</a:t>
            </a:fld>
            <a:endParaRPr lang="vi-VN" dirty="0"/>
          </a:p>
        </p:txBody>
      </p:sp>
      <p:sp>
        <p:nvSpPr>
          <p:cNvPr id="5" name="Footer Placeholder 4"/>
          <p:cNvSpPr>
            <a:spLocks noGrp="1"/>
          </p:cNvSpPr>
          <p:nvPr>
            <p:ph type="ftr" sz="quarter" idx="11"/>
          </p:nvPr>
        </p:nvSpPr>
        <p:spPr/>
        <p:txBody>
          <a:bodyPr/>
          <a:lstStyle/>
          <a:p>
            <a:endParaRPr lang="vi-VN" dirty="0"/>
          </a:p>
        </p:txBody>
      </p:sp>
      <p:sp>
        <p:nvSpPr>
          <p:cNvPr id="6" name="Slide Number Placeholder 5"/>
          <p:cNvSpPr>
            <a:spLocks noGrp="1"/>
          </p:cNvSpPr>
          <p:nvPr>
            <p:ph type="sldNum" sz="quarter" idx="12"/>
          </p:nvPr>
        </p:nvSpPr>
        <p:spPr/>
        <p:txBody>
          <a:bodyPr/>
          <a:lstStyle/>
          <a:p>
            <a:fld id="{413CEF9A-5849-4D94-9800-8529CC330262}" type="slidenum">
              <a:rPr lang="vi-VN" smtClean="0"/>
              <a:t>‹#›</a:t>
            </a:fld>
            <a:endParaRPr lang="vi-VN" dirty="0"/>
          </a:p>
        </p:txBody>
      </p:sp>
    </p:spTree>
    <p:extLst>
      <p:ext uri="{BB962C8B-B14F-4D97-AF65-F5344CB8AC3E}">
        <p14:creationId xmlns:p14="http://schemas.microsoft.com/office/powerpoint/2010/main" val="70808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2419C3D-5E26-41C8-B585-D0CEBD397ED9}" type="datetimeFigureOut">
              <a:rPr lang="vi-VN" smtClean="0"/>
              <a:t>26/03/2020</a:t>
            </a:fld>
            <a:endParaRPr lang="vi-VN" dirty="0"/>
          </a:p>
        </p:txBody>
      </p:sp>
      <p:sp>
        <p:nvSpPr>
          <p:cNvPr id="5" name="Footer Placeholder 4"/>
          <p:cNvSpPr>
            <a:spLocks noGrp="1"/>
          </p:cNvSpPr>
          <p:nvPr>
            <p:ph type="ftr" sz="quarter" idx="11"/>
          </p:nvPr>
        </p:nvSpPr>
        <p:spPr>
          <a:xfrm>
            <a:off x="2182708" y="6272784"/>
            <a:ext cx="6327648" cy="365125"/>
          </a:xfrm>
        </p:spPr>
        <p:txBody>
          <a:bodyPr/>
          <a:lstStyle/>
          <a:p>
            <a:endParaRPr lang="vi-VN"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13CEF9A-5849-4D94-9800-8529CC330262}" type="slidenum">
              <a:rPr lang="vi-VN" smtClean="0"/>
              <a:t>‹#›</a:t>
            </a:fld>
            <a:endParaRPr lang="vi-VN" dirty="0"/>
          </a:p>
        </p:txBody>
      </p:sp>
    </p:spTree>
    <p:extLst>
      <p:ext uri="{BB962C8B-B14F-4D97-AF65-F5344CB8AC3E}">
        <p14:creationId xmlns:p14="http://schemas.microsoft.com/office/powerpoint/2010/main" val="246304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419C3D-5E26-41C8-B585-D0CEBD397ED9}" type="datetimeFigureOut">
              <a:rPr lang="vi-VN" smtClean="0"/>
              <a:t>26/03/2020</a:t>
            </a:fld>
            <a:endParaRPr lang="vi-VN" dirty="0"/>
          </a:p>
        </p:txBody>
      </p:sp>
      <p:sp>
        <p:nvSpPr>
          <p:cNvPr id="6" name="Footer Placeholder 5"/>
          <p:cNvSpPr>
            <a:spLocks noGrp="1"/>
          </p:cNvSpPr>
          <p:nvPr>
            <p:ph type="ftr" sz="quarter" idx="11"/>
          </p:nvPr>
        </p:nvSpPr>
        <p:spPr/>
        <p:txBody>
          <a:bodyPr/>
          <a:lstStyle/>
          <a:p>
            <a:endParaRPr lang="vi-VN" dirty="0"/>
          </a:p>
        </p:txBody>
      </p:sp>
      <p:sp>
        <p:nvSpPr>
          <p:cNvPr id="7" name="Slide Number Placeholder 6"/>
          <p:cNvSpPr>
            <a:spLocks noGrp="1"/>
          </p:cNvSpPr>
          <p:nvPr>
            <p:ph type="sldNum" sz="quarter" idx="12"/>
          </p:nvPr>
        </p:nvSpPr>
        <p:spPr/>
        <p:txBody>
          <a:bodyPr/>
          <a:lstStyle/>
          <a:p>
            <a:fld id="{413CEF9A-5849-4D94-9800-8529CC330262}" type="slidenum">
              <a:rPr lang="vi-VN" smtClean="0"/>
              <a:t>‹#›</a:t>
            </a:fld>
            <a:endParaRPr lang="vi-VN" dirty="0"/>
          </a:p>
        </p:txBody>
      </p:sp>
    </p:spTree>
    <p:extLst>
      <p:ext uri="{BB962C8B-B14F-4D97-AF65-F5344CB8AC3E}">
        <p14:creationId xmlns:p14="http://schemas.microsoft.com/office/powerpoint/2010/main" val="63209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419C3D-5E26-41C8-B585-D0CEBD397ED9}" type="datetimeFigureOut">
              <a:rPr lang="vi-VN" smtClean="0"/>
              <a:t>26/03/2020</a:t>
            </a:fld>
            <a:endParaRPr lang="vi-VN" dirty="0"/>
          </a:p>
        </p:txBody>
      </p:sp>
      <p:sp>
        <p:nvSpPr>
          <p:cNvPr id="8" name="Footer Placeholder 7"/>
          <p:cNvSpPr>
            <a:spLocks noGrp="1"/>
          </p:cNvSpPr>
          <p:nvPr>
            <p:ph type="ftr" sz="quarter" idx="11"/>
          </p:nvPr>
        </p:nvSpPr>
        <p:spPr/>
        <p:txBody>
          <a:bodyPr/>
          <a:lstStyle/>
          <a:p>
            <a:endParaRPr lang="vi-VN" dirty="0"/>
          </a:p>
        </p:txBody>
      </p:sp>
      <p:sp>
        <p:nvSpPr>
          <p:cNvPr id="9" name="Slide Number Placeholder 8"/>
          <p:cNvSpPr>
            <a:spLocks noGrp="1"/>
          </p:cNvSpPr>
          <p:nvPr>
            <p:ph type="sldNum" sz="quarter" idx="12"/>
          </p:nvPr>
        </p:nvSpPr>
        <p:spPr/>
        <p:txBody>
          <a:bodyPr/>
          <a:lstStyle/>
          <a:p>
            <a:fld id="{413CEF9A-5849-4D94-9800-8529CC330262}" type="slidenum">
              <a:rPr lang="vi-VN" smtClean="0"/>
              <a:t>‹#›</a:t>
            </a:fld>
            <a:endParaRPr lang="vi-VN" dirty="0"/>
          </a:p>
        </p:txBody>
      </p:sp>
    </p:spTree>
    <p:extLst>
      <p:ext uri="{BB962C8B-B14F-4D97-AF65-F5344CB8AC3E}">
        <p14:creationId xmlns:p14="http://schemas.microsoft.com/office/powerpoint/2010/main" val="379268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419C3D-5E26-41C8-B585-D0CEBD397ED9}" type="datetimeFigureOut">
              <a:rPr lang="vi-VN" smtClean="0"/>
              <a:t>26/03/2020</a:t>
            </a:fld>
            <a:endParaRPr lang="vi-VN" dirty="0"/>
          </a:p>
        </p:txBody>
      </p:sp>
      <p:sp>
        <p:nvSpPr>
          <p:cNvPr id="4" name="Footer Placeholder 3"/>
          <p:cNvSpPr>
            <a:spLocks noGrp="1"/>
          </p:cNvSpPr>
          <p:nvPr>
            <p:ph type="ftr" sz="quarter" idx="11"/>
          </p:nvPr>
        </p:nvSpPr>
        <p:spPr/>
        <p:txBody>
          <a:bodyPr/>
          <a:lstStyle/>
          <a:p>
            <a:endParaRPr lang="vi-VN" dirty="0"/>
          </a:p>
        </p:txBody>
      </p:sp>
      <p:sp>
        <p:nvSpPr>
          <p:cNvPr id="5" name="Slide Number Placeholder 4"/>
          <p:cNvSpPr>
            <a:spLocks noGrp="1"/>
          </p:cNvSpPr>
          <p:nvPr>
            <p:ph type="sldNum" sz="quarter" idx="12"/>
          </p:nvPr>
        </p:nvSpPr>
        <p:spPr/>
        <p:txBody>
          <a:bodyPr/>
          <a:lstStyle/>
          <a:p>
            <a:fld id="{413CEF9A-5849-4D94-9800-8529CC330262}" type="slidenum">
              <a:rPr lang="vi-VN" smtClean="0"/>
              <a:t>‹#›</a:t>
            </a:fld>
            <a:endParaRPr lang="vi-VN" dirty="0"/>
          </a:p>
        </p:txBody>
      </p:sp>
    </p:spTree>
    <p:extLst>
      <p:ext uri="{BB962C8B-B14F-4D97-AF65-F5344CB8AC3E}">
        <p14:creationId xmlns:p14="http://schemas.microsoft.com/office/powerpoint/2010/main" val="1484073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19C3D-5E26-41C8-B585-D0CEBD397ED9}" type="datetimeFigureOut">
              <a:rPr lang="vi-VN" smtClean="0"/>
              <a:t>26/03/2020</a:t>
            </a:fld>
            <a:endParaRPr lang="vi-VN" dirty="0"/>
          </a:p>
        </p:txBody>
      </p:sp>
      <p:sp>
        <p:nvSpPr>
          <p:cNvPr id="3" name="Footer Placeholder 2"/>
          <p:cNvSpPr>
            <a:spLocks noGrp="1"/>
          </p:cNvSpPr>
          <p:nvPr>
            <p:ph type="ftr" sz="quarter" idx="11"/>
          </p:nvPr>
        </p:nvSpPr>
        <p:spPr/>
        <p:txBody>
          <a:bodyPr/>
          <a:lstStyle/>
          <a:p>
            <a:endParaRPr lang="vi-VN" dirty="0"/>
          </a:p>
        </p:txBody>
      </p:sp>
      <p:sp>
        <p:nvSpPr>
          <p:cNvPr id="4" name="Slide Number Placeholder 3"/>
          <p:cNvSpPr>
            <a:spLocks noGrp="1"/>
          </p:cNvSpPr>
          <p:nvPr>
            <p:ph type="sldNum" sz="quarter" idx="12"/>
          </p:nvPr>
        </p:nvSpPr>
        <p:spPr/>
        <p:txBody>
          <a:bodyPr/>
          <a:lstStyle/>
          <a:p>
            <a:fld id="{413CEF9A-5849-4D94-9800-8529CC330262}" type="slidenum">
              <a:rPr lang="vi-VN" smtClean="0"/>
              <a:t>‹#›</a:t>
            </a:fld>
            <a:endParaRPr lang="vi-VN" dirty="0"/>
          </a:p>
        </p:txBody>
      </p:sp>
    </p:spTree>
    <p:extLst>
      <p:ext uri="{BB962C8B-B14F-4D97-AF65-F5344CB8AC3E}">
        <p14:creationId xmlns:p14="http://schemas.microsoft.com/office/powerpoint/2010/main" val="18895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19C3D-5E26-41C8-B585-D0CEBD397ED9}" type="datetimeFigureOut">
              <a:rPr lang="vi-VN" smtClean="0"/>
              <a:t>26/03/2020</a:t>
            </a:fld>
            <a:endParaRPr lang="vi-VN" dirty="0"/>
          </a:p>
        </p:txBody>
      </p:sp>
      <p:sp>
        <p:nvSpPr>
          <p:cNvPr id="6" name="Footer Placeholder 5"/>
          <p:cNvSpPr>
            <a:spLocks noGrp="1"/>
          </p:cNvSpPr>
          <p:nvPr>
            <p:ph type="ftr" sz="quarter" idx="11"/>
          </p:nvPr>
        </p:nvSpPr>
        <p:spPr/>
        <p:txBody>
          <a:bodyPr/>
          <a:lstStyle/>
          <a:p>
            <a:endParaRPr lang="vi-VN"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13CEF9A-5849-4D94-9800-8529CC330262}" type="slidenum">
              <a:rPr lang="vi-VN" smtClean="0"/>
              <a:t>‹#›</a:t>
            </a:fld>
            <a:endParaRPr lang="vi-VN" dirty="0"/>
          </a:p>
        </p:txBody>
      </p:sp>
    </p:spTree>
    <p:extLst>
      <p:ext uri="{BB962C8B-B14F-4D97-AF65-F5344CB8AC3E}">
        <p14:creationId xmlns:p14="http://schemas.microsoft.com/office/powerpoint/2010/main" val="345753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19C3D-5E26-41C8-B585-D0CEBD397ED9}" type="datetimeFigureOut">
              <a:rPr lang="vi-VN" smtClean="0"/>
              <a:t>26/03/2020</a:t>
            </a:fld>
            <a:endParaRPr lang="vi-VN"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13CEF9A-5849-4D94-9800-8529CC330262}" type="slidenum">
              <a:rPr lang="vi-VN" smtClean="0"/>
              <a:t>‹#›</a:t>
            </a:fld>
            <a:endParaRPr lang="vi-VN" dirty="0"/>
          </a:p>
        </p:txBody>
      </p:sp>
    </p:spTree>
    <p:extLst>
      <p:ext uri="{BB962C8B-B14F-4D97-AF65-F5344CB8AC3E}">
        <p14:creationId xmlns:p14="http://schemas.microsoft.com/office/powerpoint/2010/main" val="83725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2419C3D-5E26-41C8-B585-D0CEBD397ED9}" type="datetimeFigureOut">
              <a:rPr lang="vi-VN" smtClean="0"/>
              <a:t>26/03/2020</a:t>
            </a:fld>
            <a:endParaRPr lang="vi-VN"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vi-VN"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13CEF9A-5849-4D94-9800-8529CC330262}" type="slidenum">
              <a:rPr lang="vi-VN" smtClean="0"/>
              <a:t>‹#›</a:t>
            </a:fld>
            <a:endParaRPr lang="vi-VN" dirty="0"/>
          </a:p>
        </p:txBody>
      </p:sp>
    </p:spTree>
    <p:extLst>
      <p:ext uri="{BB962C8B-B14F-4D97-AF65-F5344CB8AC3E}">
        <p14:creationId xmlns:p14="http://schemas.microsoft.com/office/powerpoint/2010/main" val="1633286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F28F-5A34-4A1F-A70E-AD907272229C}"/>
              </a:ext>
            </a:extLst>
          </p:cNvPr>
          <p:cNvSpPr>
            <a:spLocks noGrp="1"/>
          </p:cNvSpPr>
          <p:nvPr>
            <p:ph type="ctrTitle"/>
          </p:nvPr>
        </p:nvSpPr>
        <p:spPr/>
        <p:txBody>
          <a:bodyPr/>
          <a:lstStyle/>
          <a:p>
            <a:pPr algn="ctr"/>
            <a:r>
              <a:rPr lang="en-US" noProof="1">
                <a:latin typeface="Times New Roman" panose="02020603050405020304" pitchFamily="18" charset="0"/>
                <a:cs typeface="Times New Roman" panose="02020603050405020304" pitchFamily="18" charset="0"/>
              </a:rPr>
              <a:t>Bài toán 8 hậu</a:t>
            </a:r>
            <a:br>
              <a:rPr lang="en-US" noProof="1">
                <a:latin typeface="Times New Roman" panose="02020603050405020304" pitchFamily="18" charset="0"/>
                <a:cs typeface="Times New Roman" panose="02020603050405020304" pitchFamily="18" charset="0"/>
              </a:rPr>
            </a:br>
            <a:r>
              <a:rPr lang="en-US" sz="5000" b="1" noProof="1">
                <a:latin typeface="Times New Roman" panose="02020603050405020304" pitchFamily="18" charset="0"/>
                <a:cs typeface="Times New Roman" panose="02020603050405020304" pitchFamily="18" charset="0"/>
              </a:rPr>
              <a:t>(eight queens puzzle)</a:t>
            </a:r>
          </a:p>
        </p:txBody>
      </p:sp>
      <p:sp>
        <p:nvSpPr>
          <p:cNvPr id="3" name="Subtitle 2">
            <a:extLst>
              <a:ext uri="{FF2B5EF4-FFF2-40B4-BE49-F238E27FC236}">
                <a16:creationId xmlns:a16="http://schemas.microsoft.com/office/drawing/2014/main" id="{55744B8E-4B05-4F43-8648-F327213C3077}"/>
              </a:ext>
            </a:extLst>
          </p:cNvPr>
          <p:cNvSpPr>
            <a:spLocks noGrp="1"/>
          </p:cNvSpPr>
          <p:nvPr>
            <p:ph type="subTitle" idx="1"/>
          </p:nvPr>
        </p:nvSpPr>
        <p:spPr/>
        <p:txBody>
          <a:bodyPr/>
          <a:lstStyle/>
          <a:p>
            <a:r>
              <a:rPr lang="en-US" sz="3000" b="1" dirty="0">
                <a:latin typeface="Times New Roman" panose="02020603050405020304" pitchFamily="18" charset="0"/>
                <a:cs typeface="Times New Roman" panose="02020603050405020304" pitchFamily="18" charset="0"/>
              </a:rPr>
              <a:t>Nhóm 2:</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Phan Thanh Hoàng-17520519</a:t>
            </a:r>
            <a:endParaRPr lang="vi-V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85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CB73-E017-415D-B838-496BFC2B229A}"/>
              </a:ext>
            </a:extLst>
          </p:cNvPr>
          <p:cNvSpPr>
            <a:spLocks noGrp="1"/>
          </p:cNvSpPr>
          <p:nvPr>
            <p:ph type="title"/>
          </p:nvPr>
        </p:nvSpPr>
        <p:spPr/>
        <p:txBody>
          <a:bodyPr>
            <a:normAutofit/>
          </a:bodyPr>
          <a:lstStyle/>
          <a:p>
            <a:r>
              <a:rPr lang="vi-VN" sz="2500" dirty="0" err="1">
                <a:latin typeface="+mn-lt"/>
              </a:rPr>
              <a:t>Vì</a:t>
            </a:r>
            <a:r>
              <a:rPr lang="vi-VN" sz="2500" dirty="0">
                <a:latin typeface="+mn-lt"/>
              </a:rPr>
              <a:t> </a:t>
            </a:r>
            <a:r>
              <a:rPr lang="vi-VN" sz="2500" dirty="0" err="1">
                <a:latin typeface="+mn-lt"/>
              </a:rPr>
              <a:t>đã</a:t>
            </a:r>
            <a:r>
              <a:rPr lang="vi-VN" sz="2500" dirty="0">
                <a:latin typeface="+mn-lt"/>
              </a:rPr>
              <a:t> </a:t>
            </a:r>
            <a:r>
              <a:rPr lang="vi-VN" sz="2500" dirty="0" err="1">
                <a:latin typeface="+mn-lt"/>
              </a:rPr>
              <a:t>chọn</a:t>
            </a:r>
            <a:r>
              <a:rPr lang="vi-VN" sz="2500" dirty="0">
                <a:latin typeface="+mn-lt"/>
              </a:rPr>
              <a:t> Hậu ở </a:t>
            </a:r>
            <a:r>
              <a:rPr lang="vi-VN" sz="2500" b="1" dirty="0">
                <a:latin typeface="+mn-lt"/>
              </a:rPr>
              <a:t>(1,1) </a:t>
            </a:r>
            <a:r>
              <a:rPr lang="vi-VN" sz="2500" dirty="0">
                <a:latin typeface="+mn-lt"/>
              </a:rPr>
              <a:t>và </a:t>
            </a:r>
            <a:r>
              <a:rPr lang="vi-VN" sz="2500" b="1" dirty="0">
                <a:latin typeface="+mn-lt"/>
              </a:rPr>
              <a:t>(0,7)</a:t>
            </a:r>
            <a:r>
              <a:rPr lang="vi-VN" sz="2500" dirty="0">
                <a:latin typeface="+mn-lt"/>
              </a:rPr>
              <a:t> [ các </a:t>
            </a:r>
            <a:r>
              <a:rPr lang="vi-VN" sz="2500" dirty="0" err="1">
                <a:latin typeface="+mn-lt"/>
              </a:rPr>
              <a:t>dấu</a:t>
            </a:r>
            <a:r>
              <a:rPr lang="vi-VN" sz="2500" dirty="0">
                <a:latin typeface="+mn-lt"/>
              </a:rPr>
              <a:t> </a:t>
            </a:r>
            <a:r>
              <a:rPr lang="vi-VN" sz="2500" b="1" dirty="0">
                <a:solidFill>
                  <a:srgbClr val="00B0F0"/>
                </a:solidFill>
                <a:latin typeface="+mn-lt"/>
              </a:rPr>
              <a:t>X</a:t>
            </a:r>
            <a:r>
              <a:rPr lang="vi-VN" sz="2500" dirty="0">
                <a:latin typeface="+mn-lt"/>
              </a:rPr>
              <a:t> </a:t>
            </a:r>
            <a:r>
              <a:rPr lang="vi-VN" sz="2500" dirty="0" err="1">
                <a:latin typeface="+mn-lt"/>
              </a:rPr>
              <a:t>nghĩa</a:t>
            </a:r>
            <a:r>
              <a:rPr lang="vi-VN" sz="2500" dirty="0">
                <a:latin typeface="+mn-lt"/>
              </a:rPr>
              <a:t> </a:t>
            </a:r>
            <a:r>
              <a:rPr lang="vi-VN" sz="2500" dirty="0" err="1">
                <a:latin typeface="+mn-lt"/>
              </a:rPr>
              <a:t>là</a:t>
            </a:r>
            <a:r>
              <a:rPr lang="vi-VN" sz="2500" dirty="0">
                <a:latin typeface="+mn-lt"/>
              </a:rPr>
              <a:t> </a:t>
            </a:r>
            <a:r>
              <a:rPr lang="vi-VN" sz="2500" dirty="0" err="1">
                <a:latin typeface="+mn-lt"/>
              </a:rPr>
              <a:t>đã</a:t>
            </a:r>
            <a:r>
              <a:rPr lang="vi-VN" sz="2500" dirty="0">
                <a:latin typeface="+mn-lt"/>
              </a:rPr>
              <a:t> </a:t>
            </a:r>
            <a:r>
              <a:rPr lang="vi-VN" sz="2500" dirty="0" err="1">
                <a:latin typeface="+mn-lt"/>
              </a:rPr>
              <a:t>chọn</a:t>
            </a:r>
            <a:r>
              <a:rPr lang="vi-VN" sz="2500" dirty="0">
                <a:latin typeface="+mn-lt"/>
              </a:rPr>
              <a:t>, </a:t>
            </a:r>
            <a:r>
              <a:rPr lang="vi-VN" sz="2500" b="1" dirty="0">
                <a:latin typeface="+mn-lt"/>
              </a:rPr>
              <a:t> </a:t>
            </a:r>
            <a:r>
              <a:rPr lang="vi-VN" sz="2500" b="1" dirty="0">
                <a:solidFill>
                  <a:srgbClr val="92D050"/>
                </a:solidFill>
                <a:latin typeface="+mn-lt"/>
              </a:rPr>
              <a:t>X</a:t>
            </a:r>
            <a:r>
              <a:rPr lang="vi-VN" sz="2500" b="1" dirty="0">
                <a:latin typeface="+mn-lt"/>
              </a:rPr>
              <a:t> </a:t>
            </a:r>
            <a:r>
              <a:rPr lang="vi-VN" sz="2500" dirty="0" err="1">
                <a:latin typeface="+mn-lt"/>
              </a:rPr>
              <a:t>nghĩa</a:t>
            </a:r>
            <a:r>
              <a:rPr lang="vi-VN" sz="2500" dirty="0">
                <a:latin typeface="+mn-lt"/>
              </a:rPr>
              <a:t> </a:t>
            </a:r>
            <a:r>
              <a:rPr lang="vi-VN" sz="2500" dirty="0" err="1">
                <a:latin typeface="+mn-lt"/>
              </a:rPr>
              <a:t>là</a:t>
            </a:r>
            <a:r>
              <a:rPr lang="vi-VN" sz="2500" dirty="0">
                <a:latin typeface="+mn-lt"/>
              </a:rPr>
              <a:t> </a:t>
            </a:r>
            <a:r>
              <a:rPr lang="vi-VN" sz="2500" dirty="0" err="1">
                <a:latin typeface="+mn-lt"/>
              </a:rPr>
              <a:t>tiềm</a:t>
            </a:r>
            <a:r>
              <a:rPr lang="vi-VN" sz="2500" dirty="0">
                <a:latin typeface="+mn-lt"/>
              </a:rPr>
              <a:t> năng </a:t>
            </a:r>
            <a:r>
              <a:rPr lang="vi-VN" sz="2500" dirty="0" err="1">
                <a:latin typeface="+mn-lt"/>
              </a:rPr>
              <a:t>để</a:t>
            </a:r>
            <a:r>
              <a:rPr lang="vi-VN" sz="2500" dirty="0">
                <a:latin typeface="+mn-lt"/>
              </a:rPr>
              <a:t> </a:t>
            </a:r>
            <a:r>
              <a:rPr lang="vi-VN" sz="2500" dirty="0" err="1">
                <a:latin typeface="+mn-lt"/>
              </a:rPr>
              <a:t>chọn</a:t>
            </a:r>
            <a:r>
              <a:rPr lang="vi-VN" sz="2500" dirty="0">
                <a:latin typeface="+mn-lt"/>
              </a:rPr>
              <a:t>]</a:t>
            </a:r>
            <a:br>
              <a:rPr lang="vi-VN" sz="2500" dirty="0">
                <a:latin typeface="+mn-lt"/>
              </a:rPr>
            </a:br>
            <a:r>
              <a:rPr lang="vi-VN" sz="2500" dirty="0">
                <a:latin typeface="+mn-lt"/>
              </a:rPr>
              <a:t>nên các ô </a:t>
            </a:r>
            <a:r>
              <a:rPr lang="vi-VN" sz="2500" dirty="0" err="1">
                <a:latin typeface="+mn-lt"/>
              </a:rPr>
              <a:t>tiềm</a:t>
            </a:r>
            <a:r>
              <a:rPr lang="vi-VN" sz="2500" dirty="0">
                <a:latin typeface="+mn-lt"/>
              </a:rPr>
              <a:t> năng ở </a:t>
            </a:r>
            <a:r>
              <a:rPr lang="vi-VN" sz="2500" dirty="0" err="1">
                <a:latin typeface="+mn-lt"/>
              </a:rPr>
              <a:t>hàng</a:t>
            </a:r>
            <a:r>
              <a:rPr lang="vi-VN" sz="2500" dirty="0">
                <a:latin typeface="+mn-lt"/>
              </a:rPr>
              <a:t> 2 </a:t>
            </a:r>
            <a:r>
              <a:rPr lang="vi-VN" sz="2500" dirty="0" err="1">
                <a:latin typeface="+mn-lt"/>
              </a:rPr>
              <a:t>chỉ</a:t>
            </a:r>
            <a:r>
              <a:rPr lang="vi-VN" sz="2500" dirty="0">
                <a:latin typeface="+mn-lt"/>
              </a:rPr>
              <a:t> </a:t>
            </a:r>
            <a:r>
              <a:rPr lang="vi-VN" sz="2500" dirty="0" err="1">
                <a:latin typeface="+mn-lt"/>
              </a:rPr>
              <a:t>còn</a:t>
            </a:r>
            <a:r>
              <a:rPr lang="vi-VN" sz="2500" dirty="0">
                <a:latin typeface="+mn-lt"/>
              </a:rPr>
              <a:t> </a:t>
            </a:r>
            <a:r>
              <a:rPr lang="vi-VN" sz="2500" dirty="0" err="1">
                <a:latin typeface="+mn-lt"/>
              </a:rPr>
              <a:t>lại</a:t>
            </a:r>
            <a:r>
              <a:rPr lang="vi-VN" sz="2500" dirty="0">
                <a:latin typeface="+mn-lt"/>
              </a:rPr>
              <a:t> </a:t>
            </a:r>
            <a:r>
              <a:rPr lang="vi-VN" sz="2500" b="1" dirty="0">
                <a:solidFill>
                  <a:srgbClr val="92D050"/>
                </a:solidFill>
                <a:latin typeface="+mn-lt"/>
              </a:rPr>
              <a:t>(2,3)</a:t>
            </a:r>
            <a:r>
              <a:rPr lang="vi-VN" sz="2500" b="1" dirty="0">
                <a:latin typeface="+mn-lt"/>
              </a:rPr>
              <a:t>, </a:t>
            </a:r>
            <a:r>
              <a:rPr lang="vi-VN" sz="2500" b="1" dirty="0">
                <a:solidFill>
                  <a:srgbClr val="92D050"/>
                </a:solidFill>
                <a:latin typeface="+mn-lt"/>
              </a:rPr>
              <a:t>(2,4) </a:t>
            </a:r>
            <a:r>
              <a:rPr lang="vi-VN" sz="2500" b="1" dirty="0">
                <a:latin typeface="+mn-lt"/>
              </a:rPr>
              <a:t>và </a:t>
            </a:r>
            <a:r>
              <a:rPr lang="vi-VN" sz="2500" b="1" dirty="0">
                <a:solidFill>
                  <a:srgbClr val="92D050"/>
                </a:solidFill>
                <a:latin typeface="+mn-lt"/>
              </a:rPr>
              <a:t>(2,6)</a:t>
            </a:r>
            <a:r>
              <a:rPr lang="vi-VN" sz="2500" dirty="0">
                <a:latin typeface="+mn-lt"/>
              </a:rPr>
              <a:t>.</a:t>
            </a:r>
            <a:endParaRPr lang="en-US" sz="2500" dirty="0">
              <a:latin typeface="+mn-lt"/>
            </a:endParaRPr>
          </a:p>
        </p:txBody>
      </p:sp>
      <p:pic>
        <p:nvPicPr>
          <p:cNvPr id="5" name="Content Placeholder 4" descr="A picture containing drawing&#10;&#10;Description automatically generated">
            <a:extLst>
              <a:ext uri="{FF2B5EF4-FFF2-40B4-BE49-F238E27FC236}">
                <a16:creationId xmlns:a16="http://schemas.microsoft.com/office/drawing/2014/main" id="{A6514A3B-5AF1-4ABE-B5E0-E91B62EC4C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6"/>
            <a:ext cx="10052304" cy="4279392"/>
          </a:xfrm>
        </p:spPr>
      </p:pic>
    </p:spTree>
    <p:extLst>
      <p:ext uri="{BB962C8B-B14F-4D97-AF65-F5344CB8AC3E}">
        <p14:creationId xmlns:p14="http://schemas.microsoft.com/office/powerpoint/2010/main" val="320414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10B5-464B-4A64-93E9-CDA91EAFA473}"/>
              </a:ext>
            </a:extLst>
          </p:cNvPr>
          <p:cNvSpPr>
            <a:spLocks noGrp="1"/>
          </p:cNvSpPr>
          <p:nvPr>
            <p:ph type="title"/>
          </p:nvPr>
        </p:nvSpPr>
        <p:spPr/>
        <p:txBody>
          <a:bodyPr>
            <a:normAutofit/>
          </a:bodyPr>
          <a:lstStyle/>
          <a:p>
            <a:r>
              <a:rPr lang="vi-VN" sz="2500" dirty="0" err="1">
                <a:latin typeface="+mn-lt"/>
              </a:rPr>
              <a:t>Chọn</a:t>
            </a:r>
            <a:r>
              <a:rPr lang="vi-VN" sz="2500" dirty="0">
                <a:latin typeface="+mn-lt"/>
              </a:rPr>
              <a:t> thêm Hậu ở </a:t>
            </a:r>
            <a:r>
              <a:rPr lang="vi-VN" sz="2500" b="1" dirty="0">
                <a:solidFill>
                  <a:srgbClr val="00B0F0"/>
                </a:solidFill>
                <a:latin typeface="+mn-lt"/>
              </a:rPr>
              <a:t>(2,4)</a:t>
            </a:r>
            <a:endParaRPr lang="en-US" sz="2500" dirty="0">
              <a:solidFill>
                <a:srgbClr val="00B0F0"/>
              </a:solidFill>
              <a:latin typeface="+mn-lt"/>
            </a:endParaRPr>
          </a:p>
        </p:txBody>
      </p:sp>
      <p:pic>
        <p:nvPicPr>
          <p:cNvPr id="9" name="Content Placeholder 8">
            <a:extLst>
              <a:ext uri="{FF2B5EF4-FFF2-40B4-BE49-F238E27FC236}">
                <a16:creationId xmlns:a16="http://schemas.microsoft.com/office/drawing/2014/main" id="{238C24C2-962B-41F2-9255-79E8DA086B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6"/>
            <a:ext cx="10052304" cy="4279392"/>
          </a:xfrm>
        </p:spPr>
      </p:pic>
    </p:spTree>
    <p:extLst>
      <p:ext uri="{BB962C8B-B14F-4D97-AF65-F5344CB8AC3E}">
        <p14:creationId xmlns:p14="http://schemas.microsoft.com/office/powerpoint/2010/main" val="2301828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1414-91DC-4587-AFB4-E277DE85BD79}"/>
              </a:ext>
            </a:extLst>
          </p:cNvPr>
          <p:cNvSpPr>
            <a:spLocks noGrp="1"/>
          </p:cNvSpPr>
          <p:nvPr>
            <p:ph type="title"/>
          </p:nvPr>
        </p:nvSpPr>
        <p:spPr/>
        <p:txBody>
          <a:bodyPr>
            <a:normAutofit/>
          </a:bodyPr>
          <a:lstStyle/>
          <a:p>
            <a:r>
              <a:rPr lang="vi-VN" sz="2500" dirty="0" err="1">
                <a:latin typeface="+mn-lt"/>
              </a:rPr>
              <a:t>Chọn</a:t>
            </a:r>
            <a:r>
              <a:rPr lang="vi-VN" sz="2500" dirty="0">
                <a:latin typeface="+mn-lt"/>
              </a:rPr>
              <a:t> thêm Hậu ở </a:t>
            </a:r>
            <a:r>
              <a:rPr lang="vi-VN" sz="2500" b="1" dirty="0">
                <a:solidFill>
                  <a:srgbClr val="00B0F0"/>
                </a:solidFill>
                <a:latin typeface="+mn-lt"/>
              </a:rPr>
              <a:t>(3,2)</a:t>
            </a:r>
            <a:endParaRPr lang="en-US" sz="2500" dirty="0">
              <a:solidFill>
                <a:srgbClr val="00B0F0"/>
              </a:solidFill>
              <a:latin typeface="+mn-lt"/>
            </a:endParaRPr>
          </a:p>
        </p:txBody>
      </p:sp>
      <p:pic>
        <p:nvPicPr>
          <p:cNvPr id="5" name="Content Placeholder 4">
            <a:extLst>
              <a:ext uri="{FF2B5EF4-FFF2-40B4-BE49-F238E27FC236}">
                <a16:creationId xmlns:a16="http://schemas.microsoft.com/office/drawing/2014/main" id="{C9833507-9F52-44B2-A375-BB247BE92D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6"/>
            <a:ext cx="10052304" cy="4279392"/>
          </a:xfrm>
        </p:spPr>
      </p:pic>
    </p:spTree>
    <p:extLst>
      <p:ext uri="{BB962C8B-B14F-4D97-AF65-F5344CB8AC3E}">
        <p14:creationId xmlns:p14="http://schemas.microsoft.com/office/powerpoint/2010/main" val="398046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9F67-6031-451A-BA3E-15DCA990DB1B}"/>
              </a:ext>
            </a:extLst>
          </p:cNvPr>
          <p:cNvSpPr>
            <a:spLocks noGrp="1"/>
          </p:cNvSpPr>
          <p:nvPr>
            <p:ph type="title"/>
          </p:nvPr>
        </p:nvSpPr>
        <p:spPr/>
        <p:txBody>
          <a:bodyPr>
            <a:normAutofit/>
          </a:bodyPr>
          <a:lstStyle/>
          <a:p>
            <a:r>
              <a:rPr lang="vi-VN" sz="2500" dirty="0" err="1">
                <a:latin typeface="+mn-lt"/>
              </a:rPr>
              <a:t>Chọn</a:t>
            </a:r>
            <a:r>
              <a:rPr lang="vi-VN" sz="2500" dirty="0">
                <a:latin typeface="+mn-lt"/>
              </a:rPr>
              <a:t> thêm Hậu ở </a:t>
            </a:r>
            <a:r>
              <a:rPr lang="vi-VN" sz="2500" b="1" dirty="0">
                <a:solidFill>
                  <a:srgbClr val="00B0F0"/>
                </a:solidFill>
                <a:latin typeface="+mn-lt"/>
              </a:rPr>
              <a:t>(4,0)</a:t>
            </a:r>
            <a:endParaRPr lang="en-US" sz="2500" dirty="0">
              <a:solidFill>
                <a:srgbClr val="00B0F0"/>
              </a:solidFill>
              <a:latin typeface="+mn-lt"/>
            </a:endParaRPr>
          </a:p>
        </p:txBody>
      </p:sp>
      <p:pic>
        <p:nvPicPr>
          <p:cNvPr id="5" name="Content Placeholder 4" descr="A close up of a logo&#10;&#10;Description automatically generated">
            <a:extLst>
              <a:ext uri="{FF2B5EF4-FFF2-40B4-BE49-F238E27FC236}">
                <a16:creationId xmlns:a16="http://schemas.microsoft.com/office/drawing/2014/main" id="{410366B1-8B9D-408C-98BC-7D4B8025A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24110"/>
            <a:ext cx="10052304" cy="4349258"/>
          </a:xfrm>
        </p:spPr>
      </p:pic>
    </p:spTree>
    <p:extLst>
      <p:ext uri="{BB962C8B-B14F-4D97-AF65-F5344CB8AC3E}">
        <p14:creationId xmlns:p14="http://schemas.microsoft.com/office/powerpoint/2010/main" val="3681048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8F8C-FC20-4E2D-92DC-66D27CCC55D6}"/>
              </a:ext>
            </a:extLst>
          </p:cNvPr>
          <p:cNvSpPr>
            <a:spLocks noGrp="1"/>
          </p:cNvSpPr>
          <p:nvPr>
            <p:ph type="title"/>
          </p:nvPr>
        </p:nvSpPr>
        <p:spPr/>
        <p:txBody>
          <a:bodyPr>
            <a:normAutofit/>
          </a:bodyPr>
          <a:lstStyle/>
          <a:p>
            <a:r>
              <a:rPr lang="vi-VN" sz="2500" dirty="0" err="1">
                <a:latin typeface="+mn-lt"/>
              </a:rPr>
              <a:t>Chọn</a:t>
            </a:r>
            <a:r>
              <a:rPr lang="vi-VN" sz="2500" dirty="0">
                <a:latin typeface="+mn-lt"/>
              </a:rPr>
              <a:t> thêm Hậu ở </a:t>
            </a:r>
            <a:r>
              <a:rPr lang="vi-VN" sz="2500" b="1" dirty="0">
                <a:solidFill>
                  <a:srgbClr val="00B0F0"/>
                </a:solidFill>
                <a:latin typeface="+mn-lt"/>
              </a:rPr>
              <a:t>(5,6)</a:t>
            </a:r>
            <a:endParaRPr lang="en-US" sz="2500" dirty="0">
              <a:solidFill>
                <a:srgbClr val="00B0F0"/>
              </a:solidFill>
              <a:latin typeface="+mn-lt"/>
            </a:endParaRPr>
          </a:p>
        </p:txBody>
      </p:sp>
      <p:pic>
        <p:nvPicPr>
          <p:cNvPr id="9" name="Content Placeholder 8">
            <a:extLst>
              <a:ext uri="{FF2B5EF4-FFF2-40B4-BE49-F238E27FC236}">
                <a16:creationId xmlns:a16="http://schemas.microsoft.com/office/drawing/2014/main" id="{73B4C8DB-F2E8-4FAE-A7D6-5705DD1B56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6"/>
            <a:ext cx="10052304" cy="4279392"/>
          </a:xfrm>
        </p:spPr>
      </p:pic>
    </p:spTree>
    <p:extLst>
      <p:ext uri="{BB962C8B-B14F-4D97-AF65-F5344CB8AC3E}">
        <p14:creationId xmlns:p14="http://schemas.microsoft.com/office/powerpoint/2010/main" val="3660361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4BC6-B20F-48C4-8D92-363C9E46FA15}"/>
              </a:ext>
            </a:extLst>
          </p:cNvPr>
          <p:cNvSpPr>
            <a:spLocks noGrp="1"/>
          </p:cNvSpPr>
          <p:nvPr>
            <p:ph type="title"/>
          </p:nvPr>
        </p:nvSpPr>
        <p:spPr/>
        <p:txBody>
          <a:bodyPr>
            <a:normAutofit/>
          </a:bodyPr>
          <a:lstStyle/>
          <a:p>
            <a:r>
              <a:rPr lang="vi-VN" sz="2500" dirty="0" err="1">
                <a:latin typeface="+mn-lt"/>
              </a:rPr>
              <a:t>Chọn</a:t>
            </a:r>
            <a:r>
              <a:rPr lang="vi-VN" sz="2500" dirty="0">
                <a:latin typeface="+mn-lt"/>
              </a:rPr>
              <a:t> thêm Hậu ở </a:t>
            </a:r>
            <a:r>
              <a:rPr lang="vi-VN" sz="2500" b="1" dirty="0">
                <a:solidFill>
                  <a:srgbClr val="00B0F0"/>
                </a:solidFill>
                <a:latin typeface="+mn-lt"/>
              </a:rPr>
              <a:t>(6,3)</a:t>
            </a:r>
            <a:endParaRPr lang="en-US" sz="2500" dirty="0">
              <a:solidFill>
                <a:srgbClr val="00B0F0"/>
              </a:solidFill>
              <a:latin typeface="+mn-lt"/>
            </a:endParaRPr>
          </a:p>
        </p:txBody>
      </p:sp>
      <p:pic>
        <p:nvPicPr>
          <p:cNvPr id="5" name="Content Placeholder 4" descr="A close up of a logo&#10;&#10;Description automatically generated">
            <a:extLst>
              <a:ext uri="{FF2B5EF4-FFF2-40B4-BE49-F238E27FC236}">
                <a16:creationId xmlns:a16="http://schemas.microsoft.com/office/drawing/2014/main" id="{22055739-986D-4506-B878-E3C5EE6AF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6"/>
            <a:ext cx="10052304" cy="4279392"/>
          </a:xfrm>
        </p:spPr>
      </p:pic>
    </p:spTree>
    <p:extLst>
      <p:ext uri="{BB962C8B-B14F-4D97-AF65-F5344CB8AC3E}">
        <p14:creationId xmlns:p14="http://schemas.microsoft.com/office/powerpoint/2010/main" val="312209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47C6-12BA-4BF3-A89B-90B93DD6E79B}"/>
              </a:ext>
            </a:extLst>
          </p:cNvPr>
          <p:cNvSpPr>
            <a:spLocks noGrp="1"/>
          </p:cNvSpPr>
          <p:nvPr>
            <p:ph type="title"/>
          </p:nvPr>
        </p:nvSpPr>
        <p:spPr/>
        <p:txBody>
          <a:bodyPr>
            <a:normAutofit/>
          </a:bodyPr>
          <a:lstStyle/>
          <a:p>
            <a:r>
              <a:rPr lang="vi-VN" sz="2500" dirty="0" err="1">
                <a:latin typeface="+mn-lt"/>
              </a:rPr>
              <a:t>Chọn</a:t>
            </a:r>
            <a:r>
              <a:rPr lang="vi-VN" sz="2500" dirty="0">
                <a:latin typeface="+mn-lt"/>
              </a:rPr>
              <a:t> thêm Hậu ở </a:t>
            </a:r>
            <a:r>
              <a:rPr lang="vi-VN" sz="2500" b="1" dirty="0">
                <a:solidFill>
                  <a:srgbClr val="00B0F0"/>
                </a:solidFill>
                <a:latin typeface="+mn-lt"/>
              </a:rPr>
              <a:t>(7,5)</a:t>
            </a:r>
            <a:endParaRPr lang="en-US" sz="2500" dirty="0">
              <a:solidFill>
                <a:srgbClr val="00B0F0"/>
              </a:solidFill>
              <a:latin typeface="+mn-lt"/>
            </a:endParaRPr>
          </a:p>
        </p:txBody>
      </p:sp>
      <p:pic>
        <p:nvPicPr>
          <p:cNvPr id="5" name="Content Placeholder 4" descr="A close up of a logo&#10;&#10;Description automatically generated">
            <a:extLst>
              <a:ext uri="{FF2B5EF4-FFF2-40B4-BE49-F238E27FC236}">
                <a16:creationId xmlns:a16="http://schemas.microsoft.com/office/drawing/2014/main" id="{B77E8686-0183-4DE6-A7D2-E4441E9D8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6"/>
            <a:ext cx="10052304" cy="4279392"/>
          </a:xfrm>
        </p:spPr>
      </p:pic>
    </p:spTree>
    <p:extLst>
      <p:ext uri="{BB962C8B-B14F-4D97-AF65-F5344CB8AC3E}">
        <p14:creationId xmlns:p14="http://schemas.microsoft.com/office/powerpoint/2010/main" val="31928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2098-F415-4534-A11C-8DE5BCDA0502}"/>
              </a:ext>
            </a:extLst>
          </p:cNvPr>
          <p:cNvSpPr>
            <a:spLocks noGrp="1"/>
          </p:cNvSpPr>
          <p:nvPr>
            <p:ph type="title"/>
          </p:nvPr>
        </p:nvSpPr>
        <p:spPr/>
        <p:txBody>
          <a:bodyPr/>
          <a:lstStyle/>
          <a:p>
            <a:pPr marL="914400" indent="-914400">
              <a:buFont typeface="+mj-lt"/>
              <a:buAutoNum type="arabicPeriod" startAt="4"/>
            </a:pPr>
            <a:r>
              <a:rPr lang="vi-VN" dirty="0" err="1">
                <a:latin typeface="Times New Roman" panose="02020603050405020304" pitchFamily="18" charset="0"/>
                <a:cs typeface="Times New Roman" panose="02020603050405020304" pitchFamily="18" charset="0"/>
              </a:rPr>
              <a:t>Source</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code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772713-0B78-47EC-AF3B-E43010B92C7F}"/>
              </a:ext>
            </a:extLst>
          </p:cNvPr>
          <p:cNvSpPr>
            <a:spLocks noGrp="1"/>
          </p:cNvSpPr>
          <p:nvPr>
            <p:ph idx="1"/>
          </p:nvPr>
        </p:nvSpPr>
        <p:spPr>
          <a:xfrm>
            <a:off x="1069848" y="2121407"/>
            <a:ext cx="10058400" cy="4654777"/>
          </a:xfrm>
        </p:spPr>
        <p:txBody>
          <a:bodyPr>
            <a:noAutofit/>
          </a:bodyPr>
          <a:lstStyle/>
          <a:p>
            <a:r>
              <a:rPr lang="vi-VN" dirty="0"/>
              <a:t>#</a:t>
            </a:r>
            <a:r>
              <a:rPr lang="vi-VN" dirty="0" err="1"/>
              <a:t>include</a:t>
            </a:r>
            <a:r>
              <a:rPr lang="vi-VN" dirty="0"/>
              <a:t>&lt;</a:t>
            </a:r>
            <a:r>
              <a:rPr lang="vi-VN" dirty="0" err="1"/>
              <a:t>stdio.h</a:t>
            </a:r>
            <a:r>
              <a:rPr lang="vi-VN" dirty="0"/>
              <a:t>&gt;</a:t>
            </a:r>
          </a:p>
          <a:p>
            <a:r>
              <a:rPr lang="vi-VN" dirty="0"/>
              <a:t>#</a:t>
            </a:r>
            <a:r>
              <a:rPr lang="vi-VN" dirty="0" err="1"/>
              <a:t>include</a:t>
            </a:r>
            <a:r>
              <a:rPr lang="vi-VN" dirty="0"/>
              <a:t>&lt;</a:t>
            </a:r>
            <a:r>
              <a:rPr lang="vi-VN" dirty="0" err="1"/>
              <a:t>math.h</a:t>
            </a:r>
            <a:r>
              <a:rPr lang="vi-VN" dirty="0"/>
              <a:t>&gt;</a:t>
            </a:r>
          </a:p>
          <a:p>
            <a:r>
              <a:rPr lang="vi-VN" dirty="0" err="1"/>
              <a:t>int</a:t>
            </a:r>
            <a:r>
              <a:rPr lang="vi-VN" dirty="0"/>
              <a:t> a[20];</a:t>
            </a:r>
          </a:p>
          <a:p>
            <a:r>
              <a:rPr lang="vi-VN" dirty="0" err="1"/>
              <a:t>bool</a:t>
            </a:r>
            <a:r>
              <a:rPr lang="vi-VN" dirty="0"/>
              <a:t> </a:t>
            </a:r>
            <a:r>
              <a:rPr lang="vi-VN" dirty="0" err="1"/>
              <a:t>Ok</a:t>
            </a:r>
            <a:r>
              <a:rPr lang="vi-VN" dirty="0"/>
              <a:t>(</a:t>
            </a:r>
            <a:r>
              <a:rPr lang="vi-VN" dirty="0" err="1"/>
              <a:t>int</a:t>
            </a:r>
            <a:r>
              <a:rPr lang="vi-VN" dirty="0"/>
              <a:t> x2,int y2){</a:t>
            </a:r>
          </a:p>
          <a:p>
            <a:r>
              <a:rPr lang="vi-VN" dirty="0"/>
              <a:t>    //</a:t>
            </a:r>
            <a:r>
              <a:rPr lang="vi-VN" dirty="0" err="1"/>
              <a:t>kiểm</a:t>
            </a:r>
            <a:r>
              <a:rPr lang="vi-VN" dirty="0"/>
              <a:t> tra </a:t>
            </a:r>
            <a:r>
              <a:rPr lang="vi-VN" dirty="0" err="1"/>
              <a:t>cách</a:t>
            </a:r>
            <a:r>
              <a:rPr lang="vi-VN" dirty="0"/>
              <a:t> </a:t>
            </a:r>
            <a:r>
              <a:rPr lang="vi-VN" dirty="0" err="1"/>
              <a:t>đặt</a:t>
            </a:r>
            <a:r>
              <a:rPr lang="vi-VN" dirty="0"/>
              <a:t> có </a:t>
            </a:r>
            <a:r>
              <a:rPr lang="vi-VN" dirty="0" err="1"/>
              <a:t>thỏa</a:t>
            </a:r>
            <a:r>
              <a:rPr lang="vi-VN" dirty="0"/>
              <a:t> </a:t>
            </a:r>
            <a:r>
              <a:rPr lang="vi-VN" dirty="0" err="1"/>
              <a:t>mãn</a:t>
            </a:r>
            <a:r>
              <a:rPr lang="vi-VN" dirty="0"/>
              <a:t> không</a:t>
            </a:r>
          </a:p>
          <a:p>
            <a:r>
              <a:rPr lang="vi-VN" dirty="0"/>
              <a:t>    </a:t>
            </a:r>
            <a:r>
              <a:rPr lang="vi-VN" dirty="0" err="1"/>
              <a:t>for</a:t>
            </a:r>
            <a:r>
              <a:rPr lang="vi-VN" dirty="0"/>
              <a:t>(</a:t>
            </a:r>
            <a:r>
              <a:rPr lang="vi-VN" dirty="0" err="1"/>
              <a:t>int</a:t>
            </a:r>
            <a:r>
              <a:rPr lang="vi-VN" dirty="0"/>
              <a:t> i = 1; i &lt; x2 ;i++)</a:t>
            </a:r>
          </a:p>
          <a:p>
            <a:r>
              <a:rPr lang="vi-VN" dirty="0"/>
              <a:t>        </a:t>
            </a:r>
            <a:r>
              <a:rPr lang="vi-VN" dirty="0" err="1"/>
              <a:t>if</a:t>
            </a:r>
            <a:r>
              <a:rPr lang="vi-VN" dirty="0"/>
              <a:t>(a[i] == y2 || </a:t>
            </a:r>
            <a:r>
              <a:rPr lang="vi-VN" dirty="0" err="1"/>
              <a:t>abs</a:t>
            </a:r>
            <a:r>
              <a:rPr lang="vi-VN" dirty="0"/>
              <a:t>(i-x2) == </a:t>
            </a:r>
            <a:r>
              <a:rPr lang="vi-VN" dirty="0" err="1"/>
              <a:t>abs</a:t>
            </a:r>
            <a:r>
              <a:rPr lang="vi-VN" dirty="0"/>
              <a:t>(a[i] - y2) )</a:t>
            </a:r>
          </a:p>
          <a:p>
            <a:r>
              <a:rPr lang="vi-VN" dirty="0"/>
              <a:t>            </a:t>
            </a:r>
            <a:r>
              <a:rPr lang="vi-VN" dirty="0" err="1"/>
              <a:t>return</a:t>
            </a:r>
            <a:r>
              <a:rPr lang="vi-VN" dirty="0"/>
              <a:t> </a:t>
            </a:r>
            <a:r>
              <a:rPr lang="vi-VN" dirty="0" err="1"/>
              <a:t>false</a:t>
            </a:r>
            <a:r>
              <a:rPr lang="vi-VN" dirty="0"/>
              <a:t>;</a:t>
            </a:r>
          </a:p>
          <a:p>
            <a:r>
              <a:rPr lang="vi-VN" dirty="0"/>
              <a:t>    //</a:t>
            </a:r>
            <a:r>
              <a:rPr lang="vi-VN" dirty="0" err="1"/>
              <a:t>Nếu</a:t>
            </a:r>
            <a:r>
              <a:rPr lang="vi-VN" dirty="0"/>
              <a:t> </a:t>
            </a:r>
            <a:r>
              <a:rPr lang="vi-VN" dirty="0" err="1"/>
              <a:t>kiểm</a:t>
            </a:r>
            <a:r>
              <a:rPr lang="vi-VN" dirty="0"/>
              <a:t> tra </a:t>
            </a:r>
            <a:r>
              <a:rPr lang="vi-VN" dirty="0" err="1"/>
              <a:t>hết</a:t>
            </a:r>
            <a:r>
              <a:rPr lang="vi-VN" dirty="0"/>
              <a:t> các </a:t>
            </a:r>
            <a:r>
              <a:rPr lang="vi-VN" dirty="0" err="1"/>
              <a:t>trường</a:t>
            </a:r>
            <a:r>
              <a:rPr lang="vi-VN" dirty="0"/>
              <a:t> </a:t>
            </a:r>
            <a:r>
              <a:rPr lang="vi-VN" dirty="0" err="1"/>
              <a:t>hợp</a:t>
            </a:r>
            <a:r>
              <a:rPr lang="vi-VN" dirty="0"/>
              <a:t> </a:t>
            </a:r>
            <a:r>
              <a:rPr lang="vi-VN" dirty="0" err="1"/>
              <a:t>vẫn</a:t>
            </a:r>
            <a:r>
              <a:rPr lang="vi-VN" dirty="0"/>
              <a:t> không sai </a:t>
            </a:r>
            <a:r>
              <a:rPr lang="vi-VN" dirty="0" err="1"/>
              <a:t>thì</a:t>
            </a:r>
            <a:r>
              <a:rPr lang="vi-VN" dirty="0"/>
              <a:t> </a:t>
            </a:r>
            <a:r>
              <a:rPr lang="vi-VN" dirty="0" err="1"/>
              <a:t>trả</a:t>
            </a:r>
            <a:r>
              <a:rPr lang="vi-VN" dirty="0"/>
              <a:t> về </a:t>
            </a:r>
            <a:r>
              <a:rPr lang="vi-VN" dirty="0" err="1"/>
              <a:t>true</a:t>
            </a:r>
            <a:endParaRPr lang="vi-VN" dirty="0"/>
          </a:p>
          <a:p>
            <a:r>
              <a:rPr lang="vi-VN" dirty="0"/>
              <a:t>    </a:t>
            </a:r>
            <a:r>
              <a:rPr lang="vi-VN" dirty="0" err="1"/>
              <a:t>return</a:t>
            </a:r>
            <a:r>
              <a:rPr lang="vi-VN" dirty="0"/>
              <a:t> </a:t>
            </a:r>
            <a:r>
              <a:rPr lang="vi-VN" dirty="0" err="1"/>
              <a:t>true</a:t>
            </a:r>
            <a:r>
              <a:rPr lang="vi-VN" dirty="0"/>
              <a:t>;</a:t>
            </a:r>
          </a:p>
          <a:p>
            <a:r>
              <a:rPr lang="vi-VN" dirty="0"/>
              <a:t>}</a:t>
            </a:r>
          </a:p>
          <a:p>
            <a:pPr marL="0" indent="0">
              <a:buNone/>
            </a:pPr>
            <a:endParaRPr lang="vi-VN" sz="1500" dirty="0"/>
          </a:p>
          <a:p>
            <a:endParaRPr lang="en-US" sz="1500" dirty="0"/>
          </a:p>
        </p:txBody>
      </p:sp>
    </p:spTree>
    <p:extLst>
      <p:ext uri="{BB962C8B-B14F-4D97-AF65-F5344CB8AC3E}">
        <p14:creationId xmlns:p14="http://schemas.microsoft.com/office/powerpoint/2010/main" val="262296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8DBF1-8175-426A-8DD4-C9F3BA23EC94}"/>
              </a:ext>
            </a:extLst>
          </p:cNvPr>
          <p:cNvSpPr>
            <a:spLocks noGrp="1"/>
          </p:cNvSpPr>
          <p:nvPr>
            <p:ph idx="1"/>
          </p:nvPr>
        </p:nvSpPr>
        <p:spPr>
          <a:xfrm>
            <a:off x="0" y="0"/>
            <a:ext cx="12192000" cy="6858000"/>
          </a:xfrm>
        </p:spPr>
        <p:txBody>
          <a:bodyPr>
            <a:normAutofit fontScale="92500" lnSpcReduction="20000"/>
          </a:bodyPr>
          <a:lstStyle/>
          <a:p>
            <a:r>
              <a:rPr lang="vi-VN" dirty="0" err="1"/>
              <a:t>void</a:t>
            </a:r>
            <a:r>
              <a:rPr lang="vi-VN" dirty="0"/>
              <a:t> </a:t>
            </a:r>
            <a:r>
              <a:rPr lang="vi-VN" dirty="0" err="1"/>
              <a:t>Xuat</a:t>
            </a:r>
            <a:r>
              <a:rPr lang="vi-VN" dirty="0"/>
              <a:t>(</a:t>
            </a:r>
            <a:r>
              <a:rPr lang="vi-VN" dirty="0" err="1"/>
              <a:t>int</a:t>
            </a:r>
            <a:r>
              <a:rPr lang="vi-VN" dirty="0"/>
              <a:t> n){</a:t>
            </a:r>
          </a:p>
          <a:p>
            <a:r>
              <a:rPr lang="vi-VN" dirty="0"/>
              <a:t>    //in ra </a:t>
            </a:r>
            <a:r>
              <a:rPr lang="vi-VN" dirty="0" err="1"/>
              <a:t>một</a:t>
            </a:r>
            <a:r>
              <a:rPr lang="vi-VN" dirty="0"/>
              <a:t> </a:t>
            </a:r>
            <a:r>
              <a:rPr lang="vi-VN" dirty="0" err="1"/>
              <a:t>kết</a:t>
            </a:r>
            <a:r>
              <a:rPr lang="vi-VN" dirty="0"/>
              <a:t> </a:t>
            </a:r>
            <a:r>
              <a:rPr lang="vi-VN" dirty="0" err="1"/>
              <a:t>quả</a:t>
            </a:r>
            <a:endParaRPr lang="vi-VN" dirty="0"/>
          </a:p>
          <a:p>
            <a:r>
              <a:rPr lang="vi-VN" dirty="0"/>
              <a:t>    </a:t>
            </a:r>
            <a:r>
              <a:rPr lang="vi-VN" dirty="0" err="1"/>
              <a:t>for</a:t>
            </a:r>
            <a:r>
              <a:rPr lang="vi-VN" dirty="0"/>
              <a:t>(</a:t>
            </a:r>
            <a:r>
              <a:rPr lang="vi-VN" dirty="0" err="1"/>
              <a:t>int</a:t>
            </a:r>
            <a:r>
              <a:rPr lang="vi-VN" dirty="0"/>
              <a:t> i=1;i&lt;=</a:t>
            </a:r>
            <a:r>
              <a:rPr lang="vi-VN" dirty="0" err="1"/>
              <a:t>n;i</a:t>
            </a:r>
            <a:r>
              <a:rPr lang="vi-VN" dirty="0"/>
              <a:t>++)</a:t>
            </a:r>
          </a:p>
          <a:p>
            <a:r>
              <a:rPr lang="vi-VN" dirty="0"/>
              <a:t>        </a:t>
            </a:r>
            <a:r>
              <a:rPr lang="vi-VN" dirty="0" err="1"/>
              <a:t>printf</a:t>
            </a:r>
            <a:r>
              <a:rPr lang="vi-VN" dirty="0"/>
              <a:t>(" %</a:t>
            </a:r>
            <a:r>
              <a:rPr lang="vi-VN" dirty="0" err="1"/>
              <a:t>d",a</a:t>
            </a:r>
            <a:r>
              <a:rPr lang="vi-VN" dirty="0"/>
              <a:t>[i]);</a:t>
            </a:r>
          </a:p>
          <a:p>
            <a:r>
              <a:rPr lang="vi-VN" dirty="0"/>
              <a:t>    </a:t>
            </a:r>
            <a:r>
              <a:rPr lang="vi-VN" dirty="0" err="1"/>
              <a:t>printf</a:t>
            </a:r>
            <a:r>
              <a:rPr lang="vi-VN" dirty="0"/>
              <a:t>("\n");</a:t>
            </a:r>
          </a:p>
          <a:p>
            <a:r>
              <a:rPr lang="vi-VN" dirty="0"/>
              <a:t>}</a:t>
            </a:r>
          </a:p>
          <a:p>
            <a:r>
              <a:rPr lang="vi-VN" dirty="0"/>
              <a:t> </a:t>
            </a:r>
          </a:p>
          <a:p>
            <a:r>
              <a:rPr lang="vi-VN" dirty="0" err="1"/>
              <a:t>void</a:t>
            </a:r>
            <a:r>
              <a:rPr lang="vi-VN" dirty="0"/>
              <a:t> </a:t>
            </a:r>
            <a:r>
              <a:rPr lang="vi-VN" dirty="0" err="1"/>
              <a:t>Try</a:t>
            </a:r>
            <a:r>
              <a:rPr lang="vi-VN" dirty="0"/>
              <a:t>(</a:t>
            </a:r>
            <a:r>
              <a:rPr lang="vi-VN" dirty="0" err="1"/>
              <a:t>int</a:t>
            </a:r>
            <a:r>
              <a:rPr lang="vi-VN" dirty="0"/>
              <a:t> </a:t>
            </a:r>
            <a:r>
              <a:rPr lang="vi-VN" dirty="0" err="1"/>
              <a:t>i,int</a:t>
            </a:r>
            <a:r>
              <a:rPr lang="vi-VN" dirty="0"/>
              <a:t> n){</a:t>
            </a:r>
          </a:p>
          <a:p>
            <a:r>
              <a:rPr lang="vi-VN" dirty="0"/>
              <a:t>    </a:t>
            </a:r>
            <a:r>
              <a:rPr lang="vi-VN" dirty="0" err="1"/>
              <a:t>for</a:t>
            </a:r>
            <a:r>
              <a:rPr lang="vi-VN" dirty="0"/>
              <a:t>(</a:t>
            </a:r>
            <a:r>
              <a:rPr lang="vi-VN" dirty="0" err="1"/>
              <a:t>int</a:t>
            </a:r>
            <a:r>
              <a:rPr lang="vi-VN" dirty="0"/>
              <a:t> j = 1;j&lt;=</a:t>
            </a:r>
            <a:r>
              <a:rPr lang="vi-VN" dirty="0" err="1"/>
              <a:t>n;j</a:t>
            </a:r>
            <a:r>
              <a:rPr lang="vi-VN" dirty="0"/>
              <a:t>++){</a:t>
            </a:r>
          </a:p>
          <a:p>
            <a:r>
              <a:rPr lang="vi-VN" dirty="0"/>
              <a:t>        // </a:t>
            </a:r>
            <a:r>
              <a:rPr lang="vi-VN" dirty="0" err="1"/>
              <a:t>thử</a:t>
            </a:r>
            <a:r>
              <a:rPr lang="vi-VN" dirty="0"/>
              <a:t> </a:t>
            </a:r>
            <a:r>
              <a:rPr lang="vi-VN" dirty="0" err="1"/>
              <a:t>đặt</a:t>
            </a:r>
            <a:r>
              <a:rPr lang="vi-VN" dirty="0"/>
              <a:t> quân hậu vào các </a:t>
            </a:r>
            <a:r>
              <a:rPr lang="vi-VN" dirty="0" err="1"/>
              <a:t>cột</a:t>
            </a:r>
            <a:r>
              <a:rPr lang="vi-VN" dirty="0"/>
              <a:t> </a:t>
            </a:r>
            <a:r>
              <a:rPr lang="vi-VN" dirty="0" err="1"/>
              <a:t>từ</a:t>
            </a:r>
            <a:r>
              <a:rPr lang="vi-VN" dirty="0"/>
              <a:t> 1 </a:t>
            </a:r>
            <a:r>
              <a:rPr lang="vi-VN" dirty="0" err="1"/>
              <a:t>đến</a:t>
            </a:r>
            <a:r>
              <a:rPr lang="vi-VN" dirty="0"/>
              <a:t> n</a:t>
            </a:r>
          </a:p>
          <a:p>
            <a:r>
              <a:rPr lang="vi-VN" dirty="0"/>
              <a:t>        </a:t>
            </a:r>
            <a:r>
              <a:rPr lang="vi-VN" dirty="0" err="1"/>
              <a:t>if</a:t>
            </a:r>
            <a:r>
              <a:rPr lang="vi-VN" dirty="0"/>
              <a:t>(</a:t>
            </a:r>
            <a:r>
              <a:rPr lang="vi-VN" dirty="0" err="1"/>
              <a:t>Ok</a:t>
            </a:r>
            <a:r>
              <a:rPr lang="vi-VN" dirty="0"/>
              <a:t>(</a:t>
            </a:r>
            <a:r>
              <a:rPr lang="vi-VN" dirty="0" err="1"/>
              <a:t>i,j</a:t>
            </a:r>
            <a:r>
              <a:rPr lang="vi-VN" dirty="0"/>
              <a:t>)){</a:t>
            </a:r>
          </a:p>
          <a:p>
            <a:r>
              <a:rPr lang="vi-VN" dirty="0"/>
              <a:t>            //</a:t>
            </a:r>
            <a:r>
              <a:rPr lang="vi-VN" dirty="0" err="1"/>
              <a:t>nếu</a:t>
            </a:r>
            <a:r>
              <a:rPr lang="vi-VN" dirty="0"/>
              <a:t> </a:t>
            </a:r>
            <a:r>
              <a:rPr lang="vi-VN" dirty="0" err="1"/>
              <a:t>cách</a:t>
            </a:r>
            <a:r>
              <a:rPr lang="vi-VN" dirty="0"/>
              <a:t> </a:t>
            </a:r>
            <a:r>
              <a:rPr lang="vi-VN" dirty="0" err="1"/>
              <a:t>đặt</a:t>
            </a:r>
            <a:r>
              <a:rPr lang="vi-VN" dirty="0"/>
              <a:t> này </a:t>
            </a:r>
            <a:r>
              <a:rPr lang="vi-VN" dirty="0" err="1"/>
              <a:t>thỏa</a:t>
            </a:r>
            <a:r>
              <a:rPr lang="vi-VN" dirty="0"/>
              <a:t> </a:t>
            </a:r>
            <a:r>
              <a:rPr lang="vi-VN" dirty="0" err="1"/>
              <a:t>mãn</a:t>
            </a:r>
            <a:r>
              <a:rPr lang="vi-VN" dirty="0"/>
              <a:t> </a:t>
            </a:r>
            <a:r>
              <a:rPr lang="vi-VN" dirty="0" err="1"/>
              <a:t>thì</a:t>
            </a:r>
            <a:r>
              <a:rPr lang="vi-VN" dirty="0"/>
              <a:t> lưu </a:t>
            </a:r>
            <a:r>
              <a:rPr lang="vi-VN" dirty="0" err="1"/>
              <a:t>lại</a:t>
            </a:r>
            <a:r>
              <a:rPr lang="vi-VN" dirty="0"/>
              <a:t> </a:t>
            </a:r>
            <a:r>
              <a:rPr lang="vi-VN" dirty="0" err="1"/>
              <a:t>vị</a:t>
            </a:r>
            <a:r>
              <a:rPr lang="vi-VN" dirty="0"/>
              <a:t> </a:t>
            </a:r>
            <a:r>
              <a:rPr lang="vi-VN" dirty="0" err="1"/>
              <a:t>trí</a:t>
            </a:r>
            <a:endParaRPr lang="vi-VN" dirty="0"/>
          </a:p>
          <a:p>
            <a:r>
              <a:rPr lang="vi-VN" dirty="0"/>
              <a:t>            a[i] = j;</a:t>
            </a:r>
          </a:p>
          <a:p>
            <a:r>
              <a:rPr lang="vi-VN" dirty="0"/>
              <a:t>                        //</a:t>
            </a:r>
            <a:r>
              <a:rPr lang="vi-VN" dirty="0" err="1"/>
              <a:t>nếu</a:t>
            </a:r>
            <a:r>
              <a:rPr lang="vi-VN" dirty="0"/>
              <a:t> </a:t>
            </a:r>
            <a:r>
              <a:rPr lang="vi-VN" dirty="0" err="1"/>
              <a:t>đặt</a:t>
            </a:r>
            <a:r>
              <a:rPr lang="vi-VN" dirty="0"/>
              <a:t> xong quân hậu </a:t>
            </a:r>
            <a:r>
              <a:rPr lang="vi-VN" dirty="0" err="1"/>
              <a:t>thứ</a:t>
            </a:r>
            <a:r>
              <a:rPr lang="vi-VN" dirty="0"/>
              <a:t> n </a:t>
            </a:r>
            <a:r>
              <a:rPr lang="vi-VN" dirty="0" err="1"/>
              <a:t>thì</a:t>
            </a:r>
            <a:r>
              <a:rPr lang="vi-VN" dirty="0"/>
              <a:t> </a:t>
            </a:r>
            <a:r>
              <a:rPr lang="vi-VN" dirty="0" err="1"/>
              <a:t>xuất</a:t>
            </a:r>
            <a:r>
              <a:rPr lang="vi-VN" dirty="0"/>
              <a:t> ra </a:t>
            </a:r>
            <a:r>
              <a:rPr lang="vi-VN" dirty="0" err="1"/>
              <a:t>một</a:t>
            </a:r>
            <a:r>
              <a:rPr lang="vi-VN" dirty="0"/>
              <a:t> </a:t>
            </a:r>
            <a:r>
              <a:rPr lang="vi-VN" dirty="0" err="1"/>
              <a:t>kết</a:t>
            </a:r>
            <a:r>
              <a:rPr lang="vi-VN" dirty="0"/>
              <a:t> </a:t>
            </a:r>
            <a:r>
              <a:rPr lang="vi-VN" dirty="0" err="1"/>
              <a:t>quả</a:t>
            </a:r>
            <a:endParaRPr lang="vi-VN" dirty="0"/>
          </a:p>
          <a:p>
            <a:r>
              <a:rPr lang="vi-VN" dirty="0"/>
              <a:t>            </a:t>
            </a:r>
            <a:r>
              <a:rPr lang="vi-VN" dirty="0" err="1"/>
              <a:t>if</a:t>
            </a:r>
            <a:r>
              <a:rPr lang="vi-VN" dirty="0"/>
              <a:t>(i==n) </a:t>
            </a:r>
            <a:r>
              <a:rPr lang="vi-VN" dirty="0" err="1"/>
              <a:t>Xuat</a:t>
            </a:r>
            <a:r>
              <a:rPr lang="vi-VN" dirty="0"/>
              <a:t>(n);</a:t>
            </a:r>
          </a:p>
          <a:p>
            <a:r>
              <a:rPr lang="vi-VN" dirty="0"/>
              <a:t>            </a:t>
            </a:r>
            <a:r>
              <a:rPr lang="vi-VN" dirty="0" err="1"/>
              <a:t>Try</a:t>
            </a:r>
            <a:r>
              <a:rPr lang="vi-VN" dirty="0"/>
              <a:t>(i+1,n);</a:t>
            </a:r>
          </a:p>
          <a:p>
            <a:r>
              <a:rPr lang="vi-VN" dirty="0"/>
              <a:t>        }</a:t>
            </a:r>
          </a:p>
          <a:p>
            <a:r>
              <a:rPr lang="vi-VN" dirty="0"/>
              <a:t>    }</a:t>
            </a:r>
          </a:p>
          <a:p>
            <a:r>
              <a:rPr lang="vi-VN" dirty="0"/>
              <a:t>}</a:t>
            </a:r>
            <a:endParaRPr lang="en-US" dirty="0"/>
          </a:p>
        </p:txBody>
      </p:sp>
    </p:spTree>
    <p:extLst>
      <p:ext uri="{BB962C8B-B14F-4D97-AF65-F5344CB8AC3E}">
        <p14:creationId xmlns:p14="http://schemas.microsoft.com/office/powerpoint/2010/main" val="2822439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0668E8-0D28-4D7F-8ACB-CBD22D5404B3}"/>
              </a:ext>
            </a:extLst>
          </p:cNvPr>
          <p:cNvSpPr>
            <a:spLocks noGrp="1"/>
          </p:cNvSpPr>
          <p:nvPr>
            <p:ph idx="1"/>
          </p:nvPr>
        </p:nvSpPr>
        <p:spPr>
          <a:xfrm>
            <a:off x="0" y="0"/>
            <a:ext cx="12192000" cy="6858000"/>
          </a:xfrm>
        </p:spPr>
        <p:txBody>
          <a:bodyPr/>
          <a:lstStyle/>
          <a:p>
            <a:r>
              <a:rPr lang="vi-VN" dirty="0" err="1"/>
              <a:t>int</a:t>
            </a:r>
            <a:r>
              <a:rPr lang="vi-VN" dirty="0"/>
              <a:t> </a:t>
            </a:r>
            <a:r>
              <a:rPr lang="vi-VN" dirty="0" err="1"/>
              <a:t>main</a:t>
            </a:r>
            <a:r>
              <a:rPr lang="vi-VN" dirty="0"/>
              <a:t>(){</a:t>
            </a:r>
          </a:p>
          <a:p>
            <a:r>
              <a:rPr lang="vi-VN" dirty="0"/>
              <a:t>    </a:t>
            </a:r>
            <a:r>
              <a:rPr lang="vi-VN" dirty="0" err="1"/>
              <a:t>int</a:t>
            </a:r>
            <a:r>
              <a:rPr lang="vi-VN" dirty="0"/>
              <a:t> n = 8;// ở đây </a:t>
            </a:r>
            <a:r>
              <a:rPr lang="vi-VN" dirty="0" err="1"/>
              <a:t>mình</a:t>
            </a:r>
            <a:r>
              <a:rPr lang="vi-VN" dirty="0"/>
              <a:t> cho bài toán </a:t>
            </a:r>
            <a:r>
              <a:rPr lang="vi-VN" dirty="0" err="1"/>
              <a:t>là</a:t>
            </a:r>
            <a:r>
              <a:rPr lang="vi-VN" dirty="0"/>
              <a:t> 8 quân hậu trên </a:t>
            </a:r>
            <a:r>
              <a:rPr lang="vi-VN" dirty="0" err="1"/>
              <a:t>bàn</a:t>
            </a:r>
            <a:r>
              <a:rPr lang="vi-VN" dirty="0"/>
              <a:t> 8*8</a:t>
            </a:r>
          </a:p>
          <a:p>
            <a:r>
              <a:rPr lang="vi-VN" dirty="0"/>
              <a:t>    </a:t>
            </a:r>
            <a:r>
              <a:rPr lang="vi-VN" dirty="0" err="1"/>
              <a:t>Try</a:t>
            </a:r>
            <a:r>
              <a:rPr lang="vi-VN" dirty="0"/>
              <a:t>(1,n);</a:t>
            </a:r>
          </a:p>
          <a:p>
            <a:r>
              <a:rPr lang="vi-VN" dirty="0"/>
              <a:t>    </a:t>
            </a:r>
            <a:r>
              <a:rPr lang="vi-VN" dirty="0" err="1"/>
              <a:t>return</a:t>
            </a:r>
            <a:r>
              <a:rPr lang="vi-VN" dirty="0"/>
              <a:t> 0;</a:t>
            </a:r>
          </a:p>
          <a:p>
            <a:r>
              <a:rPr lang="vi-VN" dirty="0"/>
              <a:t>}</a:t>
            </a:r>
          </a:p>
          <a:p>
            <a:endParaRPr lang="en-US" dirty="0"/>
          </a:p>
        </p:txBody>
      </p:sp>
    </p:spTree>
    <p:extLst>
      <p:ext uri="{BB962C8B-B14F-4D97-AF65-F5344CB8AC3E}">
        <p14:creationId xmlns:p14="http://schemas.microsoft.com/office/powerpoint/2010/main" val="312182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B4B3-FCD3-458E-8E28-D022EB596BC1}"/>
              </a:ext>
            </a:extLst>
          </p:cNvPr>
          <p:cNvSpPr>
            <a:spLocks noGrp="1"/>
          </p:cNvSpPr>
          <p:nvPr>
            <p:ph type="title"/>
          </p:nvPr>
        </p:nvSpPr>
        <p:spPr/>
        <p:txBody>
          <a:bodyPr/>
          <a:lstStyle/>
          <a:p>
            <a:pPr marL="914400" indent="-914400">
              <a:buFont typeface="+mj-lt"/>
              <a:buAutoNum type="arabicPeriod"/>
            </a:pPr>
            <a:r>
              <a:rPr lang="en-US" noProof="1">
                <a:latin typeface="Times New Roman" panose="02020603050405020304" pitchFamily="18" charset="0"/>
                <a:cs typeface="Times New Roman" panose="02020603050405020304" pitchFamily="18" charset="0"/>
              </a:rPr>
              <a:t>GiớI thiệu.</a:t>
            </a:r>
          </a:p>
        </p:txBody>
      </p:sp>
      <p:sp>
        <p:nvSpPr>
          <p:cNvPr id="3" name="Content Placeholder 2">
            <a:extLst>
              <a:ext uri="{FF2B5EF4-FFF2-40B4-BE49-F238E27FC236}">
                <a16:creationId xmlns:a16="http://schemas.microsoft.com/office/drawing/2014/main" id="{92539055-9197-45F4-9724-819DAA449390}"/>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Bài toán 8 hậu đ</a:t>
            </a:r>
            <a:r>
              <a:rPr lang="vi-VN" dirty="0">
                <a:latin typeface="Times New Roman" panose="02020603050405020304" pitchFamily="18" charset="0"/>
                <a:cs typeface="Times New Roman" panose="02020603050405020304" pitchFamily="18" charset="0"/>
              </a:rPr>
              <a:t>ược đưa ra vào năm 1840 bởi kì thủ Max Bezzel, và sau đó nhiều nhà toán học, trong đó có Gauss và Georg Cantor, có các công trinh về bài toán này và tổng quát nó thành bài toán xếp hậu.</a:t>
            </a:r>
          </a:p>
          <a:p>
            <a:pPr>
              <a:lnSpc>
                <a:spcPct val="150000"/>
              </a:lnSpc>
            </a:pPr>
            <a:r>
              <a:rPr lang="vi-VN" noProof="1"/>
              <a:t>Bài toán tám quân hậu là bài toán đặt tám quân hậu trên bàn cờ vua kích thước 8×8 sao cho không có quân hậu nào có thể "ăn" được quân hậu khác, hay nói khác đi không quân hậu nào có để di chuyển theo quy tắc cờ vua</a:t>
            </a:r>
            <a:r>
              <a:rPr lang="vi-VN" sz="1500" noProof="1"/>
              <a:t>. (Wikipedia)</a:t>
            </a:r>
          </a:p>
          <a:p>
            <a:pPr>
              <a:lnSpc>
                <a:spcPct val="150000"/>
              </a:lnSpc>
            </a:pPr>
            <a:endParaRPr lang="vi-VN"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37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BC25-31CE-4278-856D-AB08013A1088}"/>
              </a:ext>
            </a:extLst>
          </p:cNvPr>
          <p:cNvSpPr>
            <a:spLocks noGrp="1"/>
          </p:cNvSpPr>
          <p:nvPr>
            <p:ph type="title"/>
          </p:nvPr>
        </p:nvSpPr>
        <p:spPr/>
        <p:txBody>
          <a:bodyPr/>
          <a:lstStyle/>
          <a:p>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số</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hình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ảnh</a:t>
            </a:r>
            <a:r>
              <a:rPr lang="vi-VN" dirty="0">
                <a:latin typeface="Times New Roman" panose="02020603050405020304" pitchFamily="18" charset="0"/>
                <a:cs typeface="Times New Roman" panose="02020603050405020304" pitchFamily="18" charset="0"/>
              </a:rPr>
              <a:t> về bài toán 8 hậu.</a:t>
            </a:r>
            <a:endParaRPr lang="en-US" dirty="0">
              <a:latin typeface="Times New Roman" panose="02020603050405020304" pitchFamily="18" charset="0"/>
              <a:cs typeface="Times New Roman" panose="02020603050405020304" pitchFamily="18" charset="0"/>
            </a:endParaRPr>
          </a:p>
        </p:txBody>
      </p:sp>
      <p:pic>
        <p:nvPicPr>
          <p:cNvPr id="5" name="Content Placeholder 4" descr="A picture containing object, man&#10;&#10;Description automatically generated">
            <a:extLst>
              <a:ext uri="{FF2B5EF4-FFF2-40B4-BE49-F238E27FC236}">
                <a16:creationId xmlns:a16="http://schemas.microsoft.com/office/drawing/2014/main" id="{57C457EF-F11B-4023-8D1F-D3BB6B077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87220"/>
            <a:ext cx="3309112" cy="2801340"/>
          </a:xfrm>
        </p:spPr>
      </p:pic>
      <p:pic>
        <p:nvPicPr>
          <p:cNvPr id="7" name="Picture 6">
            <a:extLst>
              <a:ext uri="{FF2B5EF4-FFF2-40B4-BE49-F238E27FC236}">
                <a16:creationId xmlns:a16="http://schemas.microsoft.com/office/drawing/2014/main" id="{77BDC1C1-7AF3-4E84-A468-E8FD2BBDB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3042" y="2093976"/>
            <a:ext cx="3309112" cy="2894584"/>
          </a:xfrm>
          <a:prstGeom prst="rect">
            <a:avLst/>
          </a:prstGeom>
        </p:spPr>
      </p:pic>
    </p:spTree>
    <p:extLst>
      <p:ext uri="{BB962C8B-B14F-4D97-AF65-F5344CB8AC3E}">
        <p14:creationId xmlns:p14="http://schemas.microsoft.com/office/powerpoint/2010/main" val="36905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food&#10;&#10;Description automatically generated">
            <a:extLst>
              <a:ext uri="{FF2B5EF4-FFF2-40B4-BE49-F238E27FC236}">
                <a16:creationId xmlns:a16="http://schemas.microsoft.com/office/drawing/2014/main" id="{C3E94B75-D022-4B2B-B0B8-62DBA193E8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060450"/>
            <a:ext cx="10058400" cy="4737100"/>
          </a:xfrm>
        </p:spPr>
      </p:pic>
    </p:spTree>
    <p:extLst>
      <p:ext uri="{BB962C8B-B14F-4D97-AF65-F5344CB8AC3E}">
        <p14:creationId xmlns:p14="http://schemas.microsoft.com/office/powerpoint/2010/main" val="81286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2157-4B5C-4CBA-9FBF-84E404D78142}"/>
              </a:ext>
            </a:extLst>
          </p:cNvPr>
          <p:cNvSpPr>
            <a:spLocks noGrp="1"/>
          </p:cNvSpPr>
          <p:nvPr>
            <p:ph type="title"/>
          </p:nvPr>
        </p:nvSpPr>
        <p:spPr>
          <a:xfrm>
            <a:off x="1069847" y="484632"/>
            <a:ext cx="10058401" cy="1609344"/>
          </a:xfrm>
        </p:spPr>
        <p:txBody>
          <a:bodyPr/>
          <a:lstStyle/>
          <a:p>
            <a:pPr marL="914400" indent="-914400">
              <a:buFont typeface="+mj-lt"/>
              <a:buAutoNum type="arabicPeriod" startAt="2"/>
            </a:pPr>
            <a:r>
              <a:rPr lang="en-US" dirty="0" err="1">
                <a:latin typeface="Times New Roman" panose="02020603050405020304" pitchFamily="18" charset="0"/>
                <a:cs typeface="Times New Roman" panose="02020603050405020304" pitchFamily="18" charset="0"/>
              </a:rPr>
              <a:t>Lời</a:t>
            </a:r>
            <a:r>
              <a:rPr lang="en-US" dirty="0">
                <a:latin typeface="Times New Roman" panose="02020603050405020304" pitchFamily="18" charset="0"/>
                <a:cs typeface="Times New Roman" panose="02020603050405020304" pitchFamily="18" charset="0"/>
              </a:rPr>
              <a:t> Giải bài toán.</a:t>
            </a:r>
          </a:p>
        </p:txBody>
      </p:sp>
      <p:sp>
        <p:nvSpPr>
          <p:cNvPr id="3" name="Content Placeholder 2">
            <a:extLst>
              <a:ext uri="{FF2B5EF4-FFF2-40B4-BE49-F238E27FC236}">
                <a16:creationId xmlns:a16="http://schemas.microsoft.com/office/drawing/2014/main" id="{DA3B0ECE-57CB-42BD-9F79-FA8D5A2DDEDE}"/>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Ta </a:t>
            </a:r>
            <a:r>
              <a:rPr lang="vi-VN" dirty="0" err="1">
                <a:latin typeface="Times New Roman" panose="02020603050405020304" pitchFamily="18" charset="0"/>
                <a:cs typeface="Times New Roman" panose="02020603050405020304" pitchFamily="18" charset="0"/>
              </a:rPr>
              <a:t>dùng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biến</a:t>
            </a:r>
            <a:r>
              <a:rPr lang="vi-VN" dirty="0">
                <a:latin typeface="Times New Roman" panose="02020603050405020304" pitchFamily="18" charset="0"/>
                <a:cs typeface="Times New Roman" panose="02020603050405020304" pitchFamily="18" charset="0"/>
              </a:rPr>
              <a:t> i </a:t>
            </a:r>
            <a:r>
              <a:rPr lang="vi-VN" dirty="0" err="1">
                <a:latin typeface="Times New Roman" panose="02020603050405020304" pitchFamily="18" charset="0"/>
                <a:cs typeface="Times New Roman" panose="02020603050405020304" pitchFamily="18" charset="0"/>
              </a:rPr>
              <a:t>để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đánh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dấu</a:t>
            </a:r>
            <a:r>
              <a:rPr lang="vi-VN" dirty="0">
                <a:latin typeface="Times New Roman" panose="02020603050405020304" pitchFamily="18" charset="0"/>
                <a:cs typeface="Times New Roman" panose="02020603050405020304" pitchFamily="18" charset="0"/>
              </a:rPr>
              <a:t> các </a:t>
            </a:r>
            <a:r>
              <a:rPr lang="vi-VN" dirty="0" err="1">
                <a:latin typeface="Times New Roman" panose="02020603050405020304" pitchFamily="18" charset="0"/>
                <a:cs typeface="Times New Roman" panose="02020603050405020304" pitchFamily="18" charset="0"/>
              </a:rPr>
              <a:t>hàng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từ</a:t>
            </a:r>
            <a:r>
              <a:rPr lang="vi-VN" dirty="0">
                <a:latin typeface="Times New Roman" panose="02020603050405020304" pitchFamily="18" charset="0"/>
                <a:cs typeface="Times New Roman" panose="02020603050405020304" pitchFamily="18" charset="0"/>
              </a:rPr>
              <a:t> trên </a:t>
            </a:r>
            <a:r>
              <a:rPr lang="vi-VN" dirty="0" err="1">
                <a:latin typeface="Times New Roman" panose="02020603050405020304" pitchFamily="18" charset="0"/>
                <a:cs typeface="Times New Roman" panose="02020603050405020304" pitchFamily="18" charset="0"/>
              </a:rPr>
              <a:t>xuống</a:t>
            </a:r>
            <a:r>
              <a:rPr lang="vi-VN" dirty="0">
                <a:latin typeface="Times New Roman" panose="02020603050405020304" pitchFamily="18" charset="0"/>
                <a:cs typeface="Times New Roman" panose="02020603050405020304" pitchFamily="18" charset="0"/>
              </a:rPr>
              <a:t> (1-&gt;n). </a:t>
            </a:r>
            <a:r>
              <a:rPr lang="vi-VN" dirty="0" err="1">
                <a:latin typeface="Times New Roman" panose="02020603050405020304" pitchFamily="18" charset="0"/>
                <a:cs typeface="Times New Roman" panose="02020603050405020304" pitchFamily="18" charset="0"/>
              </a:rPr>
              <a:t>Dùng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biến</a:t>
            </a:r>
            <a:r>
              <a:rPr lang="vi-VN" dirty="0">
                <a:latin typeface="Times New Roman" panose="02020603050405020304" pitchFamily="18" charset="0"/>
                <a:cs typeface="Times New Roman" panose="02020603050405020304" pitchFamily="18" charset="0"/>
              </a:rPr>
              <a:t> j </a:t>
            </a:r>
            <a:r>
              <a:rPr lang="vi-VN" dirty="0" err="1">
                <a:latin typeface="Times New Roman" panose="02020603050405020304" pitchFamily="18" charset="0"/>
                <a:cs typeface="Times New Roman" panose="02020603050405020304" pitchFamily="18" charset="0"/>
              </a:rPr>
              <a:t>để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đánh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dấu</a:t>
            </a:r>
            <a:r>
              <a:rPr lang="vi-VN" dirty="0">
                <a:latin typeface="Times New Roman" panose="02020603050405020304" pitchFamily="18" charset="0"/>
                <a:cs typeface="Times New Roman" panose="02020603050405020304" pitchFamily="18" charset="0"/>
              </a:rPr>
              <a:t> các </a:t>
            </a:r>
            <a:r>
              <a:rPr lang="vi-VN" dirty="0" err="1">
                <a:latin typeface="Times New Roman" panose="02020603050405020304" pitchFamily="18" charset="0"/>
                <a:cs typeface="Times New Roman" panose="02020603050405020304" pitchFamily="18" charset="0"/>
              </a:rPr>
              <a:t>cột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từ</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trái</a:t>
            </a:r>
            <a:r>
              <a:rPr lang="vi-VN" dirty="0">
                <a:latin typeface="Times New Roman" panose="02020603050405020304" pitchFamily="18" charset="0"/>
                <a:cs typeface="Times New Roman" panose="02020603050405020304" pitchFamily="18" charset="0"/>
              </a:rPr>
              <a:t> sang </a:t>
            </a:r>
            <a:r>
              <a:rPr lang="vi-VN" dirty="0" err="1">
                <a:latin typeface="Times New Roman" panose="02020603050405020304" pitchFamily="18" charset="0"/>
                <a:cs typeface="Times New Roman" panose="02020603050405020304" pitchFamily="18" charset="0"/>
              </a:rPr>
              <a:t>phải</a:t>
            </a:r>
            <a:r>
              <a:rPr lang="vi-VN" dirty="0">
                <a:latin typeface="Times New Roman" panose="02020603050405020304" pitchFamily="18" charset="0"/>
                <a:cs typeface="Times New Roman" panose="02020603050405020304" pitchFamily="18" charset="0"/>
              </a:rPr>
              <a:t> (1-&gt;n).</a:t>
            </a:r>
          </a:p>
          <a:p>
            <a:r>
              <a:rPr lang="vi-VN" dirty="0">
                <a:cs typeface="Times New Roman" panose="02020603050405020304" pitchFamily="18" charset="0"/>
              </a:rPr>
              <a:t>Các </a:t>
            </a:r>
            <a:r>
              <a:rPr lang="vi-VN" dirty="0" err="1">
                <a:cs typeface="Times New Roman" panose="02020603050405020304" pitchFamily="18" charset="0"/>
              </a:rPr>
              <a:t>phần</a:t>
            </a:r>
            <a:r>
              <a:rPr lang="vi-VN" dirty="0">
                <a:cs typeface="Times New Roman" panose="02020603050405020304" pitchFamily="18" charset="0"/>
              </a:rPr>
              <a:t> </a:t>
            </a:r>
            <a:r>
              <a:rPr lang="vi-VN" dirty="0" err="1">
                <a:cs typeface="Times New Roman" panose="02020603050405020304" pitchFamily="18" charset="0"/>
              </a:rPr>
              <a:t>tử</a:t>
            </a:r>
            <a:r>
              <a:rPr lang="vi-VN" dirty="0">
                <a:cs typeface="Times New Roman" panose="02020603050405020304" pitchFamily="18" charset="0"/>
              </a:rPr>
              <a:t> </a:t>
            </a:r>
            <a:r>
              <a:rPr lang="vi-VN" dirty="0" err="1">
                <a:cs typeface="Times New Roman" panose="02020603050405020304" pitchFamily="18" charset="0"/>
              </a:rPr>
              <a:t>nằm</a:t>
            </a:r>
            <a:r>
              <a:rPr lang="vi-VN" dirty="0">
                <a:cs typeface="Times New Roman" panose="02020603050405020304" pitchFamily="18" charset="0"/>
              </a:rPr>
              <a:t> trên </a:t>
            </a:r>
            <a:r>
              <a:rPr lang="vi-VN" dirty="0" err="1">
                <a:cs typeface="Times New Roman" panose="02020603050405020304" pitchFamily="18" charset="0"/>
              </a:rPr>
              <a:t>cùng</a:t>
            </a:r>
            <a:r>
              <a:rPr lang="vi-VN" dirty="0">
                <a:cs typeface="Times New Roman" panose="02020603050405020304" pitchFamily="18" charset="0"/>
              </a:rPr>
              <a:t> </a:t>
            </a:r>
            <a:r>
              <a:rPr lang="vi-VN" dirty="0" err="1">
                <a:cs typeface="Times New Roman" panose="02020603050405020304" pitchFamily="18" charset="0"/>
              </a:rPr>
              <a:t>hàng</a:t>
            </a:r>
            <a:r>
              <a:rPr lang="vi-VN" dirty="0">
                <a:cs typeface="Times New Roman" panose="02020603050405020304" pitchFamily="18" charset="0"/>
              </a:rPr>
              <a:t> có </a:t>
            </a:r>
            <a:r>
              <a:rPr lang="vi-VN" dirty="0" err="1">
                <a:cs typeface="Times New Roman" panose="02020603050405020304" pitchFamily="18" charset="0"/>
              </a:rPr>
              <a:t>chỉ</a:t>
            </a:r>
            <a:r>
              <a:rPr lang="vi-VN" dirty="0">
                <a:cs typeface="Times New Roman" panose="02020603050405020304" pitchFamily="18" charset="0"/>
              </a:rPr>
              <a:t> </a:t>
            </a:r>
            <a:r>
              <a:rPr lang="vi-VN" dirty="0" err="1">
                <a:cs typeface="Times New Roman" panose="02020603050405020304" pitchFamily="18" charset="0"/>
              </a:rPr>
              <a:t>số</a:t>
            </a:r>
            <a:r>
              <a:rPr lang="vi-VN" dirty="0">
                <a:cs typeface="Times New Roman" panose="02020603050405020304" pitchFamily="18" charset="0"/>
              </a:rPr>
              <a:t> </a:t>
            </a:r>
            <a:r>
              <a:rPr lang="vi-VN" dirty="0" err="1">
                <a:cs typeface="Times New Roman" panose="02020603050405020304" pitchFamily="18" charset="0"/>
              </a:rPr>
              <a:t>hàng</a:t>
            </a:r>
            <a:r>
              <a:rPr lang="vi-VN" dirty="0">
                <a:cs typeface="Times New Roman" panose="02020603050405020304" pitchFamily="18" charset="0"/>
              </a:rPr>
              <a:t> </a:t>
            </a:r>
            <a:r>
              <a:rPr lang="vi-VN" dirty="0" err="1">
                <a:cs typeface="Times New Roman" panose="02020603050405020304" pitchFamily="18" charset="0"/>
              </a:rPr>
              <a:t>bằng</a:t>
            </a:r>
            <a:r>
              <a:rPr lang="vi-VN" dirty="0">
                <a:cs typeface="Times New Roman" panose="02020603050405020304" pitchFamily="18" charset="0"/>
              </a:rPr>
              <a:t> nhau.</a:t>
            </a:r>
          </a:p>
          <a:p>
            <a:r>
              <a:rPr lang="vi-VN" dirty="0"/>
              <a:t>Các </a:t>
            </a:r>
            <a:r>
              <a:rPr lang="vi-VN" dirty="0" err="1"/>
              <a:t>phần</a:t>
            </a:r>
            <a:r>
              <a:rPr lang="vi-VN" dirty="0"/>
              <a:t> </a:t>
            </a:r>
            <a:r>
              <a:rPr lang="vi-VN" dirty="0" err="1"/>
              <a:t>tử</a:t>
            </a:r>
            <a:r>
              <a:rPr lang="vi-VN" dirty="0"/>
              <a:t> </a:t>
            </a:r>
            <a:r>
              <a:rPr lang="vi-VN" dirty="0" err="1"/>
              <a:t>nằm</a:t>
            </a:r>
            <a:r>
              <a:rPr lang="vi-VN" dirty="0"/>
              <a:t> trên </a:t>
            </a:r>
            <a:r>
              <a:rPr lang="vi-VN" dirty="0" err="1"/>
              <a:t>cùng</a:t>
            </a:r>
            <a:r>
              <a:rPr lang="vi-VN" dirty="0"/>
              <a:t> </a:t>
            </a:r>
            <a:r>
              <a:rPr lang="vi-VN" dirty="0" err="1"/>
              <a:t>hàng</a:t>
            </a:r>
            <a:r>
              <a:rPr lang="vi-VN" dirty="0"/>
              <a:t> có </a:t>
            </a:r>
            <a:r>
              <a:rPr lang="vi-VN" dirty="0" err="1"/>
              <a:t>chỉ</a:t>
            </a:r>
            <a:r>
              <a:rPr lang="vi-VN" dirty="0"/>
              <a:t> </a:t>
            </a:r>
            <a:r>
              <a:rPr lang="vi-VN" dirty="0" err="1"/>
              <a:t>số</a:t>
            </a:r>
            <a:r>
              <a:rPr lang="vi-VN" dirty="0"/>
              <a:t> </a:t>
            </a:r>
            <a:r>
              <a:rPr lang="vi-VN" dirty="0" err="1"/>
              <a:t>hàng</a:t>
            </a:r>
            <a:r>
              <a:rPr lang="vi-VN" dirty="0"/>
              <a:t> </a:t>
            </a:r>
            <a:r>
              <a:rPr lang="vi-VN" dirty="0" err="1"/>
              <a:t>bằng</a:t>
            </a:r>
            <a:r>
              <a:rPr lang="vi-VN" dirty="0"/>
              <a:t> nhau.</a:t>
            </a:r>
          </a:p>
          <a:p>
            <a:r>
              <a:rPr lang="vi-VN" dirty="0"/>
              <a:t>Các </a:t>
            </a:r>
            <a:r>
              <a:rPr lang="vi-VN" dirty="0" err="1"/>
              <a:t>phần</a:t>
            </a:r>
            <a:r>
              <a:rPr lang="vi-VN" dirty="0"/>
              <a:t> </a:t>
            </a:r>
            <a:r>
              <a:rPr lang="vi-VN" dirty="0" err="1"/>
              <a:t>tử</a:t>
            </a:r>
            <a:r>
              <a:rPr lang="vi-VN" dirty="0"/>
              <a:t> </a:t>
            </a:r>
            <a:r>
              <a:rPr lang="vi-VN" dirty="0" err="1"/>
              <a:t>nằm</a:t>
            </a:r>
            <a:r>
              <a:rPr lang="vi-VN" dirty="0"/>
              <a:t> trên </a:t>
            </a:r>
            <a:r>
              <a:rPr lang="vi-VN" dirty="0" err="1"/>
              <a:t>cùng</a:t>
            </a:r>
            <a:r>
              <a:rPr lang="vi-VN" dirty="0"/>
              <a:t> </a:t>
            </a:r>
            <a:r>
              <a:rPr lang="vi-VN" dirty="0" err="1"/>
              <a:t>cột</a:t>
            </a:r>
            <a:r>
              <a:rPr lang="vi-VN" dirty="0"/>
              <a:t> có </a:t>
            </a:r>
            <a:r>
              <a:rPr lang="vi-VN" dirty="0" err="1"/>
              <a:t>chỉ</a:t>
            </a:r>
            <a:r>
              <a:rPr lang="vi-VN" dirty="0"/>
              <a:t> </a:t>
            </a:r>
            <a:r>
              <a:rPr lang="vi-VN" dirty="0" err="1"/>
              <a:t>số</a:t>
            </a:r>
            <a:r>
              <a:rPr lang="vi-VN" dirty="0"/>
              <a:t> </a:t>
            </a:r>
            <a:r>
              <a:rPr lang="vi-VN" dirty="0" err="1"/>
              <a:t>cột</a:t>
            </a:r>
            <a:r>
              <a:rPr lang="vi-VN" dirty="0"/>
              <a:t> </a:t>
            </a:r>
            <a:r>
              <a:rPr lang="vi-VN" dirty="0" err="1"/>
              <a:t>bằng</a:t>
            </a:r>
            <a:r>
              <a:rPr lang="vi-VN" dirty="0"/>
              <a:t> nhau.</a:t>
            </a:r>
          </a:p>
          <a:p>
            <a:r>
              <a:rPr lang="vi-VN" dirty="0" err="1"/>
              <a:t>Để</a:t>
            </a:r>
            <a:r>
              <a:rPr lang="vi-VN" dirty="0"/>
              <a:t> </a:t>
            </a:r>
            <a:r>
              <a:rPr lang="vi-VN" dirty="0" err="1"/>
              <a:t>tiện</a:t>
            </a:r>
            <a:r>
              <a:rPr lang="vi-VN" dirty="0"/>
              <a:t> cho </a:t>
            </a:r>
            <a:r>
              <a:rPr lang="vi-VN" dirty="0" err="1"/>
              <a:t>việc</a:t>
            </a:r>
            <a:r>
              <a:rPr lang="vi-VN" dirty="0"/>
              <a:t> in </a:t>
            </a:r>
            <a:r>
              <a:rPr lang="vi-VN" dirty="0" err="1"/>
              <a:t>kết</a:t>
            </a:r>
            <a:r>
              <a:rPr lang="vi-VN" dirty="0"/>
              <a:t> </a:t>
            </a:r>
            <a:r>
              <a:rPr lang="vi-VN" dirty="0" err="1"/>
              <a:t>quả</a:t>
            </a:r>
            <a:r>
              <a:rPr lang="vi-VN" dirty="0"/>
              <a:t> ra </a:t>
            </a:r>
            <a:r>
              <a:rPr lang="vi-VN" dirty="0" err="1"/>
              <a:t>thì</a:t>
            </a:r>
            <a:r>
              <a:rPr lang="vi-VN" dirty="0"/>
              <a:t> ta </a:t>
            </a:r>
            <a:r>
              <a:rPr lang="vi-VN" dirty="0" err="1"/>
              <a:t>chỉ</a:t>
            </a:r>
            <a:r>
              <a:rPr lang="vi-VN" dirty="0"/>
              <a:t> in ra </a:t>
            </a:r>
            <a:r>
              <a:rPr lang="vi-VN" dirty="0" err="1"/>
              <a:t>chỉ</a:t>
            </a:r>
            <a:r>
              <a:rPr lang="vi-VN" dirty="0"/>
              <a:t> </a:t>
            </a:r>
            <a:r>
              <a:rPr lang="vi-VN" dirty="0" err="1"/>
              <a:t>số</a:t>
            </a:r>
            <a:r>
              <a:rPr lang="vi-VN" dirty="0"/>
              <a:t> các </a:t>
            </a:r>
            <a:r>
              <a:rPr lang="vi-VN" dirty="0" err="1"/>
              <a:t>cột</a:t>
            </a:r>
            <a:r>
              <a:rPr lang="vi-VN" dirty="0"/>
              <a:t> </a:t>
            </a:r>
            <a:r>
              <a:rPr lang="vi-VN" dirty="0" err="1"/>
              <a:t>tuần</a:t>
            </a:r>
            <a:r>
              <a:rPr lang="vi-VN" dirty="0"/>
              <a:t> </a:t>
            </a:r>
            <a:r>
              <a:rPr lang="vi-VN" dirty="0" err="1"/>
              <a:t>tự</a:t>
            </a:r>
            <a:r>
              <a:rPr lang="vi-VN" dirty="0"/>
              <a:t> theo các </a:t>
            </a:r>
            <a:r>
              <a:rPr lang="vi-VN" dirty="0" err="1"/>
              <a:t>hàng</a:t>
            </a:r>
            <a:r>
              <a:rPr lang="vi-VN" dirty="0"/>
              <a:t> </a:t>
            </a:r>
            <a:r>
              <a:rPr lang="vi-VN" dirty="0" err="1"/>
              <a:t>từ</a:t>
            </a:r>
            <a:r>
              <a:rPr lang="vi-VN" dirty="0"/>
              <a:t> trên </a:t>
            </a:r>
            <a:r>
              <a:rPr lang="vi-VN" dirty="0" err="1"/>
              <a:t>xuống</a:t>
            </a:r>
            <a:r>
              <a:rPr lang="vi-VN" dirty="0"/>
              <a:t>.</a:t>
            </a:r>
          </a:p>
          <a:p>
            <a:r>
              <a:rPr lang="vi-VN" dirty="0" err="1"/>
              <a:t>Điều</a:t>
            </a:r>
            <a:r>
              <a:rPr lang="vi-VN" dirty="0"/>
              <a:t> </a:t>
            </a:r>
            <a:r>
              <a:rPr lang="vi-VN" dirty="0" err="1"/>
              <a:t>kiện</a:t>
            </a:r>
            <a:r>
              <a:rPr lang="vi-VN" dirty="0"/>
              <a:t> </a:t>
            </a:r>
            <a:r>
              <a:rPr lang="vi-VN" dirty="0" err="1"/>
              <a:t>để</a:t>
            </a:r>
            <a:r>
              <a:rPr lang="vi-VN" dirty="0"/>
              <a:t> </a:t>
            </a:r>
            <a:r>
              <a:rPr lang="vi-VN" dirty="0" err="1"/>
              <a:t>đặt</a:t>
            </a:r>
            <a:r>
              <a:rPr lang="vi-VN" dirty="0"/>
              <a:t> </a:t>
            </a:r>
            <a:r>
              <a:rPr lang="vi-VN" dirty="0" err="1"/>
              <a:t>một</a:t>
            </a:r>
            <a:r>
              <a:rPr lang="vi-VN" dirty="0"/>
              <a:t> quân hậu </a:t>
            </a:r>
            <a:r>
              <a:rPr lang="vi-VN" dirty="0" err="1"/>
              <a:t>đúng</a:t>
            </a:r>
            <a:r>
              <a:rPr lang="vi-VN" dirty="0"/>
              <a:t> </a:t>
            </a:r>
            <a:r>
              <a:rPr lang="vi-VN" dirty="0" err="1"/>
              <a:t>chỗ</a:t>
            </a:r>
            <a:r>
              <a:rPr lang="vi-VN" dirty="0"/>
              <a:t> </a:t>
            </a:r>
            <a:r>
              <a:rPr lang="vi-VN" dirty="0" err="1"/>
              <a:t>là</a:t>
            </a:r>
            <a:r>
              <a:rPr lang="vi-VN" dirty="0"/>
              <a:t> không có 2 trên </a:t>
            </a:r>
            <a:r>
              <a:rPr lang="vi-VN" dirty="0" err="1"/>
              <a:t>cùng</a:t>
            </a:r>
            <a:r>
              <a:rPr lang="vi-VN" dirty="0"/>
              <a:t> </a:t>
            </a:r>
            <a:r>
              <a:rPr lang="vi-VN" dirty="0" err="1"/>
              <a:t>một</a:t>
            </a:r>
            <a:r>
              <a:rPr lang="vi-VN" dirty="0"/>
              <a:t> </a:t>
            </a:r>
            <a:r>
              <a:rPr lang="vi-VN" dirty="0" err="1"/>
              <a:t>cột</a:t>
            </a:r>
            <a:r>
              <a:rPr lang="vi-VN" dirty="0"/>
              <a:t> ( </a:t>
            </a:r>
            <a:r>
              <a:rPr lang="vi-VN" dirty="0" err="1"/>
              <a:t>chỉ</a:t>
            </a:r>
            <a:r>
              <a:rPr lang="vi-VN" dirty="0"/>
              <a:t> </a:t>
            </a:r>
            <a:r>
              <a:rPr lang="vi-VN" dirty="0" err="1"/>
              <a:t>số</a:t>
            </a:r>
            <a:r>
              <a:rPr lang="vi-VN" dirty="0"/>
              <a:t> </a:t>
            </a:r>
            <a:r>
              <a:rPr lang="vi-VN" dirty="0" err="1"/>
              <a:t>cột</a:t>
            </a:r>
            <a:r>
              <a:rPr lang="vi-VN" dirty="0"/>
              <a:t> </a:t>
            </a:r>
            <a:r>
              <a:rPr lang="vi-VN" dirty="0" err="1"/>
              <a:t>khác</a:t>
            </a:r>
            <a:r>
              <a:rPr lang="vi-VN" dirty="0"/>
              <a:t> nhau). Không có 2 quân hậu </a:t>
            </a:r>
            <a:r>
              <a:rPr lang="vi-VN" dirty="0" err="1"/>
              <a:t>nào</a:t>
            </a:r>
            <a:r>
              <a:rPr lang="vi-VN" dirty="0"/>
              <a:t> </a:t>
            </a:r>
            <a:r>
              <a:rPr lang="vi-VN" dirty="0" err="1"/>
              <a:t>cùng</a:t>
            </a:r>
            <a:r>
              <a:rPr lang="vi-VN" dirty="0"/>
              <a:t> ở trên </a:t>
            </a:r>
            <a:r>
              <a:rPr lang="vi-VN" dirty="0" err="1"/>
              <a:t>một</a:t>
            </a:r>
            <a:r>
              <a:rPr lang="vi-VN" dirty="0"/>
              <a:t> </a:t>
            </a:r>
            <a:r>
              <a:rPr lang="vi-VN" dirty="0" err="1"/>
              <a:t>đường</a:t>
            </a:r>
            <a:r>
              <a:rPr lang="vi-VN" dirty="0"/>
              <a:t> </a:t>
            </a:r>
            <a:r>
              <a:rPr lang="vi-VN" dirty="0" err="1"/>
              <a:t>chéo</a:t>
            </a:r>
            <a:r>
              <a:rPr lang="vi-VN" dirty="0"/>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80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7639-561E-4F4C-A3B3-DF0C204AB99B}"/>
              </a:ext>
            </a:extLst>
          </p:cNvPr>
          <p:cNvSpPr>
            <a:spLocks noGrp="1"/>
          </p:cNvSpPr>
          <p:nvPr>
            <p:ph type="title"/>
          </p:nvPr>
        </p:nvSpPr>
        <p:spPr/>
        <p:txBody>
          <a:bodyPr/>
          <a:lstStyle/>
          <a:p>
            <a:pPr marL="914400" indent="-914400">
              <a:buFont typeface="+mj-lt"/>
              <a:buAutoNum type="arabicPeriod" startAt="3"/>
            </a:pPr>
            <a:r>
              <a:rPr lang="vi-VN" dirty="0">
                <a:latin typeface="Times New Roman" panose="02020603050405020304" pitchFamily="18" charset="0"/>
                <a:cs typeface="Times New Roman" panose="02020603050405020304" pitchFamily="18" charset="0"/>
              </a:rPr>
              <a:t>Ý </a:t>
            </a:r>
            <a:r>
              <a:rPr lang="vi-VN" dirty="0" err="1">
                <a:latin typeface="Times New Roman" panose="02020603050405020304" pitchFamily="18" charset="0"/>
                <a:cs typeface="Times New Roman" panose="02020603050405020304" pitchFamily="18" charset="0"/>
              </a:rPr>
              <a:t>tưởng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141585-19AE-4F5B-9D5E-D82B2E94307F}"/>
              </a:ext>
            </a:extLst>
          </p:cNvPr>
          <p:cNvSpPr>
            <a:spLocks noGrp="1"/>
          </p:cNvSpPr>
          <p:nvPr>
            <p:ph idx="1"/>
          </p:nvPr>
        </p:nvSpPr>
        <p:spPr/>
        <p:txBody>
          <a:bodyPr/>
          <a:lstStyle/>
          <a:p>
            <a:r>
              <a:rPr lang="vi-VN" dirty="0" err="1"/>
              <a:t>Đầu</a:t>
            </a:r>
            <a:r>
              <a:rPr lang="vi-VN" dirty="0"/>
              <a:t> tiên ta </a:t>
            </a:r>
            <a:r>
              <a:rPr lang="vi-VN" dirty="0" err="1"/>
              <a:t>đặt</a:t>
            </a:r>
            <a:r>
              <a:rPr lang="vi-VN" dirty="0"/>
              <a:t> quân hậu </a:t>
            </a:r>
            <a:r>
              <a:rPr lang="vi-VN" dirty="0" err="1"/>
              <a:t>thứ</a:t>
            </a:r>
            <a:r>
              <a:rPr lang="vi-VN" dirty="0"/>
              <a:t> </a:t>
            </a:r>
            <a:r>
              <a:rPr lang="vi-VN" dirty="0" err="1"/>
              <a:t>nhất</a:t>
            </a:r>
            <a:r>
              <a:rPr lang="vi-VN" dirty="0"/>
              <a:t> vào các </a:t>
            </a:r>
            <a:r>
              <a:rPr lang="vi-VN" dirty="0" err="1"/>
              <a:t>cột</a:t>
            </a:r>
            <a:r>
              <a:rPr lang="vi-VN" dirty="0"/>
              <a:t> trên </a:t>
            </a:r>
            <a:r>
              <a:rPr lang="vi-VN" dirty="0" err="1"/>
              <a:t>hàng</a:t>
            </a:r>
            <a:r>
              <a:rPr lang="vi-VN" dirty="0"/>
              <a:t> 1 ( có n </a:t>
            </a:r>
            <a:r>
              <a:rPr lang="vi-VN" dirty="0" err="1"/>
              <a:t>cách</a:t>
            </a:r>
            <a:r>
              <a:rPr lang="vi-VN" dirty="0"/>
              <a:t> </a:t>
            </a:r>
            <a:r>
              <a:rPr lang="vi-VN" dirty="0" err="1"/>
              <a:t>đặt</a:t>
            </a:r>
            <a:r>
              <a:rPr lang="vi-VN" dirty="0"/>
              <a:t> ).</a:t>
            </a:r>
          </a:p>
          <a:p>
            <a:r>
              <a:rPr lang="vi-VN" dirty="0" err="1"/>
              <a:t>Thử</a:t>
            </a:r>
            <a:r>
              <a:rPr lang="vi-VN" dirty="0"/>
              <a:t> </a:t>
            </a:r>
            <a:r>
              <a:rPr lang="vi-VN" dirty="0" err="1"/>
              <a:t>đặt</a:t>
            </a:r>
            <a:r>
              <a:rPr lang="vi-VN" dirty="0"/>
              <a:t> quân hậu 2 vào </a:t>
            </a:r>
            <a:r>
              <a:rPr lang="vi-VN" dirty="0" err="1"/>
              <a:t>từng</a:t>
            </a:r>
            <a:r>
              <a:rPr lang="vi-VN" dirty="0"/>
              <a:t> </a:t>
            </a:r>
            <a:r>
              <a:rPr lang="vi-VN" dirty="0" err="1"/>
              <a:t>cột</a:t>
            </a:r>
            <a:r>
              <a:rPr lang="vi-VN" dirty="0"/>
              <a:t> ở </a:t>
            </a:r>
            <a:r>
              <a:rPr lang="vi-VN" dirty="0" err="1"/>
              <a:t>hàng</a:t>
            </a:r>
            <a:r>
              <a:rPr lang="vi-VN" dirty="0"/>
              <a:t> 2 sao cho không </a:t>
            </a:r>
            <a:r>
              <a:rPr lang="vi-VN" dirty="0" err="1"/>
              <a:t>bị</a:t>
            </a:r>
            <a:r>
              <a:rPr lang="vi-VN" dirty="0"/>
              <a:t> quân hậu 1 </a:t>
            </a:r>
            <a:r>
              <a:rPr lang="vi-VN" dirty="0" err="1"/>
              <a:t>khống</a:t>
            </a:r>
            <a:r>
              <a:rPr lang="vi-VN" dirty="0"/>
              <a:t> </a:t>
            </a:r>
            <a:r>
              <a:rPr lang="vi-VN" dirty="0" err="1"/>
              <a:t>chế</a:t>
            </a:r>
            <a:r>
              <a:rPr lang="vi-VN" dirty="0"/>
              <a:t>. </a:t>
            </a:r>
            <a:r>
              <a:rPr lang="vi-VN" dirty="0" err="1"/>
              <a:t>Với</a:t>
            </a:r>
            <a:r>
              <a:rPr lang="vi-VN" dirty="0"/>
              <a:t> </a:t>
            </a:r>
            <a:r>
              <a:rPr lang="vi-VN" dirty="0" err="1"/>
              <a:t>mỗi</a:t>
            </a:r>
            <a:r>
              <a:rPr lang="vi-VN" dirty="0"/>
              <a:t> </a:t>
            </a:r>
            <a:r>
              <a:rPr lang="vi-VN" dirty="0" err="1"/>
              <a:t>vị</a:t>
            </a:r>
            <a:r>
              <a:rPr lang="vi-VN" dirty="0"/>
              <a:t> </a:t>
            </a:r>
            <a:r>
              <a:rPr lang="vi-VN" dirty="0" err="1"/>
              <a:t>trí</a:t>
            </a:r>
            <a:r>
              <a:rPr lang="vi-VN" dirty="0"/>
              <a:t> </a:t>
            </a:r>
            <a:r>
              <a:rPr lang="vi-VN" dirty="0" err="1"/>
              <a:t>của</a:t>
            </a:r>
            <a:r>
              <a:rPr lang="vi-VN" dirty="0"/>
              <a:t> quân hậu này ta </a:t>
            </a:r>
            <a:r>
              <a:rPr lang="vi-VN" dirty="0" err="1"/>
              <a:t>lại</a:t>
            </a:r>
            <a:r>
              <a:rPr lang="vi-VN" dirty="0"/>
              <a:t> </a:t>
            </a:r>
            <a:r>
              <a:rPr lang="vi-VN" dirty="0" err="1"/>
              <a:t>thử</a:t>
            </a:r>
            <a:r>
              <a:rPr lang="vi-VN" dirty="0"/>
              <a:t> </a:t>
            </a:r>
            <a:r>
              <a:rPr lang="vi-VN" dirty="0" err="1"/>
              <a:t>đặt</a:t>
            </a:r>
            <a:r>
              <a:rPr lang="vi-VN" dirty="0"/>
              <a:t> quân hậu </a:t>
            </a:r>
            <a:r>
              <a:rPr lang="vi-VN" dirty="0" err="1"/>
              <a:t>thứ</a:t>
            </a:r>
            <a:r>
              <a:rPr lang="vi-VN" dirty="0"/>
              <a:t> ba vào các </a:t>
            </a:r>
            <a:r>
              <a:rPr lang="vi-VN" dirty="0" err="1"/>
              <a:t>cột</a:t>
            </a:r>
            <a:r>
              <a:rPr lang="vi-VN" dirty="0"/>
              <a:t> sao cho không </a:t>
            </a:r>
            <a:r>
              <a:rPr lang="vi-VN" dirty="0" err="1"/>
              <a:t>bị</a:t>
            </a:r>
            <a:r>
              <a:rPr lang="vi-VN" dirty="0"/>
              <a:t> các quân hậu </a:t>
            </a:r>
            <a:r>
              <a:rPr lang="vi-VN" dirty="0" err="1"/>
              <a:t>trước</a:t>
            </a:r>
            <a:r>
              <a:rPr lang="vi-VN" dirty="0"/>
              <a:t> </a:t>
            </a:r>
            <a:r>
              <a:rPr lang="vi-VN" dirty="0" err="1"/>
              <a:t>khống</a:t>
            </a:r>
            <a:r>
              <a:rPr lang="vi-VN" dirty="0"/>
              <a:t> </a:t>
            </a:r>
            <a:r>
              <a:rPr lang="vi-VN" dirty="0" err="1"/>
              <a:t>chế</a:t>
            </a:r>
            <a:r>
              <a:rPr lang="vi-VN" dirty="0"/>
              <a:t>.</a:t>
            </a:r>
          </a:p>
          <a:p>
            <a:r>
              <a:rPr lang="vi-VN" dirty="0"/>
              <a:t>Sau khi </a:t>
            </a:r>
            <a:r>
              <a:rPr lang="vi-VN" dirty="0" err="1"/>
              <a:t>đặt</a:t>
            </a:r>
            <a:r>
              <a:rPr lang="vi-VN" dirty="0"/>
              <a:t> xong quân hậu </a:t>
            </a:r>
            <a:r>
              <a:rPr lang="vi-VN" dirty="0" err="1"/>
              <a:t>thứ</a:t>
            </a:r>
            <a:r>
              <a:rPr lang="vi-VN" dirty="0"/>
              <a:t> </a:t>
            </a:r>
            <a:r>
              <a:rPr lang="vi-VN" dirty="0" err="1"/>
              <a:t>tám</a:t>
            </a:r>
            <a:r>
              <a:rPr lang="vi-VN" dirty="0"/>
              <a:t> </a:t>
            </a:r>
            <a:r>
              <a:rPr lang="vi-VN" dirty="0" err="1"/>
              <a:t>thì</a:t>
            </a:r>
            <a:r>
              <a:rPr lang="vi-VN" dirty="0"/>
              <a:t> in ra </a:t>
            </a:r>
            <a:r>
              <a:rPr lang="vi-VN" dirty="0" err="1"/>
              <a:t>một</a:t>
            </a:r>
            <a:r>
              <a:rPr lang="vi-VN" dirty="0"/>
              <a:t> </a:t>
            </a:r>
            <a:r>
              <a:rPr lang="vi-VN" dirty="0" err="1"/>
              <a:t>cách</a:t>
            </a:r>
            <a:r>
              <a:rPr lang="vi-VN" dirty="0"/>
              <a:t> </a:t>
            </a:r>
            <a:r>
              <a:rPr lang="vi-VN" dirty="0" err="1"/>
              <a:t>đặt</a:t>
            </a:r>
            <a:r>
              <a:rPr lang="vi-VN" dirty="0"/>
              <a:t>.</a:t>
            </a:r>
          </a:p>
          <a:p>
            <a:endParaRPr lang="en-US" dirty="0"/>
          </a:p>
        </p:txBody>
      </p:sp>
    </p:spTree>
    <p:extLst>
      <p:ext uri="{BB962C8B-B14F-4D97-AF65-F5344CB8AC3E}">
        <p14:creationId xmlns:p14="http://schemas.microsoft.com/office/powerpoint/2010/main" val="64038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415B-B9B7-4668-B0E9-D19F0570B037}"/>
              </a:ext>
            </a:extLst>
          </p:cNvPr>
          <p:cNvSpPr>
            <a:spLocks noGrp="1"/>
          </p:cNvSpPr>
          <p:nvPr>
            <p:ph type="title"/>
          </p:nvPr>
        </p:nvSpPr>
        <p:spPr/>
        <p:txBody>
          <a:bodyPr>
            <a:normAutofit/>
          </a:bodyPr>
          <a:lstStyle/>
          <a:p>
            <a:r>
              <a:rPr lang="vi-VN" sz="2500" dirty="0">
                <a:latin typeface="+mn-lt"/>
              </a:rPr>
              <a:t>VD: Ta </a:t>
            </a:r>
            <a:r>
              <a:rPr lang="vi-VN" sz="2500" dirty="0" err="1">
                <a:latin typeface="+mn-lt"/>
              </a:rPr>
              <a:t>lấy</a:t>
            </a:r>
            <a:r>
              <a:rPr lang="vi-VN" sz="2500" dirty="0">
                <a:latin typeface="+mn-lt"/>
              </a:rPr>
              <a:t> ô </a:t>
            </a:r>
            <a:r>
              <a:rPr lang="vi-VN" sz="2500" dirty="0" err="1">
                <a:latin typeface="+mn-lt"/>
              </a:rPr>
              <a:t>đầu</a:t>
            </a:r>
            <a:r>
              <a:rPr lang="vi-VN" sz="2500" dirty="0">
                <a:latin typeface="+mn-lt"/>
              </a:rPr>
              <a:t> tiên </a:t>
            </a:r>
            <a:r>
              <a:rPr lang="vi-VN" sz="2500" b="1" dirty="0">
                <a:solidFill>
                  <a:srgbClr val="0070C0"/>
                </a:solidFill>
                <a:latin typeface="+mn-lt"/>
              </a:rPr>
              <a:t>X</a:t>
            </a:r>
            <a:r>
              <a:rPr lang="vi-VN" sz="2500" dirty="0">
                <a:latin typeface="+mn-lt"/>
              </a:rPr>
              <a:t> ở </a:t>
            </a:r>
            <a:r>
              <a:rPr lang="vi-VN" sz="2500" dirty="0" err="1">
                <a:latin typeface="+mn-lt"/>
              </a:rPr>
              <a:t>vị</a:t>
            </a:r>
            <a:r>
              <a:rPr lang="vi-VN" sz="2500" dirty="0">
                <a:latin typeface="+mn-lt"/>
              </a:rPr>
              <a:t> </a:t>
            </a:r>
            <a:r>
              <a:rPr lang="vi-VN" sz="2500" dirty="0" err="1">
                <a:latin typeface="+mn-lt"/>
              </a:rPr>
              <a:t>trí</a:t>
            </a:r>
            <a:r>
              <a:rPr lang="vi-VN" sz="2500" dirty="0">
                <a:latin typeface="+mn-lt"/>
              </a:rPr>
              <a:t> </a:t>
            </a:r>
            <a:r>
              <a:rPr lang="vi-VN" sz="2500" b="1" dirty="0">
                <a:latin typeface="+mn-lt"/>
              </a:rPr>
              <a:t>(0,7) </a:t>
            </a:r>
            <a:r>
              <a:rPr lang="vi-VN" sz="2500" dirty="0" err="1">
                <a:latin typeface="+mn-lt"/>
              </a:rPr>
              <a:t>tại</a:t>
            </a:r>
            <a:r>
              <a:rPr lang="vi-VN" sz="2500" dirty="0">
                <a:latin typeface="+mn-lt"/>
              </a:rPr>
              <a:t> </a:t>
            </a:r>
            <a:r>
              <a:rPr lang="vi-VN" sz="2500" dirty="0" err="1">
                <a:latin typeface="+mn-lt"/>
              </a:rPr>
              <a:t>cột</a:t>
            </a:r>
            <a:r>
              <a:rPr lang="vi-VN" sz="2500" dirty="0">
                <a:latin typeface="+mn-lt"/>
              </a:rPr>
              <a:t> 0 </a:t>
            </a:r>
            <a:r>
              <a:rPr lang="vi-VN" sz="2500" dirty="0" err="1">
                <a:latin typeface="+mn-lt"/>
              </a:rPr>
              <a:t>hàng</a:t>
            </a:r>
            <a:r>
              <a:rPr lang="vi-VN" sz="2500" dirty="0">
                <a:latin typeface="+mn-lt"/>
              </a:rPr>
              <a:t> 7 </a:t>
            </a:r>
            <a:r>
              <a:rPr lang="vi-VN" sz="2500" dirty="0" err="1">
                <a:latin typeface="+mn-lt"/>
              </a:rPr>
              <a:t>thì</a:t>
            </a:r>
            <a:r>
              <a:rPr lang="vi-VN" sz="2500" dirty="0">
                <a:latin typeface="+mn-lt"/>
              </a:rPr>
              <a:t> có </a:t>
            </a:r>
            <a:r>
              <a:rPr lang="vi-VN" sz="2500" dirty="0" err="1">
                <a:latin typeface="+mn-lt"/>
              </a:rPr>
              <a:t>tới</a:t>
            </a:r>
            <a:r>
              <a:rPr lang="vi-VN" sz="2500" dirty="0">
                <a:latin typeface="+mn-lt"/>
              </a:rPr>
              <a:t> 7 con Hậu có </a:t>
            </a:r>
            <a:r>
              <a:rPr lang="vi-VN" sz="2500" dirty="0" err="1">
                <a:latin typeface="+mn-lt"/>
              </a:rPr>
              <a:t>thể</a:t>
            </a:r>
            <a:r>
              <a:rPr lang="vi-VN" sz="2500" dirty="0">
                <a:latin typeface="+mn-lt"/>
              </a:rPr>
              <a:t> </a:t>
            </a:r>
            <a:r>
              <a:rPr lang="vi-VN" sz="2500" dirty="0" err="1">
                <a:latin typeface="+mn-lt"/>
              </a:rPr>
              <a:t>đặt</a:t>
            </a:r>
            <a:r>
              <a:rPr lang="vi-VN" sz="2500" dirty="0">
                <a:latin typeface="+mn-lt"/>
              </a:rPr>
              <a:t> ở </a:t>
            </a:r>
            <a:r>
              <a:rPr lang="vi-VN" sz="2500" dirty="0" err="1">
                <a:latin typeface="+mn-lt"/>
              </a:rPr>
              <a:t>cột</a:t>
            </a:r>
            <a:r>
              <a:rPr lang="vi-VN" sz="2500" dirty="0">
                <a:latin typeface="+mn-lt"/>
              </a:rPr>
              <a:t> </a:t>
            </a:r>
            <a:r>
              <a:rPr lang="vi-VN" sz="2500" dirty="0" err="1">
                <a:latin typeface="+mn-lt"/>
              </a:rPr>
              <a:t>thứ</a:t>
            </a:r>
            <a:r>
              <a:rPr lang="vi-VN" sz="2500" dirty="0">
                <a:latin typeface="+mn-lt"/>
              </a:rPr>
              <a:t> 1 (các </a:t>
            </a:r>
            <a:r>
              <a:rPr lang="vi-VN" sz="2500" dirty="0" err="1">
                <a:latin typeface="+mn-lt"/>
              </a:rPr>
              <a:t>dấu</a:t>
            </a:r>
            <a:r>
              <a:rPr lang="vi-VN" sz="2500" dirty="0">
                <a:latin typeface="+mn-lt"/>
              </a:rPr>
              <a:t> </a:t>
            </a:r>
            <a:r>
              <a:rPr lang="vi-VN" sz="2500" b="1" dirty="0">
                <a:solidFill>
                  <a:srgbClr val="92D050"/>
                </a:solidFill>
                <a:latin typeface="+mn-lt"/>
              </a:rPr>
              <a:t>X</a:t>
            </a:r>
            <a:r>
              <a:rPr lang="vi-VN" sz="2500" b="1" dirty="0">
                <a:latin typeface="+mn-lt"/>
              </a:rPr>
              <a:t> </a:t>
            </a:r>
            <a:r>
              <a:rPr lang="vi-VN" sz="2500" dirty="0">
                <a:latin typeface="+mn-lt"/>
              </a:rPr>
              <a:t>ở </a:t>
            </a:r>
            <a:r>
              <a:rPr lang="vi-VN" sz="2500" dirty="0" err="1">
                <a:latin typeface="+mn-lt"/>
              </a:rPr>
              <a:t>cột</a:t>
            </a:r>
            <a:r>
              <a:rPr lang="vi-VN" sz="2500" dirty="0">
                <a:latin typeface="+mn-lt"/>
              </a:rPr>
              <a:t> 1).</a:t>
            </a:r>
            <a:endParaRPr lang="en-US" sz="2500" dirty="0">
              <a:latin typeface="+mn-lt"/>
            </a:endParaRPr>
          </a:p>
        </p:txBody>
      </p:sp>
      <p:pic>
        <p:nvPicPr>
          <p:cNvPr id="5" name="Content Placeholder 4" descr="A picture containing object, drawing&#10;&#10;Description automatically generated">
            <a:extLst>
              <a:ext uri="{FF2B5EF4-FFF2-40B4-BE49-F238E27FC236}">
                <a16:creationId xmlns:a16="http://schemas.microsoft.com/office/drawing/2014/main" id="{1C4D0C85-C473-47BC-8B0F-8B4B73C817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600960"/>
            <a:ext cx="10058400" cy="3772408"/>
          </a:xfrm>
        </p:spPr>
      </p:pic>
    </p:spTree>
    <p:extLst>
      <p:ext uri="{BB962C8B-B14F-4D97-AF65-F5344CB8AC3E}">
        <p14:creationId xmlns:p14="http://schemas.microsoft.com/office/powerpoint/2010/main" val="411961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48D5-C642-40B5-A2FD-89B7F07359D3}"/>
              </a:ext>
            </a:extLst>
          </p:cNvPr>
          <p:cNvSpPr>
            <a:spLocks noGrp="1"/>
          </p:cNvSpPr>
          <p:nvPr>
            <p:ph type="title"/>
          </p:nvPr>
        </p:nvSpPr>
        <p:spPr/>
        <p:txBody>
          <a:bodyPr>
            <a:normAutofit/>
          </a:bodyPr>
          <a:lstStyle/>
          <a:p>
            <a:r>
              <a:rPr lang="vi-VN" sz="2500" dirty="0">
                <a:latin typeface="+mn-lt"/>
              </a:rPr>
              <a:t>Nhưng</a:t>
            </a:r>
            <a:r>
              <a:rPr lang="vi-VN" sz="2500" b="1" dirty="0">
                <a:latin typeface="+mn-lt"/>
              </a:rPr>
              <a:t> (1,6)</a:t>
            </a:r>
            <a:r>
              <a:rPr lang="vi-VN" sz="2500" dirty="0">
                <a:latin typeface="+mn-lt"/>
              </a:rPr>
              <a:t> và </a:t>
            </a:r>
            <a:r>
              <a:rPr lang="vi-VN" sz="2500" b="1" dirty="0">
                <a:latin typeface="+mn-lt"/>
              </a:rPr>
              <a:t>(1,7)</a:t>
            </a:r>
            <a:r>
              <a:rPr lang="vi-VN" sz="2500" dirty="0">
                <a:latin typeface="+mn-lt"/>
              </a:rPr>
              <a:t> vi </a:t>
            </a:r>
            <a:r>
              <a:rPr lang="vi-VN" sz="2500" dirty="0" err="1">
                <a:latin typeface="+mn-lt"/>
              </a:rPr>
              <a:t>phạm</a:t>
            </a:r>
            <a:r>
              <a:rPr lang="vi-VN" sz="2500" dirty="0">
                <a:latin typeface="+mn-lt"/>
              </a:rPr>
              <a:t> </a:t>
            </a:r>
            <a:r>
              <a:rPr lang="vi-VN" sz="2500" b="1" dirty="0" err="1">
                <a:latin typeface="+mn-lt"/>
              </a:rPr>
              <a:t>điều</a:t>
            </a:r>
            <a:r>
              <a:rPr lang="vi-VN" sz="2500" b="1" dirty="0">
                <a:latin typeface="+mn-lt"/>
              </a:rPr>
              <a:t> </a:t>
            </a:r>
            <a:r>
              <a:rPr lang="vi-VN" sz="2500" b="1" dirty="0" err="1">
                <a:latin typeface="+mn-lt"/>
              </a:rPr>
              <a:t>kiện</a:t>
            </a:r>
            <a:r>
              <a:rPr lang="vi-VN" sz="2500" b="1" dirty="0">
                <a:latin typeface="+mn-lt"/>
              </a:rPr>
              <a:t> </a:t>
            </a:r>
            <a:r>
              <a:rPr lang="vi-VN" sz="2500" b="1" dirty="0" err="1">
                <a:latin typeface="+mn-lt"/>
              </a:rPr>
              <a:t>vừa</a:t>
            </a:r>
            <a:r>
              <a:rPr lang="vi-VN" sz="2500" b="1" dirty="0">
                <a:latin typeface="+mn-lt"/>
              </a:rPr>
              <a:t> nêu bên trên</a:t>
            </a:r>
            <a:r>
              <a:rPr lang="vi-VN" sz="2500" dirty="0">
                <a:latin typeface="+mn-lt"/>
              </a:rPr>
              <a:t> nên </a:t>
            </a:r>
            <a:r>
              <a:rPr lang="vi-VN" sz="2500" dirty="0" err="1">
                <a:latin typeface="+mn-lt"/>
              </a:rPr>
              <a:t>chỉ</a:t>
            </a:r>
            <a:r>
              <a:rPr lang="vi-VN" sz="2500" dirty="0">
                <a:latin typeface="+mn-lt"/>
              </a:rPr>
              <a:t> </a:t>
            </a:r>
            <a:r>
              <a:rPr lang="vi-VN" sz="2500" dirty="0" err="1">
                <a:latin typeface="+mn-lt"/>
              </a:rPr>
              <a:t>còn</a:t>
            </a:r>
            <a:r>
              <a:rPr lang="vi-VN" sz="2500" dirty="0">
                <a:latin typeface="+mn-lt"/>
              </a:rPr>
              <a:t> 5 con Hậu </a:t>
            </a:r>
            <a:r>
              <a:rPr lang="vi-VN" sz="2500" dirty="0" err="1">
                <a:latin typeface="+mn-lt"/>
              </a:rPr>
              <a:t>là</a:t>
            </a:r>
            <a:r>
              <a:rPr lang="vi-VN" sz="2500" dirty="0">
                <a:latin typeface="+mn-lt"/>
              </a:rPr>
              <a:t> có </a:t>
            </a:r>
            <a:r>
              <a:rPr lang="vi-VN" sz="2500" dirty="0" err="1">
                <a:latin typeface="+mn-lt"/>
              </a:rPr>
              <a:t>thể</a:t>
            </a:r>
            <a:r>
              <a:rPr lang="vi-VN" sz="2500" dirty="0">
                <a:latin typeface="+mn-lt"/>
              </a:rPr>
              <a:t> </a:t>
            </a:r>
            <a:r>
              <a:rPr lang="vi-VN" sz="2500" dirty="0" err="1">
                <a:latin typeface="+mn-lt"/>
              </a:rPr>
              <a:t>đặt</a:t>
            </a:r>
            <a:r>
              <a:rPr lang="vi-VN" sz="2500" dirty="0">
                <a:latin typeface="+mn-lt"/>
              </a:rPr>
              <a:t> ở </a:t>
            </a:r>
            <a:r>
              <a:rPr lang="vi-VN" sz="2500" dirty="0" err="1">
                <a:latin typeface="+mn-lt"/>
              </a:rPr>
              <a:t>cột</a:t>
            </a:r>
            <a:r>
              <a:rPr lang="vi-VN" sz="2500" dirty="0">
                <a:latin typeface="+mn-lt"/>
              </a:rPr>
              <a:t> </a:t>
            </a:r>
            <a:r>
              <a:rPr lang="vi-VN" sz="2500" dirty="0" err="1">
                <a:latin typeface="+mn-lt"/>
              </a:rPr>
              <a:t>thứ</a:t>
            </a:r>
            <a:r>
              <a:rPr lang="vi-VN" sz="2500" dirty="0">
                <a:latin typeface="+mn-lt"/>
              </a:rPr>
              <a:t> 1.</a:t>
            </a:r>
            <a:endParaRPr lang="en-US" sz="2500" dirty="0">
              <a:latin typeface="+mn-lt"/>
            </a:endParaRPr>
          </a:p>
        </p:txBody>
      </p:sp>
      <p:pic>
        <p:nvPicPr>
          <p:cNvPr id="5" name="Content Placeholder 4" descr="A picture containing object, drawing&#10;&#10;Description automatically generated">
            <a:extLst>
              <a:ext uri="{FF2B5EF4-FFF2-40B4-BE49-F238E27FC236}">
                <a16:creationId xmlns:a16="http://schemas.microsoft.com/office/drawing/2014/main" id="{62FCF210-C49B-4AFD-8A47-2BE441098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6"/>
            <a:ext cx="10052304" cy="4279392"/>
          </a:xfrm>
        </p:spPr>
      </p:pic>
    </p:spTree>
    <p:extLst>
      <p:ext uri="{BB962C8B-B14F-4D97-AF65-F5344CB8AC3E}">
        <p14:creationId xmlns:p14="http://schemas.microsoft.com/office/powerpoint/2010/main" val="2836374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4237-2E59-4A3D-A946-984410C47308}"/>
              </a:ext>
            </a:extLst>
          </p:cNvPr>
          <p:cNvSpPr>
            <a:spLocks noGrp="1"/>
          </p:cNvSpPr>
          <p:nvPr>
            <p:ph type="title"/>
          </p:nvPr>
        </p:nvSpPr>
        <p:spPr/>
        <p:txBody>
          <a:bodyPr>
            <a:normAutofit/>
          </a:bodyPr>
          <a:lstStyle/>
          <a:p>
            <a:r>
              <a:rPr lang="vi-VN" sz="2500" dirty="0">
                <a:latin typeface="+mn-lt"/>
              </a:rPr>
              <a:t>Các con Hậu có </a:t>
            </a:r>
            <a:r>
              <a:rPr lang="vi-VN" sz="2500" dirty="0" err="1">
                <a:latin typeface="+mn-lt"/>
              </a:rPr>
              <a:t>tiềm</a:t>
            </a:r>
            <a:r>
              <a:rPr lang="vi-VN" sz="2500" dirty="0">
                <a:latin typeface="+mn-lt"/>
              </a:rPr>
              <a:t> năng </a:t>
            </a:r>
            <a:r>
              <a:rPr lang="vi-VN" sz="2500" dirty="0" err="1">
                <a:latin typeface="+mn-lt"/>
              </a:rPr>
              <a:t>còn</a:t>
            </a:r>
            <a:r>
              <a:rPr lang="vi-VN" sz="2500" dirty="0">
                <a:latin typeface="+mn-lt"/>
              </a:rPr>
              <a:t> </a:t>
            </a:r>
            <a:r>
              <a:rPr lang="vi-VN" sz="2500" dirty="0" err="1">
                <a:latin typeface="+mn-lt"/>
              </a:rPr>
              <a:t>lại</a:t>
            </a:r>
            <a:r>
              <a:rPr lang="vi-VN" sz="2500" dirty="0">
                <a:latin typeface="+mn-lt"/>
              </a:rPr>
              <a:t> </a:t>
            </a:r>
            <a:r>
              <a:rPr lang="vi-VN" sz="2500" dirty="0" err="1">
                <a:latin typeface="+mn-lt"/>
              </a:rPr>
              <a:t>là</a:t>
            </a:r>
            <a:r>
              <a:rPr lang="vi-VN" sz="2500" dirty="0">
                <a:latin typeface="+mn-lt"/>
              </a:rPr>
              <a:t> ở </a:t>
            </a:r>
            <a:r>
              <a:rPr lang="vi-VN" sz="2500" dirty="0" err="1">
                <a:latin typeface="+mn-lt"/>
              </a:rPr>
              <a:t>vị</a:t>
            </a:r>
            <a:r>
              <a:rPr lang="vi-VN" sz="2500" dirty="0">
                <a:latin typeface="+mn-lt"/>
              </a:rPr>
              <a:t> </a:t>
            </a:r>
            <a:r>
              <a:rPr lang="vi-VN" sz="2500" dirty="0" err="1">
                <a:latin typeface="+mn-lt"/>
              </a:rPr>
              <a:t>trí</a:t>
            </a:r>
            <a:r>
              <a:rPr lang="vi-VN" sz="2500" dirty="0">
                <a:latin typeface="+mn-lt"/>
              </a:rPr>
              <a:t> (1,0), (1,1), (1,2), (1,3), (1,4), (1,5). </a:t>
            </a:r>
            <a:r>
              <a:rPr lang="vi-VN" sz="2500" dirty="0" err="1">
                <a:latin typeface="+mn-lt"/>
              </a:rPr>
              <a:t>Lấy</a:t>
            </a:r>
            <a:r>
              <a:rPr lang="vi-VN" sz="2500" dirty="0">
                <a:latin typeface="+mn-lt"/>
              </a:rPr>
              <a:t> </a:t>
            </a:r>
            <a:r>
              <a:rPr lang="vi-VN" sz="2500" dirty="0" err="1">
                <a:latin typeface="+mn-lt"/>
              </a:rPr>
              <a:t>thử</a:t>
            </a:r>
            <a:r>
              <a:rPr lang="vi-VN" sz="2500" b="1" dirty="0">
                <a:latin typeface="+mn-lt"/>
              </a:rPr>
              <a:t> </a:t>
            </a:r>
            <a:r>
              <a:rPr lang="vi-VN" sz="2500" dirty="0">
                <a:latin typeface="+mn-lt"/>
              </a:rPr>
              <a:t>con Hậu ở </a:t>
            </a:r>
            <a:r>
              <a:rPr lang="vi-VN" sz="2500" dirty="0" err="1">
                <a:latin typeface="+mn-lt"/>
              </a:rPr>
              <a:t>vị</a:t>
            </a:r>
            <a:r>
              <a:rPr lang="vi-VN" sz="2500" dirty="0">
                <a:latin typeface="+mn-lt"/>
              </a:rPr>
              <a:t> </a:t>
            </a:r>
            <a:r>
              <a:rPr lang="vi-VN" sz="2500" dirty="0" err="1">
                <a:latin typeface="+mn-lt"/>
              </a:rPr>
              <a:t>trí</a:t>
            </a:r>
            <a:r>
              <a:rPr lang="vi-VN" sz="2500" dirty="0">
                <a:latin typeface="+mn-lt"/>
              </a:rPr>
              <a:t> </a:t>
            </a:r>
            <a:r>
              <a:rPr lang="vi-VN" sz="2500" b="1" dirty="0">
                <a:solidFill>
                  <a:srgbClr val="00B0F0"/>
                </a:solidFill>
                <a:latin typeface="+mn-lt"/>
              </a:rPr>
              <a:t>(1,1)</a:t>
            </a:r>
            <a:endParaRPr lang="en-US" sz="2500" b="1" dirty="0">
              <a:solidFill>
                <a:srgbClr val="00B0F0"/>
              </a:solidFill>
              <a:latin typeface="+mn-lt"/>
            </a:endParaRPr>
          </a:p>
        </p:txBody>
      </p:sp>
      <p:pic>
        <p:nvPicPr>
          <p:cNvPr id="5" name="Content Placeholder 4" descr="A picture containing drawing&#10;&#10;Description automatically generated">
            <a:extLst>
              <a:ext uri="{FF2B5EF4-FFF2-40B4-BE49-F238E27FC236}">
                <a16:creationId xmlns:a16="http://schemas.microsoft.com/office/drawing/2014/main" id="{C28196C3-46C2-4F0F-B290-3610DFAF81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6"/>
            <a:ext cx="10052304" cy="4279392"/>
          </a:xfrm>
        </p:spPr>
      </p:pic>
    </p:spTree>
    <p:extLst>
      <p:ext uri="{BB962C8B-B14F-4D97-AF65-F5344CB8AC3E}">
        <p14:creationId xmlns:p14="http://schemas.microsoft.com/office/powerpoint/2010/main" val="1971991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203</TotalTime>
  <Words>418</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Rockwell</vt:lpstr>
      <vt:lpstr>Rockwell Condensed</vt:lpstr>
      <vt:lpstr>Times New Roman</vt:lpstr>
      <vt:lpstr>Wingdings</vt:lpstr>
      <vt:lpstr>Wood Type</vt:lpstr>
      <vt:lpstr>Bài toán 8 hậu (eight queens puzzle)</vt:lpstr>
      <vt:lpstr>GiớI thiệu.</vt:lpstr>
      <vt:lpstr>Một số hình ảnh về bài toán 8 hậu.</vt:lpstr>
      <vt:lpstr>PowerPoint Presentation</vt:lpstr>
      <vt:lpstr>Lời Giải bài toán.</vt:lpstr>
      <vt:lpstr>Ý tưởng</vt:lpstr>
      <vt:lpstr>VD: Ta lấy ô đầu tiên X ở vị trí (0,7) tại cột 0 hàng 7 thì có tới 7 con Hậu có thể đặt ở cột thứ 1 (các dấu X ở cột 1).</vt:lpstr>
      <vt:lpstr>Nhưng (1,6) và (1,7) vi phạm điều kiện vừa nêu bên trên nên chỉ còn 5 con Hậu là có thể đặt ở cột thứ 1.</vt:lpstr>
      <vt:lpstr>Các con Hậu có tiềm năng còn lại là ở vị trí (1,0), (1,1), (1,2), (1,3), (1,4), (1,5). Lấy thử con Hậu ở vị trí (1,1)</vt:lpstr>
      <vt:lpstr>Vì đã chọn Hậu ở (1,1) và (0,7) [ các dấu X nghĩa là đã chọn,  X nghĩa là tiềm năng để chọn] nên các ô tiềm năng ở hàng 2 chỉ còn lại (2,3), (2,4) và (2,6).</vt:lpstr>
      <vt:lpstr>Chọn thêm Hậu ở (2,4)</vt:lpstr>
      <vt:lpstr>Chọn thêm Hậu ở (3,2)</vt:lpstr>
      <vt:lpstr>Chọn thêm Hậu ở (4,0)</vt:lpstr>
      <vt:lpstr>Chọn thêm Hậu ở (5,6)</vt:lpstr>
      <vt:lpstr>Chọn thêm Hậu ở (6,3)</vt:lpstr>
      <vt:lpstr>Chọn thêm Hậu ở (7,5)</vt:lpstr>
      <vt:lpstr>Source code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toán 8 hậu (eight queens puzzle)</dc:title>
  <dc:creator>hoang phan</dc:creator>
  <cp:lastModifiedBy>hoang phan</cp:lastModifiedBy>
  <cp:revision>9</cp:revision>
  <dcterms:created xsi:type="dcterms:W3CDTF">2020-03-26T07:45:48Z</dcterms:created>
  <dcterms:modified xsi:type="dcterms:W3CDTF">2020-03-26T11:09:35Z</dcterms:modified>
</cp:coreProperties>
</file>