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4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3/27/2020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Knapsack problem</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77159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66629221"/>
              </p:ext>
            </p:extLst>
          </p:nvPr>
        </p:nvGraphicFramePr>
        <p:xfrm>
          <a:off x="0" y="486220"/>
          <a:ext cx="9706212" cy="3348738"/>
        </p:xfrm>
        <a:graphic>
          <a:graphicData uri="http://schemas.openxmlformats.org/drawingml/2006/table">
            <a:tbl>
              <a:tblPr firstRow="1" bandRow="1">
                <a:tableStyleId>{5C22544A-7EE6-4342-B048-85BDC9FD1C3A}</a:tableStyleId>
              </a:tblPr>
              <a:tblGrid>
                <a:gridCol w="808851">
                  <a:extLst>
                    <a:ext uri="{9D8B030D-6E8A-4147-A177-3AD203B41FA5}">
                      <a16:colId xmlns:a16="http://schemas.microsoft.com/office/drawing/2014/main" val="809523967"/>
                    </a:ext>
                  </a:extLst>
                </a:gridCol>
                <a:gridCol w="808851">
                  <a:extLst>
                    <a:ext uri="{9D8B030D-6E8A-4147-A177-3AD203B41FA5}">
                      <a16:colId xmlns:a16="http://schemas.microsoft.com/office/drawing/2014/main" val="3383885275"/>
                    </a:ext>
                  </a:extLst>
                </a:gridCol>
                <a:gridCol w="808851">
                  <a:extLst>
                    <a:ext uri="{9D8B030D-6E8A-4147-A177-3AD203B41FA5}">
                      <a16:colId xmlns:a16="http://schemas.microsoft.com/office/drawing/2014/main" val="3455430337"/>
                    </a:ext>
                  </a:extLst>
                </a:gridCol>
                <a:gridCol w="808851">
                  <a:extLst>
                    <a:ext uri="{9D8B030D-6E8A-4147-A177-3AD203B41FA5}">
                      <a16:colId xmlns:a16="http://schemas.microsoft.com/office/drawing/2014/main" val="2612535681"/>
                    </a:ext>
                  </a:extLst>
                </a:gridCol>
                <a:gridCol w="808851">
                  <a:extLst>
                    <a:ext uri="{9D8B030D-6E8A-4147-A177-3AD203B41FA5}">
                      <a16:colId xmlns:a16="http://schemas.microsoft.com/office/drawing/2014/main" val="3594744507"/>
                    </a:ext>
                  </a:extLst>
                </a:gridCol>
                <a:gridCol w="808851">
                  <a:extLst>
                    <a:ext uri="{9D8B030D-6E8A-4147-A177-3AD203B41FA5}">
                      <a16:colId xmlns:a16="http://schemas.microsoft.com/office/drawing/2014/main" val="2641311821"/>
                    </a:ext>
                  </a:extLst>
                </a:gridCol>
                <a:gridCol w="808851">
                  <a:extLst>
                    <a:ext uri="{9D8B030D-6E8A-4147-A177-3AD203B41FA5}">
                      <a16:colId xmlns:a16="http://schemas.microsoft.com/office/drawing/2014/main" val="2574460819"/>
                    </a:ext>
                  </a:extLst>
                </a:gridCol>
                <a:gridCol w="808851">
                  <a:extLst>
                    <a:ext uri="{9D8B030D-6E8A-4147-A177-3AD203B41FA5}">
                      <a16:colId xmlns:a16="http://schemas.microsoft.com/office/drawing/2014/main" val="3903836854"/>
                    </a:ext>
                  </a:extLst>
                </a:gridCol>
                <a:gridCol w="808851">
                  <a:extLst>
                    <a:ext uri="{9D8B030D-6E8A-4147-A177-3AD203B41FA5}">
                      <a16:colId xmlns:a16="http://schemas.microsoft.com/office/drawing/2014/main" val="3406453832"/>
                    </a:ext>
                  </a:extLst>
                </a:gridCol>
                <a:gridCol w="808851">
                  <a:extLst>
                    <a:ext uri="{9D8B030D-6E8A-4147-A177-3AD203B41FA5}">
                      <a16:colId xmlns:a16="http://schemas.microsoft.com/office/drawing/2014/main" val="3120631693"/>
                    </a:ext>
                  </a:extLst>
                </a:gridCol>
                <a:gridCol w="808851">
                  <a:extLst>
                    <a:ext uri="{9D8B030D-6E8A-4147-A177-3AD203B41FA5}">
                      <a16:colId xmlns:a16="http://schemas.microsoft.com/office/drawing/2014/main" val="2787471895"/>
                    </a:ext>
                  </a:extLst>
                </a:gridCol>
                <a:gridCol w="808851">
                  <a:extLst>
                    <a:ext uri="{9D8B030D-6E8A-4147-A177-3AD203B41FA5}">
                      <a16:colId xmlns:a16="http://schemas.microsoft.com/office/drawing/2014/main" val="575011317"/>
                    </a:ext>
                  </a:extLst>
                </a:gridCol>
              </a:tblGrid>
              <a:tr h="947383">
                <a:tc>
                  <a:txBody>
                    <a:bodyPr/>
                    <a:lstStyle/>
                    <a:p>
                      <a:pPr algn="ctr"/>
                      <a:endParaRPr lang="en-US" sz="1400"/>
                    </a:p>
                  </a:txBody>
                  <a:tcPr/>
                </a:tc>
                <a:tc>
                  <a:txBody>
                    <a:bodyPr/>
                    <a:lstStyle/>
                    <a:p>
                      <a:pPr algn="ctr"/>
                      <a:r>
                        <a:rPr lang="en-US" sz="1400" smtClean="0"/>
                        <a:t>Weight</a:t>
                      </a:r>
                      <a:r>
                        <a:rPr lang="en-US" sz="1400" baseline="0" smtClean="0"/>
                        <a:t> 0</a:t>
                      </a: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1</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2</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3</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4</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5</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6</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7</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8</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9</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10</a:t>
                      </a:r>
                      <a:endParaRPr lang="en-US" sz="1400" smtClean="0"/>
                    </a:p>
                    <a:p>
                      <a:pPr algn="ctr"/>
                      <a:endParaRPr lang="en-US" sz="1400"/>
                    </a:p>
                  </a:txBody>
                  <a:tcPr/>
                </a:tc>
                <a:extLst>
                  <a:ext uri="{0D108BD9-81ED-4DB2-BD59-A6C34878D82A}">
                    <a16:rowId xmlns:a16="http://schemas.microsoft.com/office/drawing/2014/main" val="171414248"/>
                  </a:ext>
                </a:extLst>
              </a:tr>
              <a:tr h="480271">
                <a:tc>
                  <a:txBody>
                    <a:bodyPr/>
                    <a:lstStyle/>
                    <a:p>
                      <a:pPr algn="ctr"/>
                      <a:r>
                        <a:rPr lang="en-US" sz="1400" smtClean="0"/>
                        <a:t>Item 0</a:t>
                      </a:r>
                      <a:endParaRPr lang="en-US" sz="1400"/>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extLst>
                  <a:ext uri="{0D108BD9-81ED-4DB2-BD59-A6C34878D82A}">
                    <a16:rowId xmlns:a16="http://schemas.microsoft.com/office/drawing/2014/main" val="2842588364"/>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1</a:t>
                      </a:r>
                    </a:p>
                  </a:txBody>
                  <a:tcPr/>
                </a:tc>
                <a:tc>
                  <a:txBody>
                    <a:bodyPr/>
                    <a:lstStyle/>
                    <a:p>
                      <a:pPr algn="ctr"/>
                      <a:r>
                        <a:rPr lang="en-US" smtClean="0"/>
                        <a:t>0</a:t>
                      </a:r>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11549298"/>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2</a:t>
                      </a:r>
                    </a:p>
                  </a:txBody>
                  <a:tcPr/>
                </a:tc>
                <a:tc>
                  <a:txBody>
                    <a:bodyPr/>
                    <a:lstStyle/>
                    <a:p>
                      <a:pPr algn="ctr"/>
                      <a:r>
                        <a:rPr lang="en-US" smtClean="0"/>
                        <a:t>0</a:t>
                      </a:r>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82355915"/>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3</a:t>
                      </a:r>
                    </a:p>
                  </a:txBody>
                  <a:tcPr/>
                </a:tc>
                <a:tc>
                  <a:txBody>
                    <a:bodyPr/>
                    <a:lstStyle/>
                    <a:p>
                      <a:pPr algn="ctr"/>
                      <a:r>
                        <a:rPr lang="en-US" smtClean="0"/>
                        <a:t>0</a:t>
                      </a:r>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45367476"/>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4</a:t>
                      </a:r>
                    </a:p>
                  </a:txBody>
                  <a:tcPr/>
                </a:tc>
                <a:tc>
                  <a:txBody>
                    <a:bodyPr/>
                    <a:lstStyle/>
                    <a:p>
                      <a:pPr algn="ctr"/>
                      <a:r>
                        <a:rPr lang="en-US" smtClean="0"/>
                        <a:t>0</a:t>
                      </a:r>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86892134"/>
                  </a:ext>
                </a:extLst>
              </a:tr>
            </a:tbl>
          </a:graphicData>
        </a:graphic>
      </p:graphicFrame>
      <p:sp>
        <p:nvSpPr>
          <p:cNvPr id="6" name="Rectangle 5"/>
          <p:cNvSpPr/>
          <p:nvPr/>
        </p:nvSpPr>
        <p:spPr>
          <a:xfrm>
            <a:off x="1609344" y="1891409"/>
            <a:ext cx="804672" cy="51513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7" name="TextBox 6"/>
          <p:cNvSpPr txBox="1"/>
          <p:nvPr/>
        </p:nvSpPr>
        <p:spPr>
          <a:xfrm>
            <a:off x="287190" y="3834958"/>
            <a:ext cx="9198186" cy="1754326"/>
          </a:xfrm>
          <a:prstGeom prst="rect">
            <a:avLst/>
          </a:prstGeom>
          <a:noFill/>
        </p:spPr>
        <p:txBody>
          <a:bodyPr wrap="square" rtlCol="0">
            <a:spAutoFit/>
          </a:bodyPr>
          <a:lstStyle/>
          <a:p>
            <a:r>
              <a:rPr lang="en-US"/>
              <a:t>currWeight = 5; currWeight &gt; </a:t>
            </a:r>
            <a:r>
              <a:rPr lang="en-US" smtClean="0"/>
              <a:t>1</a:t>
            </a:r>
            <a:endParaRPr lang="en-US"/>
          </a:p>
          <a:p>
            <a:r>
              <a:rPr lang="en-US"/>
              <a:t>dp[1</a:t>
            </a:r>
            <a:r>
              <a:rPr lang="en-US" smtClean="0"/>
              <a:t>][</a:t>
            </a:r>
            <a:r>
              <a:rPr lang="en-US"/>
              <a:t>1</a:t>
            </a:r>
            <a:r>
              <a:rPr lang="en-US" smtClean="0"/>
              <a:t>]=</a:t>
            </a:r>
            <a:r>
              <a:rPr lang="en-US"/>
              <a:t>0</a:t>
            </a:r>
          </a:p>
          <a:p>
            <a:r>
              <a:rPr lang="en-US"/>
              <a:t>get&lt;0&gt;(path[1</a:t>
            </a:r>
            <a:r>
              <a:rPr lang="en-US" smtClean="0"/>
              <a:t>][1])=</a:t>
            </a:r>
            <a:r>
              <a:rPr lang="en-US"/>
              <a:t>0</a:t>
            </a:r>
          </a:p>
          <a:p>
            <a:r>
              <a:rPr lang="en-US"/>
              <a:t>get&lt;1&gt;(path[1</a:t>
            </a:r>
            <a:r>
              <a:rPr lang="en-US" smtClean="0"/>
              <a:t>][1])=</a:t>
            </a:r>
            <a:r>
              <a:rPr lang="en-US"/>
              <a:t>0</a:t>
            </a:r>
          </a:p>
          <a:p>
            <a:r>
              <a:rPr lang="en-US"/>
              <a:t>get&lt;2&gt;(path[1</a:t>
            </a:r>
            <a:r>
              <a:rPr lang="en-US" smtClean="0"/>
              <a:t>][1])=1</a:t>
            </a:r>
            <a:endParaRPr lang="en-US"/>
          </a:p>
          <a:p>
            <a:endParaRPr lang="en-US"/>
          </a:p>
        </p:txBody>
      </p:sp>
    </p:spTree>
    <p:extLst>
      <p:ext uri="{BB962C8B-B14F-4D97-AF65-F5344CB8AC3E}">
        <p14:creationId xmlns:p14="http://schemas.microsoft.com/office/powerpoint/2010/main" val="13377396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744549461"/>
              </p:ext>
            </p:extLst>
          </p:nvPr>
        </p:nvGraphicFramePr>
        <p:xfrm>
          <a:off x="0" y="486220"/>
          <a:ext cx="9706212" cy="3348738"/>
        </p:xfrm>
        <a:graphic>
          <a:graphicData uri="http://schemas.openxmlformats.org/drawingml/2006/table">
            <a:tbl>
              <a:tblPr firstRow="1" bandRow="1">
                <a:tableStyleId>{5C22544A-7EE6-4342-B048-85BDC9FD1C3A}</a:tableStyleId>
              </a:tblPr>
              <a:tblGrid>
                <a:gridCol w="808851">
                  <a:extLst>
                    <a:ext uri="{9D8B030D-6E8A-4147-A177-3AD203B41FA5}">
                      <a16:colId xmlns:a16="http://schemas.microsoft.com/office/drawing/2014/main" val="809523967"/>
                    </a:ext>
                  </a:extLst>
                </a:gridCol>
                <a:gridCol w="808851">
                  <a:extLst>
                    <a:ext uri="{9D8B030D-6E8A-4147-A177-3AD203B41FA5}">
                      <a16:colId xmlns:a16="http://schemas.microsoft.com/office/drawing/2014/main" val="3383885275"/>
                    </a:ext>
                  </a:extLst>
                </a:gridCol>
                <a:gridCol w="808851">
                  <a:extLst>
                    <a:ext uri="{9D8B030D-6E8A-4147-A177-3AD203B41FA5}">
                      <a16:colId xmlns:a16="http://schemas.microsoft.com/office/drawing/2014/main" val="3455430337"/>
                    </a:ext>
                  </a:extLst>
                </a:gridCol>
                <a:gridCol w="808851">
                  <a:extLst>
                    <a:ext uri="{9D8B030D-6E8A-4147-A177-3AD203B41FA5}">
                      <a16:colId xmlns:a16="http://schemas.microsoft.com/office/drawing/2014/main" val="2612535681"/>
                    </a:ext>
                  </a:extLst>
                </a:gridCol>
                <a:gridCol w="808851">
                  <a:extLst>
                    <a:ext uri="{9D8B030D-6E8A-4147-A177-3AD203B41FA5}">
                      <a16:colId xmlns:a16="http://schemas.microsoft.com/office/drawing/2014/main" val="3594744507"/>
                    </a:ext>
                  </a:extLst>
                </a:gridCol>
                <a:gridCol w="808851">
                  <a:extLst>
                    <a:ext uri="{9D8B030D-6E8A-4147-A177-3AD203B41FA5}">
                      <a16:colId xmlns:a16="http://schemas.microsoft.com/office/drawing/2014/main" val="2641311821"/>
                    </a:ext>
                  </a:extLst>
                </a:gridCol>
                <a:gridCol w="808851">
                  <a:extLst>
                    <a:ext uri="{9D8B030D-6E8A-4147-A177-3AD203B41FA5}">
                      <a16:colId xmlns:a16="http://schemas.microsoft.com/office/drawing/2014/main" val="2574460819"/>
                    </a:ext>
                  </a:extLst>
                </a:gridCol>
                <a:gridCol w="808851">
                  <a:extLst>
                    <a:ext uri="{9D8B030D-6E8A-4147-A177-3AD203B41FA5}">
                      <a16:colId xmlns:a16="http://schemas.microsoft.com/office/drawing/2014/main" val="3903836854"/>
                    </a:ext>
                  </a:extLst>
                </a:gridCol>
                <a:gridCol w="808851">
                  <a:extLst>
                    <a:ext uri="{9D8B030D-6E8A-4147-A177-3AD203B41FA5}">
                      <a16:colId xmlns:a16="http://schemas.microsoft.com/office/drawing/2014/main" val="3406453832"/>
                    </a:ext>
                  </a:extLst>
                </a:gridCol>
                <a:gridCol w="808851">
                  <a:extLst>
                    <a:ext uri="{9D8B030D-6E8A-4147-A177-3AD203B41FA5}">
                      <a16:colId xmlns:a16="http://schemas.microsoft.com/office/drawing/2014/main" val="3120631693"/>
                    </a:ext>
                  </a:extLst>
                </a:gridCol>
                <a:gridCol w="808851">
                  <a:extLst>
                    <a:ext uri="{9D8B030D-6E8A-4147-A177-3AD203B41FA5}">
                      <a16:colId xmlns:a16="http://schemas.microsoft.com/office/drawing/2014/main" val="2787471895"/>
                    </a:ext>
                  </a:extLst>
                </a:gridCol>
                <a:gridCol w="808851">
                  <a:extLst>
                    <a:ext uri="{9D8B030D-6E8A-4147-A177-3AD203B41FA5}">
                      <a16:colId xmlns:a16="http://schemas.microsoft.com/office/drawing/2014/main" val="575011317"/>
                    </a:ext>
                  </a:extLst>
                </a:gridCol>
              </a:tblGrid>
              <a:tr h="947383">
                <a:tc>
                  <a:txBody>
                    <a:bodyPr/>
                    <a:lstStyle/>
                    <a:p>
                      <a:pPr algn="ctr"/>
                      <a:endParaRPr lang="en-US" sz="1400"/>
                    </a:p>
                  </a:txBody>
                  <a:tcPr/>
                </a:tc>
                <a:tc>
                  <a:txBody>
                    <a:bodyPr/>
                    <a:lstStyle/>
                    <a:p>
                      <a:pPr algn="ctr"/>
                      <a:r>
                        <a:rPr lang="en-US" sz="1400" smtClean="0"/>
                        <a:t>Weight</a:t>
                      </a:r>
                      <a:r>
                        <a:rPr lang="en-US" sz="1400" baseline="0" smtClean="0"/>
                        <a:t> 0</a:t>
                      </a: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1</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2</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3</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4</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5</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6</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7</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8</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9</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10</a:t>
                      </a:r>
                      <a:endParaRPr lang="en-US" sz="1400" smtClean="0"/>
                    </a:p>
                    <a:p>
                      <a:pPr algn="ctr"/>
                      <a:endParaRPr lang="en-US" sz="1400"/>
                    </a:p>
                  </a:txBody>
                  <a:tcPr/>
                </a:tc>
                <a:extLst>
                  <a:ext uri="{0D108BD9-81ED-4DB2-BD59-A6C34878D82A}">
                    <a16:rowId xmlns:a16="http://schemas.microsoft.com/office/drawing/2014/main" val="171414248"/>
                  </a:ext>
                </a:extLst>
              </a:tr>
              <a:tr h="480271">
                <a:tc>
                  <a:txBody>
                    <a:bodyPr/>
                    <a:lstStyle/>
                    <a:p>
                      <a:pPr algn="ctr"/>
                      <a:r>
                        <a:rPr lang="en-US" sz="1400" smtClean="0"/>
                        <a:t>Item 0</a:t>
                      </a:r>
                      <a:endParaRPr lang="en-US" sz="1400"/>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extLst>
                  <a:ext uri="{0D108BD9-81ED-4DB2-BD59-A6C34878D82A}">
                    <a16:rowId xmlns:a16="http://schemas.microsoft.com/office/drawing/2014/main" val="2842588364"/>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1</a:t>
                      </a:r>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11549298"/>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2</a:t>
                      </a:r>
                    </a:p>
                  </a:txBody>
                  <a:tcPr/>
                </a:tc>
                <a:tc>
                  <a:txBody>
                    <a:bodyPr/>
                    <a:lstStyle/>
                    <a:p>
                      <a:pPr algn="ctr"/>
                      <a:r>
                        <a:rPr lang="en-US" smtClean="0"/>
                        <a:t>0</a:t>
                      </a:r>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82355915"/>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3</a:t>
                      </a:r>
                    </a:p>
                  </a:txBody>
                  <a:tcPr/>
                </a:tc>
                <a:tc>
                  <a:txBody>
                    <a:bodyPr/>
                    <a:lstStyle/>
                    <a:p>
                      <a:pPr algn="ctr"/>
                      <a:r>
                        <a:rPr lang="en-US" smtClean="0"/>
                        <a:t>0</a:t>
                      </a:r>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45367476"/>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4</a:t>
                      </a:r>
                    </a:p>
                  </a:txBody>
                  <a:tcPr/>
                </a:tc>
                <a:tc>
                  <a:txBody>
                    <a:bodyPr/>
                    <a:lstStyle/>
                    <a:p>
                      <a:pPr algn="ctr"/>
                      <a:r>
                        <a:rPr lang="en-US" smtClean="0"/>
                        <a:t>0</a:t>
                      </a:r>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86892134"/>
                  </a:ext>
                </a:extLst>
              </a:tr>
            </a:tbl>
          </a:graphicData>
        </a:graphic>
      </p:graphicFrame>
      <p:sp>
        <p:nvSpPr>
          <p:cNvPr id="5" name="Rectangle 4"/>
          <p:cNvSpPr/>
          <p:nvPr/>
        </p:nvSpPr>
        <p:spPr>
          <a:xfrm>
            <a:off x="2426208" y="1903024"/>
            <a:ext cx="804672" cy="51513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6" name="TextBox 5"/>
          <p:cNvSpPr txBox="1"/>
          <p:nvPr/>
        </p:nvSpPr>
        <p:spPr>
          <a:xfrm>
            <a:off x="287190" y="3834958"/>
            <a:ext cx="9198186" cy="1477328"/>
          </a:xfrm>
          <a:prstGeom prst="rect">
            <a:avLst/>
          </a:prstGeom>
          <a:noFill/>
        </p:spPr>
        <p:txBody>
          <a:bodyPr wrap="square" rtlCol="0">
            <a:spAutoFit/>
          </a:bodyPr>
          <a:lstStyle/>
          <a:p>
            <a:r>
              <a:rPr lang="en-US" smtClean="0"/>
              <a:t>currWeight = 5; currWeight &gt; 2</a:t>
            </a:r>
          </a:p>
          <a:p>
            <a:r>
              <a:rPr lang="en-US"/>
              <a:t>d</a:t>
            </a:r>
            <a:r>
              <a:rPr lang="en-US" smtClean="0"/>
              <a:t>p[1][2]=0</a:t>
            </a:r>
            <a:endParaRPr lang="en-US"/>
          </a:p>
          <a:p>
            <a:r>
              <a:rPr lang="en-US"/>
              <a:t>g</a:t>
            </a:r>
            <a:r>
              <a:rPr lang="en-US" smtClean="0"/>
              <a:t>et&lt;0&gt;(path[1][2])=0</a:t>
            </a:r>
          </a:p>
          <a:p>
            <a:r>
              <a:rPr lang="en-US"/>
              <a:t>g</a:t>
            </a:r>
            <a:r>
              <a:rPr lang="en-US" smtClean="0"/>
              <a:t>et&lt;1&gt;(path[1][2])=0</a:t>
            </a:r>
          </a:p>
          <a:p>
            <a:r>
              <a:rPr lang="en-US" smtClean="0"/>
              <a:t>get&lt;2&gt;(path[1][2])=2</a:t>
            </a:r>
          </a:p>
        </p:txBody>
      </p:sp>
    </p:spTree>
    <p:extLst>
      <p:ext uri="{BB962C8B-B14F-4D97-AF65-F5344CB8AC3E}">
        <p14:creationId xmlns:p14="http://schemas.microsoft.com/office/powerpoint/2010/main" val="34829412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657857450"/>
              </p:ext>
            </p:extLst>
          </p:nvPr>
        </p:nvGraphicFramePr>
        <p:xfrm>
          <a:off x="0" y="486220"/>
          <a:ext cx="9706212" cy="3348738"/>
        </p:xfrm>
        <a:graphic>
          <a:graphicData uri="http://schemas.openxmlformats.org/drawingml/2006/table">
            <a:tbl>
              <a:tblPr firstRow="1" bandRow="1">
                <a:tableStyleId>{5C22544A-7EE6-4342-B048-85BDC9FD1C3A}</a:tableStyleId>
              </a:tblPr>
              <a:tblGrid>
                <a:gridCol w="808851">
                  <a:extLst>
                    <a:ext uri="{9D8B030D-6E8A-4147-A177-3AD203B41FA5}">
                      <a16:colId xmlns:a16="http://schemas.microsoft.com/office/drawing/2014/main" val="809523967"/>
                    </a:ext>
                  </a:extLst>
                </a:gridCol>
                <a:gridCol w="808851">
                  <a:extLst>
                    <a:ext uri="{9D8B030D-6E8A-4147-A177-3AD203B41FA5}">
                      <a16:colId xmlns:a16="http://schemas.microsoft.com/office/drawing/2014/main" val="3383885275"/>
                    </a:ext>
                  </a:extLst>
                </a:gridCol>
                <a:gridCol w="808851">
                  <a:extLst>
                    <a:ext uri="{9D8B030D-6E8A-4147-A177-3AD203B41FA5}">
                      <a16:colId xmlns:a16="http://schemas.microsoft.com/office/drawing/2014/main" val="3455430337"/>
                    </a:ext>
                  </a:extLst>
                </a:gridCol>
                <a:gridCol w="808851">
                  <a:extLst>
                    <a:ext uri="{9D8B030D-6E8A-4147-A177-3AD203B41FA5}">
                      <a16:colId xmlns:a16="http://schemas.microsoft.com/office/drawing/2014/main" val="2612535681"/>
                    </a:ext>
                  </a:extLst>
                </a:gridCol>
                <a:gridCol w="808851">
                  <a:extLst>
                    <a:ext uri="{9D8B030D-6E8A-4147-A177-3AD203B41FA5}">
                      <a16:colId xmlns:a16="http://schemas.microsoft.com/office/drawing/2014/main" val="3594744507"/>
                    </a:ext>
                  </a:extLst>
                </a:gridCol>
                <a:gridCol w="808851">
                  <a:extLst>
                    <a:ext uri="{9D8B030D-6E8A-4147-A177-3AD203B41FA5}">
                      <a16:colId xmlns:a16="http://schemas.microsoft.com/office/drawing/2014/main" val="2641311821"/>
                    </a:ext>
                  </a:extLst>
                </a:gridCol>
                <a:gridCol w="808851">
                  <a:extLst>
                    <a:ext uri="{9D8B030D-6E8A-4147-A177-3AD203B41FA5}">
                      <a16:colId xmlns:a16="http://schemas.microsoft.com/office/drawing/2014/main" val="2574460819"/>
                    </a:ext>
                  </a:extLst>
                </a:gridCol>
                <a:gridCol w="808851">
                  <a:extLst>
                    <a:ext uri="{9D8B030D-6E8A-4147-A177-3AD203B41FA5}">
                      <a16:colId xmlns:a16="http://schemas.microsoft.com/office/drawing/2014/main" val="3903836854"/>
                    </a:ext>
                  </a:extLst>
                </a:gridCol>
                <a:gridCol w="808851">
                  <a:extLst>
                    <a:ext uri="{9D8B030D-6E8A-4147-A177-3AD203B41FA5}">
                      <a16:colId xmlns:a16="http://schemas.microsoft.com/office/drawing/2014/main" val="3406453832"/>
                    </a:ext>
                  </a:extLst>
                </a:gridCol>
                <a:gridCol w="808851">
                  <a:extLst>
                    <a:ext uri="{9D8B030D-6E8A-4147-A177-3AD203B41FA5}">
                      <a16:colId xmlns:a16="http://schemas.microsoft.com/office/drawing/2014/main" val="3120631693"/>
                    </a:ext>
                  </a:extLst>
                </a:gridCol>
                <a:gridCol w="808851">
                  <a:extLst>
                    <a:ext uri="{9D8B030D-6E8A-4147-A177-3AD203B41FA5}">
                      <a16:colId xmlns:a16="http://schemas.microsoft.com/office/drawing/2014/main" val="2787471895"/>
                    </a:ext>
                  </a:extLst>
                </a:gridCol>
                <a:gridCol w="808851">
                  <a:extLst>
                    <a:ext uri="{9D8B030D-6E8A-4147-A177-3AD203B41FA5}">
                      <a16:colId xmlns:a16="http://schemas.microsoft.com/office/drawing/2014/main" val="575011317"/>
                    </a:ext>
                  </a:extLst>
                </a:gridCol>
              </a:tblGrid>
              <a:tr h="947383">
                <a:tc>
                  <a:txBody>
                    <a:bodyPr/>
                    <a:lstStyle/>
                    <a:p>
                      <a:pPr algn="ctr"/>
                      <a:endParaRPr lang="en-US" sz="1400"/>
                    </a:p>
                  </a:txBody>
                  <a:tcPr/>
                </a:tc>
                <a:tc>
                  <a:txBody>
                    <a:bodyPr/>
                    <a:lstStyle/>
                    <a:p>
                      <a:pPr algn="ctr"/>
                      <a:r>
                        <a:rPr lang="en-US" sz="1400" smtClean="0"/>
                        <a:t>Weight</a:t>
                      </a:r>
                      <a:r>
                        <a:rPr lang="en-US" sz="1400" baseline="0" smtClean="0"/>
                        <a:t> 0</a:t>
                      </a: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1</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2</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3</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4</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5</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6</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7</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8</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9</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10</a:t>
                      </a:r>
                      <a:endParaRPr lang="en-US" sz="1400" smtClean="0"/>
                    </a:p>
                    <a:p>
                      <a:pPr algn="ctr"/>
                      <a:endParaRPr lang="en-US" sz="1400"/>
                    </a:p>
                  </a:txBody>
                  <a:tcPr/>
                </a:tc>
                <a:extLst>
                  <a:ext uri="{0D108BD9-81ED-4DB2-BD59-A6C34878D82A}">
                    <a16:rowId xmlns:a16="http://schemas.microsoft.com/office/drawing/2014/main" val="171414248"/>
                  </a:ext>
                </a:extLst>
              </a:tr>
              <a:tr h="480271">
                <a:tc>
                  <a:txBody>
                    <a:bodyPr/>
                    <a:lstStyle/>
                    <a:p>
                      <a:pPr algn="ctr"/>
                      <a:r>
                        <a:rPr lang="en-US" sz="1400" smtClean="0"/>
                        <a:t>Item 0</a:t>
                      </a:r>
                      <a:endParaRPr lang="en-US" sz="1400"/>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extLst>
                  <a:ext uri="{0D108BD9-81ED-4DB2-BD59-A6C34878D82A}">
                    <a16:rowId xmlns:a16="http://schemas.microsoft.com/office/drawing/2014/main" val="2842588364"/>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1</a:t>
                      </a:r>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11549298"/>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2</a:t>
                      </a:r>
                    </a:p>
                  </a:txBody>
                  <a:tcPr/>
                </a:tc>
                <a:tc>
                  <a:txBody>
                    <a:bodyPr/>
                    <a:lstStyle/>
                    <a:p>
                      <a:pPr algn="ctr"/>
                      <a:r>
                        <a:rPr lang="en-US" smtClean="0"/>
                        <a:t>0</a:t>
                      </a:r>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82355915"/>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3</a:t>
                      </a:r>
                    </a:p>
                  </a:txBody>
                  <a:tcPr/>
                </a:tc>
                <a:tc>
                  <a:txBody>
                    <a:bodyPr/>
                    <a:lstStyle/>
                    <a:p>
                      <a:pPr algn="ctr"/>
                      <a:r>
                        <a:rPr lang="en-US" smtClean="0"/>
                        <a:t>0</a:t>
                      </a:r>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45367476"/>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4</a:t>
                      </a:r>
                    </a:p>
                  </a:txBody>
                  <a:tcPr/>
                </a:tc>
                <a:tc>
                  <a:txBody>
                    <a:bodyPr/>
                    <a:lstStyle/>
                    <a:p>
                      <a:pPr algn="ctr"/>
                      <a:r>
                        <a:rPr lang="en-US" smtClean="0"/>
                        <a:t>0</a:t>
                      </a:r>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86892134"/>
                  </a:ext>
                </a:extLst>
              </a:tr>
            </a:tbl>
          </a:graphicData>
        </a:graphic>
      </p:graphicFrame>
      <p:sp>
        <p:nvSpPr>
          <p:cNvPr id="5" name="Rectangle 4"/>
          <p:cNvSpPr/>
          <p:nvPr/>
        </p:nvSpPr>
        <p:spPr>
          <a:xfrm>
            <a:off x="3218688" y="1904096"/>
            <a:ext cx="804672" cy="51513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6" name="TextBox 5"/>
          <p:cNvSpPr txBox="1"/>
          <p:nvPr/>
        </p:nvSpPr>
        <p:spPr>
          <a:xfrm>
            <a:off x="287190" y="3834958"/>
            <a:ext cx="9198186" cy="1477328"/>
          </a:xfrm>
          <a:prstGeom prst="rect">
            <a:avLst/>
          </a:prstGeom>
          <a:noFill/>
        </p:spPr>
        <p:txBody>
          <a:bodyPr wrap="square" rtlCol="0">
            <a:spAutoFit/>
          </a:bodyPr>
          <a:lstStyle/>
          <a:p>
            <a:r>
              <a:rPr lang="en-US"/>
              <a:t>currWeight = 5; currWeight &gt; </a:t>
            </a:r>
            <a:r>
              <a:rPr lang="en-US" smtClean="0"/>
              <a:t>3</a:t>
            </a:r>
            <a:endParaRPr lang="en-US"/>
          </a:p>
          <a:p>
            <a:r>
              <a:rPr lang="en-US"/>
              <a:t>dp[1</a:t>
            </a:r>
            <a:r>
              <a:rPr lang="en-US" smtClean="0"/>
              <a:t>][3]=</a:t>
            </a:r>
            <a:r>
              <a:rPr lang="en-US"/>
              <a:t>0</a:t>
            </a:r>
          </a:p>
          <a:p>
            <a:r>
              <a:rPr lang="en-US"/>
              <a:t>get&lt;0&gt;(path[1</a:t>
            </a:r>
            <a:r>
              <a:rPr lang="en-US" smtClean="0"/>
              <a:t>][3])=</a:t>
            </a:r>
            <a:r>
              <a:rPr lang="en-US"/>
              <a:t>0</a:t>
            </a:r>
          </a:p>
          <a:p>
            <a:r>
              <a:rPr lang="en-US"/>
              <a:t>get&lt;1&gt;(path[1</a:t>
            </a:r>
            <a:r>
              <a:rPr lang="en-US" smtClean="0"/>
              <a:t>][3])=</a:t>
            </a:r>
            <a:r>
              <a:rPr lang="en-US"/>
              <a:t>0</a:t>
            </a:r>
          </a:p>
          <a:p>
            <a:r>
              <a:rPr lang="en-US"/>
              <a:t>get&lt;2&gt;(path[1</a:t>
            </a:r>
            <a:r>
              <a:rPr lang="en-US" smtClean="0"/>
              <a:t>][3])=</a:t>
            </a:r>
            <a:r>
              <a:rPr lang="en-US"/>
              <a:t>2</a:t>
            </a:r>
          </a:p>
        </p:txBody>
      </p:sp>
    </p:spTree>
    <p:extLst>
      <p:ext uri="{BB962C8B-B14F-4D97-AF65-F5344CB8AC3E}">
        <p14:creationId xmlns:p14="http://schemas.microsoft.com/office/powerpoint/2010/main" val="5634325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296236771"/>
              </p:ext>
            </p:extLst>
          </p:nvPr>
        </p:nvGraphicFramePr>
        <p:xfrm>
          <a:off x="0" y="486220"/>
          <a:ext cx="9706212" cy="3348738"/>
        </p:xfrm>
        <a:graphic>
          <a:graphicData uri="http://schemas.openxmlformats.org/drawingml/2006/table">
            <a:tbl>
              <a:tblPr firstRow="1" bandRow="1">
                <a:tableStyleId>{5C22544A-7EE6-4342-B048-85BDC9FD1C3A}</a:tableStyleId>
              </a:tblPr>
              <a:tblGrid>
                <a:gridCol w="808851">
                  <a:extLst>
                    <a:ext uri="{9D8B030D-6E8A-4147-A177-3AD203B41FA5}">
                      <a16:colId xmlns:a16="http://schemas.microsoft.com/office/drawing/2014/main" val="809523967"/>
                    </a:ext>
                  </a:extLst>
                </a:gridCol>
                <a:gridCol w="808851">
                  <a:extLst>
                    <a:ext uri="{9D8B030D-6E8A-4147-A177-3AD203B41FA5}">
                      <a16:colId xmlns:a16="http://schemas.microsoft.com/office/drawing/2014/main" val="3383885275"/>
                    </a:ext>
                  </a:extLst>
                </a:gridCol>
                <a:gridCol w="808851">
                  <a:extLst>
                    <a:ext uri="{9D8B030D-6E8A-4147-A177-3AD203B41FA5}">
                      <a16:colId xmlns:a16="http://schemas.microsoft.com/office/drawing/2014/main" val="3455430337"/>
                    </a:ext>
                  </a:extLst>
                </a:gridCol>
                <a:gridCol w="808851">
                  <a:extLst>
                    <a:ext uri="{9D8B030D-6E8A-4147-A177-3AD203B41FA5}">
                      <a16:colId xmlns:a16="http://schemas.microsoft.com/office/drawing/2014/main" val="2612535681"/>
                    </a:ext>
                  </a:extLst>
                </a:gridCol>
                <a:gridCol w="808851">
                  <a:extLst>
                    <a:ext uri="{9D8B030D-6E8A-4147-A177-3AD203B41FA5}">
                      <a16:colId xmlns:a16="http://schemas.microsoft.com/office/drawing/2014/main" val="3594744507"/>
                    </a:ext>
                  </a:extLst>
                </a:gridCol>
                <a:gridCol w="808851">
                  <a:extLst>
                    <a:ext uri="{9D8B030D-6E8A-4147-A177-3AD203B41FA5}">
                      <a16:colId xmlns:a16="http://schemas.microsoft.com/office/drawing/2014/main" val="2641311821"/>
                    </a:ext>
                  </a:extLst>
                </a:gridCol>
                <a:gridCol w="808851">
                  <a:extLst>
                    <a:ext uri="{9D8B030D-6E8A-4147-A177-3AD203B41FA5}">
                      <a16:colId xmlns:a16="http://schemas.microsoft.com/office/drawing/2014/main" val="2574460819"/>
                    </a:ext>
                  </a:extLst>
                </a:gridCol>
                <a:gridCol w="808851">
                  <a:extLst>
                    <a:ext uri="{9D8B030D-6E8A-4147-A177-3AD203B41FA5}">
                      <a16:colId xmlns:a16="http://schemas.microsoft.com/office/drawing/2014/main" val="3903836854"/>
                    </a:ext>
                  </a:extLst>
                </a:gridCol>
                <a:gridCol w="808851">
                  <a:extLst>
                    <a:ext uri="{9D8B030D-6E8A-4147-A177-3AD203B41FA5}">
                      <a16:colId xmlns:a16="http://schemas.microsoft.com/office/drawing/2014/main" val="3406453832"/>
                    </a:ext>
                  </a:extLst>
                </a:gridCol>
                <a:gridCol w="808851">
                  <a:extLst>
                    <a:ext uri="{9D8B030D-6E8A-4147-A177-3AD203B41FA5}">
                      <a16:colId xmlns:a16="http://schemas.microsoft.com/office/drawing/2014/main" val="3120631693"/>
                    </a:ext>
                  </a:extLst>
                </a:gridCol>
                <a:gridCol w="808851">
                  <a:extLst>
                    <a:ext uri="{9D8B030D-6E8A-4147-A177-3AD203B41FA5}">
                      <a16:colId xmlns:a16="http://schemas.microsoft.com/office/drawing/2014/main" val="2787471895"/>
                    </a:ext>
                  </a:extLst>
                </a:gridCol>
                <a:gridCol w="808851">
                  <a:extLst>
                    <a:ext uri="{9D8B030D-6E8A-4147-A177-3AD203B41FA5}">
                      <a16:colId xmlns:a16="http://schemas.microsoft.com/office/drawing/2014/main" val="575011317"/>
                    </a:ext>
                  </a:extLst>
                </a:gridCol>
              </a:tblGrid>
              <a:tr h="947383">
                <a:tc>
                  <a:txBody>
                    <a:bodyPr/>
                    <a:lstStyle/>
                    <a:p>
                      <a:pPr algn="ctr"/>
                      <a:endParaRPr lang="en-US" sz="1400"/>
                    </a:p>
                  </a:txBody>
                  <a:tcPr/>
                </a:tc>
                <a:tc>
                  <a:txBody>
                    <a:bodyPr/>
                    <a:lstStyle/>
                    <a:p>
                      <a:pPr algn="ctr"/>
                      <a:r>
                        <a:rPr lang="en-US" sz="1400" smtClean="0"/>
                        <a:t>Weight</a:t>
                      </a:r>
                      <a:r>
                        <a:rPr lang="en-US" sz="1400" baseline="0" smtClean="0"/>
                        <a:t> 0</a:t>
                      </a: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1</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2</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3</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4</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5</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6</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7</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8</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9</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10</a:t>
                      </a:r>
                      <a:endParaRPr lang="en-US" sz="1400" smtClean="0"/>
                    </a:p>
                    <a:p>
                      <a:pPr algn="ctr"/>
                      <a:endParaRPr lang="en-US" sz="1400"/>
                    </a:p>
                  </a:txBody>
                  <a:tcPr/>
                </a:tc>
                <a:extLst>
                  <a:ext uri="{0D108BD9-81ED-4DB2-BD59-A6C34878D82A}">
                    <a16:rowId xmlns:a16="http://schemas.microsoft.com/office/drawing/2014/main" val="171414248"/>
                  </a:ext>
                </a:extLst>
              </a:tr>
              <a:tr h="480271">
                <a:tc>
                  <a:txBody>
                    <a:bodyPr/>
                    <a:lstStyle/>
                    <a:p>
                      <a:pPr algn="ctr"/>
                      <a:r>
                        <a:rPr lang="en-US" sz="1400" smtClean="0"/>
                        <a:t>Item 0</a:t>
                      </a:r>
                      <a:endParaRPr lang="en-US" sz="1400"/>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extLst>
                  <a:ext uri="{0D108BD9-81ED-4DB2-BD59-A6C34878D82A}">
                    <a16:rowId xmlns:a16="http://schemas.microsoft.com/office/drawing/2014/main" val="2842588364"/>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1</a:t>
                      </a:r>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11549298"/>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2</a:t>
                      </a:r>
                    </a:p>
                  </a:txBody>
                  <a:tcPr/>
                </a:tc>
                <a:tc>
                  <a:txBody>
                    <a:bodyPr/>
                    <a:lstStyle/>
                    <a:p>
                      <a:pPr algn="ctr"/>
                      <a:r>
                        <a:rPr lang="en-US" smtClean="0"/>
                        <a:t>0</a:t>
                      </a:r>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82355915"/>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3</a:t>
                      </a:r>
                    </a:p>
                  </a:txBody>
                  <a:tcPr/>
                </a:tc>
                <a:tc>
                  <a:txBody>
                    <a:bodyPr/>
                    <a:lstStyle/>
                    <a:p>
                      <a:pPr algn="ctr"/>
                      <a:r>
                        <a:rPr lang="en-US" smtClean="0"/>
                        <a:t>0</a:t>
                      </a:r>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45367476"/>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4</a:t>
                      </a:r>
                    </a:p>
                  </a:txBody>
                  <a:tcPr/>
                </a:tc>
                <a:tc>
                  <a:txBody>
                    <a:bodyPr/>
                    <a:lstStyle/>
                    <a:p>
                      <a:pPr algn="ctr"/>
                      <a:r>
                        <a:rPr lang="en-US" smtClean="0"/>
                        <a:t>0</a:t>
                      </a:r>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86892134"/>
                  </a:ext>
                </a:extLst>
              </a:tr>
            </a:tbl>
          </a:graphicData>
        </a:graphic>
      </p:graphicFrame>
      <p:sp>
        <p:nvSpPr>
          <p:cNvPr id="7" name="Rectangle 6"/>
          <p:cNvSpPr/>
          <p:nvPr/>
        </p:nvSpPr>
        <p:spPr>
          <a:xfrm>
            <a:off x="4852416" y="1903024"/>
            <a:ext cx="804672" cy="51513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8" name="TextBox 7"/>
          <p:cNvSpPr txBox="1"/>
          <p:nvPr/>
        </p:nvSpPr>
        <p:spPr>
          <a:xfrm>
            <a:off x="287190" y="3834958"/>
            <a:ext cx="9198186" cy="3139321"/>
          </a:xfrm>
          <a:prstGeom prst="rect">
            <a:avLst/>
          </a:prstGeom>
          <a:noFill/>
        </p:spPr>
        <p:txBody>
          <a:bodyPr wrap="square" rtlCol="0">
            <a:spAutoFit/>
          </a:bodyPr>
          <a:lstStyle/>
          <a:p>
            <a:r>
              <a:rPr lang="en-US" smtClean="0"/>
              <a:t>currWeight = 5; currWeight &lt;= 5 </a:t>
            </a:r>
          </a:p>
          <a:p>
            <a:r>
              <a:rPr lang="en-US" smtClean="0"/>
              <a:t>totalValWithoutI = dp[0][5] = 0</a:t>
            </a:r>
          </a:p>
          <a:p>
            <a:r>
              <a:rPr lang="en-US" smtClean="0"/>
              <a:t>remainingSlot = 5-5 = 0</a:t>
            </a:r>
          </a:p>
          <a:p>
            <a:r>
              <a:rPr lang="en-US"/>
              <a:t>totalValWithI = </a:t>
            </a:r>
            <a:r>
              <a:rPr lang="en-US" smtClean="0"/>
              <a:t>dp[0][0] + stuffList[1].first = 0 + 10 = 10</a:t>
            </a:r>
          </a:p>
          <a:p>
            <a:r>
              <a:rPr lang="en-US"/>
              <a:t>dp[1][5] = </a:t>
            </a:r>
            <a:r>
              <a:rPr lang="en-US" smtClean="0"/>
              <a:t>totalValWithI = 10</a:t>
            </a:r>
          </a:p>
          <a:p>
            <a:r>
              <a:rPr lang="en-US" smtClean="0"/>
              <a:t>get&lt;0</a:t>
            </a:r>
            <a:r>
              <a:rPr lang="en-US"/>
              <a:t>&gt;(path[1</a:t>
            </a:r>
            <a:r>
              <a:rPr lang="en-US" smtClean="0"/>
              <a:t>][5])=1</a:t>
            </a:r>
            <a:endParaRPr lang="en-US"/>
          </a:p>
          <a:p>
            <a:r>
              <a:rPr lang="en-US"/>
              <a:t>get&lt;1&gt;(path[1</a:t>
            </a:r>
            <a:r>
              <a:rPr lang="en-US" smtClean="0"/>
              <a:t>][5])=0</a:t>
            </a:r>
            <a:endParaRPr lang="en-US"/>
          </a:p>
          <a:p>
            <a:r>
              <a:rPr lang="en-US"/>
              <a:t>get&lt;2&gt;(path[1</a:t>
            </a:r>
            <a:r>
              <a:rPr lang="en-US" smtClean="0"/>
              <a:t>][5])=0</a:t>
            </a:r>
          </a:p>
          <a:p>
            <a:endParaRPr lang="en-US" smtClean="0"/>
          </a:p>
          <a:p>
            <a:endParaRPr lang="en-US"/>
          </a:p>
          <a:p>
            <a:endParaRPr lang="en-US"/>
          </a:p>
        </p:txBody>
      </p:sp>
    </p:spTree>
    <p:extLst>
      <p:ext uri="{BB962C8B-B14F-4D97-AF65-F5344CB8AC3E}">
        <p14:creationId xmlns:p14="http://schemas.microsoft.com/office/powerpoint/2010/main" val="30473749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920583178"/>
              </p:ext>
            </p:extLst>
          </p:nvPr>
        </p:nvGraphicFramePr>
        <p:xfrm>
          <a:off x="0" y="486220"/>
          <a:ext cx="9706212" cy="3348738"/>
        </p:xfrm>
        <a:graphic>
          <a:graphicData uri="http://schemas.openxmlformats.org/drawingml/2006/table">
            <a:tbl>
              <a:tblPr firstRow="1" bandRow="1">
                <a:tableStyleId>{5C22544A-7EE6-4342-B048-85BDC9FD1C3A}</a:tableStyleId>
              </a:tblPr>
              <a:tblGrid>
                <a:gridCol w="808851">
                  <a:extLst>
                    <a:ext uri="{9D8B030D-6E8A-4147-A177-3AD203B41FA5}">
                      <a16:colId xmlns:a16="http://schemas.microsoft.com/office/drawing/2014/main" val="809523967"/>
                    </a:ext>
                  </a:extLst>
                </a:gridCol>
                <a:gridCol w="808851">
                  <a:extLst>
                    <a:ext uri="{9D8B030D-6E8A-4147-A177-3AD203B41FA5}">
                      <a16:colId xmlns:a16="http://schemas.microsoft.com/office/drawing/2014/main" val="3383885275"/>
                    </a:ext>
                  </a:extLst>
                </a:gridCol>
                <a:gridCol w="808851">
                  <a:extLst>
                    <a:ext uri="{9D8B030D-6E8A-4147-A177-3AD203B41FA5}">
                      <a16:colId xmlns:a16="http://schemas.microsoft.com/office/drawing/2014/main" val="3455430337"/>
                    </a:ext>
                  </a:extLst>
                </a:gridCol>
                <a:gridCol w="808851">
                  <a:extLst>
                    <a:ext uri="{9D8B030D-6E8A-4147-A177-3AD203B41FA5}">
                      <a16:colId xmlns:a16="http://schemas.microsoft.com/office/drawing/2014/main" val="2612535681"/>
                    </a:ext>
                  </a:extLst>
                </a:gridCol>
                <a:gridCol w="808851">
                  <a:extLst>
                    <a:ext uri="{9D8B030D-6E8A-4147-A177-3AD203B41FA5}">
                      <a16:colId xmlns:a16="http://schemas.microsoft.com/office/drawing/2014/main" val="3594744507"/>
                    </a:ext>
                  </a:extLst>
                </a:gridCol>
                <a:gridCol w="808851">
                  <a:extLst>
                    <a:ext uri="{9D8B030D-6E8A-4147-A177-3AD203B41FA5}">
                      <a16:colId xmlns:a16="http://schemas.microsoft.com/office/drawing/2014/main" val="2641311821"/>
                    </a:ext>
                  </a:extLst>
                </a:gridCol>
                <a:gridCol w="808851">
                  <a:extLst>
                    <a:ext uri="{9D8B030D-6E8A-4147-A177-3AD203B41FA5}">
                      <a16:colId xmlns:a16="http://schemas.microsoft.com/office/drawing/2014/main" val="2574460819"/>
                    </a:ext>
                  </a:extLst>
                </a:gridCol>
                <a:gridCol w="808851">
                  <a:extLst>
                    <a:ext uri="{9D8B030D-6E8A-4147-A177-3AD203B41FA5}">
                      <a16:colId xmlns:a16="http://schemas.microsoft.com/office/drawing/2014/main" val="3903836854"/>
                    </a:ext>
                  </a:extLst>
                </a:gridCol>
                <a:gridCol w="808851">
                  <a:extLst>
                    <a:ext uri="{9D8B030D-6E8A-4147-A177-3AD203B41FA5}">
                      <a16:colId xmlns:a16="http://schemas.microsoft.com/office/drawing/2014/main" val="3406453832"/>
                    </a:ext>
                  </a:extLst>
                </a:gridCol>
                <a:gridCol w="808851">
                  <a:extLst>
                    <a:ext uri="{9D8B030D-6E8A-4147-A177-3AD203B41FA5}">
                      <a16:colId xmlns:a16="http://schemas.microsoft.com/office/drawing/2014/main" val="3120631693"/>
                    </a:ext>
                  </a:extLst>
                </a:gridCol>
                <a:gridCol w="808851">
                  <a:extLst>
                    <a:ext uri="{9D8B030D-6E8A-4147-A177-3AD203B41FA5}">
                      <a16:colId xmlns:a16="http://schemas.microsoft.com/office/drawing/2014/main" val="2787471895"/>
                    </a:ext>
                  </a:extLst>
                </a:gridCol>
                <a:gridCol w="808851">
                  <a:extLst>
                    <a:ext uri="{9D8B030D-6E8A-4147-A177-3AD203B41FA5}">
                      <a16:colId xmlns:a16="http://schemas.microsoft.com/office/drawing/2014/main" val="575011317"/>
                    </a:ext>
                  </a:extLst>
                </a:gridCol>
              </a:tblGrid>
              <a:tr h="947383">
                <a:tc>
                  <a:txBody>
                    <a:bodyPr/>
                    <a:lstStyle/>
                    <a:p>
                      <a:pPr algn="ctr"/>
                      <a:endParaRPr lang="en-US" sz="1400"/>
                    </a:p>
                  </a:txBody>
                  <a:tcPr/>
                </a:tc>
                <a:tc>
                  <a:txBody>
                    <a:bodyPr/>
                    <a:lstStyle/>
                    <a:p>
                      <a:pPr algn="ctr"/>
                      <a:r>
                        <a:rPr lang="en-US" sz="1400" smtClean="0"/>
                        <a:t>Weight</a:t>
                      </a:r>
                      <a:r>
                        <a:rPr lang="en-US" sz="1400" baseline="0" smtClean="0"/>
                        <a:t> 0</a:t>
                      </a: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1</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2</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3</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4</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5</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6</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7</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8</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9</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10</a:t>
                      </a:r>
                      <a:endParaRPr lang="en-US" sz="1400" smtClean="0"/>
                    </a:p>
                    <a:p>
                      <a:pPr algn="ctr"/>
                      <a:endParaRPr lang="en-US" sz="1400"/>
                    </a:p>
                  </a:txBody>
                  <a:tcPr/>
                </a:tc>
                <a:extLst>
                  <a:ext uri="{0D108BD9-81ED-4DB2-BD59-A6C34878D82A}">
                    <a16:rowId xmlns:a16="http://schemas.microsoft.com/office/drawing/2014/main" val="171414248"/>
                  </a:ext>
                </a:extLst>
              </a:tr>
              <a:tr h="480271">
                <a:tc>
                  <a:txBody>
                    <a:bodyPr/>
                    <a:lstStyle/>
                    <a:p>
                      <a:pPr algn="ctr"/>
                      <a:r>
                        <a:rPr lang="en-US" sz="1400" smtClean="0"/>
                        <a:t>Item 0</a:t>
                      </a:r>
                      <a:endParaRPr lang="en-US" sz="1400"/>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extLst>
                  <a:ext uri="{0D108BD9-81ED-4DB2-BD59-A6C34878D82A}">
                    <a16:rowId xmlns:a16="http://schemas.microsoft.com/office/drawing/2014/main" val="2842588364"/>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1</a:t>
                      </a:r>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10</a:t>
                      </a:r>
                      <a:endParaRPr lang="en-US"/>
                    </a:p>
                  </a:txBody>
                  <a:tcPr/>
                </a:tc>
                <a:tc>
                  <a:txBody>
                    <a:bodyPr/>
                    <a:lstStyle/>
                    <a:p>
                      <a:pPr algn="ctr"/>
                      <a:r>
                        <a:rPr lang="en-US" smtClean="0"/>
                        <a:t>10</a:t>
                      </a:r>
                      <a:endParaRPr lang="en-US"/>
                    </a:p>
                  </a:txBody>
                  <a:tcPr/>
                </a:tc>
                <a:tc>
                  <a:txBody>
                    <a:bodyPr/>
                    <a:lstStyle/>
                    <a:p>
                      <a:pPr algn="ctr"/>
                      <a:r>
                        <a:rPr lang="en-US" smtClean="0"/>
                        <a:t>10</a:t>
                      </a:r>
                      <a:endParaRPr lang="en-US"/>
                    </a:p>
                  </a:txBody>
                  <a:tcPr/>
                </a:tc>
                <a:tc>
                  <a:txBody>
                    <a:bodyPr/>
                    <a:lstStyle/>
                    <a:p>
                      <a:pPr algn="ctr"/>
                      <a:r>
                        <a:rPr lang="en-US" smtClean="0"/>
                        <a:t>10</a:t>
                      </a:r>
                      <a:endParaRPr lang="en-US"/>
                    </a:p>
                  </a:txBody>
                  <a:tcPr/>
                </a:tc>
                <a:tc>
                  <a:txBody>
                    <a:bodyPr/>
                    <a:lstStyle/>
                    <a:p>
                      <a:pPr algn="ctr"/>
                      <a:r>
                        <a:rPr lang="en-US" smtClean="0"/>
                        <a:t>10</a:t>
                      </a:r>
                      <a:endParaRPr lang="en-US"/>
                    </a:p>
                  </a:txBody>
                  <a:tcPr/>
                </a:tc>
                <a:tc>
                  <a:txBody>
                    <a:bodyPr/>
                    <a:lstStyle/>
                    <a:p>
                      <a:pPr algn="ctr"/>
                      <a:r>
                        <a:rPr lang="en-US" smtClean="0"/>
                        <a:t>10</a:t>
                      </a:r>
                      <a:endParaRPr lang="en-US"/>
                    </a:p>
                  </a:txBody>
                  <a:tcPr/>
                </a:tc>
                <a:extLst>
                  <a:ext uri="{0D108BD9-81ED-4DB2-BD59-A6C34878D82A}">
                    <a16:rowId xmlns:a16="http://schemas.microsoft.com/office/drawing/2014/main" val="1411549298"/>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2</a:t>
                      </a:r>
                    </a:p>
                  </a:txBody>
                  <a:tcPr/>
                </a:tc>
                <a:tc>
                  <a:txBody>
                    <a:bodyPr/>
                    <a:lstStyle/>
                    <a:p>
                      <a:pPr algn="ctr"/>
                      <a:r>
                        <a:rPr lang="en-US" smtClean="0"/>
                        <a:t>0</a:t>
                      </a:r>
                      <a:endParaRPr lang="en-US"/>
                    </a:p>
                  </a:txBody>
                  <a:tcPr/>
                </a:tc>
                <a:tc>
                  <a:txBody>
                    <a:bodyPr/>
                    <a:lstStyle/>
                    <a:p>
                      <a:pPr algn="ctr"/>
                      <a:r>
                        <a:rPr lang="en-US" smtClean="0"/>
                        <a:t>0 </a:t>
                      </a:r>
                      <a:endParaRPr lang="en-US"/>
                    </a:p>
                  </a:txBody>
                  <a:tcPr/>
                </a:tc>
                <a:tc>
                  <a:txBody>
                    <a:bodyPr/>
                    <a:lstStyle/>
                    <a:p>
                      <a:pPr algn="ctr"/>
                      <a:r>
                        <a:rPr lang="en-US" smtClean="0"/>
                        <a:t>0 </a:t>
                      </a:r>
                      <a:endParaRPr lang="en-US"/>
                    </a:p>
                  </a:txBody>
                  <a:tcPr/>
                </a:tc>
                <a:tc>
                  <a:txBody>
                    <a:bodyPr/>
                    <a:lstStyle/>
                    <a:p>
                      <a:pPr algn="ctr"/>
                      <a:r>
                        <a:rPr lang="en-US" smtClean="0"/>
                        <a:t>0</a:t>
                      </a:r>
                      <a:endParaRPr lang="en-US"/>
                    </a:p>
                  </a:txBody>
                  <a:tcPr/>
                </a:tc>
                <a:tc>
                  <a:txBody>
                    <a:bodyPr/>
                    <a:lstStyle/>
                    <a:p>
                      <a:pPr algn="ctr"/>
                      <a:r>
                        <a:rPr lang="en-US" smtClean="0"/>
                        <a:t>40</a:t>
                      </a: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3482355915"/>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3</a:t>
                      </a:r>
                    </a:p>
                  </a:txBody>
                  <a:tcPr/>
                </a:tc>
                <a:tc>
                  <a:txBody>
                    <a:bodyPr/>
                    <a:lstStyle/>
                    <a:p>
                      <a:pPr algn="ctr"/>
                      <a:r>
                        <a:rPr lang="en-US" smtClean="0"/>
                        <a:t>0</a:t>
                      </a:r>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45367476"/>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4</a:t>
                      </a:r>
                    </a:p>
                  </a:txBody>
                  <a:tcPr/>
                </a:tc>
                <a:tc>
                  <a:txBody>
                    <a:bodyPr/>
                    <a:lstStyle/>
                    <a:p>
                      <a:pPr algn="ctr"/>
                      <a:r>
                        <a:rPr lang="en-US" smtClean="0"/>
                        <a:t>0</a:t>
                      </a:r>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86892134"/>
                  </a:ext>
                </a:extLst>
              </a:tr>
            </a:tbl>
          </a:graphicData>
        </a:graphic>
      </p:graphicFrame>
      <p:sp>
        <p:nvSpPr>
          <p:cNvPr id="5" name="Rectangle 4"/>
          <p:cNvSpPr/>
          <p:nvPr/>
        </p:nvSpPr>
        <p:spPr>
          <a:xfrm>
            <a:off x="4840914" y="2367549"/>
            <a:ext cx="804672" cy="51513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6" name="TextBox 5"/>
          <p:cNvSpPr txBox="1"/>
          <p:nvPr/>
        </p:nvSpPr>
        <p:spPr>
          <a:xfrm>
            <a:off x="287190" y="3834958"/>
            <a:ext cx="9198186" cy="3139321"/>
          </a:xfrm>
          <a:prstGeom prst="rect">
            <a:avLst/>
          </a:prstGeom>
          <a:noFill/>
        </p:spPr>
        <p:txBody>
          <a:bodyPr wrap="square" rtlCol="0">
            <a:spAutoFit/>
          </a:bodyPr>
          <a:lstStyle/>
          <a:p>
            <a:r>
              <a:rPr lang="en-US" smtClean="0"/>
              <a:t>currWeight = 4; currWeight &lt;= 5</a:t>
            </a:r>
          </a:p>
          <a:p>
            <a:r>
              <a:rPr lang="en-US"/>
              <a:t>totalValWithoutI = </a:t>
            </a:r>
            <a:r>
              <a:rPr lang="en-US" smtClean="0"/>
              <a:t>dp[1][</a:t>
            </a:r>
            <a:r>
              <a:rPr lang="en-US"/>
              <a:t>5] = </a:t>
            </a:r>
            <a:r>
              <a:rPr lang="en-US" smtClean="0"/>
              <a:t>10</a:t>
            </a:r>
            <a:endParaRPr lang="en-US"/>
          </a:p>
          <a:p>
            <a:r>
              <a:rPr lang="en-US"/>
              <a:t>remainingSlot = </a:t>
            </a:r>
            <a:r>
              <a:rPr lang="en-US" smtClean="0"/>
              <a:t>5 - 4 </a:t>
            </a:r>
            <a:r>
              <a:rPr lang="en-US"/>
              <a:t>= </a:t>
            </a:r>
            <a:r>
              <a:rPr lang="en-US" smtClean="0"/>
              <a:t>1</a:t>
            </a:r>
            <a:endParaRPr lang="en-US"/>
          </a:p>
          <a:p>
            <a:r>
              <a:rPr lang="en-US"/>
              <a:t>totalValWithI = </a:t>
            </a:r>
            <a:r>
              <a:rPr lang="en-US" smtClean="0"/>
              <a:t>dp[1][1] </a:t>
            </a:r>
            <a:r>
              <a:rPr lang="en-US"/>
              <a:t>+ stuffList[1].first = 0 + </a:t>
            </a:r>
            <a:r>
              <a:rPr lang="en-US" smtClean="0"/>
              <a:t>40 </a:t>
            </a:r>
            <a:r>
              <a:rPr lang="en-US"/>
              <a:t>= </a:t>
            </a:r>
            <a:r>
              <a:rPr lang="en-US" smtClean="0"/>
              <a:t>40</a:t>
            </a:r>
            <a:endParaRPr lang="en-US"/>
          </a:p>
          <a:p>
            <a:r>
              <a:rPr lang="en-US" smtClean="0"/>
              <a:t>dp[2][</a:t>
            </a:r>
            <a:r>
              <a:rPr lang="en-US"/>
              <a:t>5] = totalValWithI = </a:t>
            </a:r>
            <a:r>
              <a:rPr lang="en-US" smtClean="0"/>
              <a:t>40</a:t>
            </a:r>
            <a:endParaRPr lang="en-US"/>
          </a:p>
          <a:p>
            <a:r>
              <a:rPr lang="en-US"/>
              <a:t>get&lt;0&gt;(</a:t>
            </a:r>
            <a:r>
              <a:rPr lang="en-US" smtClean="0"/>
              <a:t>path[2][</a:t>
            </a:r>
            <a:r>
              <a:rPr lang="en-US"/>
              <a:t>5])=1</a:t>
            </a:r>
          </a:p>
          <a:p>
            <a:r>
              <a:rPr lang="en-US"/>
              <a:t>get&lt;1&gt;(</a:t>
            </a:r>
            <a:r>
              <a:rPr lang="en-US" smtClean="0"/>
              <a:t>path[2][</a:t>
            </a:r>
            <a:r>
              <a:rPr lang="en-US"/>
              <a:t>5</a:t>
            </a:r>
            <a:r>
              <a:rPr lang="en-US" smtClean="0"/>
              <a:t>])=1</a:t>
            </a:r>
            <a:endParaRPr lang="en-US"/>
          </a:p>
          <a:p>
            <a:r>
              <a:rPr lang="en-US"/>
              <a:t>get&lt;2&gt;(</a:t>
            </a:r>
            <a:r>
              <a:rPr lang="en-US" smtClean="0"/>
              <a:t>path[2][</a:t>
            </a:r>
            <a:r>
              <a:rPr lang="en-US"/>
              <a:t>5</a:t>
            </a:r>
            <a:r>
              <a:rPr lang="en-US" smtClean="0"/>
              <a:t>])=1</a:t>
            </a:r>
            <a:endParaRPr lang="en-US"/>
          </a:p>
          <a:p>
            <a:endParaRPr lang="en-US" smtClean="0"/>
          </a:p>
          <a:p>
            <a:endParaRPr lang="en-US"/>
          </a:p>
          <a:p>
            <a:endParaRPr lang="en-US"/>
          </a:p>
        </p:txBody>
      </p:sp>
    </p:spTree>
    <p:extLst>
      <p:ext uri="{BB962C8B-B14F-4D97-AF65-F5344CB8AC3E}">
        <p14:creationId xmlns:p14="http://schemas.microsoft.com/office/powerpoint/2010/main" val="31850639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156350323"/>
              </p:ext>
            </p:extLst>
          </p:nvPr>
        </p:nvGraphicFramePr>
        <p:xfrm>
          <a:off x="0" y="486220"/>
          <a:ext cx="9706212" cy="3348738"/>
        </p:xfrm>
        <a:graphic>
          <a:graphicData uri="http://schemas.openxmlformats.org/drawingml/2006/table">
            <a:tbl>
              <a:tblPr firstRow="1" bandRow="1">
                <a:tableStyleId>{5C22544A-7EE6-4342-B048-85BDC9FD1C3A}</a:tableStyleId>
              </a:tblPr>
              <a:tblGrid>
                <a:gridCol w="808851">
                  <a:extLst>
                    <a:ext uri="{9D8B030D-6E8A-4147-A177-3AD203B41FA5}">
                      <a16:colId xmlns:a16="http://schemas.microsoft.com/office/drawing/2014/main" val="809523967"/>
                    </a:ext>
                  </a:extLst>
                </a:gridCol>
                <a:gridCol w="808851">
                  <a:extLst>
                    <a:ext uri="{9D8B030D-6E8A-4147-A177-3AD203B41FA5}">
                      <a16:colId xmlns:a16="http://schemas.microsoft.com/office/drawing/2014/main" val="3383885275"/>
                    </a:ext>
                  </a:extLst>
                </a:gridCol>
                <a:gridCol w="808851">
                  <a:extLst>
                    <a:ext uri="{9D8B030D-6E8A-4147-A177-3AD203B41FA5}">
                      <a16:colId xmlns:a16="http://schemas.microsoft.com/office/drawing/2014/main" val="3455430337"/>
                    </a:ext>
                  </a:extLst>
                </a:gridCol>
                <a:gridCol w="808851">
                  <a:extLst>
                    <a:ext uri="{9D8B030D-6E8A-4147-A177-3AD203B41FA5}">
                      <a16:colId xmlns:a16="http://schemas.microsoft.com/office/drawing/2014/main" val="2612535681"/>
                    </a:ext>
                  </a:extLst>
                </a:gridCol>
                <a:gridCol w="808851">
                  <a:extLst>
                    <a:ext uri="{9D8B030D-6E8A-4147-A177-3AD203B41FA5}">
                      <a16:colId xmlns:a16="http://schemas.microsoft.com/office/drawing/2014/main" val="3594744507"/>
                    </a:ext>
                  </a:extLst>
                </a:gridCol>
                <a:gridCol w="808851">
                  <a:extLst>
                    <a:ext uri="{9D8B030D-6E8A-4147-A177-3AD203B41FA5}">
                      <a16:colId xmlns:a16="http://schemas.microsoft.com/office/drawing/2014/main" val="2641311821"/>
                    </a:ext>
                  </a:extLst>
                </a:gridCol>
                <a:gridCol w="808851">
                  <a:extLst>
                    <a:ext uri="{9D8B030D-6E8A-4147-A177-3AD203B41FA5}">
                      <a16:colId xmlns:a16="http://schemas.microsoft.com/office/drawing/2014/main" val="2574460819"/>
                    </a:ext>
                  </a:extLst>
                </a:gridCol>
                <a:gridCol w="808851">
                  <a:extLst>
                    <a:ext uri="{9D8B030D-6E8A-4147-A177-3AD203B41FA5}">
                      <a16:colId xmlns:a16="http://schemas.microsoft.com/office/drawing/2014/main" val="3903836854"/>
                    </a:ext>
                  </a:extLst>
                </a:gridCol>
                <a:gridCol w="808851">
                  <a:extLst>
                    <a:ext uri="{9D8B030D-6E8A-4147-A177-3AD203B41FA5}">
                      <a16:colId xmlns:a16="http://schemas.microsoft.com/office/drawing/2014/main" val="3406453832"/>
                    </a:ext>
                  </a:extLst>
                </a:gridCol>
                <a:gridCol w="808851">
                  <a:extLst>
                    <a:ext uri="{9D8B030D-6E8A-4147-A177-3AD203B41FA5}">
                      <a16:colId xmlns:a16="http://schemas.microsoft.com/office/drawing/2014/main" val="3120631693"/>
                    </a:ext>
                  </a:extLst>
                </a:gridCol>
                <a:gridCol w="808851">
                  <a:extLst>
                    <a:ext uri="{9D8B030D-6E8A-4147-A177-3AD203B41FA5}">
                      <a16:colId xmlns:a16="http://schemas.microsoft.com/office/drawing/2014/main" val="2787471895"/>
                    </a:ext>
                  </a:extLst>
                </a:gridCol>
                <a:gridCol w="808851">
                  <a:extLst>
                    <a:ext uri="{9D8B030D-6E8A-4147-A177-3AD203B41FA5}">
                      <a16:colId xmlns:a16="http://schemas.microsoft.com/office/drawing/2014/main" val="575011317"/>
                    </a:ext>
                  </a:extLst>
                </a:gridCol>
              </a:tblGrid>
              <a:tr h="947383">
                <a:tc>
                  <a:txBody>
                    <a:bodyPr/>
                    <a:lstStyle/>
                    <a:p>
                      <a:pPr algn="ctr"/>
                      <a:endParaRPr lang="en-US" sz="1400"/>
                    </a:p>
                  </a:txBody>
                  <a:tcPr/>
                </a:tc>
                <a:tc>
                  <a:txBody>
                    <a:bodyPr/>
                    <a:lstStyle/>
                    <a:p>
                      <a:pPr algn="ctr"/>
                      <a:r>
                        <a:rPr lang="en-US" sz="1400" smtClean="0"/>
                        <a:t>Weight</a:t>
                      </a:r>
                      <a:r>
                        <a:rPr lang="en-US" sz="1400" baseline="0" smtClean="0"/>
                        <a:t> 0</a:t>
                      </a: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1</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2</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3</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4</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5</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6</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7</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8</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9</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10</a:t>
                      </a:r>
                      <a:endParaRPr lang="en-US" sz="1400" smtClean="0"/>
                    </a:p>
                    <a:p>
                      <a:pPr algn="ctr"/>
                      <a:endParaRPr lang="en-US" sz="1400"/>
                    </a:p>
                  </a:txBody>
                  <a:tcPr/>
                </a:tc>
                <a:extLst>
                  <a:ext uri="{0D108BD9-81ED-4DB2-BD59-A6C34878D82A}">
                    <a16:rowId xmlns:a16="http://schemas.microsoft.com/office/drawing/2014/main" val="171414248"/>
                  </a:ext>
                </a:extLst>
              </a:tr>
              <a:tr h="480271">
                <a:tc>
                  <a:txBody>
                    <a:bodyPr/>
                    <a:lstStyle/>
                    <a:p>
                      <a:pPr algn="ctr"/>
                      <a:r>
                        <a:rPr lang="en-US" sz="1400" smtClean="0"/>
                        <a:t>Item 0</a:t>
                      </a:r>
                      <a:endParaRPr lang="en-US" sz="1400"/>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extLst>
                  <a:ext uri="{0D108BD9-81ED-4DB2-BD59-A6C34878D82A}">
                    <a16:rowId xmlns:a16="http://schemas.microsoft.com/office/drawing/2014/main" val="2842588364"/>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1</a:t>
                      </a:r>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10</a:t>
                      </a:r>
                      <a:endParaRPr lang="en-US"/>
                    </a:p>
                  </a:txBody>
                  <a:tcPr/>
                </a:tc>
                <a:tc>
                  <a:txBody>
                    <a:bodyPr/>
                    <a:lstStyle/>
                    <a:p>
                      <a:pPr algn="ctr"/>
                      <a:r>
                        <a:rPr lang="en-US" smtClean="0"/>
                        <a:t>10</a:t>
                      </a:r>
                      <a:endParaRPr lang="en-US"/>
                    </a:p>
                  </a:txBody>
                  <a:tcPr/>
                </a:tc>
                <a:tc>
                  <a:txBody>
                    <a:bodyPr/>
                    <a:lstStyle/>
                    <a:p>
                      <a:pPr algn="ctr"/>
                      <a:r>
                        <a:rPr lang="en-US" smtClean="0"/>
                        <a:t>10</a:t>
                      </a:r>
                      <a:endParaRPr lang="en-US"/>
                    </a:p>
                  </a:txBody>
                  <a:tcPr/>
                </a:tc>
                <a:tc>
                  <a:txBody>
                    <a:bodyPr/>
                    <a:lstStyle/>
                    <a:p>
                      <a:pPr algn="ctr"/>
                      <a:r>
                        <a:rPr lang="en-US" smtClean="0"/>
                        <a:t>10</a:t>
                      </a:r>
                      <a:endParaRPr lang="en-US"/>
                    </a:p>
                  </a:txBody>
                  <a:tcPr/>
                </a:tc>
                <a:tc>
                  <a:txBody>
                    <a:bodyPr/>
                    <a:lstStyle/>
                    <a:p>
                      <a:pPr algn="ctr"/>
                      <a:r>
                        <a:rPr lang="en-US" smtClean="0"/>
                        <a:t>10</a:t>
                      </a:r>
                      <a:endParaRPr lang="en-US"/>
                    </a:p>
                  </a:txBody>
                  <a:tcPr/>
                </a:tc>
                <a:tc>
                  <a:txBody>
                    <a:bodyPr/>
                    <a:lstStyle/>
                    <a:p>
                      <a:pPr algn="ctr"/>
                      <a:r>
                        <a:rPr lang="en-US" smtClean="0"/>
                        <a:t>10</a:t>
                      </a:r>
                      <a:endParaRPr lang="en-US"/>
                    </a:p>
                  </a:txBody>
                  <a:tcPr/>
                </a:tc>
                <a:extLst>
                  <a:ext uri="{0D108BD9-81ED-4DB2-BD59-A6C34878D82A}">
                    <a16:rowId xmlns:a16="http://schemas.microsoft.com/office/drawing/2014/main" val="1411549298"/>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2</a:t>
                      </a:r>
                    </a:p>
                  </a:txBody>
                  <a:tcPr/>
                </a:tc>
                <a:tc>
                  <a:txBody>
                    <a:bodyPr/>
                    <a:lstStyle/>
                    <a:p>
                      <a:pPr algn="ctr"/>
                      <a:r>
                        <a:rPr lang="en-US" smtClean="0"/>
                        <a:t>0</a:t>
                      </a:r>
                      <a:endParaRPr lang="en-US"/>
                    </a:p>
                  </a:txBody>
                  <a:tcPr/>
                </a:tc>
                <a:tc>
                  <a:txBody>
                    <a:bodyPr/>
                    <a:lstStyle/>
                    <a:p>
                      <a:pPr algn="ctr"/>
                      <a:r>
                        <a:rPr lang="en-US" smtClean="0"/>
                        <a:t>0 </a:t>
                      </a:r>
                      <a:endParaRPr lang="en-US"/>
                    </a:p>
                  </a:txBody>
                  <a:tcPr/>
                </a:tc>
                <a:tc>
                  <a:txBody>
                    <a:bodyPr/>
                    <a:lstStyle/>
                    <a:p>
                      <a:pPr algn="ctr"/>
                      <a:r>
                        <a:rPr lang="en-US" smtClean="0"/>
                        <a:t>0 </a:t>
                      </a:r>
                      <a:endParaRPr lang="en-US"/>
                    </a:p>
                  </a:txBody>
                  <a:tcPr/>
                </a:tc>
                <a:tc>
                  <a:txBody>
                    <a:bodyPr/>
                    <a:lstStyle/>
                    <a:p>
                      <a:pPr algn="ctr"/>
                      <a:r>
                        <a:rPr lang="en-US" smtClean="0"/>
                        <a:t>0</a:t>
                      </a:r>
                      <a:endParaRPr lang="en-US"/>
                    </a:p>
                  </a:txBody>
                  <a:tcPr/>
                </a:tc>
                <a:tc>
                  <a:txBody>
                    <a:bodyPr/>
                    <a:lstStyle/>
                    <a:p>
                      <a:pPr algn="ctr"/>
                      <a:r>
                        <a:rPr lang="en-US" smtClean="0"/>
                        <a:t>40</a:t>
                      </a:r>
                      <a:endParaRPr lang="en-US"/>
                    </a:p>
                  </a:txBody>
                  <a:tcPr/>
                </a:tc>
                <a:tc>
                  <a:txBody>
                    <a:bodyPr/>
                    <a:lstStyle/>
                    <a:p>
                      <a:pPr algn="ctr"/>
                      <a:r>
                        <a:rPr lang="en-US" smtClean="0"/>
                        <a:t>40</a:t>
                      </a:r>
                      <a:endParaRPr lang="en-US"/>
                    </a:p>
                  </a:txBody>
                  <a:tcPr/>
                </a:tc>
                <a:tc>
                  <a:txBody>
                    <a:bodyPr/>
                    <a:lstStyle/>
                    <a:p>
                      <a:pPr algn="ctr"/>
                      <a:r>
                        <a:rPr lang="en-US" smtClean="0"/>
                        <a:t>40</a:t>
                      </a:r>
                      <a:endParaRPr lang="en-US"/>
                    </a:p>
                  </a:txBody>
                  <a:tcPr/>
                </a:tc>
                <a:tc>
                  <a:txBody>
                    <a:bodyPr/>
                    <a:lstStyle/>
                    <a:p>
                      <a:pPr algn="ctr"/>
                      <a:r>
                        <a:rPr lang="en-US" smtClean="0"/>
                        <a:t>40</a:t>
                      </a:r>
                      <a:endParaRPr lang="en-US"/>
                    </a:p>
                  </a:txBody>
                  <a:tcPr/>
                </a:tc>
                <a:tc>
                  <a:txBody>
                    <a:bodyPr/>
                    <a:lstStyle/>
                    <a:p>
                      <a:pPr algn="ctr"/>
                      <a:r>
                        <a:rPr lang="en-US" smtClean="0"/>
                        <a:t>40</a:t>
                      </a: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3482355915"/>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3</a:t>
                      </a:r>
                    </a:p>
                  </a:txBody>
                  <a:tcPr/>
                </a:tc>
                <a:tc>
                  <a:txBody>
                    <a:bodyPr/>
                    <a:lstStyle/>
                    <a:p>
                      <a:pPr algn="ctr"/>
                      <a:r>
                        <a:rPr lang="en-US" smtClean="0"/>
                        <a:t>0</a:t>
                      </a:r>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45367476"/>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4</a:t>
                      </a:r>
                    </a:p>
                  </a:txBody>
                  <a:tcPr/>
                </a:tc>
                <a:tc>
                  <a:txBody>
                    <a:bodyPr/>
                    <a:lstStyle/>
                    <a:p>
                      <a:pPr algn="ctr"/>
                      <a:r>
                        <a:rPr lang="en-US" smtClean="0"/>
                        <a:t>0</a:t>
                      </a:r>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86892134"/>
                  </a:ext>
                </a:extLst>
              </a:tr>
            </a:tbl>
          </a:graphicData>
        </a:graphic>
      </p:graphicFrame>
      <p:sp>
        <p:nvSpPr>
          <p:cNvPr id="7" name="Rectangle 6"/>
          <p:cNvSpPr/>
          <p:nvPr/>
        </p:nvSpPr>
        <p:spPr>
          <a:xfrm>
            <a:off x="8083986" y="2367549"/>
            <a:ext cx="804672" cy="51513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8" name="TextBox 7"/>
          <p:cNvSpPr txBox="1"/>
          <p:nvPr/>
        </p:nvSpPr>
        <p:spPr>
          <a:xfrm>
            <a:off x="287190" y="3834958"/>
            <a:ext cx="9198186" cy="3139321"/>
          </a:xfrm>
          <a:prstGeom prst="rect">
            <a:avLst/>
          </a:prstGeom>
          <a:noFill/>
        </p:spPr>
        <p:txBody>
          <a:bodyPr wrap="square" rtlCol="0">
            <a:spAutoFit/>
          </a:bodyPr>
          <a:lstStyle/>
          <a:p>
            <a:r>
              <a:rPr lang="en-US" smtClean="0"/>
              <a:t>currWeight = 4; currWeight &lt;= 9</a:t>
            </a:r>
          </a:p>
          <a:p>
            <a:r>
              <a:rPr lang="en-US"/>
              <a:t>totalValWithoutI = </a:t>
            </a:r>
            <a:r>
              <a:rPr lang="en-US" smtClean="0"/>
              <a:t>dp[1][9] </a:t>
            </a:r>
            <a:r>
              <a:rPr lang="en-US"/>
              <a:t>= </a:t>
            </a:r>
            <a:r>
              <a:rPr lang="en-US" smtClean="0"/>
              <a:t>10</a:t>
            </a:r>
            <a:endParaRPr lang="en-US"/>
          </a:p>
          <a:p>
            <a:r>
              <a:rPr lang="en-US"/>
              <a:t>remainingSlot = 9</a:t>
            </a:r>
            <a:r>
              <a:rPr lang="en-US" smtClean="0"/>
              <a:t> - 4 </a:t>
            </a:r>
            <a:r>
              <a:rPr lang="en-US"/>
              <a:t>= 5</a:t>
            </a:r>
          </a:p>
          <a:p>
            <a:r>
              <a:rPr lang="en-US"/>
              <a:t>totalValWithI = </a:t>
            </a:r>
            <a:r>
              <a:rPr lang="en-US" smtClean="0"/>
              <a:t>dp[1][5] </a:t>
            </a:r>
            <a:r>
              <a:rPr lang="en-US"/>
              <a:t>+ stuffList[1].first = </a:t>
            </a:r>
            <a:r>
              <a:rPr lang="en-US" smtClean="0"/>
              <a:t>10 </a:t>
            </a:r>
            <a:r>
              <a:rPr lang="en-US"/>
              <a:t>+ </a:t>
            </a:r>
            <a:r>
              <a:rPr lang="en-US" smtClean="0"/>
              <a:t>40 </a:t>
            </a:r>
            <a:r>
              <a:rPr lang="en-US"/>
              <a:t>= 5</a:t>
            </a:r>
            <a:r>
              <a:rPr lang="en-US" smtClean="0"/>
              <a:t>0</a:t>
            </a:r>
            <a:endParaRPr lang="en-US"/>
          </a:p>
          <a:p>
            <a:r>
              <a:rPr lang="en-US" smtClean="0"/>
              <a:t>dp[2][9] </a:t>
            </a:r>
            <a:r>
              <a:rPr lang="en-US"/>
              <a:t>= totalValWithI = </a:t>
            </a:r>
            <a:r>
              <a:rPr lang="en-US" smtClean="0"/>
              <a:t>50</a:t>
            </a:r>
            <a:endParaRPr lang="en-US"/>
          </a:p>
          <a:p>
            <a:r>
              <a:rPr lang="en-US"/>
              <a:t>get&lt;0&gt;(</a:t>
            </a:r>
            <a:r>
              <a:rPr lang="en-US" smtClean="0"/>
              <a:t>path[2][9])=</a:t>
            </a:r>
            <a:r>
              <a:rPr lang="en-US"/>
              <a:t>1</a:t>
            </a:r>
          </a:p>
          <a:p>
            <a:r>
              <a:rPr lang="en-US"/>
              <a:t>get&lt;1&gt;(</a:t>
            </a:r>
            <a:r>
              <a:rPr lang="en-US" smtClean="0"/>
              <a:t>path[2][9])=1</a:t>
            </a:r>
            <a:endParaRPr lang="en-US"/>
          </a:p>
          <a:p>
            <a:r>
              <a:rPr lang="en-US"/>
              <a:t>get&lt;2&gt;(</a:t>
            </a:r>
            <a:r>
              <a:rPr lang="en-US" smtClean="0"/>
              <a:t>path[2][9])=5</a:t>
            </a:r>
            <a:endParaRPr lang="en-US"/>
          </a:p>
          <a:p>
            <a:endParaRPr lang="en-US" smtClean="0"/>
          </a:p>
          <a:p>
            <a:endParaRPr lang="en-US"/>
          </a:p>
          <a:p>
            <a:endParaRPr lang="en-US"/>
          </a:p>
        </p:txBody>
      </p:sp>
    </p:spTree>
    <p:extLst>
      <p:ext uri="{BB962C8B-B14F-4D97-AF65-F5344CB8AC3E}">
        <p14:creationId xmlns:p14="http://schemas.microsoft.com/office/powerpoint/2010/main" val="18368907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77985614"/>
              </p:ext>
            </p:extLst>
          </p:nvPr>
        </p:nvGraphicFramePr>
        <p:xfrm>
          <a:off x="0" y="486220"/>
          <a:ext cx="9706212" cy="3348738"/>
        </p:xfrm>
        <a:graphic>
          <a:graphicData uri="http://schemas.openxmlformats.org/drawingml/2006/table">
            <a:tbl>
              <a:tblPr firstRow="1" bandRow="1">
                <a:tableStyleId>{5C22544A-7EE6-4342-B048-85BDC9FD1C3A}</a:tableStyleId>
              </a:tblPr>
              <a:tblGrid>
                <a:gridCol w="808851">
                  <a:extLst>
                    <a:ext uri="{9D8B030D-6E8A-4147-A177-3AD203B41FA5}">
                      <a16:colId xmlns:a16="http://schemas.microsoft.com/office/drawing/2014/main" val="809523967"/>
                    </a:ext>
                  </a:extLst>
                </a:gridCol>
                <a:gridCol w="808851">
                  <a:extLst>
                    <a:ext uri="{9D8B030D-6E8A-4147-A177-3AD203B41FA5}">
                      <a16:colId xmlns:a16="http://schemas.microsoft.com/office/drawing/2014/main" val="3383885275"/>
                    </a:ext>
                  </a:extLst>
                </a:gridCol>
                <a:gridCol w="808851">
                  <a:extLst>
                    <a:ext uri="{9D8B030D-6E8A-4147-A177-3AD203B41FA5}">
                      <a16:colId xmlns:a16="http://schemas.microsoft.com/office/drawing/2014/main" val="3455430337"/>
                    </a:ext>
                  </a:extLst>
                </a:gridCol>
                <a:gridCol w="808851">
                  <a:extLst>
                    <a:ext uri="{9D8B030D-6E8A-4147-A177-3AD203B41FA5}">
                      <a16:colId xmlns:a16="http://schemas.microsoft.com/office/drawing/2014/main" val="2612535681"/>
                    </a:ext>
                  </a:extLst>
                </a:gridCol>
                <a:gridCol w="808851">
                  <a:extLst>
                    <a:ext uri="{9D8B030D-6E8A-4147-A177-3AD203B41FA5}">
                      <a16:colId xmlns:a16="http://schemas.microsoft.com/office/drawing/2014/main" val="3594744507"/>
                    </a:ext>
                  </a:extLst>
                </a:gridCol>
                <a:gridCol w="808851">
                  <a:extLst>
                    <a:ext uri="{9D8B030D-6E8A-4147-A177-3AD203B41FA5}">
                      <a16:colId xmlns:a16="http://schemas.microsoft.com/office/drawing/2014/main" val="2641311821"/>
                    </a:ext>
                  </a:extLst>
                </a:gridCol>
                <a:gridCol w="808851">
                  <a:extLst>
                    <a:ext uri="{9D8B030D-6E8A-4147-A177-3AD203B41FA5}">
                      <a16:colId xmlns:a16="http://schemas.microsoft.com/office/drawing/2014/main" val="2574460819"/>
                    </a:ext>
                  </a:extLst>
                </a:gridCol>
                <a:gridCol w="808851">
                  <a:extLst>
                    <a:ext uri="{9D8B030D-6E8A-4147-A177-3AD203B41FA5}">
                      <a16:colId xmlns:a16="http://schemas.microsoft.com/office/drawing/2014/main" val="3903836854"/>
                    </a:ext>
                  </a:extLst>
                </a:gridCol>
                <a:gridCol w="808851">
                  <a:extLst>
                    <a:ext uri="{9D8B030D-6E8A-4147-A177-3AD203B41FA5}">
                      <a16:colId xmlns:a16="http://schemas.microsoft.com/office/drawing/2014/main" val="3406453832"/>
                    </a:ext>
                  </a:extLst>
                </a:gridCol>
                <a:gridCol w="808851">
                  <a:extLst>
                    <a:ext uri="{9D8B030D-6E8A-4147-A177-3AD203B41FA5}">
                      <a16:colId xmlns:a16="http://schemas.microsoft.com/office/drawing/2014/main" val="3120631693"/>
                    </a:ext>
                  </a:extLst>
                </a:gridCol>
                <a:gridCol w="808851">
                  <a:extLst>
                    <a:ext uri="{9D8B030D-6E8A-4147-A177-3AD203B41FA5}">
                      <a16:colId xmlns:a16="http://schemas.microsoft.com/office/drawing/2014/main" val="2787471895"/>
                    </a:ext>
                  </a:extLst>
                </a:gridCol>
                <a:gridCol w="808851">
                  <a:extLst>
                    <a:ext uri="{9D8B030D-6E8A-4147-A177-3AD203B41FA5}">
                      <a16:colId xmlns:a16="http://schemas.microsoft.com/office/drawing/2014/main" val="575011317"/>
                    </a:ext>
                  </a:extLst>
                </a:gridCol>
              </a:tblGrid>
              <a:tr h="947383">
                <a:tc>
                  <a:txBody>
                    <a:bodyPr/>
                    <a:lstStyle/>
                    <a:p>
                      <a:pPr algn="ctr"/>
                      <a:endParaRPr lang="en-US" sz="1400"/>
                    </a:p>
                  </a:txBody>
                  <a:tcPr/>
                </a:tc>
                <a:tc>
                  <a:txBody>
                    <a:bodyPr/>
                    <a:lstStyle/>
                    <a:p>
                      <a:pPr algn="ctr"/>
                      <a:r>
                        <a:rPr lang="en-US" sz="1400" smtClean="0"/>
                        <a:t>Weight</a:t>
                      </a:r>
                      <a:r>
                        <a:rPr lang="en-US" sz="1400" baseline="0" smtClean="0"/>
                        <a:t> 0</a:t>
                      </a: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1</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2</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3</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4</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5</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6</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7</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8</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9</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10</a:t>
                      </a:r>
                      <a:endParaRPr lang="en-US" sz="1400" smtClean="0"/>
                    </a:p>
                    <a:p>
                      <a:pPr algn="ctr"/>
                      <a:endParaRPr lang="en-US" sz="1400"/>
                    </a:p>
                  </a:txBody>
                  <a:tcPr/>
                </a:tc>
                <a:extLst>
                  <a:ext uri="{0D108BD9-81ED-4DB2-BD59-A6C34878D82A}">
                    <a16:rowId xmlns:a16="http://schemas.microsoft.com/office/drawing/2014/main" val="171414248"/>
                  </a:ext>
                </a:extLst>
              </a:tr>
              <a:tr h="480271">
                <a:tc>
                  <a:txBody>
                    <a:bodyPr/>
                    <a:lstStyle/>
                    <a:p>
                      <a:pPr algn="ctr"/>
                      <a:r>
                        <a:rPr lang="en-US" sz="1400" smtClean="0"/>
                        <a:t>Item 0</a:t>
                      </a:r>
                      <a:endParaRPr lang="en-US" sz="1400"/>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extLst>
                  <a:ext uri="{0D108BD9-81ED-4DB2-BD59-A6C34878D82A}">
                    <a16:rowId xmlns:a16="http://schemas.microsoft.com/office/drawing/2014/main" val="2842588364"/>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1</a:t>
                      </a:r>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10</a:t>
                      </a:r>
                      <a:endParaRPr lang="en-US"/>
                    </a:p>
                  </a:txBody>
                  <a:tcPr/>
                </a:tc>
                <a:tc>
                  <a:txBody>
                    <a:bodyPr/>
                    <a:lstStyle/>
                    <a:p>
                      <a:pPr algn="ctr"/>
                      <a:r>
                        <a:rPr lang="en-US" smtClean="0"/>
                        <a:t>10</a:t>
                      </a:r>
                      <a:endParaRPr lang="en-US"/>
                    </a:p>
                  </a:txBody>
                  <a:tcPr/>
                </a:tc>
                <a:tc>
                  <a:txBody>
                    <a:bodyPr/>
                    <a:lstStyle/>
                    <a:p>
                      <a:pPr algn="ctr"/>
                      <a:r>
                        <a:rPr lang="en-US" smtClean="0"/>
                        <a:t>10</a:t>
                      </a:r>
                      <a:endParaRPr lang="en-US"/>
                    </a:p>
                  </a:txBody>
                  <a:tcPr/>
                </a:tc>
                <a:tc>
                  <a:txBody>
                    <a:bodyPr/>
                    <a:lstStyle/>
                    <a:p>
                      <a:pPr algn="ctr"/>
                      <a:r>
                        <a:rPr lang="en-US" smtClean="0"/>
                        <a:t>10</a:t>
                      </a:r>
                      <a:endParaRPr lang="en-US"/>
                    </a:p>
                  </a:txBody>
                  <a:tcPr/>
                </a:tc>
                <a:tc>
                  <a:txBody>
                    <a:bodyPr/>
                    <a:lstStyle/>
                    <a:p>
                      <a:pPr algn="ctr"/>
                      <a:r>
                        <a:rPr lang="en-US" smtClean="0"/>
                        <a:t>10</a:t>
                      </a:r>
                      <a:endParaRPr lang="en-US"/>
                    </a:p>
                  </a:txBody>
                  <a:tcPr/>
                </a:tc>
                <a:tc>
                  <a:txBody>
                    <a:bodyPr/>
                    <a:lstStyle/>
                    <a:p>
                      <a:pPr algn="ctr"/>
                      <a:r>
                        <a:rPr lang="en-US" smtClean="0"/>
                        <a:t>10</a:t>
                      </a:r>
                      <a:endParaRPr lang="en-US"/>
                    </a:p>
                  </a:txBody>
                  <a:tcPr/>
                </a:tc>
                <a:extLst>
                  <a:ext uri="{0D108BD9-81ED-4DB2-BD59-A6C34878D82A}">
                    <a16:rowId xmlns:a16="http://schemas.microsoft.com/office/drawing/2014/main" val="1411549298"/>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2</a:t>
                      </a:r>
                    </a:p>
                  </a:txBody>
                  <a:tcPr/>
                </a:tc>
                <a:tc>
                  <a:txBody>
                    <a:bodyPr/>
                    <a:lstStyle/>
                    <a:p>
                      <a:pPr algn="ctr"/>
                      <a:r>
                        <a:rPr lang="en-US" smtClean="0"/>
                        <a:t>0</a:t>
                      </a:r>
                      <a:endParaRPr lang="en-US"/>
                    </a:p>
                  </a:txBody>
                  <a:tcPr/>
                </a:tc>
                <a:tc>
                  <a:txBody>
                    <a:bodyPr/>
                    <a:lstStyle/>
                    <a:p>
                      <a:pPr algn="ctr"/>
                      <a:r>
                        <a:rPr lang="en-US" smtClean="0"/>
                        <a:t>0 </a:t>
                      </a:r>
                      <a:endParaRPr lang="en-US"/>
                    </a:p>
                  </a:txBody>
                  <a:tcPr/>
                </a:tc>
                <a:tc>
                  <a:txBody>
                    <a:bodyPr/>
                    <a:lstStyle/>
                    <a:p>
                      <a:pPr algn="ctr"/>
                      <a:r>
                        <a:rPr lang="en-US" smtClean="0"/>
                        <a:t>0 </a:t>
                      </a:r>
                      <a:endParaRPr lang="en-US"/>
                    </a:p>
                  </a:txBody>
                  <a:tcPr/>
                </a:tc>
                <a:tc>
                  <a:txBody>
                    <a:bodyPr/>
                    <a:lstStyle/>
                    <a:p>
                      <a:pPr algn="ctr"/>
                      <a:r>
                        <a:rPr lang="en-US" smtClean="0"/>
                        <a:t>0</a:t>
                      </a:r>
                      <a:endParaRPr lang="en-US"/>
                    </a:p>
                  </a:txBody>
                  <a:tcPr/>
                </a:tc>
                <a:tc>
                  <a:txBody>
                    <a:bodyPr/>
                    <a:lstStyle/>
                    <a:p>
                      <a:pPr algn="ctr"/>
                      <a:r>
                        <a:rPr lang="en-US" smtClean="0"/>
                        <a:t>40</a:t>
                      </a:r>
                      <a:endParaRPr lang="en-US"/>
                    </a:p>
                  </a:txBody>
                  <a:tcPr/>
                </a:tc>
                <a:tc>
                  <a:txBody>
                    <a:bodyPr/>
                    <a:lstStyle/>
                    <a:p>
                      <a:pPr algn="ctr"/>
                      <a:r>
                        <a:rPr lang="en-US" smtClean="0"/>
                        <a:t>40</a:t>
                      </a:r>
                      <a:endParaRPr lang="en-US"/>
                    </a:p>
                  </a:txBody>
                  <a:tcPr/>
                </a:tc>
                <a:tc>
                  <a:txBody>
                    <a:bodyPr/>
                    <a:lstStyle/>
                    <a:p>
                      <a:pPr algn="ctr"/>
                      <a:r>
                        <a:rPr lang="en-US" smtClean="0"/>
                        <a:t>40</a:t>
                      </a:r>
                      <a:endParaRPr lang="en-US"/>
                    </a:p>
                  </a:txBody>
                  <a:tcPr/>
                </a:tc>
                <a:tc>
                  <a:txBody>
                    <a:bodyPr/>
                    <a:lstStyle/>
                    <a:p>
                      <a:pPr algn="ctr"/>
                      <a:r>
                        <a:rPr lang="en-US" smtClean="0"/>
                        <a:t>40</a:t>
                      </a:r>
                      <a:endParaRPr lang="en-US"/>
                    </a:p>
                  </a:txBody>
                  <a:tcPr/>
                </a:tc>
                <a:tc>
                  <a:txBody>
                    <a:bodyPr/>
                    <a:lstStyle/>
                    <a:p>
                      <a:pPr algn="ctr"/>
                      <a:r>
                        <a:rPr lang="en-US" smtClean="0"/>
                        <a:t>40</a:t>
                      </a:r>
                      <a:endParaRPr lang="en-US"/>
                    </a:p>
                  </a:txBody>
                  <a:tcPr/>
                </a:tc>
                <a:tc>
                  <a:txBody>
                    <a:bodyPr/>
                    <a:lstStyle/>
                    <a:p>
                      <a:pPr algn="ctr"/>
                      <a:r>
                        <a:rPr lang="en-US" smtClean="0"/>
                        <a:t>50</a:t>
                      </a:r>
                      <a:endParaRPr lang="en-US"/>
                    </a:p>
                  </a:txBody>
                  <a:tcPr/>
                </a:tc>
                <a:tc>
                  <a:txBody>
                    <a:bodyPr/>
                    <a:lstStyle/>
                    <a:p>
                      <a:pPr algn="ctr"/>
                      <a:r>
                        <a:rPr lang="en-US" smtClean="0"/>
                        <a:t>50</a:t>
                      </a:r>
                      <a:endParaRPr lang="en-US"/>
                    </a:p>
                  </a:txBody>
                  <a:tcPr/>
                </a:tc>
                <a:extLst>
                  <a:ext uri="{0D108BD9-81ED-4DB2-BD59-A6C34878D82A}">
                    <a16:rowId xmlns:a16="http://schemas.microsoft.com/office/drawing/2014/main" val="3482355915"/>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3</a:t>
                      </a:r>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40</a:t>
                      </a:r>
                      <a:endParaRPr lang="en-US"/>
                    </a:p>
                  </a:txBody>
                  <a:tcPr/>
                </a:tc>
                <a:tc>
                  <a:txBody>
                    <a:bodyPr/>
                    <a:lstStyle/>
                    <a:p>
                      <a:pPr algn="ctr"/>
                      <a:r>
                        <a:rPr lang="en-US" smtClean="0"/>
                        <a:t>40</a:t>
                      </a: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3345367476"/>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4</a:t>
                      </a:r>
                    </a:p>
                  </a:txBody>
                  <a:tcPr/>
                </a:tc>
                <a:tc>
                  <a:txBody>
                    <a:bodyPr/>
                    <a:lstStyle/>
                    <a:p>
                      <a:pPr algn="ctr"/>
                      <a:r>
                        <a:rPr lang="en-US" smtClean="0"/>
                        <a:t>0</a:t>
                      </a: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486892134"/>
                  </a:ext>
                </a:extLst>
              </a:tr>
            </a:tbl>
          </a:graphicData>
        </a:graphic>
      </p:graphicFrame>
      <p:sp>
        <p:nvSpPr>
          <p:cNvPr id="5" name="Rectangle 4"/>
          <p:cNvSpPr/>
          <p:nvPr/>
        </p:nvSpPr>
        <p:spPr>
          <a:xfrm>
            <a:off x="5645586" y="2826997"/>
            <a:ext cx="804672" cy="51513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6" name="TextBox 5"/>
          <p:cNvSpPr txBox="1"/>
          <p:nvPr/>
        </p:nvSpPr>
        <p:spPr>
          <a:xfrm>
            <a:off x="287190" y="3834958"/>
            <a:ext cx="9198186" cy="3139321"/>
          </a:xfrm>
          <a:prstGeom prst="rect">
            <a:avLst/>
          </a:prstGeom>
          <a:noFill/>
        </p:spPr>
        <p:txBody>
          <a:bodyPr wrap="square" rtlCol="0">
            <a:spAutoFit/>
          </a:bodyPr>
          <a:lstStyle/>
          <a:p>
            <a:r>
              <a:rPr lang="en-US" smtClean="0"/>
              <a:t>currWeight = 6; currWeight &lt;= 6</a:t>
            </a:r>
          </a:p>
          <a:p>
            <a:r>
              <a:rPr lang="en-US"/>
              <a:t>totalValWithoutI = </a:t>
            </a:r>
            <a:r>
              <a:rPr lang="en-US" smtClean="0"/>
              <a:t>dp[2][6] </a:t>
            </a:r>
            <a:r>
              <a:rPr lang="en-US"/>
              <a:t>= 4</a:t>
            </a:r>
            <a:r>
              <a:rPr lang="en-US" smtClean="0"/>
              <a:t>0</a:t>
            </a:r>
            <a:endParaRPr lang="en-US"/>
          </a:p>
          <a:p>
            <a:r>
              <a:rPr lang="en-US"/>
              <a:t>remainingSlot = </a:t>
            </a:r>
            <a:r>
              <a:rPr lang="en-US" smtClean="0"/>
              <a:t>6 - 6 </a:t>
            </a:r>
            <a:r>
              <a:rPr lang="en-US"/>
              <a:t>= </a:t>
            </a:r>
            <a:r>
              <a:rPr lang="en-US" smtClean="0"/>
              <a:t>0</a:t>
            </a:r>
            <a:endParaRPr lang="en-US"/>
          </a:p>
          <a:p>
            <a:r>
              <a:rPr lang="en-US"/>
              <a:t>totalValWithI = </a:t>
            </a:r>
            <a:r>
              <a:rPr lang="en-US" smtClean="0"/>
              <a:t>dp[2][0] </a:t>
            </a:r>
            <a:r>
              <a:rPr lang="en-US"/>
              <a:t>+ </a:t>
            </a:r>
            <a:r>
              <a:rPr lang="en-US" smtClean="0"/>
              <a:t>stuffList[2].</a:t>
            </a:r>
            <a:r>
              <a:rPr lang="en-US"/>
              <a:t>first = 0</a:t>
            </a:r>
            <a:r>
              <a:rPr lang="en-US" smtClean="0"/>
              <a:t> </a:t>
            </a:r>
            <a:r>
              <a:rPr lang="en-US"/>
              <a:t>+ 3</a:t>
            </a:r>
            <a:r>
              <a:rPr lang="en-US" smtClean="0"/>
              <a:t>0 </a:t>
            </a:r>
            <a:r>
              <a:rPr lang="en-US"/>
              <a:t>= </a:t>
            </a:r>
            <a:r>
              <a:rPr lang="en-US" smtClean="0"/>
              <a:t>30</a:t>
            </a:r>
            <a:endParaRPr lang="en-US"/>
          </a:p>
          <a:p>
            <a:r>
              <a:rPr lang="en-US" smtClean="0"/>
              <a:t>dp[3][6] </a:t>
            </a:r>
            <a:r>
              <a:rPr lang="en-US"/>
              <a:t>= </a:t>
            </a:r>
            <a:r>
              <a:rPr lang="en-US" smtClean="0"/>
              <a:t>totalValWithoutI </a:t>
            </a:r>
            <a:r>
              <a:rPr lang="en-US"/>
              <a:t>= </a:t>
            </a:r>
            <a:r>
              <a:rPr lang="en-US" smtClean="0"/>
              <a:t>40</a:t>
            </a:r>
            <a:endParaRPr lang="en-US"/>
          </a:p>
          <a:p>
            <a:r>
              <a:rPr lang="en-US"/>
              <a:t>get&lt;0&gt;(</a:t>
            </a:r>
            <a:r>
              <a:rPr lang="en-US" smtClean="0"/>
              <a:t>path[3][6])=0</a:t>
            </a:r>
            <a:endParaRPr lang="en-US"/>
          </a:p>
          <a:p>
            <a:r>
              <a:rPr lang="en-US"/>
              <a:t>get&lt;1&gt;(</a:t>
            </a:r>
            <a:r>
              <a:rPr lang="en-US" smtClean="0"/>
              <a:t>path[3][6])=2</a:t>
            </a:r>
            <a:endParaRPr lang="en-US"/>
          </a:p>
          <a:p>
            <a:r>
              <a:rPr lang="en-US"/>
              <a:t>get&lt;2&gt;(</a:t>
            </a:r>
            <a:r>
              <a:rPr lang="en-US" smtClean="0"/>
              <a:t>path[3][6])=6</a:t>
            </a:r>
            <a:endParaRPr lang="en-US"/>
          </a:p>
          <a:p>
            <a:endParaRPr lang="en-US" smtClean="0"/>
          </a:p>
          <a:p>
            <a:endParaRPr lang="en-US"/>
          </a:p>
          <a:p>
            <a:endParaRPr lang="en-US"/>
          </a:p>
        </p:txBody>
      </p:sp>
    </p:spTree>
    <p:extLst>
      <p:ext uri="{BB962C8B-B14F-4D97-AF65-F5344CB8AC3E}">
        <p14:creationId xmlns:p14="http://schemas.microsoft.com/office/powerpoint/2010/main" val="4778704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625073032"/>
              </p:ext>
            </p:extLst>
          </p:nvPr>
        </p:nvGraphicFramePr>
        <p:xfrm>
          <a:off x="0" y="486220"/>
          <a:ext cx="9706212" cy="3348738"/>
        </p:xfrm>
        <a:graphic>
          <a:graphicData uri="http://schemas.openxmlformats.org/drawingml/2006/table">
            <a:tbl>
              <a:tblPr firstRow="1" bandRow="1">
                <a:tableStyleId>{5C22544A-7EE6-4342-B048-85BDC9FD1C3A}</a:tableStyleId>
              </a:tblPr>
              <a:tblGrid>
                <a:gridCol w="808851">
                  <a:extLst>
                    <a:ext uri="{9D8B030D-6E8A-4147-A177-3AD203B41FA5}">
                      <a16:colId xmlns:a16="http://schemas.microsoft.com/office/drawing/2014/main" val="809523967"/>
                    </a:ext>
                  </a:extLst>
                </a:gridCol>
                <a:gridCol w="808851">
                  <a:extLst>
                    <a:ext uri="{9D8B030D-6E8A-4147-A177-3AD203B41FA5}">
                      <a16:colId xmlns:a16="http://schemas.microsoft.com/office/drawing/2014/main" val="3383885275"/>
                    </a:ext>
                  </a:extLst>
                </a:gridCol>
                <a:gridCol w="808851">
                  <a:extLst>
                    <a:ext uri="{9D8B030D-6E8A-4147-A177-3AD203B41FA5}">
                      <a16:colId xmlns:a16="http://schemas.microsoft.com/office/drawing/2014/main" val="3455430337"/>
                    </a:ext>
                  </a:extLst>
                </a:gridCol>
                <a:gridCol w="808851">
                  <a:extLst>
                    <a:ext uri="{9D8B030D-6E8A-4147-A177-3AD203B41FA5}">
                      <a16:colId xmlns:a16="http://schemas.microsoft.com/office/drawing/2014/main" val="2612535681"/>
                    </a:ext>
                  </a:extLst>
                </a:gridCol>
                <a:gridCol w="808851">
                  <a:extLst>
                    <a:ext uri="{9D8B030D-6E8A-4147-A177-3AD203B41FA5}">
                      <a16:colId xmlns:a16="http://schemas.microsoft.com/office/drawing/2014/main" val="3594744507"/>
                    </a:ext>
                  </a:extLst>
                </a:gridCol>
                <a:gridCol w="808851">
                  <a:extLst>
                    <a:ext uri="{9D8B030D-6E8A-4147-A177-3AD203B41FA5}">
                      <a16:colId xmlns:a16="http://schemas.microsoft.com/office/drawing/2014/main" val="2641311821"/>
                    </a:ext>
                  </a:extLst>
                </a:gridCol>
                <a:gridCol w="808851">
                  <a:extLst>
                    <a:ext uri="{9D8B030D-6E8A-4147-A177-3AD203B41FA5}">
                      <a16:colId xmlns:a16="http://schemas.microsoft.com/office/drawing/2014/main" val="2574460819"/>
                    </a:ext>
                  </a:extLst>
                </a:gridCol>
                <a:gridCol w="808851">
                  <a:extLst>
                    <a:ext uri="{9D8B030D-6E8A-4147-A177-3AD203B41FA5}">
                      <a16:colId xmlns:a16="http://schemas.microsoft.com/office/drawing/2014/main" val="3903836854"/>
                    </a:ext>
                  </a:extLst>
                </a:gridCol>
                <a:gridCol w="808851">
                  <a:extLst>
                    <a:ext uri="{9D8B030D-6E8A-4147-A177-3AD203B41FA5}">
                      <a16:colId xmlns:a16="http://schemas.microsoft.com/office/drawing/2014/main" val="3406453832"/>
                    </a:ext>
                  </a:extLst>
                </a:gridCol>
                <a:gridCol w="808851">
                  <a:extLst>
                    <a:ext uri="{9D8B030D-6E8A-4147-A177-3AD203B41FA5}">
                      <a16:colId xmlns:a16="http://schemas.microsoft.com/office/drawing/2014/main" val="3120631693"/>
                    </a:ext>
                  </a:extLst>
                </a:gridCol>
                <a:gridCol w="808851">
                  <a:extLst>
                    <a:ext uri="{9D8B030D-6E8A-4147-A177-3AD203B41FA5}">
                      <a16:colId xmlns:a16="http://schemas.microsoft.com/office/drawing/2014/main" val="2787471895"/>
                    </a:ext>
                  </a:extLst>
                </a:gridCol>
                <a:gridCol w="808851">
                  <a:extLst>
                    <a:ext uri="{9D8B030D-6E8A-4147-A177-3AD203B41FA5}">
                      <a16:colId xmlns:a16="http://schemas.microsoft.com/office/drawing/2014/main" val="575011317"/>
                    </a:ext>
                  </a:extLst>
                </a:gridCol>
              </a:tblGrid>
              <a:tr h="947383">
                <a:tc>
                  <a:txBody>
                    <a:bodyPr/>
                    <a:lstStyle/>
                    <a:p>
                      <a:pPr algn="ctr"/>
                      <a:endParaRPr lang="en-US" sz="1400"/>
                    </a:p>
                  </a:txBody>
                  <a:tcPr/>
                </a:tc>
                <a:tc>
                  <a:txBody>
                    <a:bodyPr/>
                    <a:lstStyle/>
                    <a:p>
                      <a:pPr algn="ctr"/>
                      <a:r>
                        <a:rPr lang="en-US" sz="1400" smtClean="0"/>
                        <a:t>Weight</a:t>
                      </a:r>
                      <a:r>
                        <a:rPr lang="en-US" sz="1400" baseline="0" smtClean="0"/>
                        <a:t> 0</a:t>
                      </a: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1</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2</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3</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4</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5</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6</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7</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8</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9</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10</a:t>
                      </a:r>
                      <a:endParaRPr lang="en-US" sz="1400" smtClean="0"/>
                    </a:p>
                    <a:p>
                      <a:pPr algn="ctr"/>
                      <a:endParaRPr lang="en-US" sz="1400"/>
                    </a:p>
                  </a:txBody>
                  <a:tcPr/>
                </a:tc>
                <a:extLst>
                  <a:ext uri="{0D108BD9-81ED-4DB2-BD59-A6C34878D82A}">
                    <a16:rowId xmlns:a16="http://schemas.microsoft.com/office/drawing/2014/main" val="171414248"/>
                  </a:ext>
                </a:extLst>
              </a:tr>
              <a:tr h="480271">
                <a:tc>
                  <a:txBody>
                    <a:bodyPr/>
                    <a:lstStyle/>
                    <a:p>
                      <a:pPr algn="ctr"/>
                      <a:r>
                        <a:rPr lang="en-US" sz="1400" smtClean="0"/>
                        <a:t>Item 0</a:t>
                      </a:r>
                      <a:endParaRPr lang="en-US" sz="1400"/>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extLst>
                  <a:ext uri="{0D108BD9-81ED-4DB2-BD59-A6C34878D82A}">
                    <a16:rowId xmlns:a16="http://schemas.microsoft.com/office/drawing/2014/main" val="2842588364"/>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1</a:t>
                      </a:r>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10</a:t>
                      </a:r>
                      <a:endParaRPr lang="en-US"/>
                    </a:p>
                  </a:txBody>
                  <a:tcPr/>
                </a:tc>
                <a:tc>
                  <a:txBody>
                    <a:bodyPr/>
                    <a:lstStyle/>
                    <a:p>
                      <a:pPr algn="ctr"/>
                      <a:r>
                        <a:rPr lang="en-US" smtClean="0"/>
                        <a:t>10</a:t>
                      </a:r>
                      <a:endParaRPr lang="en-US"/>
                    </a:p>
                  </a:txBody>
                  <a:tcPr/>
                </a:tc>
                <a:tc>
                  <a:txBody>
                    <a:bodyPr/>
                    <a:lstStyle/>
                    <a:p>
                      <a:pPr algn="ctr"/>
                      <a:r>
                        <a:rPr lang="en-US" smtClean="0"/>
                        <a:t>10</a:t>
                      </a:r>
                      <a:endParaRPr lang="en-US"/>
                    </a:p>
                  </a:txBody>
                  <a:tcPr/>
                </a:tc>
                <a:tc>
                  <a:txBody>
                    <a:bodyPr/>
                    <a:lstStyle/>
                    <a:p>
                      <a:pPr algn="ctr"/>
                      <a:r>
                        <a:rPr lang="en-US" smtClean="0"/>
                        <a:t>10</a:t>
                      </a:r>
                      <a:endParaRPr lang="en-US"/>
                    </a:p>
                  </a:txBody>
                  <a:tcPr/>
                </a:tc>
                <a:tc>
                  <a:txBody>
                    <a:bodyPr/>
                    <a:lstStyle/>
                    <a:p>
                      <a:pPr algn="ctr"/>
                      <a:r>
                        <a:rPr lang="en-US" smtClean="0"/>
                        <a:t>10</a:t>
                      </a:r>
                      <a:endParaRPr lang="en-US"/>
                    </a:p>
                  </a:txBody>
                  <a:tcPr/>
                </a:tc>
                <a:tc>
                  <a:txBody>
                    <a:bodyPr/>
                    <a:lstStyle/>
                    <a:p>
                      <a:pPr algn="ctr"/>
                      <a:r>
                        <a:rPr lang="en-US" smtClean="0"/>
                        <a:t>10</a:t>
                      </a:r>
                      <a:endParaRPr lang="en-US"/>
                    </a:p>
                  </a:txBody>
                  <a:tcPr/>
                </a:tc>
                <a:extLst>
                  <a:ext uri="{0D108BD9-81ED-4DB2-BD59-A6C34878D82A}">
                    <a16:rowId xmlns:a16="http://schemas.microsoft.com/office/drawing/2014/main" val="1411549298"/>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2</a:t>
                      </a:r>
                    </a:p>
                  </a:txBody>
                  <a:tcPr/>
                </a:tc>
                <a:tc>
                  <a:txBody>
                    <a:bodyPr/>
                    <a:lstStyle/>
                    <a:p>
                      <a:pPr algn="ctr"/>
                      <a:r>
                        <a:rPr lang="en-US" smtClean="0"/>
                        <a:t>0</a:t>
                      </a:r>
                      <a:endParaRPr lang="en-US"/>
                    </a:p>
                  </a:txBody>
                  <a:tcPr/>
                </a:tc>
                <a:tc>
                  <a:txBody>
                    <a:bodyPr/>
                    <a:lstStyle/>
                    <a:p>
                      <a:pPr algn="ctr"/>
                      <a:r>
                        <a:rPr lang="en-US" smtClean="0"/>
                        <a:t>0 </a:t>
                      </a:r>
                      <a:endParaRPr lang="en-US"/>
                    </a:p>
                  </a:txBody>
                  <a:tcPr/>
                </a:tc>
                <a:tc>
                  <a:txBody>
                    <a:bodyPr/>
                    <a:lstStyle/>
                    <a:p>
                      <a:pPr algn="ctr"/>
                      <a:r>
                        <a:rPr lang="en-US" smtClean="0"/>
                        <a:t>0 </a:t>
                      </a:r>
                      <a:endParaRPr lang="en-US"/>
                    </a:p>
                  </a:txBody>
                  <a:tcPr/>
                </a:tc>
                <a:tc>
                  <a:txBody>
                    <a:bodyPr/>
                    <a:lstStyle/>
                    <a:p>
                      <a:pPr algn="ctr"/>
                      <a:r>
                        <a:rPr lang="en-US" smtClean="0"/>
                        <a:t>0</a:t>
                      </a:r>
                      <a:endParaRPr lang="en-US"/>
                    </a:p>
                  </a:txBody>
                  <a:tcPr/>
                </a:tc>
                <a:tc>
                  <a:txBody>
                    <a:bodyPr/>
                    <a:lstStyle/>
                    <a:p>
                      <a:pPr algn="ctr"/>
                      <a:r>
                        <a:rPr lang="en-US" smtClean="0"/>
                        <a:t>40</a:t>
                      </a:r>
                      <a:endParaRPr lang="en-US"/>
                    </a:p>
                  </a:txBody>
                  <a:tcPr/>
                </a:tc>
                <a:tc>
                  <a:txBody>
                    <a:bodyPr/>
                    <a:lstStyle/>
                    <a:p>
                      <a:pPr algn="ctr"/>
                      <a:r>
                        <a:rPr lang="en-US" smtClean="0"/>
                        <a:t>40</a:t>
                      </a:r>
                      <a:endParaRPr lang="en-US"/>
                    </a:p>
                  </a:txBody>
                  <a:tcPr/>
                </a:tc>
                <a:tc>
                  <a:txBody>
                    <a:bodyPr/>
                    <a:lstStyle/>
                    <a:p>
                      <a:pPr algn="ctr"/>
                      <a:r>
                        <a:rPr lang="en-US" smtClean="0"/>
                        <a:t>40</a:t>
                      </a:r>
                      <a:endParaRPr lang="en-US"/>
                    </a:p>
                  </a:txBody>
                  <a:tcPr/>
                </a:tc>
                <a:tc>
                  <a:txBody>
                    <a:bodyPr/>
                    <a:lstStyle/>
                    <a:p>
                      <a:pPr algn="ctr"/>
                      <a:r>
                        <a:rPr lang="en-US" smtClean="0"/>
                        <a:t>40</a:t>
                      </a:r>
                      <a:endParaRPr lang="en-US"/>
                    </a:p>
                  </a:txBody>
                  <a:tcPr/>
                </a:tc>
                <a:tc>
                  <a:txBody>
                    <a:bodyPr/>
                    <a:lstStyle/>
                    <a:p>
                      <a:pPr algn="ctr"/>
                      <a:r>
                        <a:rPr lang="en-US" smtClean="0"/>
                        <a:t>40</a:t>
                      </a:r>
                      <a:endParaRPr lang="en-US"/>
                    </a:p>
                  </a:txBody>
                  <a:tcPr/>
                </a:tc>
                <a:tc>
                  <a:txBody>
                    <a:bodyPr/>
                    <a:lstStyle/>
                    <a:p>
                      <a:pPr algn="ctr"/>
                      <a:r>
                        <a:rPr lang="en-US" smtClean="0"/>
                        <a:t>50</a:t>
                      </a:r>
                      <a:endParaRPr lang="en-US"/>
                    </a:p>
                  </a:txBody>
                  <a:tcPr/>
                </a:tc>
                <a:tc>
                  <a:txBody>
                    <a:bodyPr/>
                    <a:lstStyle/>
                    <a:p>
                      <a:pPr algn="ctr"/>
                      <a:r>
                        <a:rPr lang="en-US" smtClean="0"/>
                        <a:t>50</a:t>
                      </a:r>
                      <a:endParaRPr lang="en-US"/>
                    </a:p>
                  </a:txBody>
                  <a:tcPr/>
                </a:tc>
                <a:extLst>
                  <a:ext uri="{0D108BD9-81ED-4DB2-BD59-A6C34878D82A}">
                    <a16:rowId xmlns:a16="http://schemas.microsoft.com/office/drawing/2014/main" val="3482355915"/>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3</a:t>
                      </a:r>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40</a:t>
                      </a:r>
                      <a:endParaRPr lang="en-US"/>
                    </a:p>
                  </a:txBody>
                  <a:tcPr/>
                </a:tc>
                <a:tc>
                  <a:txBody>
                    <a:bodyPr/>
                    <a:lstStyle/>
                    <a:p>
                      <a:pPr algn="ctr"/>
                      <a:r>
                        <a:rPr lang="en-US" smtClean="0"/>
                        <a:t>40</a:t>
                      </a:r>
                      <a:endParaRPr lang="en-US"/>
                    </a:p>
                  </a:txBody>
                  <a:tcPr/>
                </a:tc>
                <a:tc>
                  <a:txBody>
                    <a:bodyPr/>
                    <a:lstStyle/>
                    <a:p>
                      <a:pPr algn="ctr"/>
                      <a:r>
                        <a:rPr lang="en-US" smtClean="0"/>
                        <a:t>40</a:t>
                      </a:r>
                      <a:endParaRPr lang="en-US"/>
                    </a:p>
                  </a:txBody>
                  <a:tcPr/>
                </a:tc>
                <a:tc>
                  <a:txBody>
                    <a:bodyPr/>
                    <a:lstStyle/>
                    <a:p>
                      <a:pPr algn="ctr"/>
                      <a:r>
                        <a:rPr lang="en-US" smtClean="0"/>
                        <a:t>40</a:t>
                      </a:r>
                      <a:endParaRPr lang="en-US"/>
                    </a:p>
                  </a:txBody>
                  <a:tcPr/>
                </a:tc>
                <a:tc>
                  <a:txBody>
                    <a:bodyPr/>
                    <a:lstStyle/>
                    <a:p>
                      <a:pPr algn="ctr"/>
                      <a:r>
                        <a:rPr lang="en-US" smtClean="0"/>
                        <a:t>40</a:t>
                      </a:r>
                      <a:endParaRPr lang="en-US"/>
                    </a:p>
                  </a:txBody>
                  <a:tcPr/>
                </a:tc>
                <a:tc>
                  <a:txBody>
                    <a:bodyPr/>
                    <a:lstStyle/>
                    <a:p>
                      <a:pPr algn="ctr"/>
                      <a:r>
                        <a:rPr lang="en-US" smtClean="0"/>
                        <a:t>50</a:t>
                      </a:r>
                      <a:endParaRPr lang="en-US"/>
                    </a:p>
                  </a:txBody>
                  <a:tcPr/>
                </a:tc>
                <a:tc>
                  <a:txBody>
                    <a:bodyPr/>
                    <a:lstStyle/>
                    <a:p>
                      <a:pPr algn="ctr"/>
                      <a:endParaRPr lang="en-US"/>
                    </a:p>
                  </a:txBody>
                  <a:tcPr/>
                </a:tc>
                <a:extLst>
                  <a:ext uri="{0D108BD9-81ED-4DB2-BD59-A6C34878D82A}">
                    <a16:rowId xmlns:a16="http://schemas.microsoft.com/office/drawing/2014/main" val="3345367476"/>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4</a:t>
                      </a:r>
                    </a:p>
                  </a:txBody>
                  <a:tcPr/>
                </a:tc>
                <a:tc>
                  <a:txBody>
                    <a:bodyPr/>
                    <a:lstStyle/>
                    <a:p>
                      <a:pPr algn="ctr"/>
                      <a:r>
                        <a:rPr lang="en-US" smtClean="0"/>
                        <a:t>0</a:t>
                      </a: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486892134"/>
                  </a:ext>
                </a:extLst>
              </a:tr>
            </a:tbl>
          </a:graphicData>
        </a:graphic>
      </p:graphicFrame>
      <p:sp>
        <p:nvSpPr>
          <p:cNvPr id="5" name="Rectangle 4"/>
          <p:cNvSpPr/>
          <p:nvPr/>
        </p:nvSpPr>
        <p:spPr>
          <a:xfrm>
            <a:off x="8901540" y="2826997"/>
            <a:ext cx="804672" cy="51513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6" name="TextBox 5"/>
          <p:cNvSpPr txBox="1"/>
          <p:nvPr/>
        </p:nvSpPr>
        <p:spPr>
          <a:xfrm>
            <a:off x="287190" y="3834958"/>
            <a:ext cx="9198186" cy="3139321"/>
          </a:xfrm>
          <a:prstGeom prst="rect">
            <a:avLst/>
          </a:prstGeom>
          <a:noFill/>
        </p:spPr>
        <p:txBody>
          <a:bodyPr wrap="square" rtlCol="0">
            <a:spAutoFit/>
          </a:bodyPr>
          <a:lstStyle/>
          <a:p>
            <a:r>
              <a:rPr lang="en-US" smtClean="0"/>
              <a:t>currWeight = 6; currWeight &lt;= 10</a:t>
            </a:r>
          </a:p>
          <a:p>
            <a:r>
              <a:rPr lang="en-US"/>
              <a:t>totalValWithoutI = </a:t>
            </a:r>
            <a:r>
              <a:rPr lang="en-US" smtClean="0"/>
              <a:t>dp[2][10] </a:t>
            </a:r>
            <a:r>
              <a:rPr lang="en-US"/>
              <a:t>= </a:t>
            </a:r>
            <a:r>
              <a:rPr lang="en-US" smtClean="0"/>
              <a:t>50</a:t>
            </a:r>
            <a:endParaRPr lang="en-US"/>
          </a:p>
          <a:p>
            <a:r>
              <a:rPr lang="en-US"/>
              <a:t>remainingSlot = </a:t>
            </a:r>
            <a:r>
              <a:rPr lang="en-US" smtClean="0"/>
              <a:t>10 - 6 </a:t>
            </a:r>
            <a:r>
              <a:rPr lang="en-US"/>
              <a:t>= 4</a:t>
            </a:r>
          </a:p>
          <a:p>
            <a:r>
              <a:rPr lang="en-US"/>
              <a:t>totalValWithI = </a:t>
            </a:r>
            <a:r>
              <a:rPr lang="en-US" smtClean="0"/>
              <a:t>dp[2][4] </a:t>
            </a:r>
            <a:r>
              <a:rPr lang="en-US"/>
              <a:t>+ </a:t>
            </a:r>
            <a:r>
              <a:rPr lang="en-US" smtClean="0"/>
              <a:t>stuffList[2].</a:t>
            </a:r>
            <a:r>
              <a:rPr lang="en-US"/>
              <a:t>first = </a:t>
            </a:r>
            <a:r>
              <a:rPr lang="en-US" smtClean="0"/>
              <a:t>40 </a:t>
            </a:r>
            <a:r>
              <a:rPr lang="en-US"/>
              <a:t>+ 3</a:t>
            </a:r>
            <a:r>
              <a:rPr lang="en-US" smtClean="0"/>
              <a:t>0 </a:t>
            </a:r>
            <a:r>
              <a:rPr lang="en-US"/>
              <a:t>= 7</a:t>
            </a:r>
            <a:r>
              <a:rPr lang="en-US" smtClean="0"/>
              <a:t>0</a:t>
            </a:r>
            <a:endParaRPr lang="en-US"/>
          </a:p>
          <a:p>
            <a:r>
              <a:rPr lang="en-US" smtClean="0"/>
              <a:t>dp[3][10] </a:t>
            </a:r>
            <a:r>
              <a:rPr lang="en-US"/>
              <a:t>= totalValWithI = </a:t>
            </a:r>
            <a:r>
              <a:rPr lang="en-US" smtClean="0"/>
              <a:t>70</a:t>
            </a:r>
            <a:endParaRPr lang="en-US"/>
          </a:p>
          <a:p>
            <a:r>
              <a:rPr lang="en-US"/>
              <a:t>get&lt;0&gt;(</a:t>
            </a:r>
            <a:r>
              <a:rPr lang="en-US" smtClean="0"/>
              <a:t>path[3][10])=</a:t>
            </a:r>
            <a:r>
              <a:rPr lang="en-US"/>
              <a:t>1</a:t>
            </a:r>
          </a:p>
          <a:p>
            <a:r>
              <a:rPr lang="en-US"/>
              <a:t>get&lt;1&gt;(</a:t>
            </a:r>
            <a:r>
              <a:rPr lang="en-US" smtClean="0"/>
              <a:t>path[3][10])=2</a:t>
            </a:r>
            <a:endParaRPr lang="en-US"/>
          </a:p>
          <a:p>
            <a:r>
              <a:rPr lang="en-US"/>
              <a:t>get&lt;2&gt;(</a:t>
            </a:r>
            <a:r>
              <a:rPr lang="en-US" smtClean="0"/>
              <a:t>path[3][10])=4</a:t>
            </a:r>
            <a:endParaRPr lang="en-US"/>
          </a:p>
          <a:p>
            <a:endParaRPr lang="en-US" smtClean="0"/>
          </a:p>
          <a:p>
            <a:endParaRPr lang="en-US"/>
          </a:p>
          <a:p>
            <a:endParaRPr lang="en-US"/>
          </a:p>
        </p:txBody>
      </p:sp>
    </p:spTree>
    <p:extLst>
      <p:ext uri="{BB962C8B-B14F-4D97-AF65-F5344CB8AC3E}">
        <p14:creationId xmlns:p14="http://schemas.microsoft.com/office/powerpoint/2010/main" val="6858531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923929771"/>
              </p:ext>
            </p:extLst>
          </p:nvPr>
        </p:nvGraphicFramePr>
        <p:xfrm>
          <a:off x="0" y="486220"/>
          <a:ext cx="9706212" cy="3348738"/>
        </p:xfrm>
        <a:graphic>
          <a:graphicData uri="http://schemas.openxmlformats.org/drawingml/2006/table">
            <a:tbl>
              <a:tblPr firstRow="1" bandRow="1">
                <a:tableStyleId>{5C22544A-7EE6-4342-B048-85BDC9FD1C3A}</a:tableStyleId>
              </a:tblPr>
              <a:tblGrid>
                <a:gridCol w="808851">
                  <a:extLst>
                    <a:ext uri="{9D8B030D-6E8A-4147-A177-3AD203B41FA5}">
                      <a16:colId xmlns:a16="http://schemas.microsoft.com/office/drawing/2014/main" val="809523967"/>
                    </a:ext>
                  </a:extLst>
                </a:gridCol>
                <a:gridCol w="808851">
                  <a:extLst>
                    <a:ext uri="{9D8B030D-6E8A-4147-A177-3AD203B41FA5}">
                      <a16:colId xmlns:a16="http://schemas.microsoft.com/office/drawing/2014/main" val="3383885275"/>
                    </a:ext>
                  </a:extLst>
                </a:gridCol>
                <a:gridCol w="808851">
                  <a:extLst>
                    <a:ext uri="{9D8B030D-6E8A-4147-A177-3AD203B41FA5}">
                      <a16:colId xmlns:a16="http://schemas.microsoft.com/office/drawing/2014/main" val="3455430337"/>
                    </a:ext>
                  </a:extLst>
                </a:gridCol>
                <a:gridCol w="808851">
                  <a:extLst>
                    <a:ext uri="{9D8B030D-6E8A-4147-A177-3AD203B41FA5}">
                      <a16:colId xmlns:a16="http://schemas.microsoft.com/office/drawing/2014/main" val="2612535681"/>
                    </a:ext>
                  </a:extLst>
                </a:gridCol>
                <a:gridCol w="808851">
                  <a:extLst>
                    <a:ext uri="{9D8B030D-6E8A-4147-A177-3AD203B41FA5}">
                      <a16:colId xmlns:a16="http://schemas.microsoft.com/office/drawing/2014/main" val="3594744507"/>
                    </a:ext>
                  </a:extLst>
                </a:gridCol>
                <a:gridCol w="808851">
                  <a:extLst>
                    <a:ext uri="{9D8B030D-6E8A-4147-A177-3AD203B41FA5}">
                      <a16:colId xmlns:a16="http://schemas.microsoft.com/office/drawing/2014/main" val="2641311821"/>
                    </a:ext>
                  </a:extLst>
                </a:gridCol>
                <a:gridCol w="808851">
                  <a:extLst>
                    <a:ext uri="{9D8B030D-6E8A-4147-A177-3AD203B41FA5}">
                      <a16:colId xmlns:a16="http://schemas.microsoft.com/office/drawing/2014/main" val="2574460819"/>
                    </a:ext>
                  </a:extLst>
                </a:gridCol>
                <a:gridCol w="808851">
                  <a:extLst>
                    <a:ext uri="{9D8B030D-6E8A-4147-A177-3AD203B41FA5}">
                      <a16:colId xmlns:a16="http://schemas.microsoft.com/office/drawing/2014/main" val="3903836854"/>
                    </a:ext>
                  </a:extLst>
                </a:gridCol>
                <a:gridCol w="808851">
                  <a:extLst>
                    <a:ext uri="{9D8B030D-6E8A-4147-A177-3AD203B41FA5}">
                      <a16:colId xmlns:a16="http://schemas.microsoft.com/office/drawing/2014/main" val="3406453832"/>
                    </a:ext>
                  </a:extLst>
                </a:gridCol>
                <a:gridCol w="808851">
                  <a:extLst>
                    <a:ext uri="{9D8B030D-6E8A-4147-A177-3AD203B41FA5}">
                      <a16:colId xmlns:a16="http://schemas.microsoft.com/office/drawing/2014/main" val="3120631693"/>
                    </a:ext>
                  </a:extLst>
                </a:gridCol>
                <a:gridCol w="808851">
                  <a:extLst>
                    <a:ext uri="{9D8B030D-6E8A-4147-A177-3AD203B41FA5}">
                      <a16:colId xmlns:a16="http://schemas.microsoft.com/office/drawing/2014/main" val="2787471895"/>
                    </a:ext>
                  </a:extLst>
                </a:gridCol>
                <a:gridCol w="808851">
                  <a:extLst>
                    <a:ext uri="{9D8B030D-6E8A-4147-A177-3AD203B41FA5}">
                      <a16:colId xmlns:a16="http://schemas.microsoft.com/office/drawing/2014/main" val="575011317"/>
                    </a:ext>
                  </a:extLst>
                </a:gridCol>
              </a:tblGrid>
              <a:tr h="947383">
                <a:tc>
                  <a:txBody>
                    <a:bodyPr/>
                    <a:lstStyle/>
                    <a:p>
                      <a:pPr algn="ctr"/>
                      <a:endParaRPr lang="en-US" sz="1400"/>
                    </a:p>
                  </a:txBody>
                  <a:tcPr/>
                </a:tc>
                <a:tc>
                  <a:txBody>
                    <a:bodyPr/>
                    <a:lstStyle/>
                    <a:p>
                      <a:pPr algn="ctr"/>
                      <a:r>
                        <a:rPr lang="en-US" sz="1400" smtClean="0"/>
                        <a:t>Weight</a:t>
                      </a:r>
                      <a:r>
                        <a:rPr lang="en-US" sz="1400" baseline="0" smtClean="0"/>
                        <a:t> 0</a:t>
                      </a: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1</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2</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3</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4</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5</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6</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7</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8</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9</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10</a:t>
                      </a:r>
                      <a:endParaRPr lang="en-US" sz="1400" smtClean="0"/>
                    </a:p>
                    <a:p>
                      <a:pPr algn="ctr"/>
                      <a:endParaRPr lang="en-US" sz="1400"/>
                    </a:p>
                  </a:txBody>
                  <a:tcPr/>
                </a:tc>
                <a:extLst>
                  <a:ext uri="{0D108BD9-81ED-4DB2-BD59-A6C34878D82A}">
                    <a16:rowId xmlns:a16="http://schemas.microsoft.com/office/drawing/2014/main" val="171414248"/>
                  </a:ext>
                </a:extLst>
              </a:tr>
              <a:tr h="480271">
                <a:tc>
                  <a:txBody>
                    <a:bodyPr/>
                    <a:lstStyle/>
                    <a:p>
                      <a:pPr algn="ctr"/>
                      <a:r>
                        <a:rPr lang="en-US" sz="1400" smtClean="0"/>
                        <a:t>Item 0</a:t>
                      </a:r>
                      <a:endParaRPr lang="en-US" sz="1400"/>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extLst>
                  <a:ext uri="{0D108BD9-81ED-4DB2-BD59-A6C34878D82A}">
                    <a16:rowId xmlns:a16="http://schemas.microsoft.com/office/drawing/2014/main" val="2842588364"/>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1</a:t>
                      </a:r>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10</a:t>
                      </a:r>
                      <a:endParaRPr lang="en-US"/>
                    </a:p>
                  </a:txBody>
                  <a:tcPr/>
                </a:tc>
                <a:tc>
                  <a:txBody>
                    <a:bodyPr/>
                    <a:lstStyle/>
                    <a:p>
                      <a:pPr algn="ctr"/>
                      <a:r>
                        <a:rPr lang="en-US" smtClean="0"/>
                        <a:t>10</a:t>
                      </a:r>
                      <a:endParaRPr lang="en-US"/>
                    </a:p>
                  </a:txBody>
                  <a:tcPr/>
                </a:tc>
                <a:tc>
                  <a:txBody>
                    <a:bodyPr/>
                    <a:lstStyle/>
                    <a:p>
                      <a:pPr algn="ctr"/>
                      <a:r>
                        <a:rPr lang="en-US" smtClean="0"/>
                        <a:t>10</a:t>
                      </a:r>
                      <a:endParaRPr lang="en-US"/>
                    </a:p>
                  </a:txBody>
                  <a:tcPr/>
                </a:tc>
                <a:tc>
                  <a:txBody>
                    <a:bodyPr/>
                    <a:lstStyle/>
                    <a:p>
                      <a:pPr algn="ctr"/>
                      <a:r>
                        <a:rPr lang="en-US" smtClean="0"/>
                        <a:t>10</a:t>
                      </a:r>
                      <a:endParaRPr lang="en-US"/>
                    </a:p>
                  </a:txBody>
                  <a:tcPr/>
                </a:tc>
                <a:tc>
                  <a:txBody>
                    <a:bodyPr/>
                    <a:lstStyle/>
                    <a:p>
                      <a:pPr algn="ctr"/>
                      <a:r>
                        <a:rPr lang="en-US" smtClean="0"/>
                        <a:t>10</a:t>
                      </a:r>
                      <a:endParaRPr lang="en-US"/>
                    </a:p>
                  </a:txBody>
                  <a:tcPr/>
                </a:tc>
                <a:tc>
                  <a:txBody>
                    <a:bodyPr/>
                    <a:lstStyle/>
                    <a:p>
                      <a:pPr algn="ctr"/>
                      <a:r>
                        <a:rPr lang="en-US" smtClean="0"/>
                        <a:t>10</a:t>
                      </a:r>
                      <a:endParaRPr lang="en-US"/>
                    </a:p>
                  </a:txBody>
                  <a:tcPr/>
                </a:tc>
                <a:extLst>
                  <a:ext uri="{0D108BD9-81ED-4DB2-BD59-A6C34878D82A}">
                    <a16:rowId xmlns:a16="http://schemas.microsoft.com/office/drawing/2014/main" val="1411549298"/>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2</a:t>
                      </a:r>
                    </a:p>
                  </a:txBody>
                  <a:tcPr/>
                </a:tc>
                <a:tc>
                  <a:txBody>
                    <a:bodyPr/>
                    <a:lstStyle/>
                    <a:p>
                      <a:pPr algn="ctr"/>
                      <a:r>
                        <a:rPr lang="en-US" smtClean="0"/>
                        <a:t>0</a:t>
                      </a:r>
                      <a:endParaRPr lang="en-US"/>
                    </a:p>
                  </a:txBody>
                  <a:tcPr/>
                </a:tc>
                <a:tc>
                  <a:txBody>
                    <a:bodyPr/>
                    <a:lstStyle/>
                    <a:p>
                      <a:pPr algn="ctr"/>
                      <a:r>
                        <a:rPr lang="en-US" smtClean="0"/>
                        <a:t>0 </a:t>
                      </a:r>
                      <a:endParaRPr lang="en-US"/>
                    </a:p>
                  </a:txBody>
                  <a:tcPr/>
                </a:tc>
                <a:tc>
                  <a:txBody>
                    <a:bodyPr/>
                    <a:lstStyle/>
                    <a:p>
                      <a:pPr algn="ctr"/>
                      <a:r>
                        <a:rPr lang="en-US" smtClean="0"/>
                        <a:t>0 </a:t>
                      </a:r>
                      <a:endParaRPr lang="en-US"/>
                    </a:p>
                  </a:txBody>
                  <a:tcPr/>
                </a:tc>
                <a:tc>
                  <a:txBody>
                    <a:bodyPr/>
                    <a:lstStyle/>
                    <a:p>
                      <a:pPr algn="ctr"/>
                      <a:r>
                        <a:rPr lang="en-US" smtClean="0"/>
                        <a:t>0</a:t>
                      </a:r>
                      <a:endParaRPr lang="en-US"/>
                    </a:p>
                  </a:txBody>
                  <a:tcPr/>
                </a:tc>
                <a:tc>
                  <a:txBody>
                    <a:bodyPr/>
                    <a:lstStyle/>
                    <a:p>
                      <a:pPr algn="ctr"/>
                      <a:r>
                        <a:rPr lang="en-US" smtClean="0"/>
                        <a:t>40</a:t>
                      </a:r>
                      <a:endParaRPr lang="en-US"/>
                    </a:p>
                  </a:txBody>
                  <a:tcPr/>
                </a:tc>
                <a:tc>
                  <a:txBody>
                    <a:bodyPr/>
                    <a:lstStyle/>
                    <a:p>
                      <a:pPr algn="ctr"/>
                      <a:r>
                        <a:rPr lang="en-US" smtClean="0"/>
                        <a:t>40</a:t>
                      </a:r>
                      <a:endParaRPr lang="en-US"/>
                    </a:p>
                  </a:txBody>
                  <a:tcPr/>
                </a:tc>
                <a:tc>
                  <a:txBody>
                    <a:bodyPr/>
                    <a:lstStyle/>
                    <a:p>
                      <a:pPr algn="ctr"/>
                      <a:r>
                        <a:rPr lang="en-US" smtClean="0"/>
                        <a:t>40</a:t>
                      </a:r>
                      <a:endParaRPr lang="en-US"/>
                    </a:p>
                  </a:txBody>
                  <a:tcPr/>
                </a:tc>
                <a:tc>
                  <a:txBody>
                    <a:bodyPr/>
                    <a:lstStyle/>
                    <a:p>
                      <a:pPr algn="ctr"/>
                      <a:r>
                        <a:rPr lang="en-US" smtClean="0"/>
                        <a:t>40</a:t>
                      </a:r>
                      <a:endParaRPr lang="en-US"/>
                    </a:p>
                  </a:txBody>
                  <a:tcPr/>
                </a:tc>
                <a:tc>
                  <a:txBody>
                    <a:bodyPr/>
                    <a:lstStyle/>
                    <a:p>
                      <a:pPr algn="ctr"/>
                      <a:r>
                        <a:rPr lang="en-US" smtClean="0"/>
                        <a:t>40</a:t>
                      </a:r>
                      <a:endParaRPr lang="en-US"/>
                    </a:p>
                  </a:txBody>
                  <a:tcPr/>
                </a:tc>
                <a:tc>
                  <a:txBody>
                    <a:bodyPr/>
                    <a:lstStyle/>
                    <a:p>
                      <a:pPr algn="ctr"/>
                      <a:r>
                        <a:rPr lang="en-US" smtClean="0"/>
                        <a:t>50</a:t>
                      </a:r>
                      <a:endParaRPr lang="en-US"/>
                    </a:p>
                  </a:txBody>
                  <a:tcPr/>
                </a:tc>
                <a:tc>
                  <a:txBody>
                    <a:bodyPr/>
                    <a:lstStyle/>
                    <a:p>
                      <a:pPr algn="ctr"/>
                      <a:r>
                        <a:rPr lang="en-US" smtClean="0"/>
                        <a:t>50</a:t>
                      </a:r>
                      <a:endParaRPr lang="en-US"/>
                    </a:p>
                  </a:txBody>
                  <a:tcPr/>
                </a:tc>
                <a:extLst>
                  <a:ext uri="{0D108BD9-81ED-4DB2-BD59-A6C34878D82A}">
                    <a16:rowId xmlns:a16="http://schemas.microsoft.com/office/drawing/2014/main" val="3482355915"/>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3</a:t>
                      </a:r>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40</a:t>
                      </a:r>
                      <a:endParaRPr lang="en-US"/>
                    </a:p>
                  </a:txBody>
                  <a:tcPr/>
                </a:tc>
                <a:tc>
                  <a:txBody>
                    <a:bodyPr/>
                    <a:lstStyle/>
                    <a:p>
                      <a:pPr algn="ctr"/>
                      <a:r>
                        <a:rPr lang="en-US" smtClean="0"/>
                        <a:t>40</a:t>
                      </a:r>
                      <a:endParaRPr lang="en-US"/>
                    </a:p>
                  </a:txBody>
                  <a:tcPr/>
                </a:tc>
                <a:tc>
                  <a:txBody>
                    <a:bodyPr/>
                    <a:lstStyle/>
                    <a:p>
                      <a:pPr algn="ctr"/>
                      <a:r>
                        <a:rPr lang="en-US" smtClean="0"/>
                        <a:t>40</a:t>
                      </a:r>
                      <a:endParaRPr lang="en-US"/>
                    </a:p>
                  </a:txBody>
                  <a:tcPr/>
                </a:tc>
                <a:tc>
                  <a:txBody>
                    <a:bodyPr/>
                    <a:lstStyle/>
                    <a:p>
                      <a:pPr algn="ctr"/>
                      <a:r>
                        <a:rPr lang="en-US" smtClean="0"/>
                        <a:t>40</a:t>
                      </a:r>
                      <a:endParaRPr lang="en-US"/>
                    </a:p>
                  </a:txBody>
                  <a:tcPr/>
                </a:tc>
                <a:tc>
                  <a:txBody>
                    <a:bodyPr/>
                    <a:lstStyle/>
                    <a:p>
                      <a:pPr algn="ctr"/>
                      <a:r>
                        <a:rPr lang="en-US" smtClean="0"/>
                        <a:t>40</a:t>
                      </a:r>
                      <a:endParaRPr lang="en-US"/>
                    </a:p>
                  </a:txBody>
                  <a:tcPr/>
                </a:tc>
                <a:tc>
                  <a:txBody>
                    <a:bodyPr/>
                    <a:lstStyle/>
                    <a:p>
                      <a:pPr algn="ctr"/>
                      <a:r>
                        <a:rPr lang="en-US" smtClean="0"/>
                        <a:t>50</a:t>
                      </a:r>
                      <a:endParaRPr lang="en-US"/>
                    </a:p>
                  </a:txBody>
                  <a:tcPr/>
                </a:tc>
                <a:tc>
                  <a:txBody>
                    <a:bodyPr/>
                    <a:lstStyle/>
                    <a:p>
                      <a:pPr algn="ctr"/>
                      <a:r>
                        <a:rPr lang="en-US" smtClean="0"/>
                        <a:t>70</a:t>
                      </a:r>
                      <a:endParaRPr lang="en-US"/>
                    </a:p>
                  </a:txBody>
                  <a:tcPr/>
                </a:tc>
                <a:extLst>
                  <a:ext uri="{0D108BD9-81ED-4DB2-BD59-A6C34878D82A}">
                    <a16:rowId xmlns:a16="http://schemas.microsoft.com/office/drawing/2014/main" val="3345367476"/>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4</a:t>
                      </a:r>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50</a:t>
                      </a:r>
                      <a:endParaRPr lang="en-US"/>
                    </a:p>
                  </a:txBody>
                  <a:tcPr/>
                </a:tc>
                <a:tc>
                  <a:txBody>
                    <a:bodyPr/>
                    <a:lstStyle/>
                    <a:p>
                      <a:pPr algn="ctr"/>
                      <a:r>
                        <a:rPr lang="en-US" smtClean="0"/>
                        <a:t>50</a:t>
                      </a:r>
                      <a:endParaRPr lang="en-US"/>
                    </a:p>
                  </a:txBody>
                  <a:tcPr/>
                </a:tc>
                <a:tc>
                  <a:txBody>
                    <a:bodyPr/>
                    <a:lstStyle/>
                    <a:p>
                      <a:pPr algn="ctr"/>
                      <a:r>
                        <a:rPr lang="en-US" smtClean="0"/>
                        <a:t>50</a:t>
                      </a:r>
                      <a:endParaRPr lang="en-US"/>
                    </a:p>
                  </a:txBody>
                  <a:tcPr/>
                </a:tc>
                <a:tc>
                  <a:txBody>
                    <a:bodyPr/>
                    <a:lstStyle/>
                    <a:p>
                      <a:pPr algn="ctr"/>
                      <a:r>
                        <a:rPr lang="en-US" smtClean="0"/>
                        <a:t>50</a:t>
                      </a: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486892134"/>
                  </a:ext>
                </a:extLst>
              </a:tr>
            </a:tbl>
          </a:graphicData>
        </a:graphic>
      </p:graphicFrame>
      <p:sp>
        <p:nvSpPr>
          <p:cNvPr id="7" name="Rectangle 6"/>
          <p:cNvSpPr/>
          <p:nvPr/>
        </p:nvSpPr>
        <p:spPr>
          <a:xfrm>
            <a:off x="6486834" y="3347204"/>
            <a:ext cx="804672" cy="51513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8" name="TextBox 7"/>
          <p:cNvSpPr txBox="1"/>
          <p:nvPr/>
        </p:nvSpPr>
        <p:spPr>
          <a:xfrm>
            <a:off x="287190" y="3834958"/>
            <a:ext cx="9198186" cy="3139321"/>
          </a:xfrm>
          <a:prstGeom prst="rect">
            <a:avLst/>
          </a:prstGeom>
          <a:noFill/>
        </p:spPr>
        <p:txBody>
          <a:bodyPr wrap="square" rtlCol="0">
            <a:spAutoFit/>
          </a:bodyPr>
          <a:lstStyle/>
          <a:p>
            <a:r>
              <a:rPr lang="en-US" smtClean="0"/>
              <a:t>currWeight = 3; currWeight &lt;= 7</a:t>
            </a:r>
          </a:p>
          <a:p>
            <a:r>
              <a:rPr lang="en-US"/>
              <a:t>totalValWithoutI = </a:t>
            </a:r>
            <a:r>
              <a:rPr lang="en-US" smtClean="0"/>
              <a:t>dp[3][7] </a:t>
            </a:r>
            <a:r>
              <a:rPr lang="en-US"/>
              <a:t>= 4</a:t>
            </a:r>
            <a:r>
              <a:rPr lang="en-US" smtClean="0"/>
              <a:t>0</a:t>
            </a:r>
            <a:endParaRPr lang="en-US"/>
          </a:p>
          <a:p>
            <a:r>
              <a:rPr lang="en-US"/>
              <a:t>remainingSlot = </a:t>
            </a:r>
            <a:r>
              <a:rPr lang="en-US" smtClean="0"/>
              <a:t>7 - 3 </a:t>
            </a:r>
            <a:r>
              <a:rPr lang="en-US"/>
              <a:t>= 4</a:t>
            </a:r>
          </a:p>
          <a:p>
            <a:r>
              <a:rPr lang="en-US"/>
              <a:t>totalValWithI = </a:t>
            </a:r>
            <a:r>
              <a:rPr lang="en-US" smtClean="0"/>
              <a:t>dp[3][4] </a:t>
            </a:r>
            <a:r>
              <a:rPr lang="en-US"/>
              <a:t>+ </a:t>
            </a:r>
            <a:r>
              <a:rPr lang="en-US" smtClean="0"/>
              <a:t>stuffList[3].</a:t>
            </a:r>
            <a:r>
              <a:rPr lang="en-US"/>
              <a:t>first = </a:t>
            </a:r>
            <a:r>
              <a:rPr lang="en-US" smtClean="0"/>
              <a:t>40 </a:t>
            </a:r>
            <a:r>
              <a:rPr lang="en-US"/>
              <a:t>+ </a:t>
            </a:r>
            <a:r>
              <a:rPr lang="en-US" smtClean="0"/>
              <a:t>50 </a:t>
            </a:r>
            <a:r>
              <a:rPr lang="en-US"/>
              <a:t>= </a:t>
            </a:r>
            <a:r>
              <a:rPr lang="en-US" smtClean="0"/>
              <a:t>90</a:t>
            </a:r>
            <a:endParaRPr lang="en-US"/>
          </a:p>
          <a:p>
            <a:r>
              <a:rPr lang="en-US" smtClean="0"/>
              <a:t>dp[4][7] </a:t>
            </a:r>
            <a:r>
              <a:rPr lang="en-US"/>
              <a:t>= totalValWithI = </a:t>
            </a:r>
            <a:r>
              <a:rPr lang="en-US" smtClean="0"/>
              <a:t>90</a:t>
            </a:r>
            <a:endParaRPr lang="en-US"/>
          </a:p>
          <a:p>
            <a:r>
              <a:rPr lang="en-US"/>
              <a:t>get&lt;0&gt;(</a:t>
            </a:r>
            <a:r>
              <a:rPr lang="en-US" smtClean="0"/>
              <a:t>path[4][7])=</a:t>
            </a:r>
            <a:r>
              <a:rPr lang="en-US"/>
              <a:t>1</a:t>
            </a:r>
          </a:p>
          <a:p>
            <a:r>
              <a:rPr lang="en-US"/>
              <a:t>get&lt;1&gt;(</a:t>
            </a:r>
            <a:r>
              <a:rPr lang="en-US" smtClean="0"/>
              <a:t>path[4][7])=3</a:t>
            </a:r>
            <a:endParaRPr lang="en-US"/>
          </a:p>
          <a:p>
            <a:r>
              <a:rPr lang="en-US"/>
              <a:t>get&lt;2&gt;(</a:t>
            </a:r>
            <a:r>
              <a:rPr lang="en-US" smtClean="0"/>
              <a:t>path[4][7])=4</a:t>
            </a:r>
            <a:endParaRPr lang="en-US"/>
          </a:p>
          <a:p>
            <a:endParaRPr lang="en-US" smtClean="0"/>
          </a:p>
          <a:p>
            <a:endParaRPr lang="en-US"/>
          </a:p>
          <a:p>
            <a:endParaRPr lang="en-US"/>
          </a:p>
        </p:txBody>
      </p:sp>
    </p:spTree>
    <p:extLst>
      <p:ext uri="{BB962C8B-B14F-4D97-AF65-F5344CB8AC3E}">
        <p14:creationId xmlns:p14="http://schemas.microsoft.com/office/powerpoint/2010/main" val="29529312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237497406"/>
              </p:ext>
            </p:extLst>
          </p:nvPr>
        </p:nvGraphicFramePr>
        <p:xfrm>
          <a:off x="0" y="486220"/>
          <a:ext cx="9706212" cy="3348738"/>
        </p:xfrm>
        <a:graphic>
          <a:graphicData uri="http://schemas.openxmlformats.org/drawingml/2006/table">
            <a:tbl>
              <a:tblPr firstRow="1" bandRow="1">
                <a:tableStyleId>{5C22544A-7EE6-4342-B048-85BDC9FD1C3A}</a:tableStyleId>
              </a:tblPr>
              <a:tblGrid>
                <a:gridCol w="808851">
                  <a:extLst>
                    <a:ext uri="{9D8B030D-6E8A-4147-A177-3AD203B41FA5}">
                      <a16:colId xmlns:a16="http://schemas.microsoft.com/office/drawing/2014/main" val="809523967"/>
                    </a:ext>
                  </a:extLst>
                </a:gridCol>
                <a:gridCol w="808851">
                  <a:extLst>
                    <a:ext uri="{9D8B030D-6E8A-4147-A177-3AD203B41FA5}">
                      <a16:colId xmlns:a16="http://schemas.microsoft.com/office/drawing/2014/main" val="3383885275"/>
                    </a:ext>
                  </a:extLst>
                </a:gridCol>
                <a:gridCol w="808851">
                  <a:extLst>
                    <a:ext uri="{9D8B030D-6E8A-4147-A177-3AD203B41FA5}">
                      <a16:colId xmlns:a16="http://schemas.microsoft.com/office/drawing/2014/main" val="3455430337"/>
                    </a:ext>
                  </a:extLst>
                </a:gridCol>
                <a:gridCol w="808851">
                  <a:extLst>
                    <a:ext uri="{9D8B030D-6E8A-4147-A177-3AD203B41FA5}">
                      <a16:colId xmlns:a16="http://schemas.microsoft.com/office/drawing/2014/main" val="2612535681"/>
                    </a:ext>
                  </a:extLst>
                </a:gridCol>
                <a:gridCol w="808851">
                  <a:extLst>
                    <a:ext uri="{9D8B030D-6E8A-4147-A177-3AD203B41FA5}">
                      <a16:colId xmlns:a16="http://schemas.microsoft.com/office/drawing/2014/main" val="3594744507"/>
                    </a:ext>
                  </a:extLst>
                </a:gridCol>
                <a:gridCol w="808851">
                  <a:extLst>
                    <a:ext uri="{9D8B030D-6E8A-4147-A177-3AD203B41FA5}">
                      <a16:colId xmlns:a16="http://schemas.microsoft.com/office/drawing/2014/main" val="2641311821"/>
                    </a:ext>
                  </a:extLst>
                </a:gridCol>
                <a:gridCol w="808851">
                  <a:extLst>
                    <a:ext uri="{9D8B030D-6E8A-4147-A177-3AD203B41FA5}">
                      <a16:colId xmlns:a16="http://schemas.microsoft.com/office/drawing/2014/main" val="2574460819"/>
                    </a:ext>
                  </a:extLst>
                </a:gridCol>
                <a:gridCol w="808851">
                  <a:extLst>
                    <a:ext uri="{9D8B030D-6E8A-4147-A177-3AD203B41FA5}">
                      <a16:colId xmlns:a16="http://schemas.microsoft.com/office/drawing/2014/main" val="3903836854"/>
                    </a:ext>
                  </a:extLst>
                </a:gridCol>
                <a:gridCol w="808851">
                  <a:extLst>
                    <a:ext uri="{9D8B030D-6E8A-4147-A177-3AD203B41FA5}">
                      <a16:colId xmlns:a16="http://schemas.microsoft.com/office/drawing/2014/main" val="3406453832"/>
                    </a:ext>
                  </a:extLst>
                </a:gridCol>
                <a:gridCol w="808851">
                  <a:extLst>
                    <a:ext uri="{9D8B030D-6E8A-4147-A177-3AD203B41FA5}">
                      <a16:colId xmlns:a16="http://schemas.microsoft.com/office/drawing/2014/main" val="3120631693"/>
                    </a:ext>
                  </a:extLst>
                </a:gridCol>
                <a:gridCol w="808851">
                  <a:extLst>
                    <a:ext uri="{9D8B030D-6E8A-4147-A177-3AD203B41FA5}">
                      <a16:colId xmlns:a16="http://schemas.microsoft.com/office/drawing/2014/main" val="2787471895"/>
                    </a:ext>
                  </a:extLst>
                </a:gridCol>
                <a:gridCol w="808851">
                  <a:extLst>
                    <a:ext uri="{9D8B030D-6E8A-4147-A177-3AD203B41FA5}">
                      <a16:colId xmlns:a16="http://schemas.microsoft.com/office/drawing/2014/main" val="575011317"/>
                    </a:ext>
                  </a:extLst>
                </a:gridCol>
              </a:tblGrid>
              <a:tr h="947383">
                <a:tc>
                  <a:txBody>
                    <a:bodyPr/>
                    <a:lstStyle/>
                    <a:p>
                      <a:pPr algn="ctr"/>
                      <a:endParaRPr lang="en-US" sz="1400"/>
                    </a:p>
                  </a:txBody>
                  <a:tcPr/>
                </a:tc>
                <a:tc>
                  <a:txBody>
                    <a:bodyPr/>
                    <a:lstStyle/>
                    <a:p>
                      <a:pPr algn="ctr"/>
                      <a:r>
                        <a:rPr lang="en-US" sz="1400" smtClean="0"/>
                        <a:t>Weight</a:t>
                      </a:r>
                      <a:r>
                        <a:rPr lang="en-US" sz="1400" baseline="0" smtClean="0"/>
                        <a:t> 0</a:t>
                      </a: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1</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2</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3</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4</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5</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6</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7</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8</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9</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10</a:t>
                      </a:r>
                      <a:endParaRPr lang="en-US" sz="1400" smtClean="0"/>
                    </a:p>
                    <a:p>
                      <a:pPr algn="ctr"/>
                      <a:endParaRPr lang="en-US" sz="1400"/>
                    </a:p>
                  </a:txBody>
                  <a:tcPr/>
                </a:tc>
                <a:extLst>
                  <a:ext uri="{0D108BD9-81ED-4DB2-BD59-A6C34878D82A}">
                    <a16:rowId xmlns:a16="http://schemas.microsoft.com/office/drawing/2014/main" val="171414248"/>
                  </a:ext>
                </a:extLst>
              </a:tr>
              <a:tr h="480271">
                <a:tc>
                  <a:txBody>
                    <a:bodyPr/>
                    <a:lstStyle/>
                    <a:p>
                      <a:pPr algn="ctr"/>
                      <a:r>
                        <a:rPr lang="en-US" sz="1400" smtClean="0"/>
                        <a:t>Item 0</a:t>
                      </a:r>
                      <a:endParaRPr lang="en-US" sz="1400"/>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extLst>
                  <a:ext uri="{0D108BD9-81ED-4DB2-BD59-A6C34878D82A}">
                    <a16:rowId xmlns:a16="http://schemas.microsoft.com/office/drawing/2014/main" val="2842588364"/>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1</a:t>
                      </a:r>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10</a:t>
                      </a:r>
                      <a:endParaRPr lang="en-US"/>
                    </a:p>
                  </a:txBody>
                  <a:tcPr/>
                </a:tc>
                <a:tc>
                  <a:txBody>
                    <a:bodyPr/>
                    <a:lstStyle/>
                    <a:p>
                      <a:pPr algn="ctr"/>
                      <a:r>
                        <a:rPr lang="en-US" smtClean="0"/>
                        <a:t>10</a:t>
                      </a:r>
                      <a:endParaRPr lang="en-US"/>
                    </a:p>
                  </a:txBody>
                  <a:tcPr/>
                </a:tc>
                <a:tc>
                  <a:txBody>
                    <a:bodyPr/>
                    <a:lstStyle/>
                    <a:p>
                      <a:pPr algn="ctr"/>
                      <a:r>
                        <a:rPr lang="en-US" smtClean="0"/>
                        <a:t>10</a:t>
                      </a:r>
                      <a:endParaRPr lang="en-US"/>
                    </a:p>
                  </a:txBody>
                  <a:tcPr/>
                </a:tc>
                <a:tc>
                  <a:txBody>
                    <a:bodyPr/>
                    <a:lstStyle/>
                    <a:p>
                      <a:pPr algn="ctr"/>
                      <a:r>
                        <a:rPr lang="en-US" smtClean="0"/>
                        <a:t>10</a:t>
                      </a:r>
                      <a:endParaRPr lang="en-US"/>
                    </a:p>
                  </a:txBody>
                  <a:tcPr/>
                </a:tc>
                <a:tc>
                  <a:txBody>
                    <a:bodyPr/>
                    <a:lstStyle/>
                    <a:p>
                      <a:pPr algn="ctr"/>
                      <a:r>
                        <a:rPr lang="en-US" smtClean="0"/>
                        <a:t>10</a:t>
                      </a:r>
                      <a:endParaRPr lang="en-US"/>
                    </a:p>
                  </a:txBody>
                  <a:tcPr/>
                </a:tc>
                <a:tc>
                  <a:txBody>
                    <a:bodyPr/>
                    <a:lstStyle/>
                    <a:p>
                      <a:pPr algn="ctr"/>
                      <a:r>
                        <a:rPr lang="en-US" smtClean="0"/>
                        <a:t>10</a:t>
                      </a:r>
                      <a:endParaRPr lang="en-US"/>
                    </a:p>
                  </a:txBody>
                  <a:tcPr/>
                </a:tc>
                <a:extLst>
                  <a:ext uri="{0D108BD9-81ED-4DB2-BD59-A6C34878D82A}">
                    <a16:rowId xmlns:a16="http://schemas.microsoft.com/office/drawing/2014/main" val="1411549298"/>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2</a:t>
                      </a:r>
                    </a:p>
                  </a:txBody>
                  <a:tcPr/>
                </a:tc>
                <a:tc>
                  <a:txBody>
                    <a:bodyPr/>
                    <a:lstStyle/>
                    <a:p>
                      <a:pPr algn="ctr"/>
                      <a:r>
                        <a:rPr lang="en-US" smtClean="0"/>
                        <a:t>0</a:t>
                      </a:r>
                      <a:endParaRPr lang="en-US"/>
                    </a:p>
                  </a:txBody>
                  <a:tcPr/>
                </a:tc>
                <a:tc>
                  <a:txBody>
                    <a:bodyPr/>
                    <a:lstStyle/>
                    <a:p>
                      <a:pPr algn="ctr"/>
                      <a:r>
                        <a:rPr lang="en-US" smtClean="0"/>
                        <a:t>0 </a:t>
                      </a:r>
                      <a:endParaRPr lang="en-US"/>
                    </a:p>
                  </a:txBody>
                  <a:tcPr/>
                </a:tc>
                <a:tc>
                  <a:txBody>
                    <a:bodyPr/>
                    <a:lstStyle/>
                    <a:p>
                      <a:pPr algn="ctr"/>
                      <a:r>
                        <a:rPr lang="en-US" smtClean="0"/>
                        <a:t>0 </a:t>
                      </a:r>
                      <a:endParaRPr lang="en-US"/>
                    </a:p>
                  </a:txBody>
                  <a:tcPr/>
                </a:tc>
                <a:tc>
                  <a:txBody>
                    <a:bodyPr/>
                    <a:lstStyle/>
                    <a:p>
                      <a:pPr algn="ctr"/>
                      <a:r>
                        <a:rPr lang="en-US" smtClean="0"/>
                        <a:t>0</a:t>
                      </a:r>
                      <a:endParaRPr lang="en-US"/>
                    </a:p>
                  </a:txBody>
                  <a:tcPr/>
                </a:tc>
                <a:tc>
                  <a:txBody>
                    <a:bodyPr/>
                    <a:lstStyle/>
                    <a:p>
                      <a:pPr algn="ctr"/>
                      <a:r>
                        <a:rPr lang="en-US" smtClean="0"/>
                        <a:t>40</a:t>
                      </a:r>
                      <a:endParaRPr lang="en-US"/>
                    </a:p>
                  </a:txBody>
                  <a:tcPr/>
                </a:tc>
                <a:tc>
                  <a:txBody>
                    <a:bodyPr/>
                    <a:lstStyle/>
                    <a:p>
                      <a:pPr algn="ctr"/>
                      <a:r>
                        <a:rPr lang="en-US" smtClean="0"/>
                        <a:t>40</a:t>
                      </a:r>
                      <a:endParaRPr lang="en-US"/>
                    </a:p>
                  </a:txBody>
                  <a:tcPr/>
                </a:tc>
                <a:tc>
                  <a:txBody>
                    <a:bodyPr/>
                    <a:lstStyle/>
                    <a:p>
                      <a:pPr algn="ctr"/>
                      <a:r>
                        <a:rPr lang="en-US" smtClean="0"/>
                        <a:t>40</a:t>
                      </a:r>
                      <a:endParaRPr lang="en-US"/>
                    </a:p>
                  </a:txBody>
                  <a:tcPr/>
                </a:tc>
                <a:tc>
                  <a:txBody>
                    <a:bodyPr/>
                    <a:lstStyle/>
                    <a:p>
                      <a:pPr algn="ctr"/>
                      <a:r>
                        <a:rPr lang="en-US" smtClean="0"/>
                        <a:t>40</a:t>
                      </a:r>
                      <a:endParaRPr lang="en-US"/>
                    </a:p>
                  </a:txBody>
                  <a:tcPr/>
                </a:tc>
                <a:tc>
                  <a:txBody>
                    <a:bodyPr/>
                    <a:lstStyle/>
                    <a:p>
                      <a:pPr algn="ctr"/>
                      <a:r>
                        <a:rPr lang="en-US" smtClean="0"/>
                        <a:t>40</a:t>
                      </a:r>
                      <a:endParaRPr lang="en-US"/>
                    </a:p>
                  </a:txBody>
                  <a:tcPr/>
                </a:tc>
                <a:tc>
                  <a:txBody>
                    <a:bodyPr/>
                    <a:lstStyle/>
                    <a:p>
                      <a:pPr algn="ctr"/>
                      <a:r>
                        <a:rPr lang="en-US" smtClean="0"/>
                        <a:t>50</a:t>
                      </a:r>
                      <a:endParaRPr lang="en-US"/>
                    </a:p>
                  </a:txBody>
                  <a:tcPr/>
                </a:tc>
                <a:tc>
                  <a:txBody>
                    <a:bodyPr/>
                    <a:lstStyle/>
                    <a:p>
                      <a:pPr algn="ctr"/>
                      <a:r>
                        <a:rPr lang="en-US" smtClean="0"/>
                        <a:t>50</a:t>
                      </a:r>
                      <a:endParaRPr lang="en-US"/>
                    </a:p>
                  </a:txBody>
                  <a:tcPr/>
                </a:tc>
                <a:extLst>
                  <a:ext uri="{0D108BD9-81ED-4DB2-BD59-A6C34878D82A}">
                    <a16:rowId xmlns:a16="http://schemas.microsoft.com/office/drawing/2014/main" val="3482355915"/>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3</a:t>
                      </a:r>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40</a:t>
                      </a:r>
                      <a:endParaRPr lang="en-US"/>
                    </a:p>
                  </a:txBody>
                  <a:tcPr/>
                </a:tc>
                <a:tc>
                  <a:txBody>
                    <a:bodyPr/>
                    <a:lstStyle/>
                    <a:p>
                      <a:pPr algn="ctr"/>
                      <a:r>
                        <a:rPr lang="en-US" smtClean="0"/>
                        <a:t>40</a:t>
                      </a:r>
                      <a:endParaRPr lang="en-US"/>
                    </a:p>
                  </a:txBody>
                  <a:tcPr/>
                </a:tc>
                <a:tc>
                  <a:txBody>
                    <a:bodyPr/>
                    <a:lstStyle/>
                    <a:p>
                      <a:pPr algn="ctr"/>
                      <a:r>
                        <a:rPr lang="en-US" smtClean="0"/>
                        <a:t>40</a:t>
                      </a:r>
                      <a:endParaRPr lang="en-US"/>
                    </a:p>
                  </a:txBody>
                  <a:tcPr/>
                </a:tc>
                <a:tc>
                  <a:txBody>
                    <a:bodyPr/>
                    <a:lstStyle/>
                    <a:p>
                      <a:pPr algn="ctr"/>
                      <a:r>
                        <a:rPr lang="en-US" smtClean="0"/>
                        <a:t>40</a:t>
                      </a:r>
                      <a:endParaRPr lang="en-US"/>
                    </a:p>
                  </a:txBody>
                  <a:tcPr/>
                </a:tc>
                <a:tc>
                  <a:txBody>
                    <a:bodyPr/>
                    <a:lstStyle/>
                    <a:p>
                      <a:pPr algn="ctr"/>
                      <a:r>
                        <a:rPr lang="en-US" smtClean="0"/>
                        <a:t>40</a:t>
                      </a:r>
                      <a:endParaRPr lang="en-US"/>
                    </a:p>
                  </a:txBody>
                  <a:tcPr/>
                </a:tc>
                <a:tc>
                  <a:txBody>
                    <a:bodyPr/>
                    <a:lstStyle/>
                    <a:p>
                      <a:pPr algn="ctr"/>
                      <a:r>
                        <a:rPr lang="en-US" smtClean="0"/>
                        <a:t>50</a:t>
                      </a:r>
                      <a:endParaRPr lang="en-US"/>
                    </a:p>
                  </a:txBody>
                  <a:tcPr/>
                </a:tc>
                <a:tc>
                  <a:txBody>
                    <a:bodyPr/>
                    <a:lstStyle/>
                    <a:p>
                      <a:pPr algn="ctr"/>
                      <a:r>
                        <a:rPr lang="en-US" smtClean="0"/>
                        <a:t>70</a:t>
                      </a:r>
                      <a:endParaRPr lang="en-US"/>
                    </a:p>
                  </a:txBody>
                  <a:tcPr/>
                </a:tc>
                <a:extLst>
                  <a:ext uri="{0D108BD9-81ED-4DB2-BD59-A6C34878D82A}">
                    <a16:rowId xmlns:a16="http://schemas.microsoft.com/office/drawing/2014/main" val="3345367476"/>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4</a:t>
                      </a:r>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50</a:t>
                      </a:r>
                      <a:endParaRPr lang="en-US"/>
                    </a:p>
                  </a:txBody>
                  <a:tcPr/>
                </a:tc>
                <a:tc>
                  <a:txBody>
                    <a:bodyPr/>
                    <a:lstStyle/>
                    <a:p>
                      <a:pPr algn="ctr"/>
                      <a:r>
                        <a:rPr lang="en-US" smtClean="0"/>
                        <a:t>50</a:t>
                      </a:r>
                      <a:endParaRPr lang="en-US"/>
                    </a:p>
                  </a:txBody>
                  <a:tcPr/>
                </a:tc>
                <a:tc>
                  <a:txBody>
                    <a:bodyPr/>
                    <a:lstStyle/>
                    <a:p>
                      <a:pPr algn="ctr"/>
                      <a:r>
                        <a:rPr lang="en-US" smtClean="0"/>
                        <a:t>50</a:t>
                      </a:r>
                      <a:endParaRPr lang="en-US"/>
                    </a:p>
                  </a:txBody>
                  <a:tcPr/>
                </a:tc>
                <a:tc>
                  <a:txBody>
                    <a:bodyPr/>
                    <a:lstStyle/>
                    <a:p>
                      <a:pPr algn="ctr"/>
                      <a:r>
                        <a:rPr lang="en-US" smtClean="0"/>
                        <a:t>50</a:t>
                      </a:r>
                      <a:endParaRPr lang="en-US"/>
                    </a:p>
                  </a:txBody>
                  <a:tcPr/>
                </a:tc>
                <a:tc>
                  <a:txBody>
                    <a:bodyPr/>
                    <a:lstStyle/>
                    <a:p>
                      <a:pPr algn="ctr"/>
                      <a:r>
                        <a:rPr lang="en-US" smtClean="0"/>
                        <a:t>90</a:t>
                      </a:r>
                      <a:endParaRPr lang="en-US"/>
                    </a:p>
                  </a:txBody>
                  <a:tcPr/>
                </a:tc>
                <a:tc>
                  <a:txBody>
                    <a:bodyPr/>
                    <a:lstStyle/>
                    <a:p>
                      <a:pPr algn="ctr"/>
                      <a:r>
                        <a:rPr lang="en-US" smtClean="0"/>
                        <a:t>90</a:t>
                      </a:r>
                      <a:endParaRPr lang="en-US"/>
                    </a:p>
                  </a:txBody>
                  <a:tcPr/>
                </a:tc>
                <a:tc>
                  <a:txBody>
                    <a:bodyPr/>
                    <a:lstStyle/>
                    <a:p>
                      <a:pPr algn="ctr"/>
                      <a:r>
                        <a:rPr lang="en-US" smtClean="0"/>
                        <a:t>90</a:t>
                      </a:r>
                      <a:endParaRPr lang="en-US"/>
                    </a:p>
                  </a:txBody>
                  <a:tcPr/>
                </a:tc>
                <a:tc>
                  <a:txBody>
                    <a:bodyPr/>
                    <a:lstStyle/>
                    <a:p>
                      <a:pPr algn="ctr"/>
                      <a:endParaRPr lang="en-US"/>
                    </a:p>
                  </a:txBody>
                  <a:tcPr/>
                </a:tc>
                <a:extLst>
                  <a:ext uri="{0D108BD9-81ED-4DB2-BD59-A6C34878D82A}">
                    <a16:rowId xmlns:a16="http://schemas.microsoft.com/office/drawing/2014/main" val="486892134"/>
                  </a:ext>
                </a:extLst>
              </a:tr>
            </a:tbl>
          </a:graphicData>
        </a:graphic>
      </p:graphicFrame>
      <p:sp>
        <p:nvSpPr>
          <p:cNvPr id="5" name="Rectangle 4"/>
          <p:cNvSpPr/>
          <p:nvPr/>
        </p:nvSpPr>
        <p:spPr>
          <a:xfrm>
            <a:off x="8871666" y="3347204"/>
            <a:ext cx="804672" cy="51513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6" name="TextBox 5"/>
          <p:cNvSpPr txBox="1"/>
          <p:nvPr/>
        </p:nvSpPr>
        <p:spPr>
          <a:xfrm>
            <a:off x="287190" y="3834958"/>
            <a:ext cx="9198186" cy="3139321"/>
          </a:xfrm>
          <a:prstGeom prst="rect">
            <a:avLst/>
          </a:prstGeom>
          <a:noFill/>
        </p:spPr>
        <p:txBody>
          <a:bodyPr wrap="square" rtlCol="0">
            <a:spAutoFit/>
          </a:bodyPr>
          <a:lstStyle/>
          <a:p>
            <a:r>
              <a:rPr lang="en-US" smtClean="0"/>
              <a:t>currWeight = 3; currWeight &lt;= 10</a:t>
            </a:r>
          </a:p>
          <a:p>
            <a:r>
              <a:rPr lang="en-US"/>
              <a:t>totalValWithoutI = </a:t>
            </a:r>
            <a:r>
              <a:rPr lang="en-US" smtClean="0"/>
              <a:t>dp[3][10] </a:t>
            </a:r>
            <a:r>
              <a:rPr lang="en-US"/>
              <a:t>= </a:t>
            </a:r>
            <a:r>
              <a:rPr lang="en-US" smtClean="0"/>
              <a:t>70</a:t>
            </a:r>
            <a:endParaRPr lang="en-US"/>
          </a:p>
          <a:p>
            <a:r>
              <a:rPr lang="en-US"/>
              <a:t>remainingSlot = </a:t>
            </a:r>
            <a:r>
              <a:rPr lang="en-US" smtClean="0"/>
              <a:t>10 - 3 </a:t>
            </a:r>
            <a:r>
              <a:rPr lang="en-US"/>
              <a:t>= </a:t>
            </a:r>
            <a:r>
              <a:rPr lang="en-US" smtClean="0"/>
              <a:t>7</a:t>
            </a:r>
            <a:endParaRPr lang="en-US"/>
          </a:p>
          <a:p>
            <a:r>
              <a:rPr lang="en-US"/>
              <a:t>totalValWithI = </a:t>
            </a:r>
            <a:r>
              <a:rPr lang="en-US" smtClean="0"/>
              <a:t>dp[3][7] </a:t>
            </a:r>
            <a:r>
              <a:rPr lang="en-US"/>
              <a:t>+ </a:t>
            </a:r>
            <a:r>
              <a:rPr lang="en-US" smtClean="0"/>
              <a:t>stuffList[3].</a:t>
            </a:r>
            <a:r>
              <a:rPr lang="en-US"/>
              <a:t>first = </a:t>
            </a:r>
            <a:r>
              <a:rPr lang="en-US" smtClean="0"/>
              <a:t>40 </a:t>
            </a:r>
            <a:r>
              <a:rPr lang="en-US"/>
              <a:t>+ </a:t>
            </a:r>
            <a:r>
              <a:rPr lang="en-US" smtClean="0"/>
              <a:t>50 </a:t>
            </a:r>
            <a:r>
              <a:rPr lang="en-US"/>
              <a:t>= </a:t>
            </a:r>
            <a:r>
              <a:rPr lang="en-US" smtClean="0"/>
              <a:t>90</a:t>
            </a:r>
            <a:endParaRPr lang="en-US"/>
          </a:p>
          <a:p>
            <a:r>
              <a:rPr lang="en-US" smtClean="0"/>
              <a:t>dp[4][10] </a:t>
            </a:r>
            <a:r>
              <a:rPr lang="en-US"/>
              <a:t>= totalValWithI = </a:t>
            </a:r>
            <a:r>
              <a:rPr lang="en-US" smtClean="0"/>
              <a:t>90</a:t>
            </a:r>
            <a:endParaRPr lang="en-US"/>
          </a:p>
          <a:p>
            <a:r>
              <a:rPr lang="en-US"/>
              <a:t>get&lt;0&gt;(</a:t>
            </a:r>
            <a:r>
              <a:rPr lang="en-US" smtClean="0"/>
              <a:t>path[4][10])=</a:t>
            </a:r>
            <a:r>
              <a:rPr lang="en-US"/>
              <a:t>1</a:t>
            </a:r>
          </a:p>
          <a:p>
            <a:r>
              <a:rPr lang="en-US"/>
              <a:t>get&lt;1&gt;(</a:t>
            </a:r>
            <a:r>
              <a:rPr lang="en-US" smtClean="0"/>
              <a:t>path[4][10])=3</a:t>
            </a:r>
            <a:endParaRPr lang="en-US"/>
          </a:p>
          <a:p>
            <a:r>
              <a:rPr lang="en-US"/>
              <a:t>get&lt;2&gt;(</a:t>
            </a:r>
            <a:r>
              <a:rPr lang="en-US" smtClean="0"/>
              <a:t>path[4][10])=7</a:t>
            </a:r>
            <a:endParaRPr lang="en-US"/>
          </a:p>
          <a:p>
            <a:endParaRPr lang="en-US" smtClean="0"/>
          </a:p>
          <a:p>
            <a:endParaRPr lang="en-US"/>
          </a:p>
          <a:p>
            <a:endParaRPr lang="en-US"/>
          </a:p>
        </p:txBody>
      </p:sp>
    </p:spTree>
    <p:extLst>
      <p:ext uri="{BB962C8B-B14F-4D97-AF65-F5344CB8AC3E}">
        <p14:creationId xmlns:p14="http://schemas.microsoft.com/office/powerpoint/2010/main" val="1078265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t>Cho trước một tập gồm n đồ vật, mỗi đồ vật có một chi phí </a:t>
            </a:r>
            <a:r>
              <a:rPr lang="en-US"/>
              <a:t>W</a:t>
            </a:r>
            <a:r>
              <a:rPr lang="vi-VN" baseline="-25000" smtClean="0"/>
              <a:t>i</a:t>
            </a:r>
            <a:r>
              <a:rPr lang="vi-VN"/>
              <a:t> và một giá trị </a:t>
            </a:r>
            <a:r>
              <a:rPr lang="en-US" smtClean="0"/>
              <a:t>Val</a:t>
            </a:r>
            <a:r>
              <a:rPr lang="vi-VN" baseline="-25000" smtClean="0"/>
              <a:t>i</a:t>
            </a:r>
            <a:r>
              <a:rPr lang="vi-VN"/>
              <a:t>, xác định xem cần chọn những đồ vật nào sao cho tổng chi phí nhỏ hơn một ngưỡng cho trước (giới hạn của balô) và tổng giá trị cao nhất có thể được</a:t>
            </a:r>
            <a:r>
              <a:rPr lang="vi-VN" smtClean="0"/>
              <a:t>.</a:t>
            </a:r>
            <a:r>
              <a:rPr lang="en-US" smtClean="0"/>
              <a:t> Mỗi vật phẩm chỉ được chọn 1 lần.</a:t>
            </a:r>
            <a:endParaRPr lang="en-US"/>
          </a:p>
        </p:txBody>
      </p:sp>
    </p:spTree>
    <p:extLst>
      <p:ext uri="{BB962C8B-B14F-4D97-AF65-F5344CB8AC3E}">
        <p14:creationId xmlns:p14="http://schemas.microsoft.com/office/powerpoint/2010/main" val="5735673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5747360"/>
              </p:ext>
            </p:extLst>
          </p:nvPr>
        </p:nvGraphicFramePr>
        <p:xfrm>
          <a:off x="0" y="0"/>
          <a:ext cx="9706212" cy="3348738"/>
        </p:xfrm>
        <a:graphic>
          <a:graphicData uri="http://schemas.openxmlformats.org/drawingml/2006/table">
            <a:tbl>
              <a:tblPr firstRow="1" bandRow="1">
                <a:tableStyleId>{5C22544A-7EE6-4342-B048-85BDC9FD1C3A}</a:tableStyleId>
              </a:tblPr>
              <a:tblGrid>
                <a:gridCol w="808851">
                  <a:extLst>
                    <a:ext uri="{9D8B030D-6E8A-4147-A177-3AD203B41FA5}">
                      <a16:colId xmlns:a16="http://schemas.microsoft.com/office/drawing/2014/main" val="809523967"/>
                    </a:ext>
                  </a:extLst>
                </a:gridCol>
                <a:gridCol w="808851">
                  <a:extLst>
                    <a:ext uri="{9D8B030D-6E8A-4147-A177-3AD203B41FA5}">
                      <a16:colId xmlns:a16="http://schemas.microsoft.com/office/drawing/2014/main" val="3383885275"/>
                    </a:ext>
                  </a:extLst>
                </a:gridCol>
                <a:gridCol w="808851">
                  <a:extLst>
                    <a:ext uri="{9D8B030D-6E8A-4147-A177-3AD203B41FA5}">
                      <a16:colId xmlns:a16="http://schemas.microsoft.com/office/drawing/2014/main" val="3455430337"/>
                    </a:ext>
                  </a:extLst>
                </a:gridCol>
                <a:gridCol w="808851">
                  <a:extLst>
                    <a:ext uri="{9D8B030D-6E8A-4147-A177-3AD203B41FA5}">
                      <a16:colId xmlns:a16="http://schemas.microsoft.com/office/drawing/2014/main" val="2612535681"/>
                    </a:ext>
                  </a:extLst>
                </a:gridCol>
                <a:gridCol w="808851">
                  <a:extLst>
                    <a:ext uri="{9D8B030D-6E8A-4147-A177-3AD203B41FA5}">
                      <a16:colId xmlns:a16="http://schemas.microsoft.com/office/drawing/2014/main" val="3594744507"/>
                    </a:ext>
                  </a:extLst>
                </a:gridCol>
                <a:gridCol w="808851">
                  <a:extLst>
                    <a:ext uri="{9D8B030D-6E8A-4147-A177-3AD203B41FA5}">
                      <a16:colId xmlns:a16="http://schemas.microsoft.com/office/drawing/2014/main" val="2641311821"/>
                    </a:ext>
                  </a:extLst>
                </a:gridCol>
                <a:gridCol w="808851">
                  <a:extLst>
                    <a:ext uri="{9D8B030D-6E8A-4147-A177-3AD203B41FA5}">
                      <a16:colId xmlns:a16="http://schemas.microsoft.com/office/drawing/2014/main" val="2574460819"/>
                    </a:ext>
                  </a:extLst>
                </a:gridCol>
                <a:gridCol w="808851">
                  <a:extLst>
                    <a:ext uri="{9D8B030D-6E8A-4147-A177-3AD203B41FA5}">
                      <a16:colId xmlns:a16="http://schemas.microsoft.com/office/drawing/2014/main" val="3903836854"/>
                    </a:ext>
                  </a:extLst>
                </a:gridCol>
                <a:gridCol w="808851">
                  <a:extLst>
                    <a:ext uri="{9D8B030D-6E8A-4147-A177-3AD203B41FA5}">
                      <a16:colId xmlns:a16="http://schemas.microsoft.com/office/drawing/2014/main" val="3406453832"/>
                    </a:ext>
                  </a:extLst>
                </a:gridCol>
                <a:gridCol w="808851">
                  <a:extLst>
                    <a:ext uri="{9D8B030D-6E8A-4147-A177-3AD203B41FA5}">
                      <a16:colId xmlns:a16="http://schemas.microsoft.com/office/drawing/2014/main" val="3120631693"/>
                    </a:ext>
                  </a:extLst>
                </a:gridCol>
                <a:gridCol w="808851">
                  <a:extLst>
                    <a:ext uri="{9D8B030D-6E8A-4147-A177-3AD203B41FA5}">
                      <a16:colId xmlns:a16="http://schemas.microsoft.com/office/drawing/2014/main" val="2787471895"/>
                    </a:ext>
                  </a:extLst>
                </a:gridCol>
                <a:gridCol w="808851">
                  <a:extLst>
                    <a:ext uri="{9D8B030D-6E8A-4147-A177-3AD203B41FA5}">
                      <a16:colId xmlns:a16="http://schemas.microsoft.com/office/drawing/2014/main" val="575011317"/>
                    </a:ext>
                  </a:extLst>
                </a:gridCol>
              </a:tblGrid>
              <a:tr h="947383">
                <a:tc>
                  <a:txBody>
                    <a:bodyPr/>
                    <a:lstStyle/>
                    <a:p>
                      <a:pPr algn="ctr"/>
                      <a:endParaRPr lang="en-US" sz="1400"/>
                    </a:p>
                  </a:txBody>
                  <a:tcPr/>
                </a:tc>
                <a:tc>
                  <a:txBody>
                    <a:bodyPr/>
                    <a:lstStyle/>
                    <a:p>
                      <a:pPr algn="ctr"/>
                      <a:r>
                        <a:rPr lang="en-US" sz="1400" smtClean="0"/>
                        <a:t>Weight</a:t>
                      </a:r>
                      <a:r>
                        <a:rPr lang="en-US" sz="1400" baseline="0" smtClean="0"/>
                        <a:t> 0</a:t>
                      </a: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1</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2</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3</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4</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5</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6</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7</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8</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9</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10</a:t>
                      </a:r>
                      <a:endParaRPr lang="en-US" sz="1400" smtClean="0"/>
                    </a:p>
                    <a:p>
                      <a:pPr algn="ctr"/>
                      <a:endParaRPr lang="en-US" sz="1400"/>
                    </a:p>
                  </a:txBody>
                  <a:tcPr/>
                </a:tc>
                <a:extLst>
                  <a:ext uri="{0D108BD9-81ED-4DB2-BD59-A6C34878D82A}">
                    <a16:rowId xmlns:a16="http://schemas.microsoft.com/office/drawing/2014/main" val="171414248"/>
                  </a:ext>
                </a:extLst>
              </a:tr>
              <a:tr h="480271">
                <a:tc>
                  <a:txBody>
                    <a:bodyPr/>
                    <a:lstStyle/>
                    <a:p>
                      <a:pPr algn="ctr"/>
                      <a:r>
                        <a:rPr lang="en-US" sz="1400" smtClean="0"/>
                        <a:t>Item 0</a:t>
                      </a:r>
                      <a:endParaRPr lang="en-US" sz="1400"/>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extLst>
                  <a:ext uri="{0D108BD9-81ED-4DB2-BD59-A6C34878D82A}">
                    <a16:rowId xmlns:a16="http://schemas.microsoft.com/office/drawing/2014/main" val="2842588364"/>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1</a:t>
                      </a:r>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10</a:t>
                      </a:r>
                      <a:endParaRPr lang="en-US"/>
                    </a:p>
                  </a:txBody>
                  <a:tcPr/>
                </a:tc>
                <a:tc>
                  <a:txBody>
                    <a:bodyPr/>
                    <a:lstStyle/>
                    <a:p>
                      <a:pPr algn="ctr"/>
                      <a:r>
                        <a:rPr lang="en-US" smtClean="0"/>
                        <a:t>10</a:t>
                      </a:r>
                      <a:endParaRPr lang="en-US"/>
                    </a:p>
                  </a:txBody>
                  <a:tcPr/>
                </a:tc>
                <a:tc>
                  <a:txBody>
                    <a:bodyPr/>
                    <a:lstStyle/>
                    <a:p>
                      <a:pPr algn="ctr"/>
                      <a:r>
                        <a:rPr lang="en-US" smtClean="0"/>
                        <a:t>10</a:t>
                      </a:r>
                      <a:endParaRPr lang="en-US"/>
                    </a:p>
                  </a:txBody>
                  <a:tcPr/>
                </a:tc>
                <a:tc>
                  <a:txBody>
                    <a:bodyPr/>
                    <a:lstStyle/>
                    <a:p>
                      <a:pPr algn="ctr"/>
                      <a:r>
                        <a:rPr lang="en-US" smtClean="0"/>
                        <a:t>10</a:t>
                      </a:r>
                      <a:endParaRPr lang="en-US"/>
                    </a:p>
                  </a:txBody>
                  <a:tcPr/>
                </a:tc>
                <a:tc>
                  <a:txBody>
                    <a:bodyPr/>
                    <a:lstStyle/>
                    <a:p>
                      <a:pPr algn="ctr"/>
                      <a:r>
                        <a:rPr lang="en-US" smtClean="0"/>
                        <a:t>10</a:t>
                      </a:r>
                      <a:endParaRPr lang="en-US"/>
                    </a:p>
                  </a:txBody>
                  <a:tcPr/>
                </a:tc>
                <a:tc>
                  <a:txBody>
                    <a:bodyPr/>
                    <a:lstStyle/>
                    <a:p>
                      <a:pPr algn="ctr"/>
                      <a:r>
                        <a:rPr lang="en-US" smtClean="0"/>
                        <a:t>10</a:t>
                      </a:r>
                      <a:endParaRPr lang="en-US"/>
                    </a:p>
                  </a:txBody>
                  <a:tcPr/>
                </a:tc>
                <a:extLst>
                  <a:ext uri="{0D108BD9-81ED-4DB2-BD59-A6C34878D82A}">
                    <a16:rowId xmlns:a16="http://schemas.microsoft.com/office/drawing/2014/main" val="1411549298"/>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2</a:t>
                      </a:r>
                    </a:p>
                  </a:txBody>
                  <a:tcPr/>
                </a:tc>
                <a:tc>
                  <a:txBody>
                    <a:bodyPr/>
                    <a:lstStyle/>
                    <a:p>
                      <a:pPr algn="ctr"/>
                      <a:r>
                        <a:rPr lang="en-US" smtClean="0"/>
                        <a:t>0</a:t>
                      </a:r>
                      <a:endParaRPr lang="en-US"/>
                    </a:p>
                  </a:txBody>
                  <a:tcPr/>
                </a:tc>
                <a:tc>
                  <a:txBody>
                    <a:bodyPr/>
                    <a:lstStyle/>
                    <a:p>
                      <a:pPr algn="ctr"/>
                      <a:r>
                        <a:rPr lang="en-US" smtClean="0"/>
                        <a:t>0 </a:t>
                      </a:r>
                      <a:endParaRPr lang="en-US"/>
                    </a:p>
                  </a:txBody>
                  <a:tcPr/>
                </a:tc>
                <a:tc>
                  <a:txBody>
                    <a:bodyPr/>
                    <a:lstStyle/>
                    <a:p>
                      <a:pPr algn="ctr"/>
                      <a:r>
                        <a:rPr lang="en-US" smtClean="0"/>
                        <a:t>0 </a:t>
                      </a:r>
                      <a:endParaRPr lang="en-US"/>
                    </a:p>
                  </a:txBody>
                  <a:tcPr/>
                </a:tc>
                <a:tc>
                  <a:txBody>
                    <a:bodyPr/>
                    <a:lstStyle/>
                    <a:p>
                      <a:pPr algn="ctr"/>
                      <a:r>
                        <a:rPr lang="en-US" smtClean="0"/>
                        <a:t>0</a:t>
                      </a:r>
                      <a:endParaRPr lang="en-US"/>
                    </a:p>
                  </a:txBody>
                  <a:tcPr/>
                </a:tc>
                <a:tc>
                  <a:txBody>
                    <a:bodyPr/>
                    <a:lstStyle/>
                    <a:p>
                      <a:pPr algn="ctr"/>
                      <a:r>
                        <a:rPr lang="en-US" smtClean="0"/>
                        <a:t>40</a:t>
                      </a:r>
                      <a:endParaRPr lang="en-US"/>
                    </a:p>
                  </a:txBody>
                  <a:tcPr/>
                </a:tc>
                <a:tc>
                  <a:txBody>
                    <a:bodyPr/>
                    <a:lstStyle/>
                    <a:p>
                      <a:pPr algn="ctr"/>
                      <a:r>
                        <a:rPr lang="en-US" smtClean="0"/>
                        <a:t>40</a:t>
                      </a:r>
                      <a:endParaRPr lang="en-US"/>
                    </a:p>
                  </a:txBody>
                  <a:tcPr/>
                </a:tc>
                <a:tc>
                  <a:txBody>
                    <a:bodyPr/>
                    <a:lstStyle/>
                    <a:p>
                      <a:pPr algn="ctr"/>
                      <a:r>
                        <a:rPr lang="en-US" smtClean="0"/>
                        <a:t>40</a:t>
                      </a:r>
                      <a:endParaRPr lang="en-US"/>
                    </a:p>
                  </a:txBody>
                  <a:tcPr/>
                </a:tc>
                <a:tc>
                  <a:txBody>
                    <a:bodyPr/>
                    <a:lstStyle/>
                    <a:p>
                      <a:pPr algn="ctr"/>
                      <a:r>
                        <a:rPr lang="en-US" smtClean="0"/>
                        <a:t>40</a:t>
                      </a:r>
                      <a:endParaRPr lang="en-US"/>
                    </a:p>
                  </a:txBody>
                  <a:tcPr/>
                </a:tc>
                <a:tc>
                  <a:txBody>
                    <a:bodyPr/>
                    <a:lstStyle/>
                    <a:p>
                      <a:pPr algn="ctr"/>
                      <a:r>
                        <a:rPr lang="en-US" smtClean="0"/>
                        <a:t>40</a:t>
                      </a:r>
                      <a:endParaRPr lang="en-US"/>
                    </a:p>
                  </a:txBody>
                  <a:tcPr/>
                </a:tc>
                <a:tc>
                  <a:txBody>
                    <a:bodyPr/>
                    <a:lstStyle/>
                    <a:p>
                      <a:pPr algn="ctr"/>
                      <a:r>
                        <a:rPr lang="en-US" smtClean="0"/>
                        <a:t>50</a:t>
                      </a:r>
                      <a:endParaRPr lang="en-US"/>
                    </a:p>
                  </a:txBody>
                  <a:tcPr/>
                </a:tc>
                <a:tc>
                  <a:txBody>
                    <a:bodyPr/>
                    <a:lstStyle/>
                    <a:p>
                      <a:pPr algn="ctr"/>
                      <a:r>
                        <a:rPr lang="en-US" smtClean="0"/>
                        <a:t>50</a:t>
                      </a:r>
                      <a:endParaRPr lang="en-US"/>
                    </a:p>
                  </a:txBody>
                  <a:tcPr/>
                </a:tc>
                <a:extLst>
                  <a:ext uri="{0D108BD9-81ED-4DB2-BD59-A6C34878D82A}">
                    <a16:rowId xmlns:a16="http://schemas.microsoft.com/office/drawing/2014/main" val="3482355915"/>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3</a:t>
                      </a:r>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40</a:t>
                      </a:r>
                      <a:endParaRPr lang="en-US"/>
                    </a:p>
                  </a:txBody>
                  <a:tcPr/>
                </a:tc>
                <a:tc>
                  <a:txBody>
                    <a:bodyPr/>
                    <a:lstStyle/>
                    <a:p>
                      <a:pPr algn="ctr"/>
                      <a:r>
                        <a:rPr lang="en-US" smtClean="0"/>
                        <a:t>40</a:t>
                      </a:r>
                      <a:endParaRPr lang="en-US"/>
                    </a:p>
                  </a:txBody>
                  <a:tcPr/>
                </a:tc>
                <a:tc>
                  <a:txBody>
                    <a:bodyPr/>
                    <a:lstStyle/>
                    <a:p>
                      <a:pPr algn="ctr"/>
                      <a:r>
                        <a:rPr lang="en-US" smtClean="0"/>
                        <a:t>40</a:t>
                      </a:r>
                      <a:endParaRPr lang="en-US"/>
                    </a:p>
                  </a:txBody>
                  <a:tcPr/>
                </a:tc>
                <a:tc>
                  <a:txBody>
                    <a:bodyPr/>
                    <a:lstStyle/>
                    <a:p>
                      <a:pPr algn="ctr"/>
                      <a:r>
                        <a:rPr lang="en-US" smtClean="0"/>
                        <a:t>40</a:t>
                      </a:r>
                      <a:endParaRPr lang="en-US"/>
                    </a:p>
                  </a:txBody>
                  <a:tcPr/>
                </a:tc>
                <a:tc>
                  <a:txBody>
                    <a:bodyPr/>
                    <a:lstStyle/>
                    <a:p>
                      <a:pPr algn="ctr"/>
                      <a:r>
                        <a:rPr lang="en-US" smtClean="0"/>
                        <a:t>40</a:t>
                      </a:r>
                      <a:endParaRPr lang="en-US"/>
                    </a:p>
                  </a:txBody>
                  <a:tcPr/>
                </a:tc>
                <a:tc>
                  <a:txBody>
                    <a:bodyPr/>
                    <a:lstStyle/>
                    <a:p>
                      <a:pPr algn="ctr"/>
                      <a:r>
                        <a:rPr lang="en-US" smtClean="0"/>
                        <a:t>50</a:t>
                      </a:r>
                      <a:endParaRPr lang="en-US"/>
                    </a:p>
                  </a:txBody>
                  <a:tcPr/>
                </a:tc>
                <a:tc>
                  <a:txBody>
                    <a:bodyPr/>
                    <a:lstStyle/>
                    <a:p>
                      <a:pPr algn="ctr"/>
                      <a:r>
                        <a:rPr lang="en-US" smtClean="0"/>
                        <a:t>70</a:t>
                      </a:r>
                      <a:endParaRPr lang="en-US"/>
                    </a:p>
                  </a:txBody>
                  <a:tcPr/>
                </a:tc>
                <a:extLst>
                  <a:ext uri="{0D108BD9-81ED-4DB2-BD59-A6C34878D82A}">
                    <a16:rowId xmlns:a16="http://schemas.microsoft.com/office/drawing/2014/main" val="3345367476"/>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4</a:t>
                      </a:r>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50</a:t>
                      </a:r>
                      <a:endParaRPr lang="en-US"/>
                    </a:p>
                  </a:txBody>
                  <a:tcPr/>
                </a:tc>
                <a:tc>
                  <a:txBody>
                    <a:bodyPr/>
                    <a:lstStyle/>
                    <a:p>
                      <a:pPr algn="ctr"/>
                      <a:r>
                        <a:rPr lang="en-US" smtClean="0"/>
                        <a:t>50</a:t>
                      </a:r>
                      <a:endParaRPr lang="en-US"/>
                    </a:p>
                  </a:txBody>
                  <a:tcPr/>
                </a:tc>
                <a:tc>
                  <a:txBody>
                    <a:bodyPr/>
                    <a:lstStyle/>
                    <a:p>
                      <a:pPr algn="ctr"/>
                      <a:r>
                        <a:rPr lang="en-US" smtClean="0"/>
                        <a:t>50</a:t>
                      </a:r>
                      <a:endParaRPr lang="en-US"/>
                    </a:p>
                  </a:txBody>
                  <a:tcPr/>
                </a:tc>
                <a:tc>
                  <a:txBody>
                    <a:bodyPr/>
                    <a:lstStyle/>
                    <a:p>
                      <a:pPr algn="ctr"/>
                      <a:r>
                        <a:rPr lang="en-US" smtClean="0"/>
                        <a:t>50</a:t>
                      </a:r>
                      <a:endParaRPr lang="en-US"/>
                    </a:p>
                  </a:txBody>
                  <a:tcPr/>
                </a:tc>
                <a:tc>
                  <a:txBody>
                    <a:bodyPr/>
                    <a:lstStyle/>
                    <a:p>
                      <a:pPr algn="ctr"/>
                      <a:r>
                        <a:rPr lang="en-US" smtClean="0"/>
                        <a:t>90</a:t>
                      </a:r>
                      <a:endParaRPr lang="en-US"/>
                    </a:p>
                  </a:txBody>
                  <a:tcPr/>
                </a:tc>
                <a:tc>
                  <a:txBody>
                    <a:bodyPr/>
                    <a:lstStyle/>
                    <a:p>
                      <a:pPr algn="ctr"/>
                      <a:r>
                        <a:rPr lang="en-US" smtClean="0"/>
                        <a:t>90</a:t>
                      </a:r>
                      <a:endParaRPr lang="en-US"/>
                    </a:p>
                  </a:txBody>
                  <a:tcPr/>
                </a:tc>
                <a:tc>
                  <a:txBody>
                    <a:bodyPr/>
                    <a:lstStyle/>
                    <a:p>
                      <a:pPr algn="ctr"/>
                      <a:r>
                        <a:rPr lang="en-US" smtClean="0"/>
                        <a:t>90</a:t>
                      </a:r>
                      <a:endParaRPr lang="en-US"/>
                    </a:p>
                  </a:txBody>
                  <a:tcPr/>
                </a:tc>
                <a:tc>
                  <a:txBody>
                    <a:bodyPr/>
                    <a:lstStyle/>
                    <a:p>
                      <a:pPr algn="ctr"/>
                      <a:r>
                        <a:rPr lang="en-US" smtClean="0"/>
                        <a:t>90</a:t>
                      </a:r>
                      <a:endParaRPr lang="en-US"/>
                    </a:p>
                  </a:txBody>
                  <a:tcPr/>
                </a:tc>
                <a:extLst>
                  <a:ext uri="{0D108BD9-81ED-4DB2-BD59-A6C34878D82A}">
                    <a16:rowId xmlns:a16="http://schemas.microsoft.com/office/drawing/2014/main" val="486892134"/>
                  </a:ext>
                </a:extLst>
              </a:tr>
            </a:tbl>
          </a:graphicData>
        </a:graphic>
      </p:graphicFrame>
      <p:sp>
        <p:nvSpPr>
          <p:cNvPr id="5" name="Rectangle 4"/>
          <p:cNvSpPr/>
          <p:nvPr/>
        </p:nvSpPr>
        <p:spPr>
          <a:xfrm>
            <a:off x="8871666" y="2860984"/>
            <a:ext cx="804672" cy="487754"/>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615573832"/>
              </p:ext>
            </p:extLst>
          </p:nvPr>
        </p:nvGraphicFramePr>
        <p:xfrm>
          <a:off x="0" y="3376114"/>
          <a:ext cx="9706212" cy="3348738"/>
        </p:xfrm>
        <a:graphic>
          <a:graphicData uri="http://schemas.openxmlformats.org/drawingml/2006/table">
            <a:tbl>
              <a:tblPr firstRow="1" bandRow="1">
                <a:tableStyleId>{5C22544A-7EE6-4342-B048-85BDC9FD1C3A}</a:tableStyleId>
              </a:tblPr>
              <a:tblGrid>
                <a:gridCol w="808851">
                  <a:extLst>
                    <a:ext uri="{9D8B030D-6E8A-4147-A177-3AD203B41FA5}">
                      <a16:colId xmlns:a16="http://schemas.microsoft.com/office/drawing/2014/main" val="809523967"/>
                    </a:ext>
                  </a:extLst>
                </a:gridCol>
                <a:gridCol w="808851">
                  <a:extLst>
                    <a:ext uri="{9D8B030D-6E8A-4147-A177-3AD203B41FA5}">
                      <a16:colId xmlns:a16="http://schemas.microsoft.com/office/drawing/2014/main" val="3383885275"/>
                    </a:ext>
                  </a:extLst>
                </a:gridCol>
                <a:gridCol w="808851">
                  <a:extLst>
                    <a:ext uri="{9D8B030D-6E8A-4147-A177-3AD203B41FA5}">
                      <a16:colId xmlns:a16="http://schemas.microsoft.com/office/drawing/2014/main" val="3455430337"/>
                    </a:ext>
                  </a:extLst>
                </a:gridCol>
                <a:gridCol w="808851">
                  <a:extLst>
                    <a:ext uri="{9D8B030D-6E8A-4147-A177-3AD203B41FA5}">
                      <a16:colId xmlns:a16="http://schemas.microsoft.com/office/drawing/2014/main" val="2612535681"/>
                    </a:ext>
                  </a:extLst>
                </a:gridCol>
                <a:gridCol w="808851">
                  <a:extLst>
                    <a:ext uri="{9D8B030D-6E8A-4147-A177-3AD203B41FA5}">
                      <a16:colId xmlns:a16="http://schemas.microsoft.com/office/drawing/2014/main" val="3594744507"/>
                    </a:ext>
                  </a:extLst>
                </a:gridCol>
                <a:gridCol w="808851">
                  <a:extLst>
                    <a:ext uri="{9D8B030D-6E8A-4147-A177-3AD203B41FA5}">
                      <a16:colId xmlns:a16="http://schemas.microsoft.com/office/drawing/2014/main" val="2641311821"/>
                    </a:ext>
                  </a:extLst>
                </a:gridCol>
                <a:gridCol w="808851">
                  <a:extLst>
                    <a:ext uri="{9D8B030D-6E8A-4147-A177-3AD203B41FA5}">
                      <a16:colId xmlns:a16="http://schemas.microsoft.com/office/drawing/2014/main" val="2574460819"/>
                    </a:ext>
                  </a:extLst>
                </a:gridCol>
                <a:gridCol w="808851">
                  <a:extLst>
                    <a:ext uri="{9D8B030D-6E8A-4147-A177-3AD203B41FA5}">
                      <a16:colId xmlns:a16="http://schemas.microsoft.com/office/drawing/2014/main" val="3903836854"/>
                    </a:ext>
                  </a:extLst>
                </a:gridCol>
                <a:gridCol w="808851">
                  <a:extLst>
                    <a:ext uri="{9D8B030D-6E8A-4147-A177-3AD203B41FA5}">
                      <a16:colId xmlns:a16="http://schemas.microsoft.com/office/drawing/2014/main" val="3406453832"/>
                    </a:ext>
                  </a:extLst>
                </a:gridCol>
                <a:gridCol w="808851">
                  <a:extLst>
                    <a:ext uri="{9D8B030D-6E8A-4147-A177-3AD203B41FA5}">
                      <a16:colId xmlns:a16="http://schemas.microsoft.com/office/drawing/2014/main" val="3120631693"/>
                    </a:ext>
                  </a:extLst>
                </a:gridCol>
                <a:gridCol w="808851">
                  <a:extLst>
                    <a:ext uri="{9D8B030D-6E8A-4147-A177-3AD203B41FA5}">
                      <a16:colId xmlns:a16="http://schemas.microsoft.com/office/drawing/2014/main" val="2787471895"/>
                    </a:ext>
                  </a:extLst>
                </a:gridCol>
                <a:gridCol w="808851">
                  <a:extLst>
                    <a:ext uri="{9D8B030D-6E8A-4147-A177-3AD203B41FA5}">
                      <a16:colId xmlns:a16="http://schemas.microsoft.com/office/drawing/2014/main" val="575011317"/>
                    </a:ext>
                  </a:extLst>
                </a:gridCol>
              </a:tblGrid>
              <a:tr h="947383">
                <a:tc>
                  <a:txBody>
                    <a:bodyPr/>
                    <a:lstStyle/>
                    <a:p>
                      <a:pPr algn="ctr"/>
                      <a:endParaRPr lang="en-US" sz="1400"/>
                    </a:p>
                  </a:txBody>
                  <a:tcPr/>
                </a:tc>
                <a:tc>
                  <a:txBody>
                    <a:bodyPr/>
                    <a:lstStyle/>
                    <a:p>
                      <a:pPr algn="ctr"/>
                      <a:r>
                        <a:rPr lang="en-US" sz="1400" smtClean="0"/>
                        <a:t>Weight</a:t>
                      </a:r>
                      <a:r>
                        <a:rPr lang="en-US" sz="1400" baseline="0" smtClean="0"/>
                        <a:t> 0</a:t>
                      </a: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1</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2</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3</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4</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5</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6</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7</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8</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9</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10</a:t>
                      </a:r>
                      <a:endParaRPr lang="en-US" sz="1400" smtClean="0"/>
                    </a:p>
                    <a:p>
                      <a:pPr algn="ctr"/>
                      <a:endParaRPr lang="en-US" sz="1400"/>
                    </a:p>
                  </a:txBody>
                  <a:tcPr/>
                </a:tc>
                <a:extLst>
                  <a:ext uri="{0D108BD9-81ED-4DB2-BD59-A6C34878D82A}">
                    <a16:rowId xmlns:a16="http://schemas.microsoft.com/office/drawing/2014/main" val="171414248"/>
                  </a:ext>
                </a:extLst>
              </a:tr>
              <a:tr h="480271">
                <a:tc>
                  <a:txBody>
                    <a:bodyPr/>
                    <a:lstStyle/>
                    <a:p>
                      <a:pPr algn="ctr"/>
                      <a:r>
                        <a:rPr lang="en-US" sz="1400" smtClean="0"/>
                        <a:t>Item 0</a:t>
                      </a:r>
                      <a:endParaRPr lang="en-US" sz="1400"/>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extLst>
                  <a:ext uri="{0D108BD9-81ED-4DB2-BD59-A6C34878D82A}">
                    <a16:rowId xmlns:a16="http://schemas.microsoft.com/office/drawing/2014/main" val="2842588364"/>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1</a:t>
                      </a:r>
                    </a:p>
                  </a:txBody>
                  <a:tcPr/>
                </a:tc>
                <a:tc>
                  <a:txBody>
                    <a:bodyPr/>
                    <a:lstStyle/>
                    <a:p>
                      <a:pPr algn="ctr"/>
                      <a:r>
                        <a:rPr lang="en-US" smtClean="0"/>
                        <a:t>0</a:t>
                      </a:r>
                      <a:endParaRPr lang="en-US"/>
                    </a:p>
                  </a:txBody>
                  <a:tcPr/>
                </a:tc>
                <a:tc>
                  <a:txBody>
                    <a:bodyPr/>
                    <a:lstStyle/>
                    <a:p>
                      <a:pPr algn="ctr"/>
                      <a:r>
                        <a:rPr lang="en-US" smtClean="0"/>
                        <a:t>0,0,1</a:t>
                      </a:r>
                      <a:endParaRPr lang="en-US"/>
                    </a:p>
                  </a:txBody>
                  <a:tcPr/>
                </a:tc>
                <a:tc>
                  <a:txBody>
                    <a:bodyPr/>
                    <a:lstStyle/>
                    <a:p>
                      <a:pPr algn="ctr"/>
                      <a:r>
                        <a:rPr lang="en-US" smtClean="0"/>
                        <a:t>0,0,2</a:t>
                      </a:r>
                      <a:endParaRPr lang="en-US"/>
                    </a:p>
                  </a:txBody>
                  <a:tcPr/>
                </a:tc>
                <a:tc>
                  <a:txBody>
                    <a:bodyPr/>
                    <a:lstStyle/>
                    <a:p>
                      <a:pPr algn="ctr"/>
                      <a:r>
                        <a:rPr lang="en-US" smtClean="0"/>
                        <a:t>0,0,3</a:t>
                      </a:r>
                      <a:endParaRPr lang="en-US"/>
                    </a:p>
                  </a:txBody>
                  <a:tcPr/>
                </a:tc>
                <a:tc>
                  <a:txBody>
                    <a:bodyPr/>
                    <a:lstStyle/>
                    <a:p>
                      <a:pPr algn="ctr"/>
                      <a:r>
                        <a:rPr lang="en-US" smtClean="0"/>
                        <a:t>0,0,4</a:t>
                      </a:r>
                      <a:endParaRPr lang="en-US"/>
                    </a:p>
                  </a:txBody>
                  <a:tcPr/>
                </a:tc>
                <a:tc>
                  <a:txBody>
                    <a:bodyPr/>
                    <a:lstStyle/>
                    <a:p>
                      <a:pPr algn="ctr"/>
                      <a:r>
                        <a:rPr lang="en-US" smtClean="0"/>
                        <a:t>1,0,0</a:t>
                      </a:r>
                      <a:endParaRPr lang="en-US"/>
                    </a:p>
                  </a:txBody>
                  <a:tcPr/>
                </a:tc>
                <a:tc>
                  <a:txBody>
                    <a:bodyPr/>
                    <a:lstStyle/>
                    <a:p>
                      <a:pPr algn="ctr"/>
                      <a:r>
                        <a:rPr lang="en-US" smtClean="0"/>
                        <a:t>1,0,1</a:t>
                      </a:r>
                      <a:endParaRPr lang="en-US"/>
                    </a:p>
                  </a:txBody>
                  <a:tcPr/>
                </a:tc>
                <a:tc>
                  <a:txBody>
                    <a:bodyPr/>
                    <a:lstStyle/>
                    <a:p>
                      <a:pPr algn="ctr"/>
                      <a:r>
                        <a:rPr lang="en-US" smtClean="0"/>
                        <a:t>1,0,2</a:t>
                      </a:r>
                      <a:endParaRPr lang="en-US"/>
                    </a:p>
                  </a:txBody>
                  <a:tcPr/>
                </a:tc>
                <a:tc>
                  <a:txBody>
                    <a:bodyPr/>
                    <a:lstStyle/>
                    <a:p>
                      <a:pPr algn="ctr"/>
                      <a:r>
                        <a:rPr lang="en-US" smtClean="0"/>
                        <a:t>1,0,3</a:t>
                      </a:r>
                      <a:endParaRPr lang="en-US"/>
                    </a:p>
                  </a:txBody>
                  <a:tcPr/>
                </a:tc>
                <a:tc>
                  <a:txBody>
                    <a:bodyPr/>
                    <a:lstStyle/>
                    <a:p>
                      <a:pPr algn="ctr"/>
                      <a:r>
                        <a:rPr lang="en-US" smtClean="0"/>
                        <a:t>1,0,4</a:t>
                      </a:r>
                      <a:endParaRPr lang="en-US"/>
                    </a:p>
                  </a:txBody>
                  <a:tcPr/>
                </a:tc>
                <a:tc>
                  <a:txBody>
                    <a:bodyPr/>
                    <a:lstStyle/>
                    <a:p>
                      <a:pPr algn="ctr"/>
                      <a:r>
                        <a:rPr lang="en-US" smtClean="0"/>
                        <a:t>1,0,5</a:t>
                      </a:r>
                      <a:endParaRPr lang="en-US"/>
                    </a:p>
                  </a:txBody>
                  <a:tcPr/>
                </a:tc>
                <a:extLst>
                  <a:ext uri="{0D108BD9-81ED-4DB2-BD59-A6C34878D82A}">
                    <a16:rowId xmlns:a16="http://schemas.microsoft.com/office/drawing/2014/main" val="1411549298"/>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2</a:t>
                      </a:r>
                    </a:p>
                  </a:txBody>
                  <a:tcPr/>
                </a:tc>
                <a:tc>
                  <a:txBody>
                    <a:bodyPr/>
                    <a:lstStyle/>
                    <a:p>
                      <a:pPr algn="ctr"/>
                      <a:r>
                        <a:rPr lang="en-US" smtClean="0"/>
                        <a:t>0</a:t>
                      </a:r>
                      <a:endParaRPr lang="en-US"/>
                    </a:p>
                  </a:txBody>
                  <a:tcPr/>
                </a:tc>
                <a:tc>
                  <a:txBody>
                    <a:bodyPr/>
                    <a:lstStyle/>
                    <a:p>
                      <a:pPr algn="ctr"/>
                      <a:r>
                        <a:rPr lang="en-US" smtClean="0"/>
                        <a:t>0 </a:t>
                      </a:r>
                      <a:endParaRPr lang="en-US"/>
                    </a:p>
                  </a:txBody>
                  <a:tcPr/>
                </a:tc>
                <a:tc>
                  <a:txBody>
                    <a:bodyPr/>
                    <a:lstStyle/>
                    <a:p>
                      <a:pPr algn="ctr"/>
                      <a:r>
                        <a:rPr lang="en-US" smtClean="0"/>
                        <a:t>0 </a:t>
                      </a:r>
                      <a:endParaRPr lang="en-US"/>
                    </a:p>
                  </a:txBody>
                  <a:tcPr/>
                </a:tc>
                <a:tc>
                  <a:txBody>
                    <a:bodyPr/>
                    <a:lstStyle/>
                    <a:p>
                      <a:pPr algn="ctr"/>
                      <a:r>
                        <a:rPr lang="en-US" smtClean="0"/>
                        <a:t>0</a:t>
                      </a:r>
                      <a:endParaRPr lang="en-US"/>
                    </a:p>
                  </a:txBody>
                  <a:tcPr/>
                </a:tc>
                <a:tc>
                  <a:txBody>
                    <a:bodyPr/>
                    <a:lstStyle/>
                    <a:p>
                      <a:pPr algn="ctr"/>
                      <a:r>
                        <a:rPr lang="en-US" smtClean="0"/>
                        <a:t>1,1,0</a:t>
                      </a:r>
                      <a:endParaRPr lang="en-US"/>
                    </a:p>
                  </a:txBody>
                  <a:tcPr/>
                </a:tc>
                <a:tc>
                  <a:txBody>
                    <a:bodyPr/>
                    <a:lstStyle/>
                    <a:p>
                      <a:pPr algn="ctr"/>
                      <a:r>
                        <a:rPr lang="en-US" smtClean="0"/>
                        <a:t>1,1,1</a:t>
                      </a:r>
                      <a:endParaRPr lang="en-US"/>
                    </a:p>
                  </a:txBody>
                  <a:tcPr/>
                </a:tc>
                <a:tc>
                  <a:txBody>
                    <a:bodyPr/>
                    <a:lstStyle/>
                    <a:p>
                      <a:pPr algn="ctr"/>
                      <a:r>
                        <a:rPr lang="en-US" smtClean="0"/>
                        <a:t>1,1,2</a:t>
                      </a:r>
                      <a:endParaRPr lang="en-US"/>
                    </a:p>
                  </a:txBody>
                  <a:tcPr/>
                </a:tc>
                <a:tc>
                  <a:txBody>
                    <a:bodyPr/>
                    <a:lstStyle/>
                    <a:p>
                      <a:pPr algn="ctr"/>
                      <a:r>
                        <a:rPr lang="en-US" smtClean="0"/>
                        <a:t>1,1,3</a:t>
                      </a:r>
                      <a:endParaRPr lang="en-US"/>
                    </a:p>
                  </a:txBody>
                  <a:tcPr/>
                </a:tc>
                <a:tc>
                  <a:txBody>
                    <a:bodyPr/>
                    <a:lstStyle/>
                    <a:p>
                      <a:pPr algn="ctr"/>
                      <a:r>
                        <a:rPr lang="en-US" smtClean="0"/>
                        <a:t>1,1,4</a:t>
                      </a:r>
                      <a:endParaRPr lang="en-US"/>
                    </a:p>
                  </a:txBody>
                  <a:tcPr/>
                </a:tc>
                <a:tc>
                  <a:txBody>
                    <a:bodyPr/>
                    <a:lstStyle/>
                    <a:p>
                      <a:pPr algn="ctr"/>
                      <a:r>
                        <a:rPr lang="en-US" smtClean="0"/>
                        <a:t>1,1,5</a:t>
                      </a:r>
                      <a:endParaRPr lang="en-US"/>
                    </a:p>
                  </a:txBody>
                  <a:tcPr/>
                </a:tc>
                <a:tc>
                  <a:txBody>
                    <a:bodyPr/>
                    <a:lstStyle/>
                    <a:p>
                      <a:pPr algn="ctr"/>
                      <a:r>
                        <a:rPr lang="en-US" smtClean="0"/>
                        <a:t>1,1,6</a:t>
                      </a:r>
                      <a:endParaRPr lang="en-US"/>
                    </a:p>
                  </a:txBody>
                  <a:tcPr/>
                </a:tc>
                <a:extLst>
                  <a:ext uri="{0D108BD9-81ED-4DB2-BD59-A6C34878D82A}">
                    <a16:rowId xmlns:a16="http://schemas.microsoft.com/office/drawing/2014/main" val="3482355915"/>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3</a:t>
                      </a:r>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0,2,4</a:t>
                      </a:r>
                      <a:endParaRPr lang="en-US"/>
                    </a:p>
                  </a:txBody>
                  <a:tcPr/>
                </a:tc>
                <a:tc>
                  <a:txBody>
                    <a:bodyPr/>
                    <a:lstStyle/>
                    <a:p>
                      <a:pPr algn="ctr"/>
                      <a:r>
                        <a:rPr lang="en-US" smtClean="0"/>
                        <a:t>0,2,5</a:t>
                      </a:r>
                      <a:endParaRPr lang="en-US"/>
                    </a:p>
                  </a:txBody>
                  <a:tcPr/>
                </a:tc>
                <a:tc>
                  <a:txBody>
                    <a:bodyPr/>
                    <a:lstStyle/>
                    <a:p>
                      <a:pPr algn="ctr"/>
                      <a:r>
                        <a:rPr lang="en-US" smtClean="0"/>
                        <a:t>0,2,6</a:t>
                      </a:r>
                      <a:endParaRPr lang="en-US"/>
                    </a:p>
                  </a:txBody>
                  <a:tcPr/>
                </a:tc>
                <a:tc>
                  <a:txBody>
                    <a:bodyPr/>
                    <a:lstStyle/>
                    <a:p>
                      <a:pPr algn="ctr"/>
                      <a:r>
                        <a:rPr lang="en-US" smtClean="0"/>
                        <a:t>0,2,7</a:t>
                      </a:r>
                      <a:endParaRPr lang="en-US"/>
                    </a:p>
                  </a:txBody>
                  <a:tcPr/>
                </a:tc>
                <a:tc>
                  <a:txBody>
                    <a:bodyPr/>
                    <a:lstStyle/>
                    <a:p>
                      <a:pPr algn="ctr"/>
                      <a:r>
                        <a:rPr lang="en-US" smtClean="0"/>
                        <a:t>0,2,8</a:t>
                      </a:r>
                      <a:endParaRPr lang="en-US"/>
                    </a:p>
                  </a:txBody>
                  <a:tcPr/>
                </a:tc>
                <a:tc>
                  <a:txBody>
                    <a:bodyPr/>
                    <a:lstStyle/>
                    <a:p>
                      <a:pPr algn="ctr"/>
                      <a:r>
                        <a:rPr lang="en-US" smtClean="0"/>
                        <a:t>0,2,9</a:t>
                      </a:r>
                      <a:endParaRPr lang="en-US"/>
                    </a:p>
                  </a:txBody>
                  <a:tcPr/>
                </a:tc>
                <a:tc>
                  <a:txBody>
                    <a:bodyPr/>
                    <a:lstStyle/>
                    <a:p>
                      <a:pPr algn="ctr"/>
                      <a:r>
                        <a:rPr lang="en-US" smtClean="0"/>
                        <a:t>1,2,4</a:t>
                      </a:r>
                      <a:endParaRPr lang="en-US"/>
                    </a:p>
                  </a:txBody>
                  <a:tcPr/>
                </a:tc>
                <a:extLst>
                  <a:ext uri="{0D108BD9-81ED-4DB2-BD59-A6C34878D82A}">
                    <a16:rowId xmlns:a16="http://schemas.microsoft.com/office/drawing/2014/main" val="3345367476"/>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4</a:t>
                      </a:r>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1,3,0</a:t>
                      </a:r>
                      <a:endParaRPr lang="en-US"/>
                    </a:p>
                  </a:txBody>
                  <a:tcPr/>
                </a:tc>
                <a:tc>
                  <a:txBody>
                    <a:bodyPr/>
                    <a:lstStyle/>
                    <a:p>
                      <a:pPr algn="ctr"/>
                      <a:r>
                        <a:rPr lang="en-US" smtClean="0"/>
                        <a:t>1,3,1</a:t>
                      </a:r>
                      <a:endParaRPr lang="en-US"/>
                    </a:p>
                  </a:txBody>
                  <a:tcPr/>
                </a:tc>
                <a:tc>
                  <a:txBody>
                    <a:bodyPr/>
                    <a:lstStyle/>
                    <a:p>
                      <a:pPr algn="ctr"/>
                      <a:r>
                        <a:rPr lang="en-US" smtClean="0"/>
                        <a:t>1,3,2</a:t>
                      </a:r>
                      <a:endParaRPr lang="en-US"/>
                    </a:p>
                  </a:txBody>
                  <a:tcPr/>
                </a:tc>
                <a:tc>
                  <a:txBody>
                    <a:bodyPr/>
                    <a:lstStyle/>
                    <a:p>
                      <a:pPr algn="ctr"/>
                      <a:r>
                        <a:rPr lang="en-US" smtClean="0"/>
                        <a:t>1,3,3</a:t>
                      </a:r>
                      <a:endParaRPr lang="en-US"/>
                    </a:p>
                  </a:txBody>
                  <a:tcPr/>
                </a:tc>
                <a:tc>
                  <a:txBody>
                    <a:bodyPr/>
                    <a:lstStyle/>
                    <a:p>
                      <a:pPr algn="ctr"/>
                      <a:r>
                        <a:rPr lang="en-US" smtClean="0"/>
                        <a:t>1,3,4</a:t>
                      </a:r>
                      <a:endParaRPr lang="en-US"/>
                    </a:p>
                  </a:txBody>
                  <a:tcPr/>
                </a:tc>
                <a:tc>
                  <a:txBody>
                    <a:bodyPr/>
                    <a:lstStyle/>
                    <a:p>
                      <a:pPr algn="ctr"/>
                      <a:r>
                        <a:rPr lang="en-US" smtClean="0"/>
                        <a:t>1,3,5</a:t>
                      </a:r>
                      <a:endParaRPr lang="en-US"/>
                    </a:p>
                  </a:txBody>
                  <a:tcPr/>
                </a:tc>
                <a:tc>
                  <a:txBody>
                    <a:bodyPr/>
                    <a:lstStyle/>
                    <a:p>
                      <a:pPr algn="ctr"/>
                      <a:r>
                        <a:rPr lang="en-US" smtClean="0"/>
                        <a:t>1,3,6</a:t>
                      </a:r>
                      <a:endParaRPr lang="en-US"/>
                    </a:p>
                  </a:txBody>
                  <a:tcPr/>
                </a:tc>
                <a:tc>
                  <a:txBody>
                    <a:bodyPr/>
                    <a:lstStyle/>
                    <a:p>
                      <a:pPr algn="ctr"/>
                      <a:r>
                        <a:rPr lang="en-US" smtClean="0"/>
                        <a:t>1,3,7</a:t>
                      </a:r>
                      <a:endParaRPr lang="en-US"/>
                    </a:p>
                  </a:txBody>
                  <a:tcPr/>
                </a:tc>
                <a:extLst>
                  <a:ext uri="{0D108BD9-81ED-4DB2-BD59-A6C34878D82A}">
                    <a16:rowId xmlns:a16="http://schemas.microsoft.com/office/drawing/2014/main" val="486892134"/>
                  </a:ext>
                </a:extLst>
              </a:tr>
            </a:tbl>
          </a:graphicData>
        </a:graphic>
      </p:graphicFrame>
      <p:sp>
        <p:nvSpPr>
          <p:cNvPr id="7" name="Rectangle 6"/>
          <p:cNvSpPr/>
          <p:nvPr/>
        </p:nvSpPr>
        <p:spPr>
          <a:xfrm>
            <a:off x="8871666" y="6237098"/>
            <a:ext cx="804672" cy="51513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8" name="Rectangle 7"/>
          <p:cNvSpPr/>
          <p:nvPr/>
        </p:nvSpPr>
        <p:spPr>
          <a:xfrm>
            <a:off x="6488130" y="5754624"/>
            <a:ext cx="804672" cy="482474"/>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9" name="Rectangle 8"/>
          <p:cNvSpPr/>
          <p:nvPr/>
        </p:nvSpPr>
        <p:spPr>
          <a:xfrm>
            <a:off x="6488130" y="5266870"/>
            <a:ext cx="804672" cy="51513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10" name="Rectangle 9"/>
          <p:cNvSpPr/>
          <p:nvPr/>
        </p:nvSpPr>
        <p:spPr>
          <a:xfrm>
            <a:off x="3265938" y="4792918"/>
            <a:ext cx="808782" cy="51513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Tree>
    <p:extLst>
      <p:ext uri="{BB962C8B-B14F-4D97-AF65-F5344CB8AC3E}">
        <p14:creationId xmlns:p14="http://schemas.microsoft.com/office/powerpoint/2010/main" val="34935956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123857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mtClean="0"/>
              <a:t>Ví Dụ</a:t>
            </a:r>
            <a:endParaRPr lang="en-US" b="1"/>
          </a:p>
        </p:txBody>
      </p:sp>
      <p:sp>
        <p:nvSpPr>
          <p:cNvPr id="3" name="Content Placeholder 2"/>
          <p:cNvSpPr>
            <a:spLocks noGrp="1"/>
          </p:cNvSpPr>
          <p:nvPr>
            <p:ph idx="1"/>
          </p:nvPr>
        </p:nvSpPr>
        <p:spPr>
          <a:xfrm>
            <a:off x="677334" y="1353313"/>
            <a:ext cx="8596668" cy="4688050"/>
          </a:xfrm>
        </p:spPr>
        <p:txBody>
          <a:bodyPr/>
          <a:lstStyle/>
          <a:p>
            <a:r>
              <a:rPr lang="en-US"/>
              <a:t>Knapsack Max weight       :       W = 10 (units)</a:t>
            </a:r>
          </a:p>
          <a:p>
            <a:endParaRPr lang="en-US"/>
          </a:p>
          <a:p>
            <a:r>
              <a:rPr lang="en-US"/>
              <a:t>Total items              :       N = 4</a:t>
            </a:r>
          </a:p>
          <a:p>
            <a:endParaRPr lang="en-US"/>
          </a:p>
          <a:p>
            <a:r>
              <a:rPr lang="en-US" smtClean="0"/>
              <a:t>Values </a:t>
            </a:r>
            <a:r>
              <a:rPr lang="en-US"/>
              <a:t>of </a:t>
            </a:r>
            <a:r>
              <a:rPr lang="en-US" smtClean="0"/>
              <a:t>items        :       </a:t>
            </a:r>
            <a:r>
              <a:rPr lang="en-US"/>
              <a:t>v[] = {10, 40, 30, 50</a:t>
            </a:r>
            <a:r>
              <a:rPr lang="en-US" smtClean="0"/>
              <a:t>}</a:t>
            </a:r>
          </a:p>
          <a:p>
            <a:endParaRPr lang="en-US"/>
          </a:p>
          <a:p>
            <a:r>
              <a:rPr lang="en-US"/>
              <a:t>Weight of </a:t>
            </a:r>
            <a:r>
              <a:rPr lang="en-US" smtClean="0"/>
              <a:t>items        :       </a:t>
            </a:r>
            <a:r>
              <a:rPr lang="en-US"/>
              <a:t>w[] = {5, 4, 6, 3</a:t>
            </a:r>
            <a:r>
              <a:rPr lang="en-US" smtClean="0"/>
              <a:t>}</a:t>
            </a:r>
          </a:p>
          <a:p>
            <a:endParaRPr lang="en-US" smtClean="0"/>
          </a:p>
          <a:p>
            <a:r>
              <a:rPr lang="en-US" smtClean="0"/>
              <a:t>Answer: Total value = 90, total weight = 7, selected items = {1, 3} </a:t>
            </a:r>
          </a:p>
          <a:p>
            <a:endParaRPr lang="en-US"/>
          </a:p>
        </p:txBody>
      </p:sp>
    </p:spTree>
    <p:extLst>
      <p:ext uri="{BB962C8B-B14F-4D97-AF65-F5344CB8AC3E}">
        <p14:creationId xmlns:p14="http://schemas.microsoft.com/office/powerpoint/2010/main" val="20668469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Solution</a:t>
            </a:r>
            <a:endParaRPr lang="en-US"/>
          </a:p>
        </p:txBody>
      </p:sp>
      <p:sp>
        <p:nvSpPr>
          <p:cNvPr id="3" name="Content Placeholder 2"/>
          <p:cNvSpPr>
            <a:spLocks noGrp="1"/>
          </p:cNvSpPr>
          <p:nvPr>
            <p:ph idx="1"/>
          </p:nvPr>
        </p:nvSpPr>
        <p:spPr/>
        <p:txBody>
          <a:bodyPr/>
          <a:lstStyle/>
          <a:p>
            <a:r>
              <a:rPr lang="en-US" smtClean="0"/>
              <a:t>Approach 1: Quay lui.</a:t>
            </a:r>
          </a:p>
          <a:p>
            <a:r>
              <a:rPr lang="en-US" smtClean="0"/>
              <a:t>Sinh tất cả các tập con có thể từ tập các vật phẩm được cho ban đầu. Kiểm tra từng tập hợp để tìm đáp án chính xác.</a:t>
            </a:r>
          </a:p>
          <a:p>
            <a:r>
              <a:rPr lang="en-US" smtClean="0"/>
              <a:t>Độ phức tạp: O(2^n).</a:t>
            </a:r>
          </a:p>
          <a:p>
            <a:r>
              <a:rPr lang="en-US" smtClean="0"/>
              <a:t>Nhập nhằng: Đây là hướng tiếp dễ dàng và đảm bảo cho kết quả chính xác. Tuy nhiên chi phí lớn vì số lượng tập con lên đến 2^n. Ngoài ra còn có các trường hợp thuật toán xét lại các tập con có tính chất giống nhau.</a:t>
            </a:r>
          </a:p>
          <a:p>
            <a:r>
              <a:rPr lang="en-US" smtClean="0"/>
              <a:t>Vd: n=6, w[]={1, 4, 2, 3, 3, 2}, v={5, 1, 4, 6, 6, 4}.</a:t>
            </a:r>
          </a:p>
          <a:p>
            <a:r>
              <a:rPr lang="en-US" smtClean="0"/>
              <a:t>Có thể thấy có tập con {0, 2, 3} và {0, 4, 5} giống nhau về tính chất (đều có total weight = 6 và total value = 15). Kích thước input càng lớn thì việc xét các tập con giống nhau càng phổ biến và làm chi phí tăng.</a:t>
            </a:r>
            <a:endParaRPr lang="en-US"/>
          </a:p>
        </p:txBody>
      </p:sp>
    </p:spTree>
    <p:extLst>
      <p:ext uri="{BB962C8B-B14F-4D97-AF65-F5344CB8AC3E}">
        <p14:creationId xmlns:p14="http://schemas.microsoft.com/office/powerpoint/2010/main" val="107124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Solution</a:t>
            </a:r>
            <a:endParaRPr lang="en-US"/>
          </a:p>
        </p:txBody>
      </p:sp>
      <p:sp>
        <p:nvSpPr>
          <p:cNvPr id="3" name="Content Placeholder 2"/>
          <p:cNvSpPr>
            <a:spLocks noGrp="1"/>
          </p:cNvSpPr>
          <p:nvPr>
            <p:ph idx="1"/>
          </p:nvPr>
        </p:nvSpPr>
        <p:spPr>
          <a:xfrm>
            <a:off x="677334" y="1270000"/>
            <a:ext cx="8596668" cy="5264912"/>
          </a:xfrm>
        </p:spPr>
        <p:txBody>
          <a:bodyPr>
            <a:normAutofit lnSpcReduction="10000"/>
          </a:bodyPr>
          <a:lstStyle/>
          <a:p>
            <a:r>
              <a:rPr lang="en-US" smtClean="0"/>
              <a:t>Approach 2: Quy hoạch động.</a:t>
            </a:r>
          </a:p>
          <a:p>
            <a:r>
              <a:rPr lang="en-US" smtClean="0"/>
              <a:t>Ý tưởng: Chia bài toán làm nhiều bài toán con, giải quyết các bài toán con và sử dụng kết quả của các bài toán con để tính kết quả cho bài toán lớn qua đó tránh việc xét lại các tập con giống nhau về tính chất như đã gặp ở hướng tiếp cận quay lui. </a:t>
            </a:r>
          </a:p>
          <a:p>
            <a:r>
              <a:rPr lang="en-US" smtClean="0"/>
              <a:t>Chi tiết:</a:t>
            </a:r>
          </a:p>
          <a:p>
            <a:r>
              <a:rPr lang="en-US" smtClean="0"/>
              <a:t>B1: Ta có n là số vật phẩm, bagCapacity là sức tải của balo, mảng stuffList lưu trữ trọng lượng và trị giá mỗi vật phẩm và khởi tạo một mảng 2 chiều với kích thước (w+1) x (n+1) gọi là dp và một mảng 2 chiều cùng kích thước khác gọi là path.</a:t>
            </a:r>
          </a:p>
          <a:p>
            <a:pPr lvl="1"/>
            <a:r>
              <a:rPr lang="en-US" smtClean="0"/>
              <a:t>Vector&lt;vector&lt;pair&lt;int, int&gt;&gt;&gt; stuffList // pair.first là trị giá, pair.second là trọng lượng</a:t>
            </a:r>
          </a:p>
          <a:p>
            <a:pPr lvl="1"/>
            <a:r>
              <a:rPr lang="en-US" smtClean="0"/>
              <a:t>Vector&lt;vector&lt;tuple&lt;bool, int, int&gt;&gt;&gt; path; // get&lt;0&gt; đánh dấu vật có được chọn không, get&lt;1&gt; và get&lt;2&gt; lưu vết.</a:t>
            </a:r>
          </a:p>
          <a:p>
            <a:pPr lvl="1"/>
            <a:r>
              <a:rPr lang="en-US" smtClean="0"/>
              <a:t>Vector&lt;vector&lt;int&gt;&gt; dp</a:t>
            </a:r>
          </a:p>
          <a:p>
            <a:pPr marL="457200" lvl="1" indent="0">
              <a:buNone/>
            </a:pPr>
            <a:r>
              <a:rPr lang="en-US" smtClean="0"/>
              <a:t>     Các cột 0-&gt;w đại diện cho các mức chứa của balo, các dòng 0-&gt;n đại diện cho tập hợp các vật được chọn trong khoảng 1-&gt;i. Ô [i][j] thể hiện tổng trị giá lớn nhất mà balo có thể chứa tại mức chứa j kg.</a:t>
            </a:r>
          </a:p>
        </p:txBody>
      </p:sp>
    </p:spTree>
    <p:extLst>
      <p:ext uri="{BB962C8B-B14F-4D97-AF65-F5344CB8AC3E}">
        <p14:creationId xmlns:p14="http://schemas.microsoft.com/office/powerpoint/2010/main" val="28626310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772584809"/>
              </p:ext>
            </p:extLst>
          </p:nvPr>
        </p:nvGraphicFramePr>
        <p:xfrm>
          <a:off x="303420" y="1930400"/>
          <a:ext cx="9706212" cy="3348738"/>
        </p:xfrm>
        <a:graphic>
          <a:graphicData uri="http://schemas.openxmlformats.org/drawingml/2006/table">
            <a:tbl>
              <a:tblPr firstRow="1" bandRow="1">
                <a:tableStyleId>{5C22544A-7EE6-4342-B048-85BDC9FD1C3A}</a:tableStyleId>
              </a:tblPr>
              <a:tblGrid>
                <a:gridCol w="808851">
                  <a:extLst>
                    <a:ext uri="{9D8B030D-6E8A-4147-A177-3AD203B41FA5}">
                      <a16:colId xmlns:a16="http://schemas.microsoft.com/office/drawing/2014/main" val="809523967"/>
                    </a:ext>
                  </a:extLst>
                </a:gridCol>
                <a:gridCol w="808851">
                  <a:extLst>
                    <a:ext uri="{9D8B030D-6E8A-4147-A177-3AD203B41FA5}">
                      <a16:colId xmlns:a16="http://schemas.microsoft.com/office/drawing/2014/main" val="3383885275"/>
                    </a:ext>
                  </a:extLst>
                </a:gridCol>
                <a:gridCol w="808851">
                  <a:extLst>
                    <a:ext uri="{9D8B030D-6E8A-4147-A177-3AD203B41FA5}">
                      <a16:colId xmlns:a16="http://schemas.microsoft.com/office/drawing/2014/main" val="3455430337"/>
                    </a:ext>
                  </a:extLst>
                </a:gridCol>
                <a:gridCol w="808851">
                  <a:extLst>
                    <a:ext uri="{9D8B030D-6E8A-4147-A177-3AD203B41FA5}">
                      <a16:colId xmlns:a16="http://schemas.microsoft.com/office/drawing/2014/main" val="2612535681"/>
                    </a:ext>
                  </a:extLst>
                </a:gridCol>
                <a:gridCol w="808851">
                  <a:extLst>
                    <a:ext uri="{9D8B030D-6E8A-4147-A177-3AD203B41FA5}">
                      <a16:colId xmlns:a16="http://schemas.microsoft.com/office/drawing/2014/main" val="3594744507"/>
                    </a:ext>
                  </a:extLst>
                </a:gridCol>
                <a:gridCol w="808851">
                  <a:extLst>
                    <a:ext uri="{9D8B030D-6E8A-4147-A177-3AD203B41FA5}">
                      <a16:colId xmlns:a16="http://schemas.microsoft.com/office/drawing/2014/main" val="2641311821"/>
                    </a:ext>
                  </a:extLst>
                </a:gridCol>
                <a:gridCol w="808851">
                  <a:extLst>
                    <a:ext uri="{9D8B030D-6E8A-4147-A177-3AD203B41FA5}">
                      <a16:colId xmlns:a16="http://schemas.microsoft.com/office/drawing/2014/main" val="2574460819"/>
                    </a:ext>
                  </a:extLst>
                </a:gridCol>
                <a:gridCol w="808851">
                  <a:extLst>
                    <a:ext uri="{9D8B030D-6E8A-4147-A177-3AD203B41FA5}">
                      <a16:colId xmlns:a16="http://schemas.microsoft.com/office/drawing/2014/main" val="3903836854"/>
                    </a:ext>
                  </a:extLst>
                </a:gridCol>
                <a:gridCol w="808851">
                  <a:extLst>
                    <a:ext uri="{9D8B030D-6E8A-4147-A177-3AD203B41FA5}">
                      <a16:colId xmlns:a16="http://schemas.microsoft.com/office/drawing/2014/main" val="3406453832"/>
                    </a:ext>
                  </a:extLst>
                </a:gridCol>
                <a:gridCol w="808851">
                  <a:extLst>
                    <a:ext uri="{9D8B030D-6E8A-4147-A177-3AD203B41FA5}">
                      <a16:colId xmlns:a16="http://schemas.microsoft.com/office/drawing/2014/main" val="3120631693"/>
                    </a:ext>
                  </a:extLst>
                </a:gridCol>
                <a:gridCol w="808851">
                  <a:extLst>
                    <a:ext uri="{9D8B030D-6E8A-4147-A177-3AD203B41FA5}">
                      <a16:colId xmlns:a16="http://schemas.microsoft.com/office/drawing/2014/main" val="2787471895"/>
                    </a:ext>
                  </a:extLst>
                </a:gridCol>
                <a:gridCol w="808851">
                  <a:extLst>
                    <a:ext uri="{9D8B030D-6E8A-4147-A177-3AD203B41FA5}">
                      <a16:colId xmlns:a16="http://schemas.microsoft.com/office/drawing/2014/main" val="575011317"/>
                    </a:ext>
                  </a:extLst>
                </a:gridCol>
              </a:tblGrid>
              <a:tr h="947383">
                <a:tc>
                  <a:txBody>
                    <a:bodyPr/>
                    <a:lstStyle/>
                    <a:p>
                      <a:pPr algn="ctr"/>
                      <a:endParaRPr lang="en-US" sz="1400"/>
                    </a:p>
                  </a:txBody>
                  <a:tcPr/>
                </a:tc>
                <a:tc>
                  <a:txBody>
                    <a:bodyPr/>
                    <a:lstStyle/>
                    <a:p>
                      <a:pPr algn="ctr"/>
                      <a:r>
                        <a:rPr lang="en-US" sz="1400" smtClean="0"/>
                        <a:t>Weight</a:t>
                      </a:r>
                      <a:r>
                        <a:rPr lang="en-US" sz="1400" baseline="0" smtClean="0"/>
                        <a:t> 0</a:t>
                      </a: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1</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2</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3</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4</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5</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6</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7</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8</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9</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10</a:t>
                      </a:r>
                      <a:endParaRPr lang="en-US" sz="1400" smtClean="0"/>
                    </a:p>
                    <a:p>
                      <a:pPr algn="ctr"/>
                      <a:endParaRPr lang="en-US" sz="1400"/>
                    </a:p>
                  </a:txBody>
                  <a:tcPr/>
                </a:tc>
                <a:extLst>
                  <a:ext uri="{0D108BD9-81ED-4DB2-BD59-A6C34878D82A}">
                    <a16:rowId xmlns:a16="http://schemas.microsoft.com/office/drawing/2014/main" val="171414248"/>
                  </a:ext>
                </a:extLst>
              </a:tr>
              <a:tr h="480271">
                <a:tc>
                  <a:txBody>
                    <a:bodyPr/>
                    <a:lstStyle/>
                    <a:p>
                      <a:pPr algn="ctr"/>
                      <a:r>
                        <a:rPr lang="en-US" sz="1400" smtClean="0"/>
                        <a:t>Item 0</a:t>
                      </a:r>
                      <a:endParaRPr lang="en-US" sz="1400"/>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extLst>
                  <a:ext uri="{0D108BD9-81ED-4DB2-BD59-A6C34878D82A}">
                    <a16:rowId xmlns:a16="http://schemas.microsoft.com/office/drawing/2014/main" val="2842588364"/>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1</a:t>
                      </a:r>
                    </a:p>
                  </a:txBody>
                  <a:tcPr/>
                </a:tc>
                <a:tc>
                  <a:txBody>
                    <a:bodyPr/>
                    <a:lstStyle/>
                    <a:p>
                      <a:pPr algn="ctr"/>
                      <a:r>
                        <a:rPr lang="en-US" smtClean="0"/>
                        <a:t>0</a:t>
                      </a:r>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11549298"/>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1</a:t>
                      </a:r>
                    </a:p>
                  </a:txBody>
                  <a:tcPr/>
                </a:tc>
                <a:tc>
                  <a:txBody>
                    <a:bodyPr/>
                    <a:lstStyle/>
                    <a:p>
                      <a:pPr algn="ctr"/>
                      <a:r>
                        <a:rPr lang="en-US" smtClean="0"/>
                        <a:t>0</a:t>
                      </a:r>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82355915"/>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1</a:t>
                      </a:r>
                    </a:p>
                  </a:txBody>
                  <a:tcPr/>
                </a:tc>
                <a:tc>
                  <a:txBody>
                    <a:bodyPr/>
                    <a:lstStyle/>
                    <a:p>
                      <a:pPr algn="ctr"/>
                      <a:r>
                        <a:rPr lang="en-US" smtClean="0"/>
                        <a:t>0</a:t>
                      </a:r>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45367476"/>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1</a:t>
                      </a:r>
                    </a:p>
                  </a:txBody>
                  <a:tcPr/>
                </a:tc>
                <a:tc>
                  <a:txBody>
                    <a:bodyPr/>
                    <a:lstStyle/>
                    <a:p>
                      <a:pPr algn="ctr"/>
                      <a:r>
                        <a:rPr lang="en-US" smtClean="0"/>
                        <a:t>0</a:t>
                      </a:r>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86892134"/>
                  </a:ext>
                </a:extLst>
              </a:tr>
            </a:tbl>
          </a:graphicData>
        </a:graphic>
      </p:graphicFrame>
      <p:sp>
        <p:nvSpPr>
          <p:cNvPr id="2" name="Title 1"/>
          <p:cNvSpPr>
            <a:spLocks noGrp="1"/>
          </p:cNvSpPr>
          <p:nvPr>
            <p:ph type="title"/>
          </p:nvPr>
        </p:nvSpPr>
        <p:spPr/>
        <p:txBody>
          <a:bodyPr/>
          <a:lstStyle/>
          <a:p>
            <a:pPr algn="ctr"/>
            <a:r>
              <a:rPr lang="en-US" smtClean="0"/>
              <a:t>Solution</a:t>
            </a:r>
            <a:endParaRPr lang="en-US"/>
          </a:p>
        </p:txBody>
      </p:sp>
    </p:spTree>
    <p:extLst>
      <p:ext uri="{BB962C8B-B14F-4D97-AF65-F5344CB8AC3E}">
        <p14:creationId xmlns:p14="http://schemas.microsoft.com/office/powerpoint/2010/main" val="533408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41376" y="256032"/>
            <a:ext cx="8932626" cy="6339839"/>
          </a:xfrm>
        </p:spPr>
        <p:txBody>
          <a:bodyPr>
            <a:normAutofit/>
          </a:bodyPr>
          <a:lstStyle/>
          <a:p>
            <a:pPr marL="0" indent="0">
              <a:buNone/>
            </a:pPr>
            <a:r>
              <a:rPr lang="en-US" sz="2000" smtClean="0"/>
              <a:t>Tại [i][j], </a:t>
            </a:r>
            <a:r>
              <a:rPr lang="en-US" sz="2000"/>
              <a:t>ta xét 2 lựa chọn : bỏ hay không bỏ vật i vào balo. Để làm điều đó, ta cần so sánh tổng trị giá các vật trong balo nếu chọn i và nếu không chọn i để tìm ra max</a:t>
            </a:r>
            <a:r>
              <a:rPr lang="en-US" sz="2000" smtClean="0"/>
              <a:t>.</a:t>
            </a:r>
          </a:p>
          <a:p>
            <a:pPr marL="0" indent="0">
              <a:buNone/>
            </a:pPr>
            <a:r>
              <a:rPr lang="en-US" sz="2000" smtClean="0"/>
              <a:t>Nếu trọng lượng vật i lớn hơn bagCapacity thì ta không bỏ vật i vào balo.</a:t>
            </a:r>
          </a:p>
          <a:p>
            <a:pPr marL="0" indent="0">
              <a:buNone/>
            </a:pPr>
            <a:r>
              <a:rPr lang="en-US" sz="2000" smtClean="0"/>
              <a:t>Ta có maxTotalValWithoutI đại diện tổng trị giá nếu không chọn vật i và maxTotalValWithI đại diện tổng trị giá bao gồm cả i, currWeight đại diện trọng lượng vật i. </a:t>
            </a:r>
          </a:p>
          <a:p>
            <a:pPr marL="0" indent="0">
              <a:buNone/>
            </a:pPr>
            <a:r>
              <a:rPr lang="en-US" sz="2000" smtClean="0"/>
              <a:t>maxTotalValWithoutI = dp[i-1][j];</a:t>
            </a:r>
          </a:p>
          <a:p>
            <a:pPr marL="0" indent="0">
              <a:buNone/>
            </a:pPr>
            <a:r>
              <a:rPr lang="en-US" sz="2000" smtClean="0"/>
              <a:t>maxTotalValWithI = 0;</a:t>
            </a:r>
          </a:p>
          <a:p>
            <a:pPr marL="0" indent="0">
              <a:buNone/>
            </a:pPr>
            <a:r>
              <a:rPr lang="en-US" sz="2000" smtClean="0"/>
              <a:t>currWeight = stuffList[i-1].second;</a:t>
            </a:r>
          </a:p>
          <a:p>
            <a:pPr marL="0" indent="0">
              <a:buNone/>
            </a:pPr>
            <a:r>
              <a:rPr lang="en-US" sz="2000" smtClean="0"/>
              <a:t>Ta tính phần trống còn lại của balo nếu bỏ vật i vào balo</a:t>
            </a:r>
          </a:p>
          <a:p>
            <a:pPr marL="0" indent="0">
              <a:buNone/>
            </a:pPr>
            <a:r>
              <a:rPr lang="en-US" sz="2000" smtClean="0"/>
              <a:t>remainingSlot = j - currWeight;</a:t>
            </a:r>
          </a:p>
          <a:p>
            <a:pPr marL="0" indent="0">
              <a:buNone/>
            </a:pPr>
            <a:r>
              <a:rPr lang="en-US" sz="2000" smtClean="0"/>
              <a:t>Lúc này ta có thể tính maxTotalValWithI bằng cách lấy tổng giá trị mà balo đang chứa ở mức remainingSlot kg cộng thêm với trị giá của i;</a:t>
            </a:r>
          </a:p>
          <a:p>
            <a:pPr marL="0" indent="0">
              <a:buNone/>
            </a:pPr>
            <a:r>
              <a:rPr lang="en-US" sz="2000"/>
              <a:t>maxTotalValWithI </a:t>
            </a:r>
            <a:r>
              <a:rPr lang="en-US" sz="2000" smtClean="0"/>
              <a:t>= stuffList[i-1].first + dp[i-1][remainingSlot];</a:t>
            </a:r>
          </a:p>
        </p:txBody>
      </p:sp>
    </p:spTree>
    <p:extLst>
      <p:ext uri="{BB962C8B-B14F-4D97-AF65-F5344CB8AC3E}">
        <p14:creationId xmlns:p14="http://schemas.microsoft.com/office/powerpoint/2010/main" val="13827543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Solution</a:t>
            </a:r>
            <a:endParaRPr lang="en-US"/>
          </a:p>
        </p:txBody>
      </p:sp>
      <p:sp>
        <p:nvSpPr>
          <p:cNvPr id="3" name="Content Placeholder 2"/>
          <p:cNvSpPr>
            <a:spLocks noGrp="1"/>
          </p:cNvSpPr>
          <p:nvPr>
            <p:ph idx="1"/>
          </p:nvPr>
        </p:nvSpPr>
        <p:spPr>
          <a:xfrm>
            <a:off x="677334" y="1182624"/>
            <a:ext cx="8596668" cy="5486399"/>
          </a:xfrm>
        </p:spPr>
        <p:txBody>
          <a:bodyPr/>
          <a:lstStyle/>
          <a:p>
            <a:pPr marL="0" indent="0">
              <a:buNone/>
            </a:pPr>
            <a:r>
              <a:rPr lang="en-US"/>
              <a:t>Lúc này nếu maxTotalValWithI lớn hơn maxTotalValWithoutI thì ta bỏ thêm i vào </a:t>
            </a:r>
            <a:r>
              <a:rPr lang="en-US" smtClean="0"/>
              <a:t>balo</a:t>
            </a:r>
            <a:r>
              <a:rPr lang="en-US"/>
              <a:t> </a:t>
            </a:r>
            <a:r>
              <a:rPr lang="en-US" smtClean="0"/>
              <a:t>và lưu vết lại vật phẩm kế trước ở mức remainingSlot kg.</a:t>
            </a:r>
          </a:p>
          <a:p>
            <a:pPr marL="0" indent="0">
              <a:buNone/>
            </a:pPr>
            <a:r>
              <a:rPr lang="en-US" smtClean="0"/>
              <a:t>Get&lt;0&gt;(path[i][j])=1;</a:t>
            </a:r>
          </a:p>
          <a:p>
            <a:pPr marL="0" indent="0">
              <a:buNone/>
            </a:pPr>
            <a:r>
              <a:rPr lang="en-US" smtClean="0"/>
              <a:t>Get&lt;1&gt;(path[i][j])=i-1;</a:t>
            </a:r>
          </a:p>
          <a:p>
            <a:pPr marL="0" indent="0">
              <a:buNone/>
            </a:pPr>
            <a:r>
              <a:rPr lang="en-US" smtClean="0"/>
              <a:t>Get&lt;2&gt;(path[i][j])=remainingSlot;</a:t>
            </a:r>
          </a:p>
          <a:p>
            <a:pPr marL="0" indent="0">
              <a:buNone/>
            </a:pPr>
            <a:r>
              <a:rPr lang="en-US" smtClean="0"/>
              <a:t>Nếu không, ta không chọn i vào balo, giữ nguyên tập hợp các vật phẩm hiện tại ở mức j kg.</a:t>
            </a:r>
          </a:p>
          <a:p>
            <a:pPr marL="0" indent="0">
              <a:buNone/>
            </a:pPr>
            <a:r>
              <a:rPr lang="en-US"/>
              <a:t>Get&lt;0&gt;(path[i][j</a:t>
            </a:r>
            <a:r>
              <a:rPr lang="en-US" smtClean="0"/>
              <a:t>])=0;</a:t>
            </a:r>
            <a:endParaRPr lang="en-US"/>
          </a:p>
          <a:p>
            <a:pPr marL="0" indent="0">
              <a:buNone/>
            </a:pPr>
            <a:r>
              <a:rPr lang="en-US"/>
              <a:t>Get&lt;1&gt;(path[i][j])=i-1;</a:t>
            </a:r>
          </a:p>
          <a:p>
            <a:pPr marL="0" indent="0">
              <a:buNone/>
            </a:pPr>
            <a:r>
              <a:rPr lang="en-US"/>
              <a:t>Get&lt;2&gt;(path[i][j</a:t>
            </a:r>
            <a:r>
              <a:rPr lang="en-US" smtClean="0"/>
              <a:t>])=j;</a:t>
            </a:r>
          </a:p>
          <a:p>
            <a:pPr marL="0" indent="0">
              <a:buNone/>
            </a:pPr>
            <a:endParaRPr lang="en-US"/>
          </a:p>
          <a:p>
            <a:pPr marL="0" indent="0">
              <a:buNone/>
            </a:pPr>
            <a:r>
              <a:rPr lang="en-US" smtClean="0"/>
              <a:t>dp[i</a:t>
            </a:r>
            <a:r>
              <a:rPr lang="en-US"/>
              <a:t>][j]=max(maxTotalValWithoutI, maxTotalValWithI);</a:t>
            </a:r>
          </a:p>
          <a:p>
            <a:pPr marL="0" indent="0">
              <a:buNone/>
            </a:pPr>
            <a:endParaRPr lang="en-US" smtClean="0"/>
          </a:p>
          <a:p>
            <a:r>
              <a:rPr lang="en-US" smtClean="0"/>
              <a:t>B3: Kết quả của bài toán nằm tại ô [n][bagCapacity].</a:t>
            </a:r>
            <a:endParaRPr lang="en-US"/>
          </a:p>
        </p:txBody>
      </p:sp>
    </p:spTree>
    <p:extLst>
      <p:ext uri="{BB962C8B-B14F-4D97-AF65-F5344CB8AC3E}">
        <p14:creationId xmlns:p14="http://schemas.microsoft.com/office/powerpoint/2010/main" val="1219138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Ví dụ</a:t>
            </a:r>
            <a:endParaRPr lang="en-US"/>
          </a:p>
        </p:txBody>
      </p:sp>
      <p:sp>
        <p:nvSpPr>
          <p:cNvPr id="3" name="Content Placeholder 2"/>
          <p:cNvSpPr>
            <a:spLocks noGrp="1"/>
          </p:cNvSpPr>
          <p:nvPr>
            <p:ph idx="1"/>
          </p:nvPr>
        </p:nvSpPr>
        <p:spPr>
          <a:xfrm>
            <a:off x="677334" y="1304545"/>
            <a:ext cx="8596668" cy="4736818"/>
          </a:xfrm>
        </p:spPr>
        <p:txBody>
          <a:bodyPr/>
          <a:lstStyle/>
          <a:p>
            <a:r>
              <a:rPr lang="en-US"/>
              <a:t>n</a:t>
            </a:r>
            <a:r>
              <a:rPr lang="en-US" smtClean="0"/>
              <a:t>=4, bagCapacity=10.</a:t>
            </a:r>
          </a:p>
          <a:p>
            <a:r>
              <a:rPr lang="en-US" smtClean="0"/>
              <a:t>stuffList={{10, 5}, {40, 4}, {30, 6}, {50, 3}}.</a:t>
            </a:r>
          </a:p>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01338207"/>
              </p:ext>
            </p:extLst>
          </p:nvPr>
        </p:nvGraphicFramePr>
        <p:xfrm>
          <a:off x="388764" y="2223008"/>
          <a:ext cx="9706212" cy="3348738"/>
        </p:xfrm>
        <a:graphic>
          <a:graphicData uri="http://schemas.openxmlformats.org/drawingml/2006/table">
            <a:tbl>
              <a:tblPr firstRow="1" bandRow="1">
                <a:tableStyleId>{5C22544A-7EE6-4342-B048-85BDC9FD1C3A}</a:tableStyleId>
              </a:tblPr>
              <a:tblGrid>
                <a:gridCol w="808851">
                  <a:extLst>
                    <a:ext uri="{9D8B030D-6E8A-4147-A177-3AD203B41FA5}">
                      <a16:colId xmlns:a16="http://schemas.microsoft.com/office/drawing/2014/main" val="809523967"/>
                    </a:ext>
                  </a:extLst>
                </a:gridCol>
                <a:gridCol w="808851">
                  <a:extLst>
                    <a:ext uri="{9D8B030D-6E8A-4147-A177-3AD203B41FA5}">
                      <a16:colId xmlns:a16="http://schemas.microsoft.com/office/drawing/2014/main" val="3383885275"/>
                    </a:ext>
                  </a:extLst>
                </a:gridCol>
                <a:gridCol w="808851">
                  <a:extLst>
                    <a:ext uri="{9D8B030D-6E8A-4147-A177-3AD203B41FA5}">
                      <a16:colId xmlns:a16="http://schemas.microsoft.com/office/drawing/2014/main" val="3455430337"/>
                    </a:ext>
                  </a:extLst>
                </a:gridCol>
                <a:gridCol w="808851">
                  <a:extLst>
                    <a:ext uri="{9D8B030D-6E8A-4147-A177-3AD203B41FA5}">
                      <a16:colId xmlns:a16="http://schemas.microsoft.com/office/drawing/2014/main" val="2612535681"/>
                    </a:ext>
                  </a:extLst>
                </a:gridCol>
                <a:gridCol w="808851">
                  <a:extLst>
                    <a:ext uri="{9D8B030D-6E8A-4147-A177-3AD203B41FA5}">
                      <a16:colId xmlns:a16="http://schemas.microsoft.com/office/drawing/2014/main" val="3594744507"/>
                    </a:ext>
                  </a:extLst>
                </a:gridCol>
                <a:gridCol w="808851">
                  <a:extLst>
                    <a:ext uri="{9D8B030D-6E8A-4147-A177-3AD203B41FA5}">
                      <a16:colId xmlns:a16="http://schemas.microsoft.com/office/drawing/2014/main" val="2641311821"/>
                    </a:ext>
                  </a:extLst>
                </a:gridCol>
                <a:gridCol w="808851">
                  <a:extLst>
                    <a:ext uri="{9D8B030D-6E8A-4147-A177-3AD203B41FA5}">
                      <a16:colId xmlns:a16="http://schemas.microsoft.com/office/drawing/2014/main" val="2574460819"/>
                    </a:ext>
                  </a:extLst>
                </a:gridCol>
                <a:gridCol w="808851">
                  <a:extLst>
                    <a:ext uri="{9D8B030D-6E8A-4147-A177-3AD203B41FA5}">
                      <a16:colId xmlns:a16="http://schemas.microsoft.com/office/drawing/2014/main" val="3903836854"/>
                    </a:ext>
                  </a:extLst>
                </a:gridCol>
                <a:gridCol w="808851">
                  <a:extLst>
                    <a:ext uri="{9D8B030D-6E8A-4147-A177-3AD203B41FA5}">
                      <a16:colId xmlns:a16="http://schemas.microsoft.com/office/drawing/2014/main" val="3406453832"/>
                    </a:ext>
                  </a:extLst>
                </a:gridCol>
                <a:gridCol w="808851">
                  <a:extLst>
                    <a:ext uri="{9D8B030D-6E8A-4147-A177-3AD203B41FA5}">
                      <a16:colId xmlns:a16="http://schemas.microsoft.com/office/drawing/2014/main" val="3120631693"/>
                    </a:ext>
                  </a:extLst>
                </a:gridCol>
                <a:gridCol w="808851">
                  <a:extLst>
                    <a:ext uri="{9D8B030D-6E8A-4147-A177-3AD203B41FA5}">
                      <a16:colId xmlns:a16="http://schemas.microsoft.com/office/drawing/2014/main" val="2787471895"/>
                    </a:ext>
                  </a:extLst>
                </a:gridCol>
                <a:gridCol w="808851">
                  <a:extLst>
                    <a:ext uri="{9D8B030D-6E8A-4147-A177-3AD203B41FA5}">
                      <a16:colId xmlns:a16="http://schemas.microsoft.com/office/drawing/2014/main" val="575011317"/>
                    </a:ext>
                  </a:extLst>
                </a:gridCol>
              </a:tblGrid>
              <a:tr h="947383">
                <a:tc>
                  <a:txBody>
                    <a:bodyPr/>
                    <a:lstStyle/>
                    <a:p>
                      <a:pPr algn="ctr"/>
                      <a:endParaRPr lang="en-US" sz="1400"/>
                    </a:p>
                  </a:txBody>
                  <a:tcPr/>
                </a:tc>
                <a:tc>
                  <a:txBody>
                    <a:bodyPr/>
                    <a:lstStyle/>
                    <a:p>
                      <a:pPr algn="ctr"/>
                      <a:r>
                        <a:rPr lang="en-US" sz="1400" smtClean="0"/>
                        <a:t>Weight</a:t>
                      </a:r>
                      <a:r>
                        <a:rPr lang="en-US" sz="1400" baseline="0" smtClean="0"/>
                        <a:t> 0</a:t>
                      </a: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1</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2</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3</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4</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5</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6</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7</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8</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9</a:t>
                      </a:r>
                      <a:endParaRPr lang="en-US" sz="1400" smtClean="0"/>
                    </a:p>
                    <a:p>
                      <a:pPr algn="ctr"/>
                      <a:endParaRPr lang="en-US" sz="140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Weight</a:t>
                      </a:r>
                      <a:r>
                        <a:rPr lang="en-US" sz="1400" baseline="0" smtClean="0"/>
                        <a:t> 10</a:t>
                      </a:r>
                      <a:endParaRPr lang="en-US" sz="1400" smtClean="0"/>
                    </a:p>
                    <a:p>
                      <a:pPr algn="ctr"/>
                      <a:endParaRPr lang="en-US" sz="1400"/>
                    </a:p>
                  </a:txBody>
                  <a:tcPr/>
                </a:tc>
                <a:extLst>
                  <a:ext uri="{0D108BD9-81ED-4DB2-BD59-A6C34878D82A}">
                    <a16:rowId xmlns:a16="http://schemas.microsoft.com/office/drawing/2014/main" val="171414248"/>
                  </a:ext>
                </a:extLst>
              </a:tr>
              <a:tr h="480271">
                <a:tc>
                  <a:txBody>
                    <a:bodyPr/>
                    <a:lstStyle/>
                    <a:p>
                      <a:pPr algn="ctr"/>
                      <a:r>
                        <a:rPr lang="en-US" sz="1400" smtClean="0"/>
                        <a:t>Item 0</a:t>
                      </a:r>
                      <a:endParaRPr lang="en-US" sz="1400"/>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extLst>
                  <a:ext uri="{0D108BD9-81ED-4DB2-BD59-A6C34878D82A}">
                    <a16:rowId xmlns:a16="http://schemas.microsoft.com/office/drawing/2014/main" val="2842588364"/>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1</a:t>
                      </a:r>
                    </a:p>
                  </a:txBody>
                  <a:tcPr/>
                </a:tc>
                <a:tc>
                  <a:txBody>
                    <a:bodyPr/>
                    <a:lstStyle/>
                    <a:p>
                      <a:pPr algn="ctr"/>
                      <a:r>
                        <a:rPr lang="en-US" smtClean="0"/>
                        <a:t>0</a:t>
                      </a:r>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11549298"/>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1</a:t>
                      </a:r>
                    </a:p>
                  </a:txBody>
                  <a:tcPr/>
                </a:tc>
                <a:tc>
                  <a:txBody>
                    <a:bodyPr/>
                    <a:lstStyle/>
                    <a:p>
                      <a:pPr algn="ctr"/>
                      <a:r>
                        <a:rPr lang="en-US" smtClean="0"/>
                        <a:t>0</a:t>
                      </a:r>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82355915"/>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1</a:t>
                      </a:r>
                    </a:p>
                  </a:txBody>
                  <a:tcPr/>
                </a:tc>
                <a:tc>
                  <a:txBody>
                    <a:bodyPr/>
                    <a:lstStyle/>
                    <a:p>
                      <a:pPr algn="ctr"/>
                      <a:r>
                        <a:rPr lang="en-US" smtClean="0"/>
                        <a:t>0</a:t>
                      </a:r>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45367476"/>
                  </a:ext>
                </a:extLst>
              </a:tr>
              <a:tr h="48027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smtClean="0"/>
                        <a:t>Item 1</a:t>
                      </a:r>
                    </a:p>
                  </a:txBody>
                  <a:tcPr/>
                </a:tc>
                <a:tc>
                  <a:txBody>
                    <a:bodyPr/>
                    <a:lstStyle/>
                    <a:p>
                      <a:pPr algn="ctr"/>
                      <a:r>
                        <a:rPr lang="en-US" smtClean="0"/>
                        <a:t>0</a:t>
                      </a:r>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86892134"/>
                  </a:ext>
                </a:extLst>
              </a:tr>
            </a:tbl>
          </a:graphicData>
        </a:graphic>
      </p:graphicFrame>
    </p:spTree>
    <p:extLst>
      <p:ext uri="{BB962C8B-B14F-4D97-AF65-F5344CB8AC3E}">
        <p14:creationId xmlns:p14="http://schemas.microsoft.com/office/powerpoint/2010/main" val="383637427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375</TotalTime>
  <Words>2313</Words>
  <Application>Microsoft Office PowerPoint</Application>
  <PresentationFormat>Widescreen</PresentationFormat>
  <Paragraphs>815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Tahoma</vt:lpstr>
      <vt:lpstr>Trebuchet MS</vt:lpstr>
      <vt:lpstr>Wingdings 3</vt:lpstr>
      <vt:lpstr>Facet</vt:lpstr>
      <vt:lpstr>Knapsack problem</vt:lpstr>
      <vt:lpstr>Cho trước một tập gồm n đồ vật, mỗi đồ vật có một chi phí Wi và một giá trị Vali, xác định xem cần chọn những đồ vật nào sao cho tổng chi phí nhỏ hơn một ngưỡng cho trước (giới hạn của balô) và tổng giá trị cao nhất có thể được. Mỗi vật phẩm chỉ được chọn 1 lần.</vt:lpstr>
      <vt:lpstr>Ví Dụ</vt:lpstr>
      <vt:lpstr>Solution</vt:lpstr>
      <vt:lpstr>Solution</vt:lpstr>
      <vt:lpstr>Solution</vt:lpstr>
      <vt:lpstr>PowerPoint Presentation</vt:lpstr>
      <vt:lpstr>Solution</vt:lpstr>
      <vt:lpstr>Ví dụ</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Knapsack problem</dc:title>
  <dc:creator>Trong Nghia</dc:creator>
  <cp:lastModifiedBy>Trong Nghia</cp:lastModifiedBy>
  <cp:revision>30</cp:revision>
  <dcterms:created xsi:type="dcterms:W3CDTF">2020-03-27T07:23:34Z</dcterms:created>
  <dcterms:modified xsi:type="dcterms:W3CDTF">2020-03-27T15:45:51Z</dcterms:modified>
</cp:coreProperties>
</file>